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2"/>
  </p:notesMasterIdLst>
  <p:sldIdLst>
    <p:sldId id="256" r:id="rId2"/>
    <p:sldId id="385" r:id="rId3"/>
    <p:sldId id="390" r:id="rId4"/>
    <p:sldId id="391" r:id="rId5"/>
    <p:sldId id="393" r:id="rId6"/>
    <p:sldId id="394" r:id="rId7"/>
    <p:sldId id="387" r:id="rId8"/>
    <p:sldId id="388" r:id="rId9"/>
    <p:sldId id="389" r:id="rId10"/>
    <p:sldId id="392" r:id="rId11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s Breaux" initials="LB" lastIdx="4" clrIdx="0">
    <p:extLst>
      <p:ext uri="{19B8F6BF-5375-455C-9EA6-DF929625EA0E}">
        <p15:presenceInfo xmlns:p15="http://schemas.microsoft.com/office/powerpoint/2012/main" userId="c322d14bcf0bb474" providerId="Windows Live"/>
      </p:ext>
    </p:extLst>
  </p:cmAuthor>
  <p:cmAuthor id="2" name="Houck, James" initials="HJ" lastIdx="5" clrIdx="1">
    <p:extLst>
      <p:ext uri="{19B8F6BF-5375-455C-9EA6-DF929625EA0E}">
        <p15:presenceInfo xmlns:p15="http://schemas.microsoft.com/office/powerpoint/2012/main" userId="S-1-5-21-755334853-669077136-483988704-255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2F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40" autoAdjust="0"/>
    <p:restoredTop sz="94027" autoAdjust="0"/>
  </p:normalViewPr>
  <p:slideViewPr>
    <p:cSldViewPr snapToGrid="0" snapToObjects="1">
      <p:cViewPr varScale="1">
        <p:scale>
          <a:sx n="109" d="100"/>
          <a:sy n="109" d="100"/>
        </p:scale>
        <p:origin x="130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5" d="100"/>
          <a:sy n="75" d="100"/>
        </p:scale>
        <p:origin x="3084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6439982A-9EBC-4ED5-9D5F-D4BC42C9D8B6}"/>
    <pc:docChg chg="modSld">
      <pc:chgData name="" userId="" providerId="" clId="Web-{6439982A-9EBC-4ED5-9D5F-D4BC42C9D8B6}" dt="2018-08-02T19:00:04.783" v="4" actId="1076"/>
      <pc:docMkLst>
        <pc:docMk/>
      </pc:docMkLst>
      <pc:sldChg chg="addSp modSp">
        <pc:chgData name="" userId="" providerId="" clId="Web-{6439982A-9EBC-4ED5-9D5F-D4BC42C9D8B6}" dt="2018-08-02T19:00:04.783" v="4" actId="1076"/>
        <pc:sldMkLst>
          <pc:docMk/>
          <pc:sldMk cId="0" sldId="256"/>
        </pc:sldMkLst>
        <pc:picChg chg="add mod">
          <ac:chgData name="" userId="" providerId="" clId="Web-{6439982A-9EBC-4ED5-9D5F-D4BC42C9D8B6}" dt="2018-08-02T19:00:04.783" v="4" actId="1076"/>
          <ac:picMkLst>
            <pc:docMk/>
            <pc:sldMk cId="0" sldId="256"/>
            <ac:picMk id="3" creationId="{40A2F129-9A1F-456C-AFD3-941163E42CFF}"/>
          </ac:picMkLst>
        </pc:picChg>
      </pc:sldChg>
    </pc:docChg>
  </pc:docChgLst>
  <pc:docChgLst>
    <pc:chgData clId="Web-{17E8EF2A-4A1F-40B5-8148-3A437835F02B}"/>
    <pc:docChg chg="delSld">
      <pc:chgData name="" userId="" providerId="" clId="Web-{17E8EF2A-4A1F-40B5-8148-3A437835F02B}" dt="2019-02-25T00:05:34.981" v="0"/>
      <pc:docMkLst>
        <pc:docMk/>
      </pc:docMkLst>
      <pc:sldChg chg="del">
        <pc:chgData name="" userId="" providerId="" clId="Web-{17E8EF2A-4A1F-40B5-8148-3A437835F02B}" dt="2019-02-25T00:05:34.981" v="0"/>
        <pc:sldMkLst>
          <pc:docMk/>
          <pc:sldMk cId="3878506650" sldId="395"/>
        </pc:sldMkLst>
      </pc:sldChg>
    </pc:docChg>
  </pc:docChgLst>
  <pc:docChgLst>
    <pc:chgData clId="Web-{805A1F51-8CEF-4F1C-85AD-D0FC2DD5073C}"/>
    <pc:docChg chg="addSld modSld">
      <pc:chgData name="" userId="" providerId="" clId="Web-{805A1F51-8CEF-4F1C-85AD-D0FC2DD5073C}" dt="2019-02-25T00:03:53.677" v="83" actId="20577"/>
      <pc:docMkLst>
        <pc:docMk/>
      </pc:docMkLst>
      <pc:sldChg chg="modSp">
        <pc:chgData name="" userId="" providerId="" clId="Web-{805A1F51-8CEF-4F1C-85AD-D0FC2DD5073C}" dt="2019-02-25T00:00:59.238" v="22" actId="20577"/>
        <pc:sldMkLst>
          <pc:docMk/>
          <pc:sldMk cId="0" sldId="256"/>
        </pc:sldMkLst>
        <pc:spChg chg="mod">
          <ac:chgData name="" userId="" providerId="" clId="Web-{805A1F51-8CEF-4F1C-85AD-D0FC2DD5073C}" dt="2019-02-25T00:00:59.238" v="22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 add replId">
        <pc:chgData name="" userId="" providerId="" clId="Web-{805A1F51-8CEF-4F1C-85AD-D0FC2DD5073C}" dt="2019-02-25T00:03:53.677" v="82" actId="20577"/>
        <pc:sldMkLst>
          <pc:docMk/>
          <pc:sldMk cId="3878506650" sldId="395"/>
        </pc:sldMkLst>
        <pc:spChg chg="mod">
          <ac:chgData name="" userId="" providerId="" clId="Web-{805A1F51-8CEF-4F1C-85AD-D0FC2DD5073C}" dt="2019-02-25T00:03:53.677" v="82" actId="20577"/>
          <ac:spMkLst>
            <pc:docMk/>
            <pc:sldMk cId="3878506650" sldId="395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D208448-EA90-48C3-9EBA-9752339ACEF4}" type="datetimeFigureOut">
              <a:rPr lang="en-US"/>
              <a:pPr>
                <a:defRPr/>
              </a:pPr>
              <a:t>2/25/2019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C2C3F8-920C-4239-9891-79F2271E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97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77F84-EBF5-4DC2-873D-49BD8B121CC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129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2C3F8-920C-4239-9891-79F2271E803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11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2C3F8-920C-4239-9891-79F2271E803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78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2C3F8-920C-4239-9891-79F2271E803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57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2C3F8-920C-4239-9891-79F2271E803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3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2C3F8-920C-4239-9891-79F2271E803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113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2C3F8-920C-4239-9891-79F2271E803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89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2C3F8-920C-4239-9891-79F2271E803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53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5" name="Rectangle 10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7" name="Rectangle 12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lang="en-US" sz="3000" b="1" kern="1200" baseline="0" dirty="0" smtClean="0">
                <a:solidFill>
                  <a:srgbClr val="2955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  <a:lvl3pPr marL="685800" indent="0">
              <a:buNone/>
              <a:defRPr/>
            </a:lvl3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859C-89A0-4C1D-B3B9-DD0F9998A6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1FE8-1818-4A56-B30A-CCD984F4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B3A4-4A00-44DB-9BF1-EB2CA51DE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4BC4-0553-463F-B622-46053397F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D291-EBF4-47B8-BDB1-CD835FFC1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F714-F625-4053-9B06-9C6DF9A769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BFE-FF7D-4FA1-B21A-29DE57699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87325"/>
            <a:ext cx="5551487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7019-40B7-405C-98B7-75F3216AF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itle Placeholder 6"/>
          <p:cNvSpPr>
            <a:spLocks noGrp="1"/>
          </p:cNvSpPr>
          <p:nvPr>
            <p:ph type="title"/>
          </p:nvPr>
        </p:nvSpPr>
        <p:spPr bwMode="auto">
          <a:xfrm>
            <a:off x="628650" y="457200"/>
            <a:ext cx="56864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</a:t>
            </a:r>
          </a:p>
          <a:p>
            <a:pPr lvl="0"/>
            <a:r>
              <a:rPr lang="en-US"/>
              <a:t>aster text styles</a:t>
            </a:r>
          </a:p>
          <a:p>
            <a:pPr lvl="1"/>
            <a:r>
              <a:rPr lang="en-US"/>
              <a:t>Second levelThird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+mn-lt"/>
              <a:cs typeface="+mn-cs"/>
            </a:endParaRPr>
          </a:p>
        </p:txBody>
      </p:sp>
      <p:pic>
        <p:nvPicPr>
          <p:cNvPr id="1030" name="Picture 2" descr="reative Commons Licens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38113" y="6402388"/>
            <a:ext cx="838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defTabSz="914400" eaLnBrk="0" hangingPunct="0">
              <a:defRPr/>
            </a:pPr>
            <a:r>
              <a:rPr lang="x-none" altLang="x-none" sz="1000" dirty="0">
                <a:cs typeface="+mn-cs"/>
              </a:rPr>
              <a:t>  This document is licensed with a </a:t>
            </a:r>
            <a:r>
              <a:rPr lang="x-none" altLang="x-none" sz="1000" dirty="0">
                <a:cs typeface="+mn-cs"/>
                <a:hlinkClick r:id="rId12"/>
              </a:rPr>
              <a:t>Creative Commons Attribution 4.0 International License</a:t>
            </a:r>
            <a:r>
              <a:rPr lang="x-none" altLang="x-none" sz="1000" dirty="0">
                <a:cs typeface="+mn-cs"/>
              </a:rPr>
              <a:t> ©2017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9643" y="3429001"/>
            <a:ext cx="5171327" cy="1216572"/>
          </a:xfrm>
          <a:solidFill>
            <a:schemeClr val="bg1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3300" dirty="0"/>
              <a:t/>
            </a:r>
            <a:br>
              <a:rPr sz="3300" dirty="0"/>
            </a:br>
            <a:r>
              <a:rPr sz="3300" dirty="0"/>
              <a:t/>
            </a:r>
            <a:br>
              <a:rPr sz="3300" dirty="0"/>
            </a:br>
            <a:r>
              <a:rPr sz="3300" dirty="0"/>
              <a:t/>
            </a:r>
            <a:br>
              <a:rPr sz="3300" dirty="0"/>
            </a:br>
            <a:r>
              <a:rPr lang="en-US" sz="3300" dirty="0"/>
              <a:t>Principles of Cyber Operations Policy and Law </a:t>
            </a:r>
            <a:r>
              <a:rPr lang="en-US" sz="3100" dirty="0"/>
              <a:t>– Introduction</a:t>
            </a:r>
            <a:endParaRPr sz="2700" dirty="0"/>
          </a:p>
        </p:txBody>
      </p:sp>
      <p:sp>
        <p:nvSpPr>
          <p:cNvPr id="12290" name="Subtitle 2"/>
          <p:cNvSpPr>
            <a:spLocks noGrp="1"/>
          </p:cNvSpPr>
          <p:nvPr>
            <p:ph type="body" sz="quarter" idx="13"/>
          </p:nvPr>
        </p:nvSpPr>
        <p:spPr>
          <a:xfrm>
            <a:off x="2630487" y="4999038"/>
            <a:ext cx="4960483" cy="277812"/>
          </a:xfrm>
        </p:spPr>
        <p:txBody>
          <a:bodyPr/>
          <a:lstStyle/>
          <a:p>
            <a:pPr eaLnBrk="1" hangingPunct="1"/>
            <a:r>
              <a:rPr lang="en-US" sz="2000" b="1" dirty="0">
                <a:solidFill>
                  <a:srgbClr val="2F5597"/>
                </a:solidFill>
              </a:rPr>
              <a:t>Learning How to Learn Law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A0F720-683D-4923-941B-6E592B60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1" y="434229"/>
            <a:ext cx="8862646" cy="1325563"/>
          </a:xfrm>
        </p:spPr>
        <p:txBody>
          <a:bodyPr/>
          <a:lstStyle/>
          <a:p>
            <a:r>
              <a:rPr lang="en-US" dirty="0"/>
              <a:t>Image Attribution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C62C81-E98D-4F9A-B8E2-2357FDB0D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1" y="1690689"/>
            <a:ext cx="7886700" cy="2128537"/>
          </a:xfrm>
        </p:spPr>
        <p:txBody>
          <a:bodyPr/>
          <a:lstStyle/>
          <a:p>
            <a:pPr marL="0">
              <a:buNone/>
            </a:pPr>
            <a:r>
              <a:rPr lang="en-US" sz="2400" dirty="0"/>
              <a:t>The images on the following slides are from </a:t>
            </a:r>
            <a:r>
              <a:rPr lang="en-US" sz="2400" dirty="0" err="1"/>
              <a:t>Pixabay</a:t>
            </a:r>
            <a:r>
              <a:rPr lang="en-US" sz="2400" dirty="0"/>
              <a:t> (</a:t>
            </a:r>
            <a:r>
              <a:rPr lang="en-US" sz="2400" dirty="0">
                <a:hlinkClick r:id="rId3"/>
              </a:rPr>
              <a:t>https://pixabay.com</a:t>
            </a:r>
            <a:r>
              <a:rPr lang="en-US" sz="2400" dirty="0"/>
              <a:t>), and per the website: “All images and videos on </a:t>
            </a:r>
            <a:r>
              <a:rPr lang="en-US" sz="2400" dirty="0" err="1"/>
              <a:t>Pixabay</a:t>
            </a:r>
            <a:r>
              <a:rPr lang="en-US" sz="2400" dirty="0"/>
              <a:t> are released under the Creative Commons CC0. Thus, they may be used freely for almost any purpose - even commercially and in printed format. Attribution is appreciated, but not required.)”</a:t>
            </a:r>
            <a:r>
              <a:rPr lang="en-US" sz="2400" baseline="30000" dirty="0"/>
              <a:t>2</a:t>
            </a:r>
            <a:endParaRPr lang="en-US" sz="2400" dirty="0">
              <a:cs typeface="Calibri"/>
            </a:endParaRPr>
          </a:p>
          <a:p>
            <a:pPr marL="511810">
              <a:buNone/>
            </a:pPr>
            <a:endParaRPr lang="en-US" sz="2400" dirty="0">
              <a:cs typeface="Calibri"/>
            </a:endParaRPr>
          </a:p>
          <a:p>
            <a:pPr marL="511810">
              <a:buNone/>
            </a:pPr>
            <a:r>
              <a:rPr lang="en-US" sz="2400" dirty="0"/>
              <a:t>•Slides 2-4</a:t>
            </a:r>
            <a:endParaRPr lang="en-US" sz="2400" dirty="0">
              <a:cs typeface="Calibri"/>
            </a:endParaRPr>
          </a:p>
          <a:p>
            <a:pPr marL="511810">
              <a:buNone/>
            </a:pPr>
            <a:r>
              <a:rPr lang="en-US" sz="2400" dirty="0"/>
              <a:t>•Slides 7-9</a:t>
            </a:r>
          </a:p>
          <a:p>
            <a:pPr marL="511810">
              <a:buNone/>
            </a:pPr>
            <a:endParaRPr lang="en-US" sz="2800" dirty="0">
              <a:cs typeface="Calibri"/>
            </a:endParaRPr>
          </a:p>
          <a:p>
            <a:pPr marL="0" indent="0">
              <a:lnSpc>
                <a:spcPct val="150000"/>
              </a:lnSpc>
              <a:spcBef>
                <a:spcPts val="700"/>
              </a:spcBef>
              <a:buNone/>
            </a:pPr>
            <a:endParaRPr lang="en-US" sz="2800" b="1" dirty="0">
              <a:cs typeface="Calibri"/>
            </a:endParaRPr>
          </a:p>
          <a:p>
            <a:pPr marL="0" indent="0">
              <a:lnSpc>
                <a:spcPct val="200000"/>
              </a:lnSpc>
              <a:buNone/>
            </a:pPr>
            <a:endParaRPr lang="en-US" dirty="0">
              <a:latin typeface="Bell MT" panose="020205030603050203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6DDCAA8-5979-466D-B20C-77CE8F31683F}"/>
              </a:ext>
            </a:extLst>
          </p:cNvPr>
          <p:cNvSpPr txBox="1"/>
          <p:nvPr/>
        </p:nvSpPr>
        <p:spPr>
          <a:xfrm>
            <a:off x="382438" y="5853022"/>
            <a:ext cx="8465388" cy="24622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latin typeface="Calibri"/>
                <a:cs typeface="Calibri"/>
              </a:rPr>
              <a:t>2. https://pixabay.com/en/blog/posts/public-domain-images-what-is-allowed-and-what-is-4/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60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A7AC4084-5D06-405D-AB79-C6ABD35E3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1204383"/>
          </a:xfrm>
        </p:spPr>
        <p:txBody>
          <a:bodyPr/>
          <a:lstStyle/>
          <a:p>
            <a:r>
              <a:rPr lang="en-US" dirty="0"/>
              <a:t>Section 1: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6839316-9A88-47AE-AFA9-8BCB0FD2A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68414"/>
            <a:ext cx="7886700" cy="2621237"/>
          </a:xfrm>
        </p:spPr>
        <p:txBody>
          <a:bodyPr/>
          <a:lstStyle/>
          <a:p>
            <a:r>
              <a:rPr lang="en-US" sz="2400" dirty="0">
                <a:solidFill>
                  <a:srgbClr val="3C2FB3"/>
                </a:solidFill>
              </a:rPr>
              <a:t>To learn Cyberlaw, you must first understand </a:t>
            </a:r>
            <a:r>
              <a:rPr lang="en-US" sz="2400" i="1" dirty="0">
                <a:solidFill>
                  <a:srgbClr val="3C2FB3"/>
                </a:solidFill>
              </a:rPr>
              <a:t>how</a:t>
            </a:r>
            <a:r>
              <a:rPr lang="en-US" sz="2400" dirty="0">
                <a:solidFill>
                  <a:srgbClr val="3C2FB3"/>
                </a:solidFill>
              </a:rPr>
              <a:t> to learn law.</a:t>
            </a:r>
          </a:p>
          <a:p>
            <a:r>
              <a:rPr lang="en-US" sz="2400" dirty="0">
                <a:solidFill>
                  <a:srgbClr val="3C2FB3"/>
                </a:solidFill>
              </a:rPr>
              <a:t>So we start with:</a:t>
            </a:r>
          </a:p>
          <a:p>
            <a:endParaRPr lang="en-US" sz="2400" b="1" i="1" dirty="0">
              <a:solidFill>
                <a:srgbClr val="3C2FB3"/>
              </a:solidFill>
            </a:endParaRPr>
          </a:p>
          <a:p>
            <a:pPr algn="ctr"/>
            <a:r>
              <a:rPr lang="en-US" sz="3600" b="1" i="1" dirty="0">
                <a:solidFill>
                  <a:srgbClr val="3C2FB3"/>
                </a:solidFill>
              </a:rPr>
              <a:t>Learning How to Learn Law</a:t>
            </a:r>
            <a:r>
              <a:rPr lang="en-US" sz="3600" dirty="0">
                <a:solidFill>
                  <a:srgbClr val="3C2FB3"/>
                </a:solidFill>
              </a:rPr>
              <a:t>: </a:t>
            </a:r>
          </a:p>
          <a:p>
            <a:pPr algn="ctr"/>
            <a:r>
              <a:rPr lang="en-US" sz="3600" dirty="0">
                <a:solidFill>
                  <a:srgbClr val="3C2FB3"/>
                </a:solidFill>
              </a:rPr>
              <a:t>Bloom’s Taxonomy</a:t>
            </a:r>
          </a:p>
        </p:txBody>
      </p:sp>
      <p:pic>
        <p:nvPicPr>
          <p:cNvPr id="3" name="Picture 2" descr="Image of a light bulb with different symbols floating around it. ">
            <a:extLst>
              <a:ext uri="{FF2B5EF4-FFF2-40B4-BE49-F238E27FC236}">
                <a16:creationId xmlns:a16="http://schemas.microsoft.com/office/drawing/2014/main" xmlns="" id="{90B67669-DB5E-4BF0-BA70-03B77C094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559" y="505355"/>
            <a:ext cx="4279105" cy="240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99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A0F720-683D-4923-941B-6E592B60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354" y="129429"/>
            <a:ext cx="8862646" cy="1325563"/>
          </a:xfrm>
        </p:spPr>
        <p:txBody>
          <a:bodyPr/>
          <a:lstStyle/>
          <a:p>
            <a:r>
              <a:rPr lang="en-US" dirty="0"/>
              <a:t>Learning How to Learn Law: Bloom’s Taxonomy</a:t>
            </a:r>
            <a:r>
              <a:rPr lang="en-US" dirty="0">
                <a:cs typeface="Calibri Light"/>
              </a:rPr>
              <a:t>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C62C81-E98D-4F9A-B8E2-2357FDB0D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0" y="1373624"/>
            <a:ext cx="8558063" cy="150445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2800" b="1" dirty="0"/>
              <a:t>Imagine YOU are a lawyer and a client who wants to open a Segway rental business near a city park approaches you to ask if Segway are permitted in the city park.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800" b="1" dirty="0"/>
              <a:t>You look up the law and find a statute that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800" b="1" dirty="0"/>
              <a:t>says: </a:t>
            </a:r>
          </a:p>
          <a:p>
            <a:pPr>
              <a:lnSpc>
                <a:spcPct val="200000"/>
              </a:lnSpc>
            </a:pPr>
            <a:r>
              <a:rPr lang="en-US" sz="2800" dirty="0"/>
              <a:t>“No Vehicles in the Park”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4" name="Picture 4" descr="Clipart of a man on a segway.">
            <a:extLst>
              <a:ext uri="{FF2B5EF4-FFF2-40B4-BE49-F238E27FC236}">
                <a16:creationId xmlns:a16="http://schemas.microsoft.com/office/drawing/2014/main" xmlns="" id="{EB8775D0-F576-46CF-AA25-1CFE8C072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922" y="3132467"/>
            <a:ext cx="161925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9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A0F720-683D-4923-941B-6E592B60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354" y="129429"/>
            <a:ext cx="8862646" cy="1325563"/>
          </a:xfrm>
        </p:spPr>
        <p:txBody>
          <a:bodyPr/>
          <a:lstStyle/>
          <a:p>
            <a:r>
              <a:rPr lang="en-US" dirty="0"/>
              <a:t>Learning How to Learn Law: Bloom’s Taxonomy</a:t>
            </a:r>
            <a:r>
              <a:rPr lang="en-US" dirty="0">
                <a:cs typeface="Calibri Light"/>
              </a:rPr>
              <a:t> Explanation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C62C81-E98D-4F9A-B8E2-2357FDB0D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0" y="1373624"/>
            <a:ext cx="5972517" cy="150445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2800" b="1" dirty="0"/>
              <a:t>Using Bloom’s Taxonomy (see the following slide), note - from an educational standpoint – how a high school student, a college student, and a law student would approach understanding what the “No vehicles in the park” statute means. Then, in the following slides, we demonstrate (and you will learn) how a lawyer and the law would approach this question!</a:t>
            </a: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4" name="Picture 4" descr="Clipart of a man on a segway.">
            <a:extLst>
              <a:ext uri="{FF2B5EF4-FFF2-40B4-BE49-F238E27FC236}">
                <a16:creationId xmlns:a16="http://schemas.microsoft.com/office/drawing/2014/main" xmlns="" id="{D682DB63-8459-4A97-BB5E-E81BC93B8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186" y="1450316"/>
            <a:ext cx="2309363" cy="461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43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892528-4792-4C2D-8D58-7863CABC0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60" y="133939"/>
            <a:ext cx="9026740" cy="1311186"/>
          </a:xfrm>
        </p:spPr>
        <p:txBody>
          <a:bodyPr/>
          <a:lstStyle/>
          <a:p>
            <a:r>
              <a:rPr lang="en-US" dirty="0"/>
              <a:t>Learning How to Learn Law: Bloom’s Taxonomy Hierarchy</a:t>
            </a:r>
            <a:r>
              <a:rPr lang="en-US" baseline="30000" dirty="0"/>
              <a:t>1</a:t>
            </a:r>
            <a:endParaRPr lang="en-US" baseline="30000" dirty="0">
              <a:ea typeface="+mj-lt"/>
              <a:cs typeface="+mj-lt"/>
            </a:endParaRPr>
          </a:p>
        </p:txBody>
      </p:sp>
      <p:pic>
        <p:nvPicPr>
          <p:cNvPr id="5" name="Content Placeholder 4" descr="An image of the Bloom's Taxonomy hierarchy of learning.  One starts with remerging, then understanding, then applying, then analyzing, then evaluating, then creating. ">
            <a:extLst>
              <a:ext uri="{FF2B5EF4-FFF2-40B4-BE49-F238E27FC236}">
                <a16:creationId xmlns:a16="http://schemas.microsoft.com/office/drawing/2014/main" xmlns="" id="{5B1EE9CE-B601-4CCF-A5E4-1C046572E4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6501" y="1445125"/>
            <a:ext cx="8828258" cy="496589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9CB7ABB-9AB0-40A9-99BD-9139D4009CED}"/>
              </a:ext>
            </a:extLst>
          </p:cNvPr>
          <p:cNvSpPr txBox="1"/>
          <p:nvPr/>
        </p:nvSpPr>
        <p:spPr>
          <a:xfrm>
            <a:off x="263988" y="6383233"/>
            <a:ext cx="80450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n-lt"/>
              </a:rPr>
              <a:t>1. Vanderbilt University Center for Teaching, https://cft.vanderbilt.edu/guides-sub-pages/blooms-taxonomy/</a:t>
            </a:r>
          </a:p>
        </p:txBody>
      </p:sp>
      <p:sp>
        <p:nvSpPr>
          <p:cNvPr id="7" name="Text Box 31">
            <a:extLst>
              <a:ext uri="{FF2B5EF4-FFF2-40B4-BE49-F238E27FC236}">
                <a16:creationId xmlns:a16="http://schemas.microsoft.com/office/drawing/2014/main" xmlns="" id="{53E35AC0-67F2-4925-9A5F-AF5DA30638A0}"/>
              </a:ext>
            </a:extLst>
          </p:cNvPr>
          <p:cNvSpPr txBox="1">
            <a:spLocks noChangeArrowheads="1"/>
          </p:cNvSpPr>
          <p:nvPr/>
        </p:nvSpPr>
        <p:spPr bwMode="auto">
          <a:xfrm rot="12660216">
            <a:off x="1849357" y="1923869"/>
            <a:ext cx="836254" cy="127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dirty="0">
                <a:solidFill>
                  <a:srgbClr val="000000"/>
                </a:solidFill>
                <a:latin typeface="Kabel Bk BT" charset="0"/>
              </a:rPr>
              <a:t>Law School</a:t>
            </a:r>
          </a:p>
        </p:txBody>
      </p:sp>
      <p:sp>
        <p:nvSpPr>
          <p:cNvPr id="8" name="AutoShape 30">
            <a:extLst>
              <a:ext uri="{FF2B5EF4-FFF2-40B4-BE49-F238E27FC236}">
                <a16:creationId xmlns:a16="http://schemas.microsoft.com/office/drawing/2014/main" xmlns="" id="{57B93185-5669-43F2-9C97-24E4909EDBE0}"/>
              </a:ext>
            </a:extLst>
          </p:cNvPr>
          <p:cNvSpPr>
            <a:spLocks/>
          </p:cNvSpPr>
          <p:nvPr/>
        </p:nvSpPr>
        <p:spPr bwMode="auto">
          <a:xfrm rot="12660216">
            <a:off x="2197312" y="1905312"/>
            <a:ext cx="219224" cy="1292584"/>
          </a:xfrm>
          <a:prstGeom prst="rightBracket">
            <a:avLst>
              <a:gd name="adj" fmla="val 4165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 Box 32">
            <a:extLst>
              <a:ext uri="{FF2B5EF4-FFF2-40B4-BE49-F238E27FC236}">
                <a16:creationId xmlns:a16="http://schemas.microsoft.com/office/drawing/2014/main" xmlns="" id="{4D666684-0EB1-4137-8181-593379B7A9E3}"/>
              </a:ext>
            </a:extLst>
          </p:cNvPr>
          <p:cNvSpPr txBox="1">
            <a:spLocks noChangeArrowheads="1"/>
          </p:cNvSpPr>
          <p:nvPr/>
        </p:nvSpPr>
        <p:spPr bwMode="auto">
          <a:xfrm rot="12723879">
            <a:off x="987460" y="3436963"/>
            <a:ext cx="3365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6666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dirty="0">
                <a:solidFill>
                  <a:srgbClr val="000000"/>
                </a:solidFill>
                <a:latin typeface="Kabel Bk BT" charset="0"/>
              </a:rPr>
              <a:t>Undergraduate</a:t>
            </a:r>
          </a:p>
        </p:txBody>
      </p:sp>
      <p:sp>
        <p:nvSpPr>
          <p:cNvPr id="10" name="AutoShape 29">
            <a:extLst>
              <a:ext uri="{FF2B5EF4-FFF2-40B4-BE49-F238E27FC236}">
                <a16:creationId xmlns:a16="http://schemas.microsoft.com/office/drawing/2014/main" xmlns="" id="{268EB160-0700-45F1-83D9-DFC6CA3A3997}"/>
              </a:ext>
            </a:extLst>
          </p:cNvPr>
          <p:cNvSpPr>
            <a:spLocks/>
          </p:cNvSpPr>
          <p:nvPr/>
        </p:nvSpPr>
        <p:spPr bwMode="auto">
          <a:xfrm rot="12715434">
            <a:off x="1302148" y="3379765"/>
            <a:ext cx="57893" cy="1352094"/>
          </a:xfrm>
          <a:prstGeom prst="rightBracket">
            <a:avLst>
              <a:gd name="adj" fmla="val 415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6666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AutoShape 26">
            <a:extLst>
              <a:ext uri="{FF2B5EF4-FFF2-40B4-BE49-F238E27FC236}">
                <a16:creationId xmlns:a16="http://schemas.microsoft.com/office/drawing/2014/main" xmlns="" id="{D74A25C6-DF50-4A23-A94B-B206AF4695D1}"/>
              </a:ext>
            </a:extLst>
          </p:cNvPr>
          <p:cNvSpPr>
            <a:spLocks/>
          </p:cNvSpPr>
          <p:nvPr/>
        </p:nvSpPr>
        <p:spPr bwMode="auto">
          <a:xfrm rot="12854527">
            <a:off x="461684" y="4662485"/>
            <a:ext cx="261945" cy="1082727"/>
          </a:xfrm>
          <a:prstGeom prst="rightBracket">
            <a:avLst>
              <a:gd name="adj" fmla="val 4167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6666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 Box 33">
            <a:extLst>
              <a:ext uri="{FF2B5EF4-FFF2-40B4-BE49-F238E27FC236}">
                <a16:creationId xmlns:a16="http://schemas.microsoft.com/office/drawing/2014/main" xmlns="" id="{FC65BBC6-DB1E-4AFB-A7B7-47291EB6F906}"/>
              </a:ext>
            </a:extLst>
          </p:cNvPr>
          <p:cNvSpPr txBox="1">
            <a:spLocks noChangeArrowheads="1"/>
          </p:cNvSpPr>
          <p:nvPr/>
        </p:nvSpPr>
        <p:spPr bwMode="auto">
          <a:xfrm rot="12854527">
            <a:off x="179314" y="4606695"/>
            <a:ext cx="492443" cy="50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6666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 dirty="0">
                <a:solidFill>
                  <a:srgbClr val="000000"/>
                </a:solidFill>
                <a:latin typeface="Kabel Bk BT" charset="0"/>
              </a:rPr>
              <a:t>High School</a:t>
            </a:r>
          </a:p>
        </p:txBody>
      </p:sp>
    </p:spTree>
    <p:extLst>
      <p:ext uri="{BB962C8B-B14F-4D97-AF65-F5344CB8AC3E}">
        <p14:creationId xmlns:p14="http://schemas.microsoft.com/office/powerpoint/2010/main" val="3801439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6D86DD-7F08-40B7-8172-8072B0E3E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92" y="392627"/>
            <a:ext cx="8304335" cy="1325563"/>
          </a:xfrm>
        </p:spPr>
        <p:txBody>
          <a:bodyPr/>
          <a:lstStyle/>
          <a:p>
            <a:r>
              <a:rPr lang="en-US" dirty="0"/>
              <a:t>Bloom’s Taxonomy – Applied to Segway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DCE5E2-9B5E-4488-B4BF-0707BBDBA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73" y="1516136"/>
            <a:ext cx="7886700" cy="4351338"/>
          </a:xfrm>
        </p:spPr>
        <p:txBody>
          <a:bodyPr/>
          <a:lstStyle/>
          <a:p>
            <a:r>
              <a:rPr lang="en-US" sz="2400" dirty="0"/>
              <a:t>Remembering - </a:t>
            </a:r>
            <a:r>
              <a:rPr lang="en-US" altLang="en-US" sz="2400" dirty="0">
                <a:solidFill>
                  <a:srgbClr val="000000"/>
                </a:solidFill>
              </a:rPr>
              <a:t>you memorize what</a:t>
            </a:r>
            <a:r>
              <a:rPr lang="en-US" altLang="en-US" sz="2400" b="1" i="1" dirty="0">
                <a:solidFill>
                  <a:srgbClr val="000000"/>
                </a:solidFill>
              </a:rPr>
              <a:t> </a:t>
            </a:r>
            <a:r>
              <a:rPr lang="en-US" altLang="en-US" sz="2400" dirty="0">
                <a:solidFill>
                  <a:srgbClr val="000000"/>
                </a:solidFill>
              </a:rPr>
              <a:t>the law says: </a:t>
            </a:r>
            <a:r>
              <a:rPr lang="ja-JP" altLang="en-US" sz="2400" dirty="0">
                <a:solidFill>
                  <a:srgbClr val="000000"/>
                </a:solidFill>
              </a:rPr>
              <a:t>“</a:t>
            </a:r>
            <a:r>
              <a:rPr lang="en-US" altLang="ja-JP" sz="2400" dirty="0">
                <a:solidFill>
                  <a:srgbClr val="000000"/>
                </a:solidFill>
              </a:rPr>
              <a:t>no vehicles in the park</a:t>
            </a:r>
            <a:r>
              <a:rPr lang="ja-JP" altLang="en-US" sz="2400" dirty="0">
                <a:solidFill>
                  <a:srgbClr val="000000"/>
                </a:solidFill>
              </a:rPr>
              <a:t>”</a:t>
            </a:r>
            <a:endParaRPr lang="en-US" sz="2400" dirty="0"/>
          </a:p>
          <a:p>
            <a:r>
              <a:rPr lang="en-US" sz="2400" dirty="0"/>
              <a:t>Understanding - </a:t>
            </a:r>
            <a:r>
              <a:rPr lang="en-US" altLang="en-US" sz="2400" dirty="0">
                <a:solidFill>
                  <a:srgbClr val="000000"/>
                </a:solidFill>
              </a:rPr>
              <a:t>you understand that the law means that there is a restriction on vehicles in the park</a:t>
            </a:r>
            <a:endParaRPr lang="en-US" sz="2400" dirty="0"/>
          </a:p>
          <a:p>
            <a:r>
              <a:rPr lang="en-US" sz="2400" dirty="0"/>
              <a:t>Applying - </a:t>
            </a:r>
            <a:r>
              <a:rPr lang="en-US" altLang="en-US" sz="2400" dirty="0">
                <a:solidFill>
                  <a:srgbClr val="000000"/>
                </a:solidFill>
              </a:rPr>
              <a:t>you know how to apply the black letter of the law (e.g., a car</a:t>
            </a:r>
            <a:r>
              <a:rPr lang="en-US" altLang="ja-JP" sz="2400" dirty="0">
                <a:solidFill>
                  <a:srgbClr val="000000"/>
                </a:solidFill>
              </a:rPr>
              <a:t> should not be driven in the park)</a:t>
            </a:r>
            <a:endParaRPr lang="en-US" sz="2400" dirty="0"/>
          </a:p>
          <a:p>
            <a:r>
              <a:rPr lang="en-US" sz="2400" dirty="0"/>
              <a:t>Analyzing - </a:t>
            </a:r>
            <a:r>
              <a:rPr lang="en-US" altLang="en-US" sz="2400" dirty="0">
                <a:solidFill>
                  <a:srgbClr val="000000"/>
                </a:solidFill>
              </a:rPr>
              <a:t>you can analyze the legal text (e.g., case, Rule, statute) and identify ambiguities (e.g., the word “vehicle”)</a:t>
            </a:r>
            <a:endParaRPr lang="en-US" sz="2400" dirty="0"/>
          </a:p>
          <a:p>
            <a:r>
              <a:rPr lang="en-US" sz="2400" dirty="0"/>
              <a:t>Evaluating - </a:t>
            </a:r>
            <a:r>
              <a:rPr lang="en-US" altLang="en-US" sz="2400" dirty="0">
                <a:solidFill>
                  <a:srgbClr val="000000"/>
                </a:solidFill>
              </a:rPr>
              <a:t>you can evaluate the meaning of a legal text’s ambiguities (e.g., whether a Segway is a “vehicle”)</a:t>
            </a:r>
            <a:endParaRPr lang="en-US" sz="2400" dirty="0"/>
          </a:p>
          <a:p>
            <a:r>
              <a:rPr lang="en-US" sz="2400" dirty="0"/>
              <a:t>Creating - </a:t>
            </a:r>
            <a:r>
              <a:rPr lang="en-US" altLang="en-US" sz="2400" dirty="0" err="1">
                <a:solidFill>
                  <a:srgbClr val="000000"/>
                </a:solidFill>
              </a:rPr>
              <a:t>ou</a:t>
            </a:r>
            <a:r>
              <a:rPr lang="en-US" altLang="en-US" sz="2400" dirty="0">
                <a:solidFill>
                  <a:srgbClr val="000000"/>
                </a:solidFill>
              </a:rPr>
              <a:t> can create strategies for clients (e.g., advise which vehicles they can safely use in the park); you can critique the law and create new approaches to it.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1079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A0F720-683D-4923-941B-6E592B60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1" y="434229"/>
            <a:ext cx="8862646" cy="1325563"/>
          </a:xfrm>
        </p:spPr>
        <p:txBody>
          <a:bodyPr/>
          <a:lstStyle/>
          <a:p>
            <a:r>
              <a:rPr lang="en-US" dirty="0"/>
              <a:t>Learning How to Learn Law: Bloom’s Taxonomy</a:t>
            </a:r>
            <a:r>
              <a:rPr lang="en-US" dirty="0">
                <a:cs typeface="Calibri Light"/>
              </a:rPr>
              <a:t> Approach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C62C81-E98D-4F9A-B8E2-2357FDB0D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1" y="1690689"/>
            <a:ext cx="7886700" cy="2128537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Now, let’s approach our hypothetical statute from the law student perspective</a:t>
            </a:r>
          </a:p>
          <a:p>
            <a:pPr>
              <a:lnSpc>
                <a:spcPct val="200000"/>
              </a:lnSpc>
            </a:pPr>
            <a:r>
              <a:rPr lang="en-US" sz="2800" dirty="0"/>
              <a:t>“No Vehicles in the Park”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4" name="Picture 4" descr="Clipart of a man on a segway.">
            <a:extLst>
              <a:ext uri="{FF2B5EF4-FFF2-40B4-BE49-F238E27FC236}">
                <a16:creationId xmlns:a16="http://schemas.microsoft.com/office/drawing/2014/main" xmlns="" id="{C6880ED8-FEAB-458A-9C80-9317B6B37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5392" y="2758656"/>
            <a:ext cx="1791778" cy="361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13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A0F720-683D-4923-941B-6E592B60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83" y="365126"/>
            <a:ext cx="8419663" cy="1311186"/>
          </a:xfrm>
        </p:spPr>
        <p:txBody>
          <a:bodyPr/>
          <a:lstStyle/>
          <a:p>
            <a:r>
              <a:rPr lang="en-US" dirty="0"/>
              <a:t>Learning How to Learn Law: Bloom’s Taxonomy</a:t>
            </a:r>
            <a:r>
              <a:rPr lang="en-US" dirty="0">
                <a:cs typeface="Calibri Light"/>
              </a:rPr>
              <a:t> Question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C62C81-E98D-4F9A-B8E2-2357FDB0D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2128537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US" sz="2800" b="1" dirty="0"/>
              <a:t>Hypothetical Statute</a:t>
            </a:r>
          </a:p>
          <a:p>
            <a:pPr>
              <a:lnSpc>
                <a:spcPct val="200000"/>
              </a:lnSpc>
            </a:pPr>
            <a:r>
              <a:rPr lang="en-US" sz="2800" dirty="0"/>
              <a:t>“No Vehicles in the Park”</a:t>
            </a:r>
          </a:p>
          <a:p>
            <a:pPr>
              <a:lnSpc>
                <a:spcPct val="200000"/>
              </a:lnSpc>
            </a:pPr>
            <a:r>
              <a:rPr lang="en-US" sz="2800" dirty="0"/>
              <a:t>Is a Segway a vehicle under this statute?</a:t>
            </a:r>
          </a:p>
          <a:p>
            <a:pPr marL="1295400" lvl="2" indent="-609600" eaLnBrk="1" hangingPunct="1">
              <a:spcAft>
                <a:spcPts val="0"/>
              </a:spcAft>
              <a:buFont typeface="Wingdings" panose="05000000000000000000" pitchFamily="2" charset="2"/>
              <a:buAutoNum type="arabicPeriod"/>
              <a:defRPr/>
            </a:pPr>
            <a:r>
              <a:rPr lang="en-US" sz="2800" dirty="0"/>
              <a:t>Yes</a:t>
            </a:r>
          </a:p>
          <a:p>
            <a:pPr marL="1295400" lvl="2" indent="-609600" eaLnBrk="1" hangingPunct="1">
              <a:spcAft>
                <a:spcPts val="0"/>
              </a:spcAft>
              <a:buFont typeface="Wingdings" panose="05000000000000000000" pitchFamily="2" charset="2"/>
              <a:buAutoNum type="arabicPeriod"/>
              <a:defRPr/>
            </a:pPr>
            <a:r>
              <a:rPr lang="en-US" sz="2800" dirty="0"/>
              <a:t>No</a:t>
            </a:r>
          </a:p>
          <a:p>
            <a:pPr marL="1295400" lvl="2" indent="-609600" eaLnBrk="1" hangingPunct="1">
              <a:spcAft>
                <a:spcPts val="0"/>
              </a:spcAft>
              <a:buFont typeface="Wingdings" panose="05000000000000000000" pitchFamily="2" charset="2"/>
              <a:buAutoNum type="arabicPeriod"/>
              <a:defRPr/>
            </a:pPr>
            <a:r>
              <a:rPr lang="en-US" sz="2800" dirty="0"/>
              <a:t>Maybe</a:t>
            </a:r>
          </a:p>
          <a:p>
            <a:pPr>
              <a:lnSpc>
                <a:spcPct val="200000"/>
              </a:lnSpc>
            </a:pPr>
            <a:endParaRPr lang="en-US" sz="2800" dirty="0"/>
          </a:p>
          <a:p>
            <a:pPr marL="0" indent="0">
              <a:lnSpc>
                <a:spcPct val="200000"/>
              </a:lnSpc>
              <a:buNone/>
            </a:pP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4" name="Picture 4" descr="Clipart of a man on a segway.">
            <a:extLst>
              <a:ext uri="{FF2B5EF4-FFF2-40B4-BE49-F238E27FC236}">
                <a16:creationId xmlns:a16="http://schemas.microsoft.com/office/drawing/2014/main" xmlns="" id="{EFEF0AAA-B116-40B5-8C75-98AA81459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5998" y="2068543"/>
            <a:ext cx="1978683" cy="397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820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A0F720-683D-4923-941B-6E592B60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51" y="365126"/>
            <a:ext cx="8506236" cy="1325563"/>
          </a:xfrm>
        </p:spPr>
        <p:txBody>
          <a:bodyPr/>
          <a:lstStyle/>
          <a:p>
            <a:r>
              <a:rPr lang="en-US" dirty="0"/>
              <a:t>Learning How to Learn Law: Bloom’s Taxonomy</a:t>
            </a:r>
            <a:r>
              <a:rPr lang="en-US" dirty="0">
                <a:cs typeface="Calibri Light"/>
              </a:rPr>
              <a:t> Objective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C62C81-E98D-4F9A-B8E2-2357FDB0D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1" y="1439917"/>
            <a:ext cx="6928959" cy="469812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One objective of this course: Getting to </a:t>
            </a:r>
            <a:r>
              <a:rPr lang="en-US" sz="3200" b="1" dirty="0"/>
              <a:t>“Maybe”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800" dirty="0"/>
              <a:t>The law student </a:t>
            </a:r>
            <a:r>
              <a:rPr lang="en-US" altLang="en-US" sz="2800" dirty="0">
                <a:solidFill>
                  <a:srgbClr val="000000"/>
                </a:solidFill>
              </a:rPr>
              <a:t>evaluates the meaning of a legal text’s ambiguities (e.g., whether a Segway is a “vehicle”). The lawyer can create strategies for clients (e.g., advise which vehicles they can safely use in the park), and can critique the law and create new approaches to it.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en-US" sz="2800" dirty="0">
              <a:solidFill>
                <a:srgbClr val="000000"/>
              </a:solidFill>
              <a:latin typeface="Kabel Ult BT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800" dirty="0"/>
          </a:p>
          <a:p>
            <a:pPr marL="0" indent="0">
              <a:lnSpc>
                <a:spcPct val="150000"/>
              </a:lnSpc>
              <a:buNone/>
            </a:pP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4" name="Picture 4" descr="Clipart of a man on a segway.">
            <a:extLst>
              <a:ext uri="{FF2B5EF4-FFF2-40B4-BE49-F238E27FC236}">
                <a16:creationId xmlns:a16="http://schemas.microsoft.com/office/drawing/2014/main" xmlns="" id="{ACF97B52-A125-4325-900C-E89547E34C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6675" y="2456731"/>
            <a:ext cx="161925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687906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C5Modules_CC_License_standard" id="{F0FA9D47-06A1-4F86-A3DE-945BA88B3B0E}" vid="{A7340899-09C2-4C21-8394-A4D30A56A3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C5 Modules</Template>
  <TotalTime>10334</TotalTime>
  <Words>550</Words>
  <Application>Microsoft Office PowerPoint</Application>
  <PresentationFormat>On-screen Show (4:3)</PresentationFormat>
  <Paragraphs>56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ＭＳ Ｐゴシック</vt:lpstr>
      <vt:lpstr>Arial</vt:lpstr>
      <vt:lpstr>Bell MT</vt:lpstr>
      <vt:lpstr>Calibri</vt:lpstr>
      <vt:lpstr>Calibri Light</vt:lpstr>
      <vt:lpstr>Kabel Bk BT</vt:lpstr>
      <vt:lpstr>Kabel Ult BT</vt:lpstr>
      <vt:lpstr>Wingdings</vt:lpstr>
      <vt:lpstr>PP_C5Modules_CC_License_standard</vt:lpstr>
      <vt:lpstr>   Principles of Cyber Operations Policy and Law – Introduction</vt:lpstr>
      <vt:lpstr>Section 1: </vt:lpstr>
      <vt:lpstr>Learning How to Learn Law: Bloom’s Taxonomy </vt:lpstr>
      <vt:lpstr>Learning How to Learn Law: Bloom’s Taxonomy Explanation </vt:lpstr>
      <vt:lpstr>Learning How to Learn Law: Bloom’s Taxonomy Hierarchy1</vt:lpstr>
      <vt:lpstr>Bloom’s Taxonomy – Applied to Segway Example</vt:lpstr>
      <vt:lpstr>Learning How to Learn Law: Bloom’s Taxonomy Approach</vt:lpstr>
      <vt:lpstr>Learning How to Learn Law: Bloom’s Taxonomy Question</vt:lpstr>
      <vt:lpstr>Learning How to Learn Law: Bloom’s Taxonomy Objective</vt:lpstr>
      <vt:lpstr>Image Attribution</vt:lpstr>
    </vt:vector>
  </TitlesOfParts>
  <Company>University of California at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Bishop</dc:creator>
  <cp:lastModifiedBy>Kevin S. Kuczynski</cp:lastModifiedBy>
  <cp:revision>504</cp:revision>
  <cp:lastPrinted>2016-07-18T16:40:10Z</cp:lastPrinted>
  <dcterms:created xsi:type="dcterms:W3CDTF">2016-07-03T20:12:42Z</dcterms:created>
  <dcterms:modified xsi:type="dcterms:W3CDTF">2019-02-25T15:09:04Z</dcterms:modified>
</cp:coreProperties>
</file>