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41"/>
  </p:notesMasterIdLst>
  <p:sldIdLst>
    <p:sldId id="256" r:id="rId2"/>
    <p:sldId id="351" r:id="rId3"/>
    <p:sldId id="303" r:id="rId4"/>
    <p:sldId id="372" r:id="rId5"/>
    <p:sldId id="355" r:id="rId6"/>
    <p:sldId id="343" r:id="rId7"/>
    <p:sldId id="346" r:id="rId8"/>
    <p:sldId id="317" r:id="rId9"/>
    <p:sldId id="347" r:id="rId10"/>
    <p:sldId id="348" r:id="rId11"/>
    <p:sldId id="354" r:id="rId12"/>
    <p:sldId id="357" r:id="rId13"/>
    <p:sldId id="363" r:id="rId14"/>
    <p:sldId id="426" r:id="rId15"/>
    <p:sldId id="371" r:id="rId16"/>
    <p:sldId id="376" r:id="rId17"/>
    <p:sldId id="359" r:id="rId18"/>
    <p:sldId id="358" r:id="rId19"/>
    <p:sldId id="377" r:id="rId20"/>
    <p:sldId id="430" r:id="rId21"/>
    <p:sldId id="432" r:id="rId22"/>
    <p:sldId id="361" r:id="rId23"/>
    <p:sldId id="362" r:id="rId24"/>
    <p:sldId id="375" r:id="rId25"/>
    <p:sldId id="364" r:id="rId26"/>
    <p:sldId id="366" r:id="rId27"/>
    <p:sldId id="433" r:id="rId28"/>
    <p:sldId id="434" r:id="rId29"/>
    <p:sldId id="342" r:id="rId30"/>
    <p:sldId id="373" r:id="rId31"/>
    <p:sldId id="368" r:id="rId32"/>
    <p:sldId id="378" r:id="rId33"/>
    <p:sldId id="369" r:id="rId34"/>
    <p:sldId id="374" r:id="rId35"/>
    <p:sldId id="429" r:id="rId36"/>
    <p:sldId id="370" r:id="rId37"/>
    <p:sldId id="380" r:id="rId38"/>
    <p:sldId id="381" r:id="rId39"/>
    <p:sldId id="425" r:id="rId40"/>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4" clrIdx="0">
    <p:extLst>
      <p:ext uri="{19B8F6BF-5375-455C-9EA6-DF929625EA0E}">
        <p15:presenceInfo xmlns:p15="http://schemas.microsoft.com/office/powerpoint/2012/main" userId="c322d14bcf0bb474" providerId="Windows Live"/>
      </p:ext>
    </p:extLst>
  </p:cmAuthor>
  <p:cmAuthor id="2" name="Houck, James" initials="HJ" lastIdx="5" clrIdx="1">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40" autoAdjust="0"/>
    <p:restoredTop sz="94027" autoAdjust="0"/>
  </p:normalViewPr>
  <p:slideViewPr>
    <p:cSldViewPr snapToGrid="0" snapToObjects="1">
      <p:cViewPr varScale="1">
        <p:scale>
          <a:sx n="109" d="100"/>
          <a:sy n="109" d="100"/>
        </p:scale>
        <p:origin x="1302" y="114"/>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DF3A2C1E-8816-4903-90D5-E52960B1B421}"/>
    <pc:docChg chg="modSld">
      <pc:chgData name="" userId="" providerId="" clId="Web-{DF3A2C1E-8816-4903-90D5-E52960B1B421}" dt="2018-08-02T19:07:32.965" v="2" actId="14100"/>
      <pc:docMkLst>
        <pc:docMk/>
      </pc:docMkLst>
      <pc:sldChg chg="addSp modSp">
        <pc:chgData name="" userId="" providerId="" clId="Web-{DF3A2C1E-8816-4903-90D5-E52960B1B421}" dt="2018-08-02T19:07:32.965" v="2" actId="14100"/>
        <pc:sldMkLst>
          <pc:docMk/>
          <pc:sldMk cId="0" sldId="256"/>
        </pc:sldMkLst>
        <pc:picChg chg="add mod">
          <ac:chgData name="" userId="" providerId="" clId="Web-{DF3A2C1E-8816-4903-90D5-E52960B1B421}" dt="2018-08-02T19:07:32.965" v="2" actId="14100"/>
          <ac:picMkLst>
            <pc:docMk/>
            <pc:sldMk cId="0" sldId="256"/>
            <ac:picMk id="3" creationId="{993B9BE5-32A8-45E3-B9EE-A8325A50228F}"/>
          </ac:picMkLst>
        </pc:picChg>
      </pc:sldChg>
    </pc:docChg>
  </pc:docChgLst>
  <pc:docChgLst>
    <pc:chgData clId="Web-{B89017C4-4C53-407D-B403-5B418C1D9E0A}"/>
    <pc:docChg chg="modSld">
      <pc:chgData name="" userId="" providerId="" clId="Web-{B89017C4-4C53-407D-B403-5B418C1D9E0A}" dt="2018-08-03T02:38:33.595" v="25" actId="1076"/>
      <pc:docMkLst>
        <pc:docMk/>
      </pc:docMkLst>
      <pc:sldChg chg="addSp delSp modSp">
        <pc:chgData name="" userId="" providerId="" clId="Web-{B89017C4-4C53-407D-B403-5B418C1D9E0A}" dt="2018-08-03T02:38:33.595" v="25" actId="1076"/>
        <pc:sldMkLst>
          <pc:docMk/>
          <pc:sldMk cId="0" sldId="256"/>
        </pc:sldMkLst>
        <pc:spChg chg="add mod">
          <ac:chgData name="" userId="" providerId="" clId="Web-{B89017C4-4C53-407D-B403-5B418C1D9E0A}" dt="2018-08-03T02:38:33.595" v="25" actId="1076"/>
          <ac:spMkLst>
            <pc:docMk/>
            <pc:sldMk cId="0" sldId="256"/>
            <ac:spMk id="4" creationId="{C3016D5B-CBDE-4463-8BCC-8D20CC785EB4}"/>
          </ac:spMkLst>
        </pc:spChg>
        <pc:picChg chg="del">
          <ac:chgData name="" userId="" providerId="" clId="Web-{B89017C4-4C53-407D-B403-5B418C1D9E0A}" dt="2018-08-03T02:37:37.515" v="0"/>
          <ac:picMkLst>
            <pc:docMk/>
            <pc:sldMk cId="0" sldId="256"/>
            <ac:picMk id="3" creationId="{993B9BE5-32A8-45E3-B9EE-A8325A50228F}"/>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C78F39-841F-407D-AB76-747999CAF7B9}" type="doc">
      <dgm:prSet loTypeId="urn:microsoft.com/office/officeart/2005/8/layout/pyramid2" loCatId="pyramid" qsTypeId="urn:microsoft.com/office/officeart/2005/8/quickstyle/simple1" qsCatId="simple" csTypeId="urn:microsoft.com/office/officeart/2005/8/colors/accent1_2" csCatId="accent1" phldr="1"/>
      <dgm:spPr/>
    </dgm:pt>
    <dgm:pt modelId="{512136CE-9E85-4987-9392-D93280100682}">
      <dgm:prSet phldrT="[Text]"/>
      <dgm:spPr/>
      <dgm:t>
        <a:bodyPr/>
        <a:lstStyle/>
        <a:p>
          <a:r>
            <a:rPr lang="en-US" dirty="0"/>
            <a:t>U.S. Supreme Court</a:t>
          </a:r>
        </a:p>
      </dgm:t>
    </dgm:pt>
    <dgm:pt modelId="{FD171AA6-12FD-463C-93F0-7EDF743AB560}" type="parTrans" cxnId="{4B97E598-A402-4AC7-A54D-480143C5D1AD}">
      <dgm:prSet/>
      <dgm:spPr/>
      <dgm:t>
        <a:bodyPr/>
        <a:lstStyle/>
        <a:p>
          <a:endParaRPr lang="en-US"/>
        </a:p>
      </dgm:t>
    </dgm:pt>
    <dgm:pt modelId="{3CFA00E6-217B-40B0-8478-56A6E0B751C7}" type="sibTrans" cxnId="{4B97E598-A402-4AC7-A54D-480143C5D1AD}">
      <dgm:prSet/>
      <dgm:spPr/>
      <dgm:t>
        <a:bodyPr/>
        <a:lstStyle/>
        <a:p>
          <a:endParaRPr lang="en-US"/>
        </a:p>
      </dgm:t>
    </dgm:pt>
    <dgm:pt modelId="{BF404003-64F4-471F-AD7A-870E1E9CC4D1}">
      <dgm:prSet phldrT="[Text]"/>
      <dgm:spPr/>
      <dgm:t>
        <a:bodyPr/>
        <a:lstStyle/>
        <a:p>
          <a:r>
            <a:rPr lang="en-US" dirty="0"/>
            <a:t>U.S. Courts of Appeals</a:t>
          </a:r>
        </a:p>
      </dgm:t>
    </dgm:pt>
    <dgm:pt modelId="{F667907D-D8DF-4F42-9DA1-FC184C48B431}" type="parTrans" cxnId="{D0A8548F-46C3-4A92-98AF-8BB73EAAAB02}">
      <dgm:prSet/>
      <dgm:spPr/>
      <dgm:t>
        <a:bodyPr/>
        <a:lstStyle/>
        <a:p>
          <a:endParaRPr lang="en-US"/>
        </a:p>
      </dgm:t>
    </dgm:pt>
    <dgm:pt modelId="{B70AE11A-B6A6-4D02-922B-D3ACD737787C}" type="sibTrans" cxnId="{D0A8548F-46C3-4A92-98AF-8BB73EAAAB02}">
      <dgm:prSet/>
      <dgm:spPr/>
      <dgm:t>
        <a:bodyPr/>
        <a:lstStyle/>
        <a:p>
          <a:endParaRPr lang="en-US"/>
        </a:p>
      </dgm:t>
    </dgm:pt>
    <dgm:pt modelId="{AA1B227D-2CAF-43FB-9428-8F1CA47A4939}">
      <dgm:prSet phldrT="[Text]"/>
      <dgm:spPr/>
      <dgm:t>
        <a:bodyPr/>
        <a:lstStyle/>
        <a:p>
          <a:r>
            <a:rPr lang="en-US" dirty="0"/>
            <a:t>U.S. District Courts</a:t>
          </a:r>
        </a:p>
      </dgm:t>
    </dgm:pt>
    <dgm:pt modelId="{5A87EBCD-EA69-4FBC-8020-F8BC070CD22A}" type="parTrans" cxnId="{B5B62039-CCC9-4918-8775-8E43B942F42B}">
      <dgm:prSet/>
      <dgm:spPr/>
      <dgm:t>
        <a:bodyPr/>
        <a:lstStyle/>
        <a:p>
          <a:endParaRPr lang="en-US"/>
        </a:p>
      </dgm:t>
    </dgm:pt>
    <dgm:pt modelId="{4B8F85B6-FC65-4FC2-B5EE-D80DE5A2882D}" type="sibTrans" cxnId="{B5B62039-CCC9-4918-8775-8E43B942F42B}">
      <dgm:prSet/>
      <dgm:spPr/>
      <dgm:t>
        <a:bodyPr/>
        <a:lstStyle/>
        <a:p>
          <a:endParaRPr lang="en-US"/>
        </a:p>
      </dgm:t>
    </dgm:pt>
    <dgm:pt modelId="{410BB45C-382B-4AA5-87C6-FB37B9F9F367}" type="pres">
      <dgm:prSet presAssocID="{28C78F39-841F-407D-AB76-747999CAF7B9}" presName="compositeShape" presStyleCnt="0">
        <dgm:presLayoutVars>
          <dgm:dir/>
          <dgm:resizeHandles/>
        </dgm:presLayoutVars>
      </dgm:prSet>
      <dgm:spPr/>
    </dgm:pt>
    <dgm:pt modelId="{A9256D13-F12A-4DC9-8F75-DF477CFB4BDC}" type="pres">
      <dgm:prSet presAssocID="{28C78F39-841F-407D-AB76-747999CAF7B9}" presName="pyramid" presStyleLbl="node1" presStyleIdx="0" presStyleCnt="1"/>
      <dgm:spPr/>
    </dgm:pt>
    <dgm:pt modelId="{BB52B5D3-57F3-40A5-A1F2-F19F31352635}" type="pres">
      <dgm:prSet presAssocID="{28C78F39-841F-407D-AB76-747999CAF7B9}" presName="theList" presStyleCnt="0"/>
      <dgm:spPr/>
    </dgm:pt>
    <dgm:pt modelId="{AA7ED47F-C1CE-4605-811C-3BAC5723385E}" type="pres">
      <dgm:prSet presAssocID="{512136CE-9E85-4987-9392-D93280100682}" presName="aNode" presStyleLbl="fgAcc1" presStyleIdx="0" presStyleCnt="3">
        <dgm:presLayoutVars>
          <dgm:bulletEnabled val="1"/>
        </dgm:presLayoutVars>
      </dgm:prSet>
      <dgm:spPr/>
      <dgm:t>
        <a:bodyPr/>
        <a:lstStyle/>
        <a:p>
          <a:endParaRPr lang="en-US"/>
        </a:p>
      </dgm:t>
    </dgm:pt>
    <dgm:pt modelId="{2220AB53-C843-41F7-9EA5-AA6B19037B05}" type="pres">
      <dgm:prSet presAssocID="{512136CE-9E85-4987-9392-D93280100682}" presName="aSpace" presStyleCnt="0"/>
      <dgm:spPr/>
    </dgm:pt>
    <dgm:pt modelId="{777B2286-A1C1-45F1-BDB7-BF833BFB6AC8}" type="pres">
      <dgm:prSet presAssocID="{BF404003-64F4-471F-AD7A-870E1E9CC4D1}" presName="aNode" presStyleLbl="fgAcc1" presStyleIdx="1" presStyleCnt="3">
        <dgm:presLayoutVars>
          <dgm:bulletEnabled val="1"/>
        </dgm:presLayoutVars>
      </dgm:prSet>
      <dgm:spPr/>
      <dgm:t>
        <a:bodyPr/>
        <a:lstStyle/>
        <a:p>
          <a:endParaRPr lang="en-US"/>
        </a:p>
      </dgm:t>
    </dgm:pt>
    <dgm:pt modelId="{F123C922-8B0B-493B-9E64-1B514837BD8A}" type="pres">
      <dgm:prSet presAssocID="{BF404003-64F4-471F-AD7A-870E1E9CC4D1}" presName="aSpace" presStyleCnt="0"/>
      <dgm:spPr/>
    </dgm:pt>
    <dgm:pt modelId="{699ACC13-297C-4125-90F4-FEC4CFED6AA6}" type="pres">
      <dgm:prSet presAssocID="{AA1B227D-2CAF-43FB-9428-8F1CA47A4939}" presName="aNode" presStyleLbl="fgAcc1" presStyleIdx="2" presStyleCnt="3">
        <dgm:presLayoutVars>
          <dgm:bulletEnabled val="1"/>
        </dgm:presLayoutVars>
      </dgm:prSet>
      <dgm:spPr/>
      <dgm:t>
        <a:bodyPr/>
        <a:lstStyle/>
        <a:p>
          <a:endParaRPr lang="en-US"/>
        </a:p>
      </dgm:t>
    </dgm:pt>
    <dgm:pt modelId="{7252064D-EF98-40A0-8B46-6A209167FFE6}" type="pres">
      <dgm:prSet presAssocID="{AA1B227D-2CAF-43FB-9428-8F1CA47A4939}" presName="aSpace" presStyleCnt="0"/>
      <dgm:spPr/>
    </dgm:pt>
  </dgm:ptLst>
  <dgm:cxnLst>
    <dgm:cxn modelId="{B5B62039-CCC9-4918-8775-8E43B942F42B}" srcId="{28C78F39-841F-407D-AB76-747999CAF7B9}" destId="{AA1B227D-2CAF-43FB-9428-8F1CA47A4939}" srcOrd="2" destOrd="0" parTransId="{5A87EBCD-EA69-4FBC-8020-F8BC070CD22A}" sibTransId="{4B8F85B6-FC65-4FC2-B5EE-D80DE5A2882D}"/>
    <dgm:cxn modelId="{867BEA7A-3F63-4B69-BAF4-EBACF7D830F2}" type="presOf" srcId="{512136CE-9E85-4987-9392-D93280100682}" destId="{AA7ED47F-C1CE-4605-811C-3BAC5723385E}" srcOrd="0" destOrd="0" presId="urn:microsoft.com/office/officeart/2005/8/layout/pyramid2"/>
    <dgm:cxn modelId="{BE19C71F-7ED0-46CF-8D05-55F4DA33AE6A}" type="presOf" srcId="{AA1B227D-2CAF-43FB-9428-8F1CA47A4939}" destId="{699ACC13-297C-4125-90F4-FEC4CFED6AA6}" srcOrd="0" destOrd="0" presId="urn:microsoft.com/office/officeart/2005/8/layout/pyramid2"/>
    <dgm:cxn modelId="{4B97E598-A402-4AC7-A54D-480143C5D1AD}" srcId="{28C78F39-841F-407D-AB76-747999CAF7B9}" destId="{512136CE-9E85-4987-9392-D93280100682}" srcOrd="0" destOrd="0" parTransId="{FD171AA6-12FD-463C-93F0-7EDF743AB560}" sibTransId="{3CFA00E6-217B-40B0-8478-56A6E0B751C7}"/>
    <dgm:cxn modelId="{D0A8548F-46C3-4A92-98AF-8BB73EAAAB02}" srcId="{28C78F39-841F-407D-AB76-747999CAF7B9}" destId="{BF404003-64F4-471F-AD7A-870E1E9CC4D1}" srcOrd="1" destOrd="0" parTransId="{F667907D-D8DF-4F42-9DA1-FC184C48B431}" sibTransId="{B70AE11A-B6A6-4D02-922B-D3ACD737787C}"/>
    <dgm:cxn modelId="{C4953F20-D368-4B12-A93C-D33924AB2F5C}" type="presOf" srcId="{28C78F39-841F-407D-AB76-747999CAF7B9}" destId="{410BB45C-382B-4AA5-87C6-FB37B9F9F367}" srcOrd="0" destOrd="0" presId="urn:microsoft.com/office/officeart/2005/8/layout/pyramid2"/>
    <dgm:cxn modelId="{8DB00844-6159-4ECF-AE5A-E3FC0D0EDC2A}" type="presOf" srcId="{BF404003-64F4-471F-AD7A-870E1E9CC4D1}" destId="{777B2286-A1C1-45F1-BDB7-BF833BFB6AC8}" srcOrd="0" destOrd="0" presId="urn:microsoft.com/office/officeart/2005/8/layout/pyramid2"/>
    <dgm:cxn modelId="{E88C7DCA-2A96-4CE0-B898-43648E8E5A60}" type="presParOf" srcId="{410BB45C-382B-4AA5-87C6-FB37B9F9F367}" destId="{A9256D13-F12A-4DC9-8F75-DF477CFB4BDC}" srcOrd="0" destOrd="0" presId="urn:microsoft.com/office/officeart/2005/8/layout/pyramid2"/>
    <dgm:cxn modelId="{F8081081-CE90-46A5-9F0E-D17419C68EEB}" type="presParOf" srcId="{410BB45C-382B-4AA5-87C6-FB37B9F9F367}" destId="{BB52B5D3-57F3-40A5-A1F2-F19F31352635}" srcOrd="1" destOrd="0" presId="urn:microsoft.com/office/officeart/2005/8/layout/pyramid2"/>
    <dgm:cxn modelId="{C7F9E8C7-6F55-4F08-A536-37E3F282651B}" type="presParOf" srcId="{BB52B5D3-57F3-40A5-A1F2-F19F31352635}" destId="{AA7ED47F-C1CE-4605-811C-3BAC5723385E}" srcOrd="0" destOrd="0" presId="urn:microsoft.com/office/officeart/2005/8/layout/pyramid2"/>
    <dgm:cxn modelId="{E48E4C7E-3D78-4C4D-B9A1-E131E4F6CF84}" type="presParOf" srcId="{BB52B5D3-57F3-40A5-A1F2-F19F31352635}" destId="{2220AB53-C843-41F7-9EA5-AA6B19037B05}" srcOrd="1" destOrd="0" presId="urn:microsoft.com/office/officeart/2005/8/layout/pyramid2"/>
    <dgm:cxn modelId="{4CCF4B73-55A9-4170-8FA6-6D8682397109}" type="presParOf" srcId="{BB52B5D3-57F3-40A5-A1F2-F19F31352635}" destId="{777B2286-A1C1-45F1-BDB7-BF833BFB6AC8}" srcOrd="2" destOrd="0" presId="urn:microsoft.com/office/officeart/2005/8/layout/pyramid2"/>
    <dgm:cxn modelId="{615CA73E-B4A5-4C7A-94F1-D35C9867874E}" type="presParOf" srcId="{BB52B5D3-57F3-40A5-A1F2-F19F31352635}" destId="{F123C922-8B0B-493B-9E64-1B514837BD8A}" srcOrd="3" destOrd="0" presId="urn:microsoft.com/office/officeart/2005/8/layout/pyramid2"/>
    <dgm:cxn modelId="{774001E3-719C-44E6-A9F7-46B6555AFBAA}" type="presParOf" srcId="{BB52B5D3-57F3-40A5-A1F2-F19F31352635}" destId="{699ACC13-297C-4125-90F4-FEC4CFED6AA6}" srcOrd="4" destOrd="0" presId="urn:microsoft.com/office/officeart/2005/8/layout/pyramid2"/>
    <dgm:cxn modelId="{7B1745D9-301C-4449-B18F-1FD5B9F84DD3}" type="presParOf" srcId="{BB52B5D3-57F3-40A5-A1F2-F19F31352635}" destId="{7252064D-EF98-40A0-8B46-6A209167FFE6}"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6469333-E673-43FB-B680-9E7EDEB364C5}" type="doc">
      <dgm:prSet loTypeId="urn:microsoft.com/office/officeart/2005/8/layout/pyramid2" loCatId="pyramid" qsTypeId="urn:microsoft.com/office/officeart/2005/8/quickstyle/simple1" qsCatId="simple" csTypeId="urn:microsoft.com/office/officeart/2005/8/colors/accent1_2" csCatId="accent1" phldr="1"/>
      <dgm:spPr/>
    </dgm:pt>
    <dgm:pt modelId="{CDEA2D16-11CF-4948-A73F-0329DB45692D}">
      <dgm:prSet phldrT="[Text]"/>
      <dgm:spPr/>
      <dgm:t>
        <a:bodyPr/>
        <a:lstStyle/>
        <a:p>
          <a:r>
            <a:rPr lang="en-US" b="1" dirty="0"/>
            <a:t>The United States Supreme Court</a:t>
          </a:r>
        </a:p>
      </dgm:t>
    </dgm:pt>
    <dgm:pt modelId="{B0E71C99-F852-4324-AC06-D85D2BA2A694}" type="parTrans" cxnId="{E0784B80-C315-4737-8BB8-2A58CD6AFE49}">
      <dgm:prSet/>
      <dgm:spPr/>
      <dgm:t>
        <a:bodyPr/>
        <a:lstStyle/>
        <a:p>
          <a:endParaRPr lang="en-US"/>
        </a:p>
      </dgm:t>
    </dgm:pt>
    <dgm:pt modelId="{EB7A2CA4-49E8-4643-8BBA-F65CC5FC670D}" type="sibTrans" cxnId="{E0784B80-C315-4737-8BB8-2A58CD6AFE49}">
      <dgm:prSet/>
      <dgm:spPr/>
      <dgm:t>
        <a:bodyPr/>
        <a:lstStyle/>
        <a:p>
          <a:endParaRPr lang="en-US"/>
        </a:p>
      </dgm:t>
    </dgm:pt>
    <dgm:pt modelId="{7811D24C-7D1E-4E06-9B83-C65860EF68A0}">
      <dgm:prSet phldrT="[Text]"/>
      <dgm:spPr/>
      <dgm:t>
        <a:bodyPr/>
        <a:lstStyle/>
        <a:p>
          <a:r>
            <a:rPr lang="en-US" b="1" dirty="0"/>
            <a:t>State Supreme Courts</a:t>
          </a:r>
        </a:p>
      </dgm:t>
    </dgm:pt>
    <dgm:pt modelId="{07DD9A72-08E1-430A-A2CF-B28F411C4E71}" type="parTrans" cxnId="{BF8038C4-2D7F-4E84-9E13-B263A7C9DFA2}">
      <dgm:prSet/>
      <dgm:spPr/>
      <dgm:t>
        <a:bodyPr/>
        <a:lstStyle/>
        <a:p>
          <a:endParaRPr lang="en-US"/>
        </a:p>
      </dgm:t>
    </dgm:pt>
    <dgm:pt modelId="{DEEEF5AF-8106-421E-A38B-44EA7AC742A6}" type="sibTrans" cxnId="{BF8038C4-2D7F-4E84-9E13-B263A7C9DFA2}">
      <dgm:prSet/>
      <dgm:spPr/>
      <dgm:t>
        <a:bodyPr/>
        <a:lstStyle/>
        <a:p>
          <a:endParaRPr lang="en-US"/>
        </a:p>
      </dgm:t>
    </dgm:pt>
    <dgm:pt modelId="{58873502-A527-4EE7-99D5-36B1088F0B69}">
      <dgm:prSet phldrT="[Text]"/>
      <dgm:spPr/>
      <dgm:t>
        <a:bodyPr/>
        <a:lstStyle/>
        <a:p>
          <a:r>
            <a:rPr lang="en-US" b="1" dirty="0"/>
            <a:t>State Intermediate Appellate Courts</a:t>
          </a:r>
        </a:p>
      </dgm:t>
    </dgm:pt>
    <dgm:pt modelId="{EF61AA97-C340-402D-86B5-73D443B2602B}" type="parTrans" cxnId="{44B00342-440F-4C17-92A7-7A0BE46A0C83}">
      <dgm:prSet/>
      <dgm:spPr/>
      <dgm:t>
        <a:bodyPr/>
        <a:lstStyle/>
        <a:p>
          <a:endParaRPr lang="en-US"/>
        </a:p>
      </dgm:t>
    </dgm:pt>
    <dgm:pt modelId="{F21B0C02-2BA6-422B-8E1A-0C25C52EA425}" type="sibTrans" cxnId="{44B00342-440F-4C17-92A7-7A0BE46A0C83}">
      <dgm:prSet/>
      <dgm:spPr/>
      <dgm:t>
        <a:bodyPr/>
        <a:lstStyle/>
        <a:p>
          <a:endParaRPr lang="en-US"/>
        </a:p>
      </dgm:t>
    </dgm:pt>
    <dgm:pt modelId="{E1CCC78B-E242-48C4-AD09-1596B1F80015}">
      <dgm:prSet/>
      <dgm:spPr/>
      <dgm:t>
        <a:bodyPr/>
        <a:lstStyle/>
        <a:p>
          <a:r>
            <a:rPr lang="en-US" b="1" dirty="0"/>
            <a:t>State Trial Courts</a:t>
          </a:r>
        </a:p>
      </dgm:t>
    </dgm:pt>
    <dgm:pt modelId="{C196CF84-88EC-4EC6-A38A-74060B07D1EE}" type="parTrans" cxnId="{7100D280-052A-486C-A89C-5FF175581271}">
      <dgm:prSet/>
      <dgm:spPr/>
      <dgm:t>
        <a:bodyPr/>
        <a:lstStyle/>
        <a:p>
          <a:endParaRPr lang="en-US"/>
        </a:p>
      </dgm:t>
    </dgm:pt>
    <dgm:pt modelId="{894FD430-8DB0-40FF-B97F-ADF5762A8F17}" type="sibTrans" cxnId="{7100D280-052A-486C-A89C-5FF175581271}">
      <dgm:prSet/>
      <dgm:spPr/>
      <dgm:t>
        <a:bodyPr/>
        <a:lstStyle/>
        <a:p>
          <a:endParaRPr lang="en-US"/>
        </a:p>
      </dgm:t>
    </dgm:pt>
    <dgm:pt modelId="{7881BE1F-20E6-43D5-BE86-581C691D9A51}">
      <dgm:prSet/>
      <dgm:spPr/>
      <dgm:t>
        <a:bodyPr/>
        <a:lstStyle/>
        <a:p>
          <a:r>
            <a:rPr lang="en-US" b="1" dirty="0"/>
            <a:t>Cases Involving State &amp; Local Laws</a:t>
          </a:r>
        </a:p>
      </dgm:t>
    </dgm:pt>
    <dgm:pt modelId="{99B1FAF6-9FF6-4AFF-B241-2C626F8D808F}" type="parTrans" cxnId="{68190733-296A-4BF0-AF31-938B5AE848C9}">
      <dgm:prSet/>
      <dgm:spPr/>
      <dgm:t>
        <a:bodyPr/>
        <a:lstStyle/>
        <a:p>
          <a:endParaRPr lang="en-US"/>
        </a:p>
      </dgm:t>
    </dgm:pt>
    <dgm:pt modelId="{6D77D82E-0A64-4B4E-9CC3-C249258C428C}" type="sibTrans" cxnId="{68190733-296A-4BF0-AF31-938B5AE848C9}">
      <dgm:prSet/>
      <dgm:spPr/>
      <dgm:t>
        <a:bodyPr/>
        <a:lstStyle/>
        <a:p>
          <a:endParaRPr lang="en-US"/>
        </a:p>
      </dgm:t>
    </dgm:pt>
    <dgm:pt modelId="{30E7DFBC-EDF7-444A-9DCB-1D0D33C03678}" type="pres">
      <dgm:prSet presAssocID="{D6469333-E673-43FB-B680-9E7EDEB364C5}" presName="compositeShape" presStyleCnt="0">
        <dgm:presLayoutVars>
          <dgm:dir/>
          <dgm:resizeHandles/>
        </dgm:presLayoutVars>
      </dgm:prSet>
      <dgm:spPr/>
    </dgm:pt>
    <dgm:pt modelId="{BE1400FB-49DE-4AB9-9DDA-D59281F67D94}" type="pres">
      <dgm:prSet presAssocID="{D6469333-E673-43FB-B680-9E7EDEB364C5}" presName="pyramid" presStyleLbl="node1" presStyleIdx="0" presStyleCnt="1"/>
      <dgm:spPr/>
    </dgm:pt>
    <dgm:pt modelId="{5801F6C7-BAA8-4CBB-A64B-676EFF76A108}" type="pres">
      <dgm:prSet presAssocID="{D6469333-E673-43FB-B680-9E7EDEB364C5}" presName="theList" presStyleCnt="0"/>
      <dgm:spPr/>
    </dgm:pt>
    <dgm:pt modelId="{94AB1927-7FF5-47E9-A3EF-7B0B03532792}" type="pres">
      <dgm:prSet presAssocID="{CDEA2D16-11CF-4948-A73F-0329DB45692D}" presName="aNode" presStyleLbl="fgAcc1" presStyleIdx="0" presStyleCnt="5">
        <dgm:presLayoutVars>
          <dgm:bulletEnabled val="1"/>
        </dgm:presLayoutVars>
      </dgm:prSet>
      <dgm:spPr/>
      <dgm:t>
        <a:bodyPr/>
        <a:lstStyle/>
        <a:p>
          <a:endParaRPr lang="en-US"/>
        </a:p>
      </dgm:t>
    </dgm:pt>
    <dgm:pt modelId="{93DC2242-8565-4CE4-A664-C2DB83609FC9}" type="pres">
      <dgm:prSet presAssocID="{CDEA2D16-11CF-4948-A73F-0329DB45692D}" presName="aSpace" presStyleCnt="0"/>
      <dgm:spPr/>
    </dgm:pt>
    <dgm:pt modelId="{1402174D-267D-4449-8B75-001917CCFAB9}" type="pres">
      <dgm:prSet presAssocID="{7811D24C-7D1E-4E06-9B83-C65860EF68A0}" presName="aNode" presStyleLbl="fgAcc1" presStyleIdx="1" presStyleCnt="5">
        <dgm:presLayoutVars>
          <dgm:bulletEnabled val="1"/>
        </dgm:presLayoutVars>
      </dgm:prSet>
      <dgm:spPr/>
      <dgm:t>
        <a:bodyPr/>
        <a:lstStyle/>
        <a:p>
          <a:endParaRPr lang="en-US"/>
        </a:p>
      </dgm:t>
    </dgm:pt>
    <dgm:pt modelId="{F828B167-4D3A-427C-9AC4-C73D68917000}" type="pres">
      <dgm:prSet presAssocID="{7811D24C-7D1E-4E06-9B83-C65860EF68A0}" presName="aSpace" presStyleCnt="0"/>
      <dgm:spPr/>
    </dgm:pt>
    <dgm:pt modelId="{FC657EB6-7347-407F-9367-C5FBAE8DA483}" type="pres">
      <dgm:prSet presAssocID="{58873502-A527-4EE7-99D5-36B1088F0B69}" presName="aNode" presStyleLbl="fgAcc1" presStyleIdx="2" presStyleCnt="5">
        <dgm:presLayoutVars>
          <dgm:bulletEnabled val="1"/>
        </dgm:presLayoutVars>
      </dgm:prSet>
      <dgm:spPr/>
      <dgm:t>
        <a:bodyPr/>
        <a:lstStyle/>
        <a:p>
          <a:endParaRPr lang="en-US"/>
        </a:p>
      </dgm:t>
    </dgm:pt>
    <dgm:pt modelId="{4F22A21C-E96D-4229-8991-A6ACC21DE577}" type="pres">
      <dgm:prSet presAssocID="{58873502-A527-4EE7-99D5-36B1088F0B69}" presName="aSpace" presStyleCnt="0"/>
      <dgm:spPr/>
    </dgm:pt>
    <dgm:pt modelId="{F660C1A7-DDD2-475C-8E0E-CC6401DE046C}" type="pres">
      <dgm:prSet presAssocID="{E1CCC78B-E242-48C4-AD09-1596B1F80015}" presName="aNode" presStyleLbl="fgAcc1" presStyleIdx="3" presStyleCnt="5">
        <dgm:presLayoutVars>
          <dgm:bulletEnabled val="1"/>
        </dgm:presLayoutVars>
      </dgm:prSet>
      <dgm:spPr/>
      <dgm:t>
        <a:bodyPr/>
        <a:lstStyle/>
        <a:p>
          <a:endParaRPr lang="en-US"/>
        </a:p>
      </dgm:t>
    </dgm:pt>
    <dgm:pt modelId="{41634A8A-0C14-4B16-ADCE-7E2CECAB1238}" type="pres">
      <dgm:prSet presAssocID="{E1CCC78B-E242-48C4-AD09-1596B1F80015}" presName="aSpace" presStyleCnt="0"/>
      <dgm:spPr/>
    </dgm:pt>
    <dgm:pt modelId="{CD66FBE9-E3CD-45C0-8A81-907E1AC1ECEB}" type="pres">
      <dgm:prSet presAssocID="{7881BE1F-20E6-43D5-BE86-581C691D9A51}" presName="aNode" presStyleLbl="fgAcc1" presStyleIdx="4" presStyleCnt="5">
        <dgm:presLayoutVars>
          <dgm:bulletEnabled val="1"/>
        </dgm:presLayoutVars>
      </dgm:prSet>
      <dgm:spPr/>
      <dgm:t>
        <a:bodyPr/>
        <a:lstStyle/>
        <a:p>
          <a:endParaRPr lang="en-US"/>
        </a:p>
      </dgm:t>
    </dgm:pt>
    <dgm:pt modelId="{20FCE6C5-3BF5-4E68-AC5E-F94593F047C8}" type="pres">
      <dgm:prSet presAssocID="{7881BE1F-20E6-43D5-BE86-581C691D9A51}" presName="aSpace" presStyleCnt="0"/>
      <dgm:spPr/>
    </dgm:pt>
  </dgm:ptLst>
  <dgm:cxnLst>
    <dgm:cxn modelId="{95C674A1-7B80-4469-B564-3EA7DE499B0C}" type="presOf" srcId="{CDEA2D16-11CF-4948-A73F-0329DB45692D}" destId="{94AB1927-7FF5-47E9-A3EF-7B0B03532792}" srcOrd="0" destOrd="0" presId="urn:microsoft.com/office/officeart/2005/8/layout/pyramid2"/>
    <dgm:cxn modelId="{4D66C640-3897-47F1-8886-A8711966239C}" type="presOf" srcId="{D6469333-E673-43FB-B680-9E7EDEB364C5}" destId="{30E7DFBC-EDF7-444A-9DCB-1D0D33C03678}" srcOrd="0" destOrd="0" presId="urn:microsoft.com/office/officeart/2005/8/layout/pyramid2"/>
    <dgm:cxn modelId="{7100D280-052A-486C-A89C-5FF175581271}" srcId="{D6469333-E673-43FB-B680-9E7EDEB364C5}" destId="{E1CCC78B-E242-48C4-AD09-1596B1F80015}" srcOrd="3" destOrd="0" parTransId="{C196CF84-88EC-4EC6-A38A-74060B07D1EE}" sibTransId="{894FD430-8DB0-40FF-B97F-ADF5762A8F17}"/>
    <dgm:cxn modelId="{BF8038C4-2D7F-4E84-9E13-B263A7C9DFA2}" srcId="{D6469333-E673-43FB-B680-9E7EDEB364C5}" destId="{7811D24C-7D1E-4E06-9B83-C65860EF68A0}" srcOrd="1" destOrd="0" parTransId="{07DD9A72-08E1-430A-A2CF-B28F411C4E71}" sibTransId="{DEEEF5AF-8106-421E-A38B-44EA7AC742A6}"/>
    <dgm:cxn modelId="{44B00342-440F-4C17-92A7-7A0BE46A0C83}" srcId="{D6469333-E673-43FB-B680-9E7EDEB364C5}" destId="{58873502-A527-4EE7-99D5-36B1088F0B69}" srcOrd="2" destOrd="0" parTransId="{EF61AA97-C340-402D-86B5-73D443B2602B}" sibTransId="{F21B0C02-2BA6-422B-8E1A-0C25C52EA425}"/>
    <dgm:cxn modelId="{E0784B80-C315-4737-8BB8-2A58CD6AFE49}" srcId="{D6469333-E673-43FB-B680-9E7EDEB364C5}" destId="{CDEA2D16-11CF-4948-A73F-0329DB45692D}" srcOrd="0" destOrd="0" parTransId="{B0E71C99-F852-4324-AC06-D85D2BA2A694}" sibTransId="{EB7A2CA4-49E8-4643-8BBA-F65CC5FC670D}"/>
    <dgm:cxn modelId="{BC041389-A856-4B97-8B42-F0307D21A5AD}" type="presOf" srcId="{58873502-A527-4EE7-99D5-36B1088F0B69}" destId="{FC657EB6-7347-407F-9367-C5FBAE8DA483}" srcOrd="0" destOrd="0" presId="urn:microsoft.com/office/officeart/2005/8/layout/pyramid2"/>
    <dgm:cxn modelId="{D5E65C61-5A20-41D3-A623-DB76DDD9ACAE}" type="presOf" srcId="{7881BE1F-20E6-43D5-BE86-581C691D9A51}" destId="{CD66FBE9-E3CD-45C0-8A81-907E1AC1ECEB}" srcOrd="0" destOrd="0" presId="urn:microsoft.com/office/officeart/2005/8/layout/pyramid2"/>
    <dgm:cxn modelId="{68190733-296A-4BF0-AF31-938B5AE848C9}" srcId="{D6469333-E673-43FB-B680-9E7EDEB364C5}" destId="{7881BE1F-20E6-43D5-BE86-581C691D9A51}" srcOrd="4" destOrd="0" parTransId="{99B1FAF6-9FF6-4AFF-B241-2C626F8D808F}" sibTransId="{6D77D82E-0A64-4B4E-9CC3-C249258C428C}"/>
    <dgm:cxn modelId="{BCF1CF96-1A74-490D-89CE-9356157C8708}" type="presOf" srcId="{E1CCC78B-E242-48C4-AD09-1596B1F80015}" destId="{F660C1A7-DDD2-475C-8E0E-CC6401DE046C}" srcOrd="0" destOrd="0" presId="urn:microsoft.com/office/officeart/2005/8/layout/pyramid2"/>
    <dgm:cxn modelId="{A65D534C-BDDE-46F4-8CFB-E52A969D0021}" type="presOf" srcId="{7811D24C-7D1E-4E06-9B83-C65860EF68A0}" destId="{1402174D-267D-4449-8B75-001917CCFAB9}" srcOrd="0" destOrd="0" presId="urn:microsoft.com/office/officeart/2005/8/layout/pyramid2"/>
    <dgm:cxn modelId="{B1FD7CD8-1BEB-4A83-8DE7-04448307C21F}" type="presParOf" srcId="{30E7DFBC-EDF7-444A-9DCB-1D0D33C03678}" destId="{BE1400FB-49DE-4AB9-9DDA-D59281F67D94}" srcOrd="0" destOrd="0" presId="urn:microsoft.com/office/officeart/2005/8/layout/pyramid2"/>
    <dgm:cxn modelId="{5B4C1DFF-35A6-422F-9F69-F8AEC173BF01}" type="presParOf" srcId="{30E7DFBC-EDF7-444A-9DCB-1D0D33C03678}" destId="{5801F6C7-BAA8-4CBB-A64B-676EFF76A108}" srcOrd="1" destOrd="0" presId="urn:microsoft.com/office/officeart/2005/8/layout/pyramid2"/>
    <dgm:cxn modelId="{A0E7BC01-D32D-49E5-9C9E-96F3CE9F1DA6}" type="presParOf" srcId="{5801F6C7-BAA8-4CBB-A64B-676EFF76A108}" destId="{94AB1927-7FF5-47E9-A3EF-7B0B03532792}" srcOrd="0" destOrd="0" presId="urn:microsoft.com/office/officeart/2005/8/layout/pyramid2"/>
    <dgm:cxn modelId="{D97FAD7C-63D3-49A8-8E37-578E90EE32E6}" type="presParOf" srcId="{5801F6C7-BAA8-4CBB-A64B-676EFF76A108}" destId="{93DC2242-8565-4CE4-A664-C2DB83609FC9}" srcOrd="1" destOrd="0" presId="urn:microsoft.com/office/officeart/2005/8/layout/pyramid2"/>
    <dgm:cxn modelId="{0E35F555-973E-420D-8C8E-EBF63C8D6D36}" type="presParOf" srcId="{5801F6C7-BAA8-4CBB-A64B-676EFF76A108}" destId="{1402174D-267D-4449-8B75-001917CCFAB9}" srcOrd="2" destOrd="0" presId="urn:microsoft.com/office/officeart/2005/8/layout/pyramid2"/>
    <dgm:cxn modelId="{78B84F3B-85C0-4309-AC1B-E5CA9FC91182}" type="presParOf" srcId="{5801F6C7-BAA8-4CBB-A64B-676EFF76A108}" destId="{F828B167-4D3A-427C-9AC4-C73D68917000}" srcOrd="3" destOrd="0" presId="urn:microsoft.com/office/officeart/2005/8/layout/pyramid2"/>
    <dgm:cxn modelId="{4A7E5484-C913-41DD-B9A8-FAE038B9FF00}" type="presParOf" srcId="{5801F6C7-BAA8-4CBB-A64B-676EFF76A108}" destId="{FC657EB6-7347-407F-9367-C5FBAE8DA483}" srcOrd="4" destOrd="0" presId="urn:microsoft.com/office/officeart/2005/8/layout/pyramid2"/>
    <dgm:cxn modelId="{C9399F4A-0151-4B34-9DDC-38E43FFA853A}" type="presParOf" srcId="{5801F6C7-BAA8-4CBB-A64B-676EFF76A108}" destId="{4F22A21C-E96D-4229-8991-A6ACC21DE577}" srcOrd="5" destOrd="0" presId="urn:microsoft.com/office/officeart/2005/8/layout/pyramid2"/>
    <dgm:cxn modelId="{1134C479-7B81-4E3C-B15F-DA30D5D14E50}" type="presParOf" srcId="{5801F6C7-BAA8-4CBB-A64B-676EFF76A108}" destId="{F660C1A7-DDD2-475C-8E0E-CC6401DE046C}" srcOrd="6" destOrd="0" presId="urn:microsoft.com/office/officeart/2005/8/layout/pyramid2"/>
    <dgm:cxn modelId="{E2FF9684-558A-446F-8B14-2FDA390737D6}" type="presParOf" srcId="{5801F6C7-BAA8-4CBB-A64B-676EFF76A108}" destId="{41634A8A-0C14-4B16-ADCE-7E2CECAB1238}" srcOrd="7" destOrd="0" presId="urn:microsoft.com/office/officeart/2005/8/layout/pyramid2"/>
    <dgm:cxn modelId="{4E364FC3-5A6E-4921-870B-984FFF7C8346}" type="presParOf" srcId="{5801F6C7-BAA8-4CBB-A64B-676EFF76A108}" destId="{CD66FBE9-E3CD-45C0-8A81-907E1AC1ECEB}" srcOrd="8" destOrd="0" presId="urn:microsoft.com/office/officeart/2005/8/layout/pyramid2"/>
    <dgm:cxn modelId="{FB06FD13-3D94-48BB-9A8E-D8FB901D193F}" type="presParOf" srcId="{5801F6C7-BAA8-4CBB-A64B-676EFF76A108}" destId="{20FCE6C5-3BF5-4E68-AC5E-F94593F047C8}"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8/27/2018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extLst>
      <p:ext uri="{BB962C8B-B14F-4D97-AF65-F5344CB8AC3E}">
        <p14:creationId xmlns:p14="http://schemas.microsoft.com/office/powerpoint/2010/main" val="170468785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22933938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11</a:t>
            </a:fld>
            <a:endParaRPr lang="en-US"/>
          </a:p>
        </p:txBody>
      </p:sp>
    </p:spTree>
    <p:extLst>
      <p:ext uri="{BB962C8B-B14F-4D97-AF65-F5344CB8AC3E}">
        <p14:creationId xmlns:p14="http://schemas.microsoft.com/office/powerpoint/2010/main" val="39914103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12</a:t>
            </a:fld>
            <a:endParaRPr lang="en-US"/>
          </a:p>
        </p:txBody>
      </p:sp>
    </p:spTree>
    <p:extLst>
      <p:ext uri="{BB962C8B-B14F-4D97-AF65-F5344CB8AC3E}">
        <p14:creationId xmlns:p14="http://schemas.microsoft.com/office/powerpoint/2010/main" val="3489301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15</a:t>
            </a:fld>
            <a:endParaRPr lang="en-US"/>
          </a:p>
        </p:txBody>
      </p:sp>
    </p:spTree>
    <p:extLst>
      <p:ext uri="{BB962C8B-B14F-4D97-AF65-F5344CB8AC3E}">
        <p14:creationId xmlns:p14="http://schemas.microsoft.com/office/powerpoint/2010/main" val="16960285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17</a:t>
            </a:fld>
            <a:endParaRPr lang="en-US"/>
          </a:p>
        </p:txBody>
      </p:sp>
    </p:spTree>
    <p:extLst>
      <p:ext uri="{BB962C8B-B14F-4D97-AF65-F5344CB8AC3E}">
        <p14:creationId xmlns:p14="http://schemas.microsoft.com/office/powerpoint/2010/main" val="14839051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18</a:t>
            </a:fld>
            <a:endParaRPr lang="en-US"/>
          </a:p>
        </p:txBody>
      </p:sp>
    </p:spTree>
    <p:extLst>
      <p:ext uri="{BB962C8B-B14F-4D97-AF65-F5344CB8AC3E}">
        <p14:creationId xmlns:p14="http://schemas.microsoft.com/office/powerpoint/2010/main" val="40558340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19</a:t>
            </a:fld>
            <a:endParaRPr lang="en-US"/>
          </a:p>
        </p:txBody>
      </p:sp>
    </p:spTree>
    <p:extLst>
      <p:ext uri="{BB962C8B-B14F-4D97-AF65-F5344CB8AC3E}">
        <p14:creationId xmlns:p14="http://schemas.microsoft.com/office/powerpoint/2010/main" val="37588809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22</a:t>
            </a:fld>
            <a:endParaRPr lang="en-US"/>
          </a:p>
        </p:txBody>
      </p:sp>
    </p:spTree>
    <p:extLst>
      <p:ext uri="{BB962C8B-B14F-4D97-AF65-F5344CB8AC3E}">
        <p14:creationId xmlns:p14="http://schemas.microsoft.com/office/powerpoint/2010/main" val="18876325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24</a:t>
            </a:fld>
            <a:endParaRPr lang="en-US"/>
          </a:p>
        </p:txBody>
      </p:sp>
    </p:spTree>
    <p:extLst>
      <p:ext uri="{BB962C8B-B14F-4D97-AF65-F5344CB8AC3E}">
        <p14:creationId xmlns:p14="http://schemas.microsoft.com/office/powerpoint/2010/main" val="26803698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26</a:t>
            </a:fld>
            <a:endParaRPr lang="en-US"/>
          </a:p>
        </p:txBody>
      </p:sp>
    </p:spTree>
    <p:extLst>
      <p:ext uri="{BB962C8B-B14F-4D97-AF65-F5344CB8AC3E}">
        <p14:creationId xmlns:p14="http://schemas.microsoft.com/office/powerpoint/2010/main" val="26538396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29</a:t>
            </a:fld>
            <a:endParaRPr lang="en-US"/>
          </a:p>
        </p:txBody>
      </p:sp>
    </p:spTree>
    <p:extLst>
      <p:ext uri="{BB962C8B-B14F-4D97-AF65-F5344CB8AC3E}">
        <p14:creationId xmlns:p14="http://schemas.microsoft.com/office/powerpoint/2010/main" val="3434240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235495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31</a:t>
            </a:fld>
            <a:endParaRPr lang="en-US"/>
          </a:p>
        </p:txBody>
      </p:sp>
    </p:spTree>
    <p:extLst>
      <p:ext uri="{BB962C8B-B14F-4D97-AF65-F5344CB8AC3E}">
        <p14:creationId xmlns:p14="http://schemas.microsoft.com/office/powerpoint/2010/main" val="9712772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36</a:t>
            </a:fld>
            <a:endParaRPr lang="en-US"/>
          </a:p>
        </p:txBody>
      </p:sp>
    </p:spTree>
    <p:extLst>
      <p:ext uri="{BB962C8B-B14F-4D97-AF65-F5344CB8AC3E}">
        <p14:creationId xmlns:p14="http://schemas.microsoft.com/office/powerpoint/2010/main" val="27132259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37</a:t>
            </a:fld>
            <a:endParaRPr lang="en-US"/>
          </a:p>
        </p:txBody>
      </p:sp>
    </p:spTree>
    <p:extLst>
      <p:ext uri="{BB962C8B-B14F-4D97-AF65-F5344CB8AC3E}">
        <p14:creationId xmlns:p14="http://schemas.microsoft.com/office/powerpoint/2010/main" val="9174696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38</a:t>
            </a:fld>
            <a:endParaRPr lang="en-US"/>
          </a:p>
        </p:txBody>
      </p:sp>
    </p:spTree>
    <p:extLst>
      <p:ext uri="{BB962C8B-B14F-4D97-AF65-F5344CB8AC3E}">
        <p14:creationId xmlns:p14="http://schemas.microsoft.com/office/powerpoint/2010/main" val="347560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dirty="0">
              <a:cs typeface="Arial" charset="0"/>
            </a:endParaRPr>
          </a:p>
        </p:txBody>
      </p:sp>
    </p:spTree>
    <p:extLst>
      <p:ext uri="{BB962C8B-B14F-4D97-AF65-F5344CB8AC3E}">
        <p14:creationId xmlns:p14="http://schemas.microsoft.com/office/powerpoint/2010/main" val="3664422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5</a:t>
            </a:fld>
            <a:endParaRPr lang="en-US"/>
          </a:p>
        </p:txBody>
      </p:sp>
    </p:spTree>
    <p:extLst>
      <p:ext uri="{BB962C8B-B14F-4D97-AF65-F5344CB8AC3E}">
        <p14:creationId xmlns:p14="http://schemas.microsoft.com/office/powerpoint/2010/main" val="26062249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is discussed in subsequent</a:t>
            </a:r>
            <a:r>
              <a:rPr lang="en-US" baseline="0" dirty="0"/>
              <a:t> slides.</a:t>
            </a:r>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6</a:t>
            </a:fld>
            <a:endParaRPr lang="en-US"/>
          </a:p>
        </p:txBody>
      </p:sp>
    </p:spTree>
    <p:extLst>
      <p:ext uri="{BB962C8B-B14F-4D97-AF65-F5344CB8AC3E}">
        <p14:creationId xmlns:p14="http://schemas.microsoft.com/office/powerpoint/2010/main" val="133048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7</a:t>
            </a:fld>
            <a:endParaRPr lang="en-US"/>
          </a:p>
        </p:txBody>
      </p:sp>
    </p:spTree>
    <p:extLst>
      <p:ext uri="{BB962C8B-B14F-4D97-AF65-F5344CB8AC3E}">
        <p14:creationId xmlns:p14="http://schemas.microsoft.com/office/powerpoint/2010/main" val="25074190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8</a:t>
            </a:fld>
            <a:endParaRPr lang="en-US"/>
          </a:p>
        </p:txBody>
      </p:sp>
    </p:spTree>
    <p:extLst>
      <p:ext uri="{BB962C8B-B14F-4D97-AF65-F5344CB8AC3E}">
        <p14:creationId xmlns:p14="http://schemas.microsoft.com/office/powerpoint/2010/main" val="24878732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dirty="0">
              <a:latin typeface="Century" panose="02040604050505020304" pitchFamily="18" charset="0"/>
            </a:endParaRPr>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9</a:t>
            </a:fld>
            <a:endParaRPr lang="en-US"/>
          </a:p>
        </p:txBody>
      </p:sp>
    </p:spTree>
    <p:extLst>
      <p:ext uri="{BB962C8B-B14F-4D97-AF65-F5344CB8AC3E}">
        <p14:creationId xmlns:p14="http://schemas.microsoft.com/office/powerpoint/2010/main" val="2220307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10</a:t>
            </a:fld>
            <a:endParaRPr lang="en-US"/>
          </a:p>
        </p:txBody>
      </p:sp>
    </p:spTree>
    <p:extLst>
      <p:ext uri="{BB962C8B-B14F-4D97-AF65-F5344CB8AC3E}">
        <p14:creationId xmlns:p14="http://schemas.microsoft.com/office/powerpoint/2010/main" val="3519621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890645"/>
            <a:ext cx="4960482"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3300" dirty="0"/>
              <a:t>Module I</a:t>
            </a:r>
            <a:r>
              <a:rPr lang="en-US" sz="3300" dirty="0"/>
              <a:t>I</a:t>
            </a:r>
            <a:r>
              <a:rPr sz="3300" dirty="0"/>
              <a:t/>
            </a:r>
            <a:br>
              <a:rPr sz="3300" dirty="0"/>
            </a:br>
            <a:r>
              <a:rPr sz="3300" dirty="0"/>
              <a:t>Week 4: </a:t>
            </a:r>
            <a:r>
              <a:rPr lang="en-US" sz="3300" dirty="0"/>
              <a:t>Cyber Governance – Three Branches of Government</a:t>
            </a:r>
            <a:endParaRPr dirty="0"/>
          </a:p>
        </p:txBody>
      </p:sp>
      <p:sp>
        <p:nvSpPr>
          <p:cNvPr id="12290" name="Subtitle 2"/>
          <p:cNvSpPr>
            <a:spLocks noGrp="1"/>
          </p:cNvSpPr>
          <p:nvPr>
            <p:ph type="body" sz="quarter" idx="13"/>
          </p:nvPr>
        </p:nvSpPr>
        <p:spPr>
          <a:xfrm>
            <a:off x="2630487" y="4999038"/>
            <a:ext cx="4960483" cy="277812"/>
          </a:xfrm>
        </p:spPr>
        <p:txBody>
          <a:bodyPr/>
          <a:lstStyle/>
          <a:p>
            <a:pPr eaLnBrk="1" hangingPunct="1"/>
            <a:r>
              <a:rPr lang="en-US" sz="2000" b="1" dirty="0">
                <a:solidFill>
                  <a:srgbClr val="2F5597"/>
                </a:solidFill>
              </a:rPr>
              <a:t>Lesson 7: The Structure and Role of </a:t>
            </a:r>
            <a:r>
              <a:rPr lang="en-US" sz="2000" b="1" dirty="0" smtClean="0">
                <a:solidFill>
                  <a:srgbClr val="2F5597"/>
                </a:solidFill>
              </a:rPr>
              <a:t>Federal </a:t>
            </a:r>
            <a:r>
              <a:rPr lang="en-US" sz="2000" b="1" smtClean="0">
                <a:solidFill>
                  <a:srgbClr val="2F5597"/>
                </a:solidFill>
              </a:rPr>
              <a:t>and State Courts </a:t>
            </a:r>
            <a:r>
              <a:rPr lang="en-US" sz="2000" b="1" dirty="0">
                <a:solidFill>
                  <a:srgbClr val="2F5597"/>
                </a:solidFill>
              </a:rPr>
              <a:t>in the U.S.</a:t>
            </a:r>
          </a:p>
        </p:txBody>
      </p:sp>
      <p:sp>
        <p:nvSpPr>
          <p:cNvPr id="4" name="TextBox 3">
            <a:extLst>
              <a:ext uri="{FF2B5EF4-FFF2-40B4-BE49-F238E27FC236}">
                <a16:creationId xmlns:a16="http://schemas.microsoft.com/office/drawing/2014/main" xmlns="" id="{C3016D5B-CBDE-4463-8BCC-8D20CC785EB4}"/>
              </a:ext>
            </a:extLst>
          </p:cNvPr>
          <p:cNvSpPr txBox="1"/>
          <p:nvPr/>
        </p:nvSpPr>
        <p:spPr>
          <a:xfrm>
            <a:off x="2251494" y="5536721"/>
            <a:ext cx="5345502" cy="600164"/>
          </a:xfrm>
          <a:prstGeom prst="rect">
            <a:avLst/>
          </a:prstGeom>
          <a:ln>
            <a:solidFill>
              <a:srgbClr val="0070C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100" dirty="0">
                <a:latin typeface="Calibri"/>
                <a:cs typeface="Calibri"/>
              </a:rPr>
              <a:t>Lesson Author: Anne Toomey McKenna, Distinguished Scholar of Cyber Law &amp; Policy, Penn State's Dickinson Law and Institute for </a:t>
            </a:r>
            <a:r>
              <a:rPr lang="en-US" sz="1100" dirty="0" err="1">
                <a:latin typeface="Calibri"/>
                <a:cs typeface="Calibri"/>
              </a:rPr>
              <a:t>CyberScience</a:t>
            </a:r>
            <a:r>
              <a:rPr lang="en-US" sz="1100" dirty="0">
                <a:latin typeface="Calibri"/>
                <a:cs typeface="Calibri"/>
              </a:rPr>
              <a:t>. The author wishes to thank Penn State Law </a:t>
            </a:r>
            <a:r>
              <a:rPr lang="en-US" sz="1100" dirty="0" smtClean="0">
                <a:latin typeface="Calibri"/>
                <a:cs typeface="Calibri"/>
              </a:rPr>
              <a:t>student Zachary Higham and Ann Mallison </a:t>
            </a:r>
            <a:r>
              <a:rPr lang="en-US" sz="1100" dirty="0">
                <a:latin typeface="Calibri"/>
                <a:cs typeface="Calibri"/>
              </a:rPr>
              <a:t>for their assistance with this lesson.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1567EB84-A174-4C68-A815-3F5B4B318537}"/>
              </a:ext>
            </a:extLst>
          </p:cNvPr>
          <p:cNvSpPr>
            <a:spLocks noGrp="1"/>
          </p:cNvSpPr>
          <p:nvPr>
            <p:ph type="title"/>
          </p:nvPr>
        </p:nvSpPr>
        <p:spPr>
          <a:xfrm>
            <a:off x="628650" y="453937"/>
            <a:ext cx="7886700" cy="1325563"/>
          </a:xfrm>
          <a:ln w="25400">
            <a:noFill/>
          </a:ln>
        </p:spPr>
        <p:txBody>
          <a:bodyPr/>
          <a:lstStyle/>
          <a:p>
            <a:r>
              <a:rPr lang="en-US" sz="3600" dirty="0"/>
              <a:t>Geographic Boundaries of the U.S. Courts of Appeals &amp; U.S. District Courts</a:t>
            </a:r>
            <a:r>
              <a:rPr lang="en-US" sz="3600" baseline="30000" dirty="0"/>
              <a:t>3</a:t>
            </a:r>
            <a:br>
              <a:rPr lang="en-US" sz="3600" baseline="30000" dirty="0"/>
            </a:br>
            <a:endParaRPr lang="en-US" dirty="0"/>
          </a:p>
        </p:txBody>
      </p:sp>
      <p:pic>
        <p:nvPicPr>
          <p:cNvPr id="3" name="Picture 2" descr="Map of the Graphic Boundaries of the U.S. Courts of Appeals &amp; U.S. District Courts">
            <a:extLst>
              <a:ext uri="{FF2B5EF4-FFF2-40B4-BE49-F238E27FC236}">
                <a16:creationId xmlns:a16="http://schemas.microsoft.com/office/drawing/2014/main" xmlns="" id="{791B3558-9EA4-4D39-8605-33332CB6C788}"/>
              </a:ext>
            </a:extLst>
          </p:cNvPr>
          <p:cNvPicPr>
            <a:picLocks noChangeAspect="1"/>
          </p:cNvPicPr>
          <p:nvPr/>
        </p:nvPicPr>
        <p:blipFill>
          <a:blip r:embed="rId3"/>
          <a:stretch>
            <a:fillRect/>
          </a:stretch>
        </p:blipFill>
        <p:spPr>
          <a:xfrm>
            <a:off x="864063" y="1656725"/>
            <a:ext cx="7415873" cy="4761905"/>
          </a:xfrm>
          <a:prstGeom prst="rect">
            <a:avLst/>
          </a:prstGeom>
        </p:spPr>
      </p:pic>
      <p:sp>
        <p:nvSpPr>
          <p:cNvPr id="2" name="TextBox 1">
            <a:extLst>
              <a:ext uri="{FF2B5EF4-FFF2-40B4-BE49-F238E27FC236}">
                <a16:creationId xmlns:a16="http://schemas.microsoft.com/office/drawing/2014/main" xmlns="" id="{108C4C8A-2A4D-48BC-B772-07ECF955AE87}"/>
              </a:ext>
            </a:extLst>
          </p:cNvPr>
          <p:cNvSpPr txBox="1"/>
          <p:nvPr/>
        </p:nvSpPr>
        <p:spPr>
          <a:xfrm>
            <a:off x="864063" y="6474637"/>
            <a:ext cx="7651287" cy="246221"/>
          </a:xfrm>
          <a:prstGeom prst="rect">
            <a:avLst/>
          </a:prstGeom>
          <a:noFill/>
        </p:spPr>
        <p:txBody>
          <a:bodyPr wrap="square" rtlCol="0">
            <a:spAutoFit/>
          </a:bodyPr>
          <a:lstStyle/>
          <a:p>
            <a:r>
              <a:rPr lang="en-US" sz="1000" dirty="0">
                <a:latin typeface="+mn-lt"/>
              </a:rPr>
              <a:t>3. http://www.uscourts.gov/sites/default/files/u.s._federal_courts_circuit_map_1.pdf</a:t>
            </a:r>
          </a:p>
        </p:txBody>
      </p:sp>
    </p:spTree>
    <p:extLst>
      <p:ext uri="{BB962C8B-B14F-4D97-AF65-F5344CB8AC3E}">
        <p14:creationId xmlns:p14="http://schemas.microsoft.com/office/powerpoint/2010/main" val="2602249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494443A-34CB-49F0-88D8-7DFF6AF4F0B4}"/>
              </a:ext>
            </a:extLst>
          </p:cNvPr>
          <p:cNvSpPr>
            <a:spLocks noGrp="1"/>
          </p:cNvSpPr>
          <p:nvPr>
            <p:ph type="title"/>
          </p:nvPr>
        </p:nvSpPr>
        <p:spPr>
          <a:xfrm>
            <a:off x="628650" y="365126"/>
            <a:ext cx="7886700" cy="818781"/>
          </a:xfrm>
          <a:noFill/>
          <a:ln w="44450">
            <a:noFill/>
          </a:ln>
        </p:spPr>
        <p:txBody>
          <a:bodyPr/>
          <a:lstStyle/>
          <a:p>
            <a:r>
              <a:rPr lang="en-US" dirty="0"/>
              <a:t>Rights of States vs. Federal Government</a:t>
            </a:r>
          </a:p>
        </p:txBody>
      </p:sp>
      <p:sp>
        <p:nvSpPr>
          <p:cNvPr id="4" name="TextBox 3">
            <a:extLst>
              <a:ext uri="{FF2B5EF4-FFF2-40B4-BE49-F238E27FC236}">
                <a16:creationId xmlns:a16="http://schemas.microsoft.com/office/drawing/2014/main" xmlns="" id="{C682D85F-FE44-4E11-8B68-2157929F1A10}"/>
              </a:ext>
            </a:extLst>
          </p:cNvPr>
          <p:cNvSpPr txBox="1"/>
          <p:nvPr/>
        </p:nvSpPr>
        <p:spPr>
          <a:xfrm>
            <a:off x="290838" y="1773165"/>
            <a:ext cx="3865901" cy="3924151"/>
          </a:xfrm>
          <a:prstGeom prst="rect">
            <a:avLst/>
          </a:prstGeom>
          <a:noFill/>
          <a:ln w="12700">
            <a:solidFill>
              <a:schemeClr val="tx1"/>
            </a:solidFill>
          </a:ln>
        </p:spPr>
        <p:txBody>
          <a:bodyPr wrap="square" rtlCol="0">
            <a:spAutoFit/>
          </a:bodyPr>
          <a:lstStyle/>
          <a:p>
            <a:pPr defTabSz="685800" fontAlgn="auto">
              <a:spcBef>
                <a:spcPts val="0"/>
              </a:spcBef>
              <a:spcAft>
                <a:spcPts val="0"/>
              </a:spcAft>
            </a:pPr>
            <a:r>
              <a:rPr lang="en-US" b="1" u="sng" dirty="0">
                <a:latin typeface="+mn-lt"/>
              </a:rPr>
              <a:t>Rights of States</a:t>
            </a:r>
          </a:p>
          <a:p>
            <a:pPr defTabSz="685800" fontAlgn="auto">
              <a:spcBef>
                <a:spcPts val="0"/>
              </a:spcBef>
              <a:spcAft>
                <a:spcPts val="0"/>
              </a:spcAft>
            </a:pPr>
            <a:endParaRPr lang="en-US" dirty="0">
              <a:latin typeface="+mn-lt"/>
            </a:endParaRPr>
          </a:p>
          <a:p>
            <a:pPr defTabSz="685800" fontAlgn="auto">
              <a:spcBef>
                <a:spcPts val="0"/>
              </a:spcBef>
              <a:spcAft>
                <a:spcPts val="0"/>
              </a:spcAft>
            </a:pPr>
            <a:r>
              <a:rPr lang="en-US" dirty="0">
                <a:latin typeface="+mn-lt"/>
              </a:rPr>
              <a:t>State Courts and Jurisdiction</a:t>
            </a:r>
          </a:p>
          <a:p>
            <a:pPr defTabSz="685800" fontAlgn="auto">
              <a:spcBef>
                <a:spcPts val="0"/>
              </a:spcBef>
              <a:spcAft>
                <a:spcPts val="0"/>
              </a:spcAft>
            </a:pPr>
            <a:endParaRPr lang="en-US" dirty="0">
              <a:latin typeface="+mn-lt"/>
            </a:endParaRPr>
          </a:p>
          <a:p>
            <a:pPr defTabSz="685800" fontAlgn="auto">
              <a:spcBef>
                <a:spcPts val="0"/>
              </a:spcBef>
              <a:spcAft>
                <a:spcPts val="0"/>
              </a:spcAft>
            </a:pPr>
            <a:r>
              <a:rPr lang="en-US" dirty="0">
                <a:latin typeface="+mn-lt"/>
              </a:rPr>
              <a:t>State Subject Matter Jurisdiction</a:t>
            </a:r>
          </a:p>
          <a:p>
            <a:pPr defTabSz="685800" fontAlgn="auto">
              <a:spcBef>
                <a:spcPts val="0"/>
              </a:spcBef>
              <a:spcAft>
                <a:spcPts val="0"/>
              </a:spcAft>
            </a:pPr>
            <a:endParaRPr lang="en-US" dirty="0">
              <a:latin typeface="+mn-lt"/>
            </a:endParaRPr>
          </a:p>
          <a:p>
            <a:pPr defTabSz="685800" fontAlgn="auto">
              <a:spcBef>
                <a:spcPts val="0"/>
              </a:spcBef>
              <a:spcAft>
                <a:spcPts val="0"/>
              </a:spcAft>
            </a:pPr>
            <a:r>
              <a:rPr lang="en-US" dirty="0">
                <a:latin typeface="+mn-lt"/>
              </a:rPr>
              <a:t>State Constitutions and Codes</a:t>
            </a:r>
          </a:p>
          <a:p>
            <a:pPr defTabSz="685800" fontAlgn="auto">
              <a:spcBef>
                <a:spcPts val="0"/>
              </a:spcBef>
              <a:spcAft>
                <a:spcPts val="0"/>
              </a:spcAft>
            </a:pPr>
            <a:endParaRPr lang="en-US" dirty="0">
              <a:latin typeface="+mn-lt"/>
            </a:endParaRPr>
          </a:p>
          <a:p>
            <a:pPr defTabSz="685800" fontAlgn="auto">
              <a:spcBef>
                <a:spcPts val="0"/>
              </a:spcBef>
              <a:spcAft>
                <a:spcPts val="0"/>
              </a:spcAft>
            </a:pPr>
            <a:r>
              <a:rPr lang="en-US" dirty="0">
                <a:latin typeface="+mn-lt"/>
              </a:rPr>
              <a:t>State Statutes</a:t>
            </a:r>
          </a:p>
          <a:p>
            <a:pPr defTabSz="685800" fontAlgn="auto">
              <a:spcBef>
                <a:spcPts val="0"/>
              </a:spcBef>
              <a:spcAft>
                <a:spcPts val="0"/>
              </a:spcAft>
            </a:pPr>
            <a:endParaRPr lang="en-US" dirty="0">
              <a:latin typeface="+mn-lt"/>
            </a:endParaRPr>
          </a:p>
          <a:p>
            <a:pPr defTabSz="685800" fontAlgn="auto">
              <a:spcBef>
                <a:spcPts val="0"/>
              </a:spcBef>
              <a:spcAft>
                <a:spcPts val="0"/>
              </a:spcAft>
            </a:pPr>
            <a:r>
              <a:rPr lang="en-US" dirty="0">
                <a:latin typeface="+mn-lt"/>
              </a:rPr>
              <a:t>Rights of Injured Party</a:t>
            </a:r>
          </a:p>
          <a:p>
            <a:pPr defTabSz="685800" fontAlgn="auto">
              <a:spcBef>
                <a:spcPts val="0"/>
              </a:spcBef>
              <a:spcAft>
                <a:spcPts val="0"/>
              </a:spcAft>
            </a:pPr>
            <a:endParaRPr lang="en-US" dirty="0">
              <a:latin typeface="+mn-lt"/>
            </a:endParaRPr>
          </a:p>
          <a:p>
            <a:pPr defTabSz="685800" fontAlgn="auto">
              <a:spcBef>
                <a:spcPts val="0"/>
              </a:spcBef>
              <a:spcAft>
                <a:spcPts val="0"/>
              </a:spcAft>
            </a:pPr>
            <a:r>
              <a:rPr lang="en-US" dirty="0">
                <a:latin typeface="+mn-lt"/>
              </a:rPr>
              <a:t>Appropriate State Venue </a:t>
            </a:r>
          </a:p>
          <a:p>
            <a:pPr defTabSz="685800" fontAlgn="auto">
              <a:spcBef>
                <a:spcPts val="0"/>
              </a:spcBef>
              <a:spcAft>
                <a:spcPts val="0"/>
              </a:spcAft>
            </a:pPr>
            <a:endParaRPr lang="en-US" sz="1500" dirty="0">
              <a:latin typeface="Rockwell" pitchFamily="18" charset="0"/>
            </a:endParaRPr>
          </a:p>
        </p:txBody>
      </p:sp>
      <p:sp>
        <p:nvSpPr>
          <p:cNvPr id="5" name="TextBox 4">
            <a:extLst>
              <a:ext uri="{FF2B5EF4-FFF2-40B4-BE49-F238E27FC236}">
                <a16:creationId xmlns:a16="http://schemas.microsoft.com/office/drawing/2014/main" xmlns="" id="{F39083C9-60EE-46AA-AE07-A376F272EF8F}"/>
              </a:ext>
            </a:extLst>
          </p:cNvPr>
          <p:cNvSpPr txBox="1"/>
          <p:nvPr/>
        </p:nvSpPr>
        <p:spPr>
          <a:xfrm>
            <a:off x="4833256" y="1819331"/>
            <a:ext cx="3865901" cy="3970318"/>
          </a:xfrm>
          <a:prstGeom prst="rect">
            <a:avLst/>
          </a:prstGeom>
          <a:noFill/>
          <a:ln w="12700">
            <a:solidFill>
              <a:schemeClr val="tx1"/>
            </a:solidFill>
          </a:ln>
        </p:spPr>
        <p:txBody>
          <a:bodyPr wrap="square" rtlCol="0">
            <a:spAutoFit/>
          </a:bodyPr>
          <a:lstStyle/>
          <a:p>
            <a:pPr defTabSz="685800" fontAlgn="auto">
              <a:spcBef>
                <a:spcPts val="0"/>
              </a:spcBef>
              <a:spcAft>
                <a:spcPts val="0"/>
              </a:spcAft>
            </a:pPr>
            <a:r>
              <a:rPr lang="en-US" b="1" u="sng" dirty="0">
                <a:latin typeface="+mn-lt"/>
              </a:rPr>
              <a:t>Rights of Federal Government </a:t>
            </a:r>
          </a:p>
          <a:p>
            <a:pPr defTabSz="685800" fontAlgn="auto">
              <a:spcBef>
                <a:spcPts val="0"/>
              </a:spcBef>
              <a:spcAft>
                <a:spcPts val="0"/>
              </a:spcAft>
            </a:pPr>
            <a:endParaRPr lang="en-US" dirty="0">
              <a:latin typeface="+mn-lt"/>
            </a:endParaRPr>
          </a:p>
          <a:p>
            <a:pPr defTabSz="685800" fontAlgn="auto">
              <a:spcBef>
                <a:spcPts val="0"/>
              </a:spcBef>
              <a:spcAft>
                <a:spcPts val="0"/>
              </a:spcAft>
            </a:pPr>
            <a:r>
              <a:rPr lang="en-US" dirty="0">
                <a:latin typeface="+mn-lt"/>
              </a:rPr>
              <a:t>Federal Courts and Jurisdiction</a:t>
            </a:r>
          </a:p>
          <a:p>
            <a:pPr defTabSz="685800" fontAlgn="auto">
              <a:spcBef>
                <a:spcPts val="0"/>
              </a:spcBef>
              <a:spcAft>
                <a:spcPts val="0"/>
              </a:spcAft>
            </a:pPr>
            <a:endParaRPr lang="en-US" dirty="0">
              <a:latin typeface="+mn-lt"/>
            </a:endParaRPr>
          </a:p>
          <a:p>
            <a:pPr defTabSz="685800" fontAlgn="auto">
              <a:spcBef>
                <a:spcPts val="0"/>
              </a:spcBef>
              <a:spcAft>
                <a:spcPts val="0"/>
              </a:spcAft>
            </a:pPr>
            <a:r>
              <a:rPr lang="en-US" dirty="0">
                <a:latin typeface="+mn-lt"/>
              </a:rPr>
              <a:t>Federal Subject Matter Jurisdiction</a:t>
            </a:r>
          </a:p>
          <a:p>
            <a:pPr defTabSz="685800" fontAlgn="auto">
              <a:spcBef>
                <a:spcPts val="0"/>
              </a:spcBef>
              <a:spcAft>
                <a:spcPts val="0"/>
              </a:spcAft>
            </a:pPr>
            <a:endParaRPr lang="en-US" dirty="0">
              <a:latin typeface="+mn-lt"/>
            </a:endParaRPr>
          </a:p>
          <a:p>
            <a:pPr defTabSz="685800" fontAlgn="auto">
              <a:spcBef>
                <a:spcPts val="0"/>
              </a:spcBef>
              <a:spcAft>
                <a:spcPts val="0"/>
              </a:spcAft>
            </a:pPr>
            <a:r>
              <a:rPr lang="en-US" dirty="0">
                <a:latin typeface="+mn-lt"/>
              </a:rPr>
              <a:t>U.S. Constitution and Code</a:t>
            </a:r>
          </a:p>
          <a:p>
            <a:pPr defTabSz="685800" fontAlgn="auto">
              <a:spcBef>
                <a:spcPts val="0"/>
              </a:spcBef>
              <a:spcAft>
                <a:spcPts val="0"/>
              </a:spcAft>
            </a:pPr>
            <a:endParaRPr lang="en-US" dirty="0">
              <a:latin typeface="+mn-lt"/>
            </a:endParaRPr>
          </a:p>
          <a:p>
            <a:pPr defTabSz="685800" fontAlgn="auto">
              <a:spcBef>
                <a:spcPts val="0"/>
              </a:spcBef>
              <a:spcAft>
                <a:spcPts val="0"/>
              </a:spcAft>
            </a:pPr>
            <a:r>
              <a:rPr lang="en-US" dirty="0">
                <a:latin typeface="+mn-lt"/>
              </a:rPr>
              <a:t>Federal Statutes</a:t>
            </a:r>
          </a:p>
          <a:p>
            <a:pPr defTabSz="685800" fontAlgn="auto">
              <a:spcBef>
                <a:spcPts val="0"/>
              </a:spcBef>
              <a:spcAft>
                <a:spcPts val="0"/>
              </a:spcAft>
            </a:pPr>
            <a:endParaRPr lang="en-US" dirty="0">
              <a:latin typeface="+mn-lt"/>
            </a:endParaRPr>
          </a:p>
          <a:p>
            <a:pPr defTabSz="685800" fontAlgn="auto">
              <a:spcBef>
                <a:spcPts val="0"/>
              </a:spcBef>
              <a:spcAft>
                <a:spcPts val="0"/>
              </a:spcAft>
            </a:pPr>
            <a:r>
              <a:rPr lang="en-US" dirty="0">
                <a:latin typeface="+mn-lt"/>
              </a:rPr>
              <a:t>Rights of Defendants </a:t>
            </a:r>
          </a:p>
          <a:p>
            <a:pPr defTabSz="685800" fontAlgn="auto">
              <a:spcBef>
                <a:spcPts val="0"/>
              </a:spcBef>
              <a:spcAft>
                <a:spcPts val="0"/>
              </a:spcAft>
            </a:pPr>
            <a:endParaRPr lang="en-US" dirty="0">
              <a:latin typeface="+mn-lt"/>
            </a:endParaRPr>
          </a:p>
          <a:p>
            <a:pPr defTabSz="685800" fontAlgn="auto">
              <a:spcBef>
                <a:spcPts val="0"/>
              </a:spcBef>
              <a:spcAft>
                <a:spcPts val="0"/>
              </a:spcAft>
            </a:pPr>
            <a:r>
              <a:rPr lang="en-US" dirty="0">
                <a:latin typeface="+mn-lt"/>
              </a:rPr>
              <a:t>Appropriate Federal Venue</a:t>
            </a:r>
          </a:p>
          <a:p>
            <a:pPr defTabSz="685800" fontAlgn="auto">
              <a:spcBef>
                <a:spcPts val="0"/>
              </a:spcBef>
              <a:spcAft>
                <a:spcPts val="0"/>
              </a:spcAft>
            </a:pPr>
            <a:endParaRPr lang="en-US" dirty="0">
              <a:latin typeface="Rockwell" pitchFamily="18" charset="0"/>
            </a:endParaRPr>
          </a:p>
        </p:txBody>
      </p:sp>
      <p:sp>
        <p:nvSpPr>
          <p:cNvPr id="8" name="TextBox 7">
            <a:extLst>
              <a:ext uri="{FF2B5EF4-FFF2-40B4-BE49-F238E27FC236}">
                <a16:creationId xmlns:a16="http://schemas.microsoft.com/office/drawing/2014/main" xmlns="" id="{6C7C049F-0C18-4B17-8D2C-D0617E1DDC4F}"/>
              </a:ext>
            </a:extLst>
          </p:cNvPr>
          <p:cNvSpPr txBox="1"/>
          <p:nvPr/>
        </p:nvSpPr>
        <p:spPr>
          <a:xfrm>
            <a:off x="4307219" y="2447962"/>
            <a:ext cx="375557" cy="2031325"/>
          </a:xfrm>
          <a:prstGeom prst="rect">
            <a:avLst/>
          </a:prstGeom>
          <a:noFill/>
        </p:spPr>
        <p:txBody>
          <a:bodyPr wrap="square" rtlCol="0">
            <a:spAutoFit/>
          </a:bodyPr>
          <a:lstStyle/>
          <a:p>
            <a:pPr defTabSz="685800" fontAlgn="auto">
              <a:spcBef>
                <a:spcPts val="0"/>
              </a:spcBef>
              <a:spcAft>
                <a:spcPts val="0"/>
              </a:spcAft>
            </a:pPr>
            <a:endParaRPr lang="en-US" dirty="0">
              <a:latin typeface="+mn-lt"/>
            </a:endParaRPr>
          </a:p>
          <a:p>
            <a:pPr algn="ctr" defTabSz="685800" fontAlgn="auto">
              <a:spcBef>
                <a:spcPts val="0"/>
              </a:spcBef>
              <a:spcAft>
                <a:spcPts val="0"/>
              </a:spcAft>
            </a:pPr>
            <a:r>
              <a:rPr lang="en-US" b="1" dirty="0">
                <a:latin typeface="+mn-lt"/>
              </a:rPr>
              <a:t>V</a:t>
            </a:r>
          </a:p>
          <a:p>
            <a:pPr algn="ctr" defTabSz="685800" fontAlgn="auto">
              <a:spcBef>
                <a:spcPts val="0"/>
              </a:spcBef>
              <a:spcAft>
                <a:spcPts val="0"/>
              </a:spcAft>
            </a:pPr>
            <a:r>
              <a:rPr lang="en-US" b="1" dirty="0">
                <a:latin typeface="+mn-lt"/>
              </a:rPr>
              <a:t>E</a:t>
            </a:r>
          </a:p>
          <a:p>
            <a:pPr algn="ctr" defTabSz="685800" fontAlgn="auto">
              <a:spcBef>
                <a:spcPts val="0"/>
              </a:spcBef>
              <a:spcAft>
                <a:spcPts val="0"/>
              </a:spcAft>
            </a:pPr>
            <a:r>
              <a:rPr lang="en-US" b="1" dirty="0">
                <a:latin typeface="+mn-lt"/>
              </a:rPr>
              <a:t>R</a:t>
            </a:r>
          </a:p>
          <a:p>
            <a:pPr algn="ctr" defTabSz="685800" fontAlgn="auto">
              <a:spcBef>
                <a:spcPts val="0"/>
              </a:spcBef>
              <a:spcAft>
                <a:spcPts val="0"/>
              </a:spcAft>
            </a:pPr>
            <a:r>
              <a:rPr lang="en-US" b="1" dirty="0">
                <a:latin typeface="+mn-lt"/>
              </a:rPr>
              <a:t>S</a:t>
            </a:r>
          </a:p>
          <a:p>
            <a:pPr algn="ctr" defTabSz="685800" fontAlgn="auto">
              <a:spcBef>
                <a:spcPts val="0"/>
              </a:spcBef>
              <a:spcAft>
                <a:spcPts val="0"/>
              </a:spcAft>
            </a:pPr>
            <a:r>
              <a:rPr lang="en-US" b="1" dirty="0">
                <a:latin typeface="+mn-lt"/>
              </a:rPr>
              <a:t>U</a:t>
            </a:r>
          </a:p>
          <a:p>
            <a:pPr algn="ctr" defTabSz="685800" fontAlgn="auto">
              <a:spcBef>
                <a:spcPts val="0"/>
              </a:spcBef>
              <a:spcAft>
                <a:spcPts val="0"/>
              </a:spcAft>
            </a:pPr>
            <a:r>
              <a:rPr lang="en-US" b="1" dirty="0">
                <a:latin typeface="+mn-lt"/>
              </a:rPr>
              <a:t>S</a:t>
            </a:r>
          </a:p>
        </p:txBody>
      </p:sp>
      <p:sp>
        <p:nvSpPr>
          <p:cNvPr id="9" name="TextBox 8">
            <a:extLst>
              <a:ext uri="{FF2B5EF4-FFF2-40B4-BE49-F238E27FC236}">
                <a16:creationId xmlns:a16="http://schemas.microsoft.com/office/drawing/2014/main" xmlns="" id="{B9D495EE-AD7C-4479-ACD7-19BDA453AC02}"/>
              </a:ext>
            </a:extLst>
          </p:cNvPr>
          <p:cNvSpPr txBox="1"/>
          <p:nvPr/>
        </p:nvSpPr>
        <p:spPr>
          <a:xfrm>
            <a:off x="3901806" y="1373055"/>
            <a:ext cx="1170513" cy="400110"/>
          </a:xfrm>
          <a:prstGeom prst="rect">
            <a:avLst/>
          </a:prstGeom>
          <a:noFill/>
        </p:spPr>
        <p:txBody>
          <a:bodyPr wrap="none" rtlCol="0">
            <a:spAutoFit/>
          </a:bodyPr>
          <a:lstStyle/>
          <a:p>
            <a:r>
              <a:rPr lang="en-US" sz="2000" b="1" dirty="0">
                <a:latin typeface="+mj-lt"/>
              </a:rPr>
              <a:t>Balancing</a:t>
            </a:r>
          </a:p>
        </p:txBody>
      </p:sp>
      <p:pic>
        <p:nvPicPr>
          <p:cNvPr id="6" name="Picture 5" descr="Image of a balance with different size boxes on it.">
            <a:extLst>
              <a:ext uri="{FF2B5EF4-FFF2-40B4-BE49-F238E27FC236}">
                <a16:creationId xmlns:a16="http://schemas.microsoft.com/office/drawing/2014/main" xmlns="" id="{C4718B00-22B3-48A6-96F7-4D54B7729C5D}"/>
              </a:ext>
            </a:extLst>
          </p:cNvPr>
          <p:cNvPicPr>
            <a:picLocks noChangeAspect="1"/>
          </p:cNvPicPr>
          <p:nvPr/>
        </p:nvPicPr>
        <p:blipFill>
          <a:blip r:embed="rId3"/>
          <a:stretch>
            <a:fillRect/>
          </a:stretch>
        </p:blipFill>
        <p:spPr>
          <a:xfrm>
            <a:off x="7568418" y="365126"/>
            <a:ext cx="1311817" cy="788017"/>
          </a:xfrm>
          <a:prstGeom prst="rect">
            <a:avLst/>
          </a:prstGeom>
        </p:spPr>
      </p:pic>
    </p:spTree>
    <p:extLst>
      <p:ext uri="{BB962C8B-B14F-4D97-AF65-F5344CB8AC3E}">
        <p14:creationId xmlns:p14="http://schemas.microsoft.com/office/powerpoint/2010/main" val="413178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xmlns="" id="{7650A323-CEF5-452D-87BC-11D3F64588E8}"/>
              </a:ext>
            </a:extLst>
          </p:cNvPr>
          <p:cNvSpPr>
            <a:spLocks noGrp="1"/>
          </p:cNvSpPr>
          <p:nvPr>
            <p:ph type="title"/>
          </p:nvPr>
        </p:nvSpPr>
        <p:spPr>
          <a:xfrm>
            <a:off x="234779" y="39095"/>
            <a:ext cx="7886700" cy="994117"/>
          </a:xfrm>
          <a:noFill/>
          <a:ln w="44450">
            <a:noFill/>
          </a:ln>
        </p:spPr>
        <p:txBody>
          <a:bodyPr/>
          <a:lstStyle/>
          <a:p>
            <a:r>
              <a:rPr lang="en-US" dirty="0"/>
              <a:t>The State &amp; Federal Court Systems</a:t>
            </a:r>
          </a:p>
        </p:txBody>
      </p:sp>
      <p:graphicFrame>
        <p:nvGraphicFramePr>
          <p:cNvPr id="6" name="Table 5" descr="Table showing the difference between the State Court System and the Federal Court System.">
            <a:extLst>
              <a:ext uri="{FF2B5EF4-FFF2-40B4-BE49-F238E27FC236}">
                <a16:creationId xmlns:a16="http://schemas.microsoft.com/office/drawing/2014/main" xmlns="" id="{AEFD5D0D-C062-4E11-817D-7E48025AD374}"/>
              </a:ext>
            </a:extLst>
          </p:cNvPr>
          <p:cNvGraphicFramePr>
            <a:graphicFrameLocks noGrp="1"/>
          </p:cNvGraphicFramePr>
          <p:nvPr>
            <p:extLst>
              <p:ext uri="{D42A27DB-BD31-4B8C-83A1-F6EECF244321}">
                <p14:modId xmlns:p14="http://schemas.microsoft.com/office/powerpoint/2010/main" val="771094940"/>
              </p:ext>
            </p:extLst>
          </p:nvPr>
        </p:nvGraphicFramePr>
        <p:xfrm>
          <a:off x="234779" y="999247"/>
          <a:ext cx="8674442" cy="5395530"/>
        </p:xfrm>
        <a:graphic>
          <a:graphicData uri="http://schemas.openxmlformats.org/drawingml/2006/table">
            <a:tbl>
              <a:tblPr/>
              <a:tblGrid>
                <a:gridCol w="4341660">
                  <a:extLst>
                    <a:ext uri="{9D8B030D-6E8A-4147-A177-3AD203B41FA5}">
                      <a16:colId xmlns:a16="http://schemas.microsoft.com/office/drawing/2014/main" xmlns="" val="2891271846"/>
                    </a:ext>
                  </a:extLst>
                </a:gridCol>
                <a:gridCol w="4332782">
                  <a:extLst>
                    <a:ext uri="{9D8B030D-6E8A-4147-A177-3AD203B41FA5}">
                      <a16:colId xmlns:a16="http://schemas.microsoft.com/office/drawing/2014/main" xmlns="" val="2864582540"/>
                    </a:ext>
                  </a:extLst>
                </a:gridCol>
              </a:tblGrid>
              <a:tr h="304800">
                <a:tc>
                  <a:txBody>
                    <a:bodyPr/>
                    <a:lstStyle/>
                    <a:p>
                      <a:pPr marL="0" marR="0" lvl="0" indent="0" algn="l" defTabSz="685800" rtl="0" eaLnBrk="1" fontAlgn="t" latinLnBrk="0" hangingPunct="1">
                        <a:lnSpc>
                          <a:spcPct val="100000"/>
                        </a:lnSpc>
                        <a:spcBef>
                          <a:spcPts val="0"/>
                        </a:spcBef>
                        <a:spcAft>
                          <a:spcPts val="0"/>
                        </a:spcAft>
                        <a:buClrTx/>
                        <a:buSzTx/>
                        <a:buFontTx/>
                        <a:buNone/>
                        <a:tabLst/>
                        <a:defRPr/>
                      </a:pPr>
                      <a:r>
                        <a:rPr lang="en-US" sz="2100" b="0" i="0" u="none" strike="noStrike" kern="1200" dirty="0">
                          <a:solidFill>
                            <a:schemeClr val="tx1"/>
                          </a:solidFill>
                          <a:effectLst/>
                          <a:latin typeface="+mj-lt"/>
                          <a:ea typeface="+mn-ea"/>
                          <a:cs typeface="+mn-cs"/>
                        </a:rPr>
                        <a:t>The State Court System</a:t>
                      </a:r>
                    </a:p>
                  </a:txBody>
                  <a:tcPr marL="39738" marR="39738" marT="19869" marB="19869">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r>
                        <a:rPr lang="en-US" sz="2100" dirty="0">
                          <a:solidFill>
                            <a:schemeClr val="tx1"/>
                          </a:solidFill>
                          <a:latin typeface="+mj-lt"/>
                        </a:rPr>
                        <a:t>The Federal Court System</a:t>
                      </a:r>
                    </a:p>
                  </a:txBody>
                  <a:tcPr marL="39738" marR="39738" marT="19869" marB="19869">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767746900"/>
                  </a:ext>
                </a:extLst>
              </a:tr>
              <a:tr h="1686188">
                <a:tc>
                  <a:txBody>
                    <a:bodyPr/>
                    <a:lstStyle/>
                    <a:p>
                      <a:pPr marL="0" marR="0" lvl="0" indent="0" algn="l" defTabSz="685800" rtl="0" eaLnBrk="1" fontAlgn="t" latinLnBrk="0" hangingPunct="1">
                        <a:lnSpc>
                          <a:spcPct val="100000"/>
                        </a:lnSpc>
                        <a:spcBef>
                          <a:spcPts val="0"/>
                        </a:spcBef>
                        <a:spcAft>
                          <a:spcPts val="0"/>
                        </a:spcAft>
                        <a:buClrTx/>
                        <a:buSzTx/>
                        <a:buFontTx/>
                        <a:buNone/>
                        <a:tabLst/>
                        <a:defRPr/>
                      </a:pPr>
                      <a:r>
                        <a:rPr lang="en-US" sz="1600" b="0" i="0" u="none" strike="noStrike" kern="1200" dirty="0">
                          <a:solidFill>
                            <a:schemeClr val="tx1"/>
                          </a:solidFill>
                          <a:effectLst/>
                          <a:latin typeface="+mn-lt"/>
                          <a:ea typeface="+mn-ea"/>
                          <a:cs typeface="+mn-cs"/>
                        </a:rPr>
                        <a:t>The Constitution and laws of each state establish the state courts. A court of last resort, often known as a Supreme Court, is usually the highest court. Some states also have an intermediate Court of Appeals. Below these appeals courts are the state trial courts. Some are referred to as Circuit or District Courts.</a:t>
                      </a:r>
                    </a:p>
                  </a:txBody>
                  <a:tcPr marL="39738" marR="39738" marT="19869" marB="19869">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sz="1600" dirty="0">
                        <a:solidFill>
                          <a:schemeClr val="tx1"/>
                        </a:solidFill>
                        <a:effectLst/>
                        <a:latin typeface="+mn-lt"/>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1600" dirty="0">
                          <a:solidFill>
                            <a:schemeClr val="tx1"/>
                          </a:solidFill>
                          <a:effectLst/>
                          <a:latin typeface="+mn-lt"/>
                        </a:rPr>
                        <a:t>Article III of the Constitution invests the judicial power of the United States in the federal court system. Article III, Section 1 specifically creates the U.S. Supreme Court and gives Congress the authority to create the lower federal courts.</a:t>
                      </a:r>
                    </a:p>
                    <a:p>
                      <a:endParaRPr lang="en-US" sz="1600" dirty="0">
                        <a:solidFill>
                          <a:schemeClr val="tx1"/>
                        </a:solidFill>
                        <a:latin typeface="+mn-lt"/>
                      </a:endParaRPr>
                    </a:p>
                  </a:txBody>
                  <a:tcPr marL="39738" marR="39738" marT="19869" marB="19869">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28080022"/>
                  </a:ext>
                </a:extLst>
              </a:tr>
              <a:tr h="979977">
                <a:tc>
                  <a:txBody>
                    <a:bodyPr/>
                    <a:lstStyle/>
                    <a:p>
                      <a:pPr marL="0" marR="0" lvl="0" indent="0" algn="l" defTabSz="685800" rtl="0" eaLnBrk="1" fontAlgn="t" latinLnBrk="0" hangingPunct="1">
                        <a:lnSpc>
                          <a:spcPct val="100000"/>
                        </a:lnSpc>
                        <a:spcBef>
                          <a:spcPts val="0"/>
                        </a:spcBef>
                        <a:spcAft>
                          <a:spcPts val="0"/>
                        </a:spcAft>
                        <a:buClrTx/>
                        <a:buSzTx/>
                        <a:buFontTx/>
                        <a:buNone/>
                        <a:tabLst/>
                        <a:defRPr/>
                      </a:pPr>
                      <a:r>
                        <a:rPr lang="en-US" sz="1600" b="0" i="0" u="none" strike="noStrike" kern="1200" dirty="0">
                          <a:solidFill>
                            <a:schemeClr val="tx1"/>
                          </a:solidFill>
                          <a:effectLst/>
                          <a:latin typeface="+mn-lt"/>
                          <a:ea typeface="+mn-ea"/>
                          <a:cs typeface="+mn-cs"/>
                        </a:rPr>
                        <a:t>States also usually have courts that handle specific legal matters, e.g., probate court (wills and estates); juvenile court; family court; etc.</a:t>
                      </a:r>
                    </a:p>
                    <a:p>
                      <a:pPr fontAlgn="t"/>
                      <a:endParaRPr lang="en-US" sz="1600" dirty="0">
                        <a:solidFill>
                          <a:schemeClr val="tx1"/>
                        </a:solidFill>
                        <a:effectLst/>
                        <a:latin typeface="+mn-lt"/>
                      </a:endParaRPr>
                    </a:p>
                  </a:txBody>
                  <a:tcPr marL="39738" marR="39738" marT="19869" marB="19869">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600" dirty="0">
                          <a:solidFill>
                            <a:schemeClr val="tx1"/>
                          </a:solidFill>
                          <a:effectLst/>
                          <a:latin typeface="+mn-lt"/>
                        </a:rPr>
                        <a:t>Congress has used this power to establish the 13 U.S. Courts of Appeals, the 94 U.S. District Courts, and other specialized federal courts.</a:t>
                      </a:r>
                    </a:p>
                    <a:p>
                      <a:endParaRPr lang="en-US" sz="1600" dirty="0">
                        <a:solidFill>
                          <a:schemeClr val="tx1"/>
                        </a:solidFill>
                        <a:latin typeface="+mn-lt"/>
                      </a:endParaRPr>
                    </a:p>
                  </a:txBody>
                  <a:tcPr marL="39738" marR="39738" marT="19869" marB="19869">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187603912"/>
                  </a:ext>
                </a:extLst>
              </a:tr>
              <a:tr h="744574">
                <a:tc>
                  <a:txBody>
                    <a:bodyPr/>
                    <a:lstStyle/>
                    <a:p>
                      <a:pPr marL="0" marR="0" lvl="0" indent="0" algn="l" defTabSz="685800" rtl="0" eaLnBrk="1" fontAlgn="t" latinLnBrk="0" hangingPunct="1">
                        <a:lnSpc>
                          <a:spcPct val="100000"/>
                        </a:lnSpc>
                        <a:spcBef>
                          <a:spcPts val="0"/>
                        </a:spcBef>
                        <a:spcAft>
                          <a:spcPts val="0"/>
                        </a:spcAft>
                        <a:buClrTx/>
                        <a:buSzTx/>
                        <a:buFontTx/>
                        <a:buNone/>
                        <a:tabLst/>
                        <a:defRPr/>
                      </a:pPr>
                      <a:r>
                        <a:rPr lang="en-US" sz="1600" b="0" i="0" u="none" strike="noStrike" kern="1200" dirty="0">
                          <a:solidFill>
                            <a:schemeClr val="tx1"/>
                          </a:solidFill>
                          <a:effectLst/>
                          <a:latin typeface="+mn-lt"/>
                          <a:ea typeface="+mn-ea"/>
                          <a:cs typeface="+mn-cs"/>
                        </a:rPr>
                        <a:t>Parties dissatisfied with the decision of the trial court may take their case to the intermediate Court of Appeals.</a:t>
                      </a:r>
                    </a:p>
                  </a:txBody>
                  <a:tcPr marL="39738" marR="39738" marT="19869" marB="19869">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600" dirty="0">
                          <a:solidFill>
                            <a:schemeClr val="tx1"/>
                          </a:solidFill>
                          <a:effectLst/>
                          <a:latin typeface="+mn-lt"/>
                        </a:rPr>
                        <a:t>Parties dissatisfied with a decision of a U.S. District Court may appeal to a U.S. Court of Appeals.</a:t>
                      </a:r>
                    </a:p>
                  </a:txBody>
                  <a:tcPr marL="39738" marR="39738" marT="19869" marB="19869">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554639024"/>
                  </a:ext>
                </a:extLst>
              </a:tr>
              <a:tr h="1450784">
                <a:tc>
                  <a:txBody>
                    <a:bodyPr/>
                    <a:lstStyle/>
                    <a:p>
                      <a:pPr rtl="0" eaLnBrk="1" fontAlgn="t" latinLnBrk="0" hangingPunct="1"/>
                      <a:r>
                        <a:rPr lang="en-US" sz="1600" b="0" i="0" u="none" strike="noStrike" kern="1200" dirty="0">
                          <a:solidFill>
                            <a:schemeClr val="tx1"/>
                          </a:solidFill>
                          <a:effectLst/>
                          <a:latin typeface="+mn-lt"/>
                          <a:ea typeface="+mn-ea"/>
                          <a:cs typeface="+mn-cs"/>
                        </a:rPr>
                        <a:t>Parties have the option to ask the highest state court to hear the case.</a:t>
                      </a:r>
                    </a:p>
                    <a:p>
                      <a:pPr rtl="0" eaLnBrk="1" fontAlgn="t" latinLnBrk="0" hangingPunct="1"/>
                      <a:r>
                        <a:rPr lang="en-US" sz="1600" b="0" i="0" u="none" strike="noStrike" kern="1200" dirty="0">
                          <a:solidFill>
                            <a:schemeClr val="tx1"/>
                          </a:solidFill>
                          <a:effectLst/>
                          <a:latin typeface="+mn-lt"/>
                          <a:ea typeface="+mn-ea"/>
                          <a:cs typeface="+mn-cs"/>
                        </a:rPr>
                        <a:t>Only certain cases are eligible for review by the U.S. Supreme Court</a:t>
                      </a:r>
                    </a:p>
                    <a:p>
                      <a:pPr fontAlgn="t"/>
                      <a:endParaRPr lang="en-US" sz="1600" dirty="0">
                        <a:solidFill>
                          <a:schemeClr val="tx1"/>
                        </a:solidFill>
                        <a:effectLst/>
                        <a:latin typeface="+mn-lt"/>
                      </a:endParaRPr>
                    </a:p>
                  </a:txBody>
                  <a:tcPr marL="39738" marR="39738" marT="19869" marB="19869">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600" dirty="0">
                          <a:solidFill>
                            <a:schemeClr val="tx1"/>
                          </a:solidFill>
                          <a:effectLst/>
                          <a:latin typeface="+mn-lt"/>
                        </a:rPr>
                        <a:t>A party may ask the U.S. Supreme Court to review a decision of the U.S. Court of Appeals, but the Supreme Court usually is under no obligation to do so. The U.S. Supreme Court is the final arbiter of federal constitutional questions.</a:t>
                      </a:r>
                    </a:p>
                    <a:p>
                      <a:endParaRPr lang="en-US" sz="1600" dirty="0">
                        <a:solidFill>
                          <a:schemeClr val="tx1"/>
                        </a:solidFill>
                        <a:latin typeface="+mn-lt"/>
                      </a:endParaRPr>
                    </a:p>
                  </a:txBody>
                  <a:tcPr marL="39738" marR="39738" marT="19869" marB="19869">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524305060"/>
                  </a:ext>
                </a:extLst>
              </a:tr>
            </a:tbl>
          </a:graphicData>
        </a:graphic>
      </p:graphicFrame>
    </p:spTree>
    <p:extLst>
      <p:ext uri="{BB962C8B-B14F-4D97-AF65-F5344CB8AC3E}">
        <p14:creationId xmlns:p14="http://schemas.microsoft.com/office/powerpoint/2010/main" val="2327724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1BEFB6-3DA1-4D32-952D-C8BFA329614E}"/>
              </a:ext>
            </a:extLst>
          </p:cNvPr>
          <p:cNvSpPr>
            <a:spLocks noGrp="1"/>
          </p:cNvSpPr>
          <p:nvPr>
            <p:ph type="title"/>
          </p:nvPr>
        </p:nvSpPr>
        <p:spPr/>
        <p:txBody>
          <a:bodyPr/>
          <a:lstStyle/>
          <a:p>
            <a:r>
              <a:rPr lang="en-US" dirty="0"/>
              <a:t>The US Court Systems: Assessment Question</a:t>
            </a:r>
          </a:p>
        </p:txBody>
      </p:sp>
      <p:sp>
        <p:nvSpPr>
          <p:cNvPr id="3" name="Content Placeholder 2">
            <a:extLst>
              <a:ext uri="{FF2B5EF4-FFF2-40B4-BE49-F238E27FC236}">
                <a16:creationId xmlns:a16="http://schemas.microsoft.com/office/drawing/2014/main" xmlns="" id="{92F838AE-9B7B-4F16-8D39-0EEB1464C379}"/>
              </a:ext>
            </a:extLst>
          </p:cNvPr>
          <p:cNvSpPr>
            <a:spLocks noGrp="1"/>
          </p:cNvSpPr>
          <p:nvPr>
            <p:ph idx="1"/>
          </p:nvPr>
        </p:nvSpPr>
        <p:spPr/>
        <p:txBody>
          <a:bodyPr/>
          <a:lstStyle/>
          <a:p>
            <a:pPr marL="0" indent="0">
              <a:buNone/>
            </a:pPr>
            <a:r>
              <a:rPr lang="en-US" dirty="0"/>
              <a:t>Which of the following statements about the structure of the US court system is </a:t>
            </a:r>
            <a:r>
              <a:rPr lang="en-US" b="1" dirty="0"/>
              <a:t>FALSE</a:t>
            </a:r>
            <a:r>
              <a:rPr lang="en-US" dirty="0"/>
              <a:t>?</a:t>
            </a:r>
          </a:p>
          <a:p>
            <a:pPr marL="0" indent="0">
              <a:buNone/>
            </a:pPr>
            <a:endParaRPr lang="en-US" dirty="0"/>
          </a:p>
          <a:p>
            <a:pPr marL="457200" indent="-457200">
              <a:buAutoNum type="alphaUcPeriod"/>
            </a:pPr>
            <a:r>
              <a:rPr lang="en-US" dirty="0"/>
              <a:t>The US court system is actually two systems, federal and state, that exist concurrently.</a:t>
            </a:r>
          </a:p>
          <a:p>
            <a:pPr marL="457200" indent="-457200">
              <a:buAutoNum type="alphaUcPeriod"/>
            </a:pPr>
            <a:r>
              <a:rPr lang="en-US" dirty="0"/>
              <a:t>Article II, Section 1 of the US Constitution vests the President with the power to establish lower courts.</a:t>
            </a:r>
          </a:p>
          <a:p>
            <a:pPr marL="457200" indent="-457200">
              <a:buAutoNum type="alphaUcPeriod"/>
            </a:pPr>
            <a:r>
              <a:rPr lang="en-US" dirty="0"/>
              <a:t>The role of trial courts is to hear cases in which evidence is presented, witnesses examined, and a jury (or sometimes a judge) renders a verdict. </a:t>
            </a:r>
          </a:p>
          <a:p>
            <a:pPr marL="457200" indent="-457200">
              <a:buAutoNum type="alphaUcPeriod"/>
            </a:pPr>
            <a:r>
              <a:rPr lang="en-US" dirty="0"/>
              <a:t> A case ultimately may be appealable to the US Supreme Court, regardless of whether it originated in state or federal court. </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354023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1BEFB6-3DA1-4D32-952D-C8BFA329614E}"/>
              </a:ext>
            </a:extLst>
          </p:cNvPr>
          <p:cNvSpPr>
            <a:spLocks noGrp="1"/>
          </p:cNvSpPr>
          <p:nvPr>
            <p:ph type="title"/>
          </p:nvPr>
        </p:nvSpPr>
        <p:spPr/>
        <p:txBody>
          <a:bodyPr/>
          <a:lstStyle/>
          <a:p>
            <a:r>
              <a:rPr lang="en-US" dirty="0"/>
              <a:t>The US Court Systems: Assessment Question Answer</a:t>
            </a:r>
          </a:p>
        </p:txBody>
      </p:sp>
      <p:sp>
        <p:nvSpPr>
          <p:cNvPr id="3" name="Content Placeholder 2">
            <a:extLst>
              <a:ext uri="{FF2B5EF4-FFF2-40B4-BE49-F238E27FC236}">
                <a16:creationId xmlns:a16="http://schemas.microsoft.com/office/drawing/2014/main" xmlns="" id="{92F838AE-9B7B-4F16-8D39-0EEB1464C379}"/>
              </a:ext>
            </a:extLst>
          </p:cNvPr>
          <p:cNvSpPr>
            <a:spLocks noGrp="1"/>
          </p:cNvSpPr>
          <p:nvPr>
            <p:ph idx="1"/>
          </p:nvPr>
        </p:nvSpPr>
        <p:spPr/>
        <p:txBody>
          <a:bodyPr/>
          <a:lstStyle/>
          <a:p>
            <a:pPr marL="0" indent="0">
              <a:buNone/>
            </a:pPr>
            <a:r>
              <a:rPr lang="en-US" dirty="0"/>
              <a:t>Which of the following statements about the structure of the US court system is </a:t>
            </a:r>
            <a:r>
              <a:rPr lang="en-US" b="1" dirty="0"/>
              <a:t>FALSE</a:t>
            </a:r>
            <a:r>
              <a:rPr lang="en-US" dirty="0"/>
              <a:t>?</a:t>
            </a:r>
          </a:p>
          <a:p>
            <a:pPr marL="0" indent="0">
              <a:buNone/>
            </a:pPr>
            <a:endParaRPr lang="en-US" dirty="0"/>
          </a:p>
          <a:p>
            <a:pPr marL="457200" indent="-457200">
              <a:buAutoNum type="alphaUcPeriod"/>
            </a:pPr>
            <a:r>
              <a:rPr lang="en-US" dirty="0"/>
              <a:t>The US court system is actually two systems, federal and state, that exist concurrently.</a:t>
            </a:r>
          </a:p>
          <a:p>
            <a:pPr marL="457200" indent="-457200">
              <a:buAutoNum type="alphaUcPeriod"/>
            </a:pPr>
            <a:r>
              <a:rPr lang="en-US" b="1" u="sng" dirty="0"/>
              <a:t>Article II, Section 1 of the US Constitution vests the President with the power to establish lower courts.</a:t>
            </a:r>
          </a:p>
          <a:p>
            <a:pPr marL="457200" indent="-457200">
              <a:buAutoNum type="alphaUcPeriod"/>
            </a:pPr>
            <a:r>
              <a:rPr lang="en-US" dirty="0"/>
              <a:t>The role of trial courts is to hear cases in which evidence is presented, witnesses examined, and a jury (or sometimes a judge) renders a verdict. </a:t>
            </a:r>
          </a:p>
          <a:p>
            <a:pPr marL="457200" indent="-457200">
              <a:buAutoNum type="alphaUcPeriod"/>
            </a:pPr>
            <a:r>
              <a:rPr lang="en-US" dirty="0"/>
              <a:t> A case ultimately may be appealable to the US Supreme Court, regardless of whether it originated in state or federal court. </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6696331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ECDD662-F1F0-4322-B0CD-74E7CD8DC86D}"/>
              </a:ext>
            </a:extLst>
          </p:cNvPr>
          <p:cNvSpPr>
            <a:spLocks noGrp="1"/>
          </p:cNvSpPr>
          <p:nvPr>
            <p:ph type="title"/>
          </p:nvPr>
        </p:nvSpPr>
        <p:spPr/>
        <p:txBody>
          <a:bodyPr/>
          <a:lstStyle/>
          <a:p>
            <a:r>
              <a:rPr lang="en-US" dirty="0"/>
              <a:t>Section 2:</a:t>
            </a:r>
          </a:p>
        </p:txBody>
      </p:sp>
      <p:sp>
        <p:nvSpPr>
          <p:cNvPr id="5" name="Text Placeholder 4">
            <a:extLst>
              <a:ext uri="{FF2B5EF4-FFF2-40B4-BE49-F238E27FC236}">
                <a16:creationId xmlns:a16="http://schemas.microsoft.com/office/drawing/2014/main" xmlns="" id="{BA88E03F-395A-43B3-B43A-24101287A8AC}"/>
              </a:ext>
            </a:extLst>
          </p:cNvPr>
          <p:cNvSpPr>
            <a:spLocks noGrp="1"/>
          </p:cNvSpPr>
          <p:nvPr>
            <p:ph type="body" idx="1"/>
          </p:nvPr>
        </p:nvSpPr>
        <p:spPr/>
        <p:txBody>
          <a:bodyPr/>
          <a:lstStyle/>
          <a:p>
            <a:r>
              <a:rPr lang="en-US" dirty="0"/>
              <a:t>The Federal Court System</a:t>
            </a:r>
          </a:p>
        </p:txBody>
      </p:sp>
      <p:graphicFrame>
        <p:nvGraphicFramePr>
          <p:cNvPr id="2" name="Diagram 1" descr="Graph of the Federal Court System: U.S. District Courts, U.S. Courts of Appeals, U.S. Supreme Court">
            <a:extLst>
              <a:ext uri="{FF2B5EF4-FFF2-40B4-BE49-F238E27FC236}">
                <a16:creationId xmlns:a16="http://schemas.microsoft.com/office/drawing/2014/main" xmlns="" id="{89170CD8-9904-42DA-89D8-75401DA59EFC}"/>
              </a:ext>
            </a:extLst>
          </p:cNvPr>
          <p:cNvGraphicFramePr/>
          <p:nvPr>
            <p:extLst>
              <p:ext uri="{D42A27DB-BD31-4B8C-83A1-F6EECF244321}">
                <p14:modId xmlns:p14="http://schemas.microsoft.com/office/powerpoint/2010/main" val="3935680047"/>
              </p:ext>
            </p:extLst>
          </p:nvPr>
        </p:nvGraphicFramePr>
        <p:xfrm>
          <a:off x="2846363" y="768349"/>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203167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7BB718EC-9F5F-45FE-805C-E9D25AA85E45}"/>
              </a:ext>
            </a:extLst>
          </p:cNvPr>
          <p:cNvSpPr>
            <a:spLocks noGrp="1"/>
          </p:cNvSpPr>
          <p:nvPr>
            <p:ph type="title"/>
          </p:nvPr>
        </p:nvSpPr>
        <p:spPr/>
        <p:txBody>
          <a:bodyPr/>
          <a:lstStyle/>
          <a:p>
            <a:r>
              <a:rPr lang="en-US" dirty="0"/>
              <a:t>Federal Jurisdiction </a:t>
            </a:r>
          </a:p>
        </p:txBody>
      </p:sp>
      <p:sp>
        <p:nvSpPr>
          <p:cNvPr id="5" name="Content Placeholder 4">
            <a:extLst>
              <a:ext uri="{FF2B5EF4-FFF2-40B4-BE49-F238E27FC236}">
                <a16:creationId xmlns:a16="http://schemas.microsoft.com/office/drawing/2014/main" xmlns="" id="{50C1AC13-C79E-41A2-ADF0-E551300F27A5}"/>
              </a:ext>
            </a:extLst>
          </p:cNvPr>
          <p:cNvSpPr>
            <a:spLocks noGrp="1"/>
          </p:cNvSpPr>
          <p:nvPr>
            <p:ph idx="1"/>
          </p:nvPr>
        </p:nvSpPr>
        <p:spPr>
          <a:xfrm>
            <a:off x="628650" y="1480457"/>
            <a:ext cx="7886700" cy="4696506"/>
          </a:xfrm>
        </p:spPr>
        <p:txBody>
          <a:bodyPr/>
          <a:lstStyle/>
          <a:p>
            <a:pPr marL="0" indent="0">
              <a:buNone/>
            </a:pPr>
            <a:r>
              <a:rPr lang="en-US" altLang="en-US" sz="2400" b="1" dirty="0">
                <a:latin typeface="+mj-lt"/>
              </a:rPr>
              <a:t>In what court is a case filed? </a:t>
            </a:r>
          </a:p>
          <a:p>
            <a:pPr marL="0" indent="0">
              <a:buNone/>
            </a:pPr>
            <a:r>
              <a:rPr lang="en-US" altLang="en-US" sz="2400" dirty="0">
                <a:latin typeface="+mj-lt"/>
              </a:rPr>
              <a:t>One must consider: </a:t>
            </a:r>
            <a:endParaRPr lang="en-US" altLang="en-US" dirty="0"/>
          </a:p>
          <a:p>
            <a:r>
              <a:rPr lang="en-US" altLang="en-US" sz="2400" b="1" dirty="0"/>
              <a:t>Subject Matter Jurisdiction</a:t>
            </a:r>
          </a:p>
          <a:p>
            <a:pPr lvl="1"/>
            <a:r>
              <a:rPr lang="en-US" altLang="en-US" sz="2000" dirty="0"/>
              <a:t>Does the court have power over the subject matter of the case? Rationale for limitation: court authority.	</a:t>
            </a:r>
            <a:br>
              <a:rPr lang="en-US" altLang="en-US" sz="2000" dirty="0"/>
            </a:br>
            <a:endParaRPr lang="en-US" altLang="en-US" sz="2000" b="1" dirty="0"/>
          </a:p>
          <a:p>
            <a:r>
              <a:rPr lang="en-US" altLang="en-US" sz="2400" b="1" dirty="0"/>
              <a:t>Personal Jurisdiction</a:t>
            </a:r>
          </a:p>
          <a:p>
            <a:pPr lvl="1"/>
            <a:r>
              <a:rPr lang="en-US" altLang="en-US" sz="2000" dirty="0"/>
              <a:t>Does the court have power over the defendant.  Rationale for limitation: Fairness to the defendant.</a:t>
            </a:r>
            <a:br>
              <a:rPr lang="en-US" altLang="en-US" sz="2000" dirty="0"/>
            </a:br>
            <a:endParaRPr lang="en-US" altLang="en-US" sz="2000" dirty="0"/>
          </a:p>
          <a:p>
            <a:r>
              <a:rPr lang="en-US" altLang="en-US" sz="2400" b="1" dirty="0"/>
              <a:t>Venue</a:t>
            </a:r>
          </a:p>
          <a:p>
            <a:pPr lvl="1"/>
            <a:r>
              <a:rPr lang="en-US" altLang="en-US" sz="2000" dirty="0"/>
              <a:t>Is the court an appropriate location within the court system?  Rationale: overall convenience/efficiency (court, defendant, and witnesses)</a:t>
            </a:r>
          </a:p>
          <a:p>
            <a:endParaRPr lang="en-US" dirty="0"/>
          </a:p>
        </p:txBody>
      </p:sp>
    </p:spTree>
    <p:extLst>
      <p:ext uri="{BB962C8B-B14F-4D97-AF65-F5344CB8AC3E}">
        <p14:creationId xmlns:p14="http://schemas.microsoft.com/office/powerpoint/2010/main" val="1446281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21F752F9-A744-4444-B35B-5430C684C634}"/>
              </a:ext>
            </a:extLst>
          </p:cNvPr>
          <p:cNvSpPr>
            <a:spLocks noGrp="1"/>
          </p:cNvSpPr>
          <p:nvPr>
            <p:ph idx="1"/>
          </p:nvPr>
        </p:nvSpPr>
        <p:spPr>
          <a:xfrm>
            <a:off x="628650" y="1825625"/>
            <a:ext cx="7886700" cy="4351338"/>
          </a:xfrm>
        </p:spPr>
        <p:txBody>
          <a:bodyPr/>
          <a:lstStyle/>
          <a:p>
            <a:pPr marL="0" indent="0">
              <a:buNone/>
              <a:defRPr/>
            </a:pPr>
            <a:r>
              <a:rPr lang="en-US" dirty="0">
                <a:cs typeface="Segoe UI" panose="020B0502040204020203" pitchFamily="34" charset="0"/>
              </a:rPr>
              <a:t>What is </a:t>
            </a:r>
            <a:r>
              <a:rPr lang="en-US" b="1" dirty="0">
                <a:cs typeface="Segoe UI" panose="020B0502040204020203" pitchFamily="34" charset="0"/>
              </a:rPr>
              <a:t>subject matter jurisdiction</a:t>
            </a:r>
            <a:r>
              <a:rPr lang="en-US" dirty="0">
                <a:cs typeface="Segoe UI" panose="020B0502040204020203" pitchFamily="34" charset="0"/>
              </a:rPr>
              <a:t>? </a:t>
            </a:r>
          </a:p>
          <a:p>
            <a:pPr>
              <a:buFont typeface="Arial" panose="020B0604020202020204" pitchFamily="34" charset="0"/>
              <a:buChar char="•"/>
              <a:defRPr/>
            </a:pPr>
            <a:endParaRPr lang="en-US" sz="2000" dirty="0">
              <a:cs typeface="Segoe UI" panose="020B0502040204020203" pitchFamily="34" charset="0"/>
            </a:endParaRPr>
          </a:p>
          <a:p>
            <a:pPr>
              <a:buFont typeface="Arial" panose="020B0604020202020204" pitchFamily="34" charset="0"/>
              <a:buChar char="•"/>
              <a:defRPr/>
            </a:pPr>
            <a:r>
              <a:rPr lang="en-US" dirty="0">
                <a:cs typeface="Segoe UI" panose="020B0502040204020203" pitchFamily="34" charset="0"/>
              </a:rPr>
              <a:t> Subject matter jurisdiction answers the question: “Which court(s) can hear the type of case I want to file?”</a:t>
            </a:r>
          </a:p>
          <a:p>
            <a:pPr>
              <a:buFont typeface="Arial" panose="020B0604020202020204" pitchFamily="34" charset="0"/>
              <a:buChar char="•"/>
              <a:defRPr/>
            </a:pPr>
            <a:r>
              <a:rPr lang="en-US" dirty="0">
                <a:cs typeface="Segoe UI" panose="020B0502040204020203" pitchFamily="34" charset="0"/>
              </a:rPr>
              <a:t> Each state has state courts &amp; at least one federal district court:</a:t>
            </a:r>
          </a:p>
          <a:p>
            <a:pPr lvl="2">
              <a:buFont typeface="Arial" panose="020B0604020202020204" pitchFamily="34" charset="0"/>
              <a:buChar char="•"/>
              <a:defRPr/>
            </a:pPr>
            <a:r>
              <a:rPr lang="en-US" sz="1800" dirty="0">
                <a:cs typeface="Segoe UI" panose="020B0502040204020203" pitchFamily="34" charset="0"/>
              </a:rPr>
              <a:t>State courts can hear just about any case as a matter of subject matter jurisdiction, except the limited cases explicitly given to federal courts by statute.</a:t>
            </a:r>
          </a:p>
          <a:p>
            <a:pPr lvl="2">
              <a:buFont typeface="Arial" panose="020B0604020202020204" pitchFamily="34" charset="0"/>
              <a:buChar char="•"/>
              <a:defRPr/>
            </a:pPr>
            <a:r>
              <a:rPr lang="en-US" sz="1800" dirty="0">
                <a:cs typeface="Segoe UI" panose="020B0502040204020203" pitchFamily="34" charset="0"/>
              </a:rPr>
              <a:t>The issue in the state court system is typically </a:t>
            </a:r>
            <a:r>
              <a:rPr lang="en-US" sz="1800" i="1" dirty="0">
                <a:cs typeface="Segoe UI" panose="020B0502040204020203" pitchFamily="34" charset="0"/>
              </a:rPr>
              <a:t>which </a:t>
            </a:r>
            <a:r>
              <a:rPr lang="en-US" sz="1800" dirty="0">
                <a:cs typeface="Segoe UI" panose="020B0502040204020203" pitchFamily="34" charset="0"/>
              </a:rPr>
              <a:t>court within the state system can hear the case (e.g., superior court, district court, family court, land court).</a:t>
            </a:r>
          </a:p>
          <a:p>
            <a:pPr>
              <a:buFont typeface="Arial" panose="020B0604020202020204" pitchFamily="34" charset="0"/>
              <a:buChar char="•"/>
              <a:defRPr/>
            </a:pPr>
            <a:r>
              <a:rPr lang="en-US" sz="2000" dirty="0">
                <a:cs typeface="Segoe UI" panose="020B0502040204020203" pitchFamily="34" charset="0"/>
              </a:rPr>
              <a:t> </a:t>
            </a:r>
            <a:r>
              <a:rPr lang="en-US" dirty="0">
                <a:cs typeface="Segoe UI" panose="020B0502040204020203" pitchFamily="34" charset="0"/>
              </a:rPr>
              <a:t>The Constitution and federal statutes limit the subject matter that federal district courts can hear</a:t>
            </a:r>
            <a:r>
              <a:rPr lang="en-US" sz="2000" dirty="0">
                <a:cs typeface="Segoe UI" panose="020B0502040204020203" pitchFamily="34" charset="0"/>
              </a:rPr>
              <a:t>.</a:t>
            </a:r>
          </a:p>
          <a:p>
            <a:pPr algn="ctr">
              <a:buFont typeface="Arial" panose="020B0604020202020204" pitchFamily="34" charset="0"/>
              <a:buChar char="•"/>
            </a:pPr>
            <a:endParaRPr lang="en-US" sz="2000" dirty="0"/>
          </a:p>
        </p:txBody>
      </p:sp>
      <p:sp>
        <p:nvSpPr>
          <p:cNvPr id="4" name="Title 1">
            <a:extLst>
              <a:ext uri="{FF2B5EF4-FFF2-40B4-BE49-F238E27FC236}">
                <a16:creationId xmlns:a16="http://schemas.microsoft.com/office/drawing/2014/main" xmlns="" id="{070319F7-AB76-43D4-916A-B706F77A9D98}"/>
              </a:ext>
            </a:extLst>
          </p:cNvPr>
          <p:cNvSpPr>
            <a:spLocks noGrp="1"/>
          </p:cNvSpPr>
          <p:nvPr>
            <p:ph type="title"/>
          </p:nvPr>
        </p:nvSpPr>
        <p:spPr>
          <a:ln w="25400">
            <a:noFill/>
          </a:ln>
        </p:spPr>
        <p:txBody>
          <a:bodyPr/>
          <a:lstStyle/>
          <a:p>
            <a:r>
              <a:rPr lang="en-US" dirty="0"/>
              <a:t>Federal Subject Matter Jurisdiction</a:t>
            </a:r>
          </a:p>
        </p:txBody>
      </p:sp>
      <p:pic>
        <p:nvPicPr>
          <p:cNvPr id="5" name="Picture 4" descr="Image of a courtroom.">
            <a:extLst>
              <a:ext uri="{FF2B5EF4-FFF2-40B4-BE49-F238E27FC236}">
                <a16:creationId xmlns:a16="http://schemas.microsoft.com/office/drawing/2014/main" xmlns="" id="{B478908A-616D-411B-92C3-4414B6311507}"/>
              </a:ext>
            </a:extLst>
          </p:cNvPr>
          <p:cNvPicPr>
            <a:picLocks noChangeAspect="1"/>
          </p:cNvPicPr>
          <p:nvPr/>
        </p:nvPicPr>
        <p:blipFill>
          <a:blip r:embed="rId3"/>
          <a:stretch>
            <a:fillRect/>
          </a:stretch>
        </p:blipFill>
        <p:spPr>
          <a:xfrm>
            <a:off x="6808030" y="365126"/>
            <a:ext cx="1707320" cy="1287115"/>
          </a:xfrm>
          <a:prstGeom prst="rect">
            <a:avLst/>
          </a:prstGeom>
        </p:spPr>
      </p:pic>
    </p:spTree>
    <p:extLst>
      <p:ext uri="{BB962C8B-B14F-4D97-AF65-F5344CB8AC3E}">
        <p14:creationId xmlns:p14="http://schemas.microsoft.com/office/powerpoint/2010/main" val="4548776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B7B46A0-B070-4F97-83A0-56B8B0F98DCD}"/>
              </a:ext>
            </a:extLst>
          </p:cNvPr>
          <p:cNvSpPr>
            <a:spLocks noGrp="1"/>
          </p:cNvSpPr>
          <p:nvPr>
            <p:ph idx="1"/>
          </p:nvPr>
        </p:nvSpPr>
        <p:spPr>
          <a:xfrm>
            <a:off x="728211" y="1896177"/>
            <a:ext cx="7687577" cy="4302409"/>
          </a:xfrm>
        </p:spPr>
        <p:txBody>
          <a:bodyPr numCol="2"/>
          <a:lstStyle/>
          <a:p>
            <a:pPr>
              <a:lnSpc>
                <a:spcPct val="100000"/>
              </a:lnSpc>
            </a:pPr>
            <a:r>
              <a:rPr lang="en-US" sz="1800" dirty="0"/>
              <a:t>Cases arising under the Constitution (such as First Amendment cases); </a:t>
            </a:r>
          </a:p>
          <a:p>
            <a:pPr>
              <a:lnSpc>
                <a:spcPct val="100000"/>
              </a:lnSpc>
            </a:pPr>
            <a:r>
              <a:rPr lang="en-US" sz="1800" dirty="0"/>
              <a:t> Cases arising under the laws of the United States (Federal laws); </a:t>
            </a:r>
          </a:p>
          <a:p>
            <a:pPr>
              <a:lnSpc>
                <a:spcPct val="100000"/>
              </a:lnSpc>
            </a:pPr>
            <a:r>
              <a:rPr lang="en-US" sz="1800" dirty="0"/>
              <a:t> Treaties; </a:t>
            </a:r>
          </a:p>
          <a:p>
            <a:pPr>
              <a:lnSpc>
                <a:spcPct val="100000"/>
              </a:lnSpc>
            </a:pPr>
            <a:r>
              <a:rPr lang="en-US" sz="1800" dirty="0"/>
              <a:t> Cases affecting ambassadors, other public ministers and consuls; </a:t>
            </a:r>
          </a:p>
          <a:p>
            <a:pPr>
              <a:lnSpc>
                <a:spcPct val="100000"/>
              </a:lnSpc>
            </a:pPr>
            <a:r>
              <a:rPr lang="en-US" sz="1800" dirty="0"/>
              <a:t> Cases of admiralty and maritime jurisdiction; </a:t>
            </a:r>
          </a:p>
          <a:p>
            <a:pPr>
              <a:lnSpc>
                <a:spcPct val="100000"/>
              </a:lnSpc>
            </a:pPr>
            <a:r>
              <a:rPr lang="en-US" sz="1800" dirty="0"/>
              <a:t> Controversies to which the United States shall be a party; </a:t>
            </a:r>
          </a:p>
          <a:p>
            <a:pPr>
              <a:lnSpc>
                <a:spcPct val="100000"/>
              </a:lnSpc>
            </a:pPr>
            <a:r>
              <a:rPr lang="en-US" sz="1800" dirty="0"/>
              <a:t> Controversies between two or more states; </a:t>
            </a:r>
          </a:p>
          <a:p>
            <a:pPr>
              <a:lnSpc>
                <a:spcPct val="100000"/>
              </a:lnSpc>
            </a:pPr>
            <a:r>
              <a:rPr lang="en-US" sz="1800" dirty="0"/>
              <a:t> Controversies between a state and citizens of another state; </a:t>
            </a:r>
          </a:p>
          <a:p>
            <a:pPr>
              <a:lnSpc>
                <a:spcPct val="100000"/>
              </a:lnSpc>
            </a:pPr>
            <a:r>
              <a:rPr lang="en-US" sz="1800" dirty="0"/>
              <a:t> Controversies between citizens of different states; </a:t>
            </a:r>
          </a:p>
          <a:p>
            <a:pPr>
              <a:lnSpc>
                <a:spcPct val="100000"/>
              </a:lnSpc>
            </a:pPr>
            <a:r>
              <a:rPr lang="en-US" sz="1800" dirty="0"/>
              <a:t> Controversies between citizens of the same state claiming lands under grants of different states, and; </a:t>
            </a:r>
          </a:p>
          <a:p>
            <a:pPr>
              <a:lnSpc>
                <a:spcPct val="100000"/>
              </a:lnSpc>
            </a:pPr>
            <a:r>
              <a:rPr lang="en-US" sz="1800" dirty="0"/>
              <a:t>Controversies between a state, or the citizens thereof, and foreign states, citizens or subjects.</a:t>
            </a:r>
          </a:p>
          <a:p>
            <a:endParaRPr lang="en-US" sz="1800" dirty="0"/>
          </a:p>
        </p:txBody>
      </p:sp>
      <p:sp>
        <p:nvSpPr>
          <p:cNvPr id="10" name="Title 1">
            <a:extLst>
              <a:ext uri="{FF2B5EF4-FFF2-40B4-BE49-F238E27FC236}">
                <a16:creationId xmlns:a16="http://schemas.microsoft.com/office/drawing/2014/main" xmlns="" id="{7BE5EEB7-BEA0-432A-B9B7-2A2A8E0AD64E}"/>
              </a:ext>
            </a:extLst>
          </p:cNvPr>
          <p:cNvSpPr>
            <a:spLocks noGrp="1"/>
          </p:cNvSpPr>
          <p:nvPr>
            <p:ph type="title"/>
          </p:nvPr>
        </p:nvSpPr>
        <p:spPr>
          <a:xfrm>
            <a:off x="404261" y="365127"/>
            <a:ext cx="8111089" cy="842126"/>
          </a:xfrm>
          <a:noFill/>
          <a:ln w="25400">
            <a:noFill/>
          </a:ln>
        </p:spPr>
        <p:txBody>
          <a:bodyPr/>
          <a:lstStyle/>
          <a:p>
            <a:r>
              <a:rPr lang="en-US" dirty="0"/>
              <a:t>Federal Subject Matter Jurisdiction (con’t.)</a:t>
            </a:r>
          </a:p>
        </p:txBody>
      </p:sp>
      <p:sp>
        <p:nvSpPr>
          <p:cNvPr id="12" name="TextBox 11">
            <a:extLst>
              <a:ext uri="{FF2B5EF4-FFF2-40B4-BE49-F238E27FC236}">
                <a16:creationId xmlns:a16="http://schemas.microsoft.com/office/drawing/2014/main" xmlns="" id="{C26A10B1-50E5-40F9-817B-63C766876053}"/>
              </a:ext>
            </a:extLst>
          </p:cNvPr>
          <p:cNvSpPr txBox="1"/>
          <p:nvPr/>
        </p:nvSpPr>
        <p:spPr>
          <a:xfrm>
            <a:off x="304700" y="1207253"/>
            <a:ext cx="8111088" cy="738664"/>
          </a:xfrm>
          <a:prstGeom prst="rect">
            <a:avLst/>
          </a:prstGeom>
          <a:noFill/>
        </p:spPr>
        <p:txBody>
          <a:bodyPr wrap="square" rtlCol="0">
            <a:spAutoFit/>
          </a:bodyPr>
          <a:lstStyle/>
          <a:p>
            <a:r>
              <a:rPr lang="en-US" sz="2100" dirty="0">
                <a:latin typeface="+mn-lt"/>
              </a:rPr>
              <a:t>Article III, Section 2, of the Constitution grants exclusive federal jurisdiction over the following subject matter:</a:t>
            </a:r>
          </a:p>
        </p:txBody>
      </p:sp>
    </p:spTree>
    <p:extLst>
      <p:ext uri="{BB962C8B-B14F-4D97-AF65-F5344CB8AC3E}">
        <p14:creationId xmlns:p14="http://schemas.microsoft.com/office/powerpoint/2010/main" val="1215582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607172-A1F0-4C8E-8400-97788BF2D951}"/>
              </a:ext>
            </a:extLst>
          </p:cNvPr>
          <p:cNvSpPr>
            <a:spLocks noGrp="1"/>
          </p:cNvSpPr>
          <p:nvPr>
            <p:ph type="title"/>
          </p:nvPr>
        </p:nvSpPr>
        <p:spPr/>
        <p:txBody>
          <a:bodyPr/>
          <a:lstStyle/>
          <a:p>
            <a:r>
              <a:rPr lang="en-US" dirty="0"/>
              <a:t>Federal Subject Matter Jurisdiction: Statutory Grants of Jurisdiction</a:t>
            </a:r>
          </a:p>
        </p:txBody>
      </p:sp>
      <p:sp>
        <p:nvSpPr>
          <p:cNvPr id="3" name="Content Placeholder 2">
            <a:extLst>
              <a:ext uri="{FF2B5EF4-FFF2-40B4-BE49-F238E27FC236}">
                <a16:creationId xmlns:a16="http://schemas.microsoft.com/office/drawing/2014/main" xmlns="" id="{2F76F9AA-AB5D-433E-A834-8B77F807238E}"/>
              </a:ext>
            </a:extLst>
          </p:cNvPr>
          <p:cNvSpPr>
            <a:spLocks noGrp="1"/>
          </p:cNvSpPr>
          <p:nvPr>
            <p:ph idx="1"/>
          </p:nvPr>
        </p:nvSpPr>
        <p:spPr>
          <a:xfrm>
            <a:off x="628650" y="1825624"/>
            <a:ext cx="7886700" cy="4560661"/>
          </a:xfrm>
        </p:spPr>
        <p:txBody>
          <a:bodyPr/>
          <a:lstStyle/>
          <a:p>
            <a:pPr marL="0" indent="0">
              <a:buNone/>
            </a:pPr>
            <a:r>
              <a:rPr lang="en-US" sz="2400" b="1" dirty="0">
                <a:latin typeface="+mj-lt"/>
              </a:rPr>
              <a:t>Diversity of Citizenship Jurisdiction</a:t>
            </a:r>
            <a:r>
              <a:rPr lang="en-US" sz="2000" b="1" dirty="0"/>
              <a:t> </a:t>
            </a:r>
            <a:r>
              <a:rPr lang="en-US" sz="2000" dirty="0"/>
              <a:t>(28 U.S.C. </a:t>
            </a:r>
            <a:r>
              <a:rPr lang="en-US" sz="2000" dirty="0">
                <a:latin typeface="Calibri" panose="020F0502020204030204" pitchFamily="34" charset="0"/>
                <a:cs typeface="Calibri" panose="020F0502020204030204" pitchFamily="34" charset="0"/>
              </a:rPr>
              <a:t>§</a:t>
            </a:r>
            <a:r>
              <a:rPr lang="en-US" sz="2000" dirty="0"/>
              <a:t>1332)</a:t>
            </a:r>
            <a:r>
              <a:rPr lang="en-US" sz="2000" b="1" dirty="0"/>
              <a:t>: </a:t>
            </a:r>
          </a:p>
          <a:p>
            <a:r>
              <a:rPr lang="en-US" sz="2000" dirty="0"/>
              <a:t>Based the desire to protect out-of-state parties from local prejudice. </a:t>
            </a:r>
          </a:p>
          <a:p>
            <a:r>
              <a:rPr lang="en-US" sz="2000" dirty="0"/>
              <a:t>Main requirement is that there be complete diversity between opposing parties. Each plaintiff must be of diverse citizenship from each defendant. </a:t>
            </a:r>
          </a:p>
          <a:p>
            <a:r>
              <a:rPr lang="en-US" sz="2000" dirty="0"/>
              <a:t>The amount in controversy must exceed $75,000. </a:t>
            </a:r>
          </a:p>
          <a:p>
            <a:pPr marL="0" indent="0">
              <a:buNone/>
            </a:pPr>
            <a:endParaRPr lang="en-US" sz="2400" dirty="0"/>
          </a:p>
          <a:p>
            <a:pPr marL="0" indent="0">
              <a:buNone/>
            </a:pPr>
            <a:r>
              <a:rPr lang="en-US" sz="2400" b="1" dirty="0">
                <a:latin typeface="+mj-lt"/>
              </a:rPr>
              <a:t>Federal Question Jurisdiction </a:t>
            </a:r>
            <a:r>
              <a:rPr lang="en-US" sz="2000" dirty="0"/>
              <a:t>(28 U.S.C. </a:t>
            </a:r>
            <a:r>
              <a:rPr lang="en-US" sz="2000" dirty="0">
                <a:latin typeface="Calibri" panose="020F0502020204030204" pitchFamily="34" charset="0"/>
                <a:cs typeface="Calibri" panose="020F0502020204030204" pitchFamily="34" charset="0"/>
              </a:rPr>
              <a:t>§1331)</a:t>
            </a:r>
            <a:r>
              <a:rPr lang="en-US" sz="2000" dirty="0"/>
              <a:t>: </a:t>
            </a:r>
          </a:p>
          <a:p>
            <a:r>
              <a:rPr lang="en-US" sz="2000" dirty="0"/>
              <a:t>A case arises under federal law if the plaintiff is alleging a cause of action that is substantially based on federal law. </a:t>
            </a:r>
          </a:p>
          <a:p>
            <a:r>
              <a:rPr lang="en-US" sz="2000" dirty="0"/>
              <a:t>Some causes of action fall within the exclusive jurisdiction of the federal courts by statute. </a:t>
            </a:r>
          </a:p>
        </p:txBody>
      </p:sp>
      <p:pic>
        <p:nvPicPr>
          <p:cNvPr id="5" name="Picture 4" descr="Clipart of a judge.">
            <a:extLst>
              <a:ext uri="{FF2B5EF4-FFF2-40B4-BE49-F238E27FC236}">
                <a16:creationId xmlns:a16="http://schemas.microsoft.com/office/drawing/2014/main" xmlns="" id="{CF6908F0-1B3A-4ABD-9BAA-EBEB28A494EB}"/>
              </a:ext>
            </a:extLst>
          </p:cNvPr>
          <p:cNvPicPr>
            <a:picLocks noChangeAspect="1"/>
          </p:cNvPicPr>
          <p:nvPr/>
        </p:nvPicPr>
        <p:blipFill>
          <a:blip r:embed="rId3"/>
          <a:stretch>
            <a:fillRect/>
          </a:stretch>
        </p:blipFill>
        <p:spPr>
          <a:xfrm>
            <a:off x="7532177" y="3194237"/>
            <a:ext cx="1092892" cy="1644173"/>
          </a:xfrm>
          <a:prstGeom prst="rect">
            <a:avLst/>
          </a:prstGeom>
        </p:spPr>
      </p:pic>
    </p:spTree>
    <p:extLst>
      <p:ext uri="{BB962C8B-B14F-4D97-AF65-F5344CB8AC3E}">
        <p14:creationId xmlns:p14="http://schemas.microsoft.com/office/powerpoint/2010/main" val="492023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Lesson Outline: The US Courts</a:t>
            </a:r>
          </a:p>
        </p:txBody>
      </p:sp>
      <p:sp>
        <p:nvSpPr>
          <p:cNvPr id="14338" name="Content Placeholder 2"/>
          <p:cNvSpPr>
            <a:spLocks noGrp="1"/>
          </p:cNvSpPr>
          <p:nvPr>
            <p:ph idx="1"/>
          </p:nvPr>
        </p:nvSpPr>
        <p:spPr>
          <a:xfrm>
            <a:off x="628650" y="1353063"/>
            <a:ext cx="7520940" cy="4351338"/>
          </a:xfrm>
        </p:spPr>
        <p:txBody>
          <a:bodyPr/>
          <a:lstStyle/>
          <a:p>
            <a:pPr marL="342900" indent="-342900" eaLnBrk="1" hangingPunct="1">
              <a:buAutoNum type="alphaUcPeriod"/>
            </a:pPr>
            <a:endParaRPr lang="en-US" dirty="0"/>
          </a:p>
          <a:p>
            <a:pPr marL="342900" indent="-342900" eaLnBrk="1" hangingPunct="1">
              <a:buFont typeface="+mj-lt"/>
              <a:buAutoNum type="arabicPeriod"/>
            </a:pPr>
            <a:r>
              <a:rPr lang="en-US" sz="2400" dirty="0"/>
              <a:t>Overview of the US Court System</a:t>
            </a:r>
          </a:p>
          <a:p>
            <a:pPr marL="684213" lvl="1" indent="-400050" eaLnBrk="1" hangingPunct="1">
              <a:buFont typeface="+mj-lt"/>
              <a:buAutoNum type="arabicPeriod"/>
            </a:pPr>
            <a:r>
              <a:rPr lang="en-US" dirty="0"/>
              <a:t>Terms to Know</a:t>
            </a:r>
          </a:p>
          <a:p>
            <a:pPr marL="684213" lvl="1" indent="-400050" eaLnBrk="1" hangingPunct="1">
              <a:buFont typeface="+mj-lt"/>
              <a:buAutoNum type="arabicPeriod"/>
            </a:pPr>
            <a:r>
              <a:rPr lang="en-US" dirty="0"/>
              <a:t>The Role of Precedent</a:t>
            </a:r>
          </a:p>
          <a:p>
            <a:pPr marL="684213" lvl="1" indent="-400050" eaLnBrk="1" hangingPunct="1">
              <a:buFont typeface="+mj-lt"/>
              <a:buAutoNum type="arabicPeriod"/>
            </a:pPr>
            <a:r>
              <a:rPr lang="en-US" dirty="0"/>
              <a:t>Article III, Section 1 of the US Constitution </a:t>
            </a:r>
          </a:p>
          <a:p>
            <a:pPr marL="684213" lvl="1" indent="-400050" eaLnBrk="1" hangingPunct="1">
              <a:buFont typeface="+mj-lt"/>
              <a:buAutoNum type="arabicPeriod"/>
            </a:pPr>
            <a:r>
              <a:rPr lang="en-US" dirty="0"/>
              <a:t>Court Structure and Federalism</a:t>
            </a:r>
          </a:p>
          <a:p>
            <a:pPr marL="342900" indent="-342900" eaLnBrk="1" hangingPunct="1">
              <a:buAutoNum type="arabicPeriod"/>
            </a:pPr>
            <a:r>
              <a:rPr lang="en-US" sz="2400" dirty="0"/>
              <a:t>The Federal Court System</a:t>
            </a:r>
          </a:p>
          <a:p>
            <a:pPr marL="685800" lvl="1" indent="-401638" eaLnBrk="1" hangingPunct="1">
              <a:buFont typeface="+mj-lt"/>
              <a:buAutoNum type="arabicPeriod"/>
            </a:pPr>
            <a:r>
              <a:rPr lang="en-US" dirty="0"/>
              <a:t>Federal Subject Matter Jurisdiction </a:t>
            </a:r>
          </a:p>
          <a:p>
            <a:pPr marL="685800" lvl="1" indent="-401638" eaLnBrk="1" hangingPunct="1">
              <a:buFont typeface="+mj-lt"/>
              <a:buAutoNum type="arabicPeriod"/>
            </a:pPr>
            <a:r>
              <a:rPr lang="en-US" dirty="0"/>
              <a:t>Federal Personal Jurisdiction and Venue</a:t>
            </a:r>
          </a:p>
          <a:p>
            <a:pPr marL="685800" lvl="1" indent="-401638" eaLnBrk="1" hangingPunct="1">
              <a:buFont typeface="+mj-lt"/>
              <a:buAutoNum type="arabicPeriod"/>
            </a:pPr>
            <a:r>
              <a:rPr lang="en-US" dirty="0"/>
              <a:t>Supplemental Federal Jurisdiction </a:t>
            </a:r>
          </a:p>
          <a:p>
            <a:pPr marL="342900" indent="-342900" eaLnBrk="1" hangingPunct="1">
              <a:buAutoNum type="arabicPeriod"/>
            </a:pPr>
            <a:r>
              <a:rPr lang="en-US" sz="2400" dirty="0"/>
              <a:t>The State Court System </a:t>
            </a:r>
          </a:p>
          <a:p>
            <a:pPr marL="685800" lvl="1" indent="-401638" eaLnBrk="1" hangingPunct="1">
              <a:buFont typeface="+mj-lt"/>
              <a:buAutoNum type="arabicPeriod"/>
            </a:pPr>
            <a:r>
              <a:rPr lang="en-US" dirty="0"/>
              <a:t>Subject Matter and Personal Jurisdiction, Venue</a:t>
            </a:r>
          </a:p>
          <a:p>
            <a:pPr marL="685800" lvl="1" indent="-401638" eaLnBrk="1" hangingPunct="1">
              <a:buFont typeface="+mj-lt"/>
              <a:buAutoNum type="arabicPeriod"/>
            </a:pPr>
            <a:r>
              <a:rPr lang="en-US" dirty="0"/>
              <a:t>State Courts and Federal Law</a:t>
            </a:r>
          </a:p>
        </p:txBody>
      </p:sp>
      <p:pic>
        <p:nvPicPr>
          <p:cNvPr id="3" name="Picture 2" descr="Clipart of the scales of justice">
            <a:extLst>
              <a:ext uri="{FF2B5EF4-FFF2-40B4-BE49-F238E27FC236}">
                <a16:creationId xmlns:a16="http://schemas.microsoft.com/office/drawing/2014/main" xmlns="" id="{96ABD53C-2563-4DA0-922A-48C186472F44}"/>
              </a:ext>
            </a:extLst>
          </p:cNvPr>
          <p:cNvPicPr>
            <a:picLocks noChangeAspect="1"/>
          </p:cNvPicPr>
          <p:nvPr/>
        </p:nvPicPr>
        <p:blipFill>
          <a:blip r:embed="rId3"/>
          <a:stretch>
            <a:fillRect/>
          </a:stretch>
        </p:blipFill>
        <p:spPr>
          <a:xfrm>
            <a:off x="5455480" y="1909482"/>
            <a:ext cx="3409950" cy="3238500"/>
          </a:xfrm>
          <a:prstGeom prst="rect">
            <a:avLst/>
          </a:prstGeom>
        </p:spPr>
      </p:pic>
    </p:spTree>
    <p:extLst>
      <p:ext uri="{BB962C8B-B14F-4D97-AF65-F5344CB8AC3E}">
        <p14:creationId xmlns:p14="http://schemas.microsoft.com/office/powerpoint/2010/main" val="1637105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E491F2-36EC-4B9D-A2DD-6EC8E5DE8776}"/>
              </a:ext>
            </a:extLst>
          </p:cNvPr>
          <p:cNvSpPr>
            <a:spLocks noGrp="1"/>
          </p:cNvSpPr>
          <p:nvPr>
            <p:ph type="title"/>
          </p:nvPr>
        </p:nvSpPr>
        <p:spPr/>
        <p:txBody>
          <a:bodyPr/>
          <a:lstStyle/>
          <a:p>
            <a:r>
              <a:rPr lang="en-US" dirty="0"/>
              <a:t>The Federal Courts: Assessment Question</a:t>
            </a:r>
            <a:br>
              <a:rPr lang="en-US" dirty="0"/>
            </a:br>
            <a:endParaRPr lang="en-US" dirty="0"/>
          </a:p>
        </p:txBody>
      </p:sp>
      <p:sp>
        <p:nvSpPr>
          <p:cNvPr id="3" name="Content Placeholder 2">
            <a:extLst>
              <a:ext uri="{FF2B5EF4-FFF2-40B4-BE49-F238E27FC236}">
                <a16:creationId xmlns:a16="http://schemas.microsoft.com/office/drawing/2014/main" xmlns="" id="{BE63CCCE-5D6B-41D3-AE16-77822701DF07}"/>
              </a:ext>
            </a:extLst>
          </p:cNvPr>
          <p:cNvSpPr>
            <a:spLocks noGrp="1"/>
          </p:cNvSpPr>
          <p:nvPr>
            <p:ph idx="1"/>
          </p:nvPr>
        </p:nvSpPr>
        <p:spPr/>
        <p:txBody>
          <a:bodyPr/>
          <a:lstStyle/>
          <a:p>
            <a:pPr marL="0" indent="0">
              <a:buNone/>
            </a:pPr>
            <a:r>
              <a:rPr lang="en-US" dirty="0"/>
              <a:t>Which of the following statements subject matter jurisdiction is </a:t>
            </a:r>
            <a:r>
              <a:rPr lang="en-US" b="1" dirty="0"/>
              <a:t>FALSE</a:t>
            </a:r>
            <a:r>
              <a:rPr lang="en-US" dirty="0"/>
              <a:t>?</a:t>
            </a:r>
          </a:p>
          <a:p>
            <a:pPr marL="0" indent="0">
              <a:buNone/>
            </a:pPr>
            <a:endParaRPr lang="en-US" dirty="0"/>
          </a:p>
          <a:p>
            <a:pPr marL="457200" indent="-457200">
              <a:buAutoNum type="alphaUcPeriod"/>
            </a:pPr>
            <a:r>
              <a:rPr lang="en-US" dirty="0"/>
              <a:t>The US Constitution enumerates the kinds of cases that can be heard in state courts.</a:t>
            </a:r>
          </a:p>
          <a:p>
            <a:pPr marL="457200" indent="-457200">
              <a:buAutoNum type="alphaUcPeriod"/>
            </a:pPr>
            <a:r>
              <a:rPr lang="en-US" dirty="0"/>
              <a:t>“Federal question” jurisdiction allows a case to be brought in federal court when a plaintiff’s cause of action is substantially based upon federal law.</a:t>
            </a:r>
          </a:p>
          <a:p>
            <a:pPr marL="457200" indent="-457200">
              <a:buAutoNum type="alphaUcPeriod"/>
            </a:pPr>
            <a:r>
              <a:rPr lang="en-US" dirty="0"/>
              <a:t>“Diversity” jurisdiction allows a case to be brought in federal court when the opponents in the case are from different states or one or more parties to the case are from foreign nations. </a:t>
            </a:r>
          </a:p>
          <a:p>
            <a:pPr marL="457200" indent="-457200">
              <a:buAutoNum type="alphaUcPeriod"/>
            </a:pPr>
            <a:r>
              <a:rPr lang="en-US" dirty="0"/>
              <a:t> The federal courts have jurisdiction over all cases in which the United States itself is a party. </a:t>
            </a:r>
          </a:p>
          <a:p>
            <a:pPr marL="0" indent="0">
              <a:buNone/>
            </a:pPr>
            <a:endParaRPr lang="en-US" dirty="0"/>
          </a:p>
        </p:txBody>
      </p:sp>
    </p:spTree>
    <p:extLst>
      <p:ext uri="{BB962C8B-B14F-4D97-AF65-F5344CB8AC3E}">
        <p14:creationId xmlns:p14="http://schemas.microsoft.com/office/powerpoint/2010/main" val="6366877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E491F2-36EC-4B9D-A2DD-6EC8E5DE8776}"/>
              </a:ext>
            </a:extLst>
          </p:cNvPr>
          <p:cNvSpPr>
            <a:spLocks noGrp="1"/>
          </p:cNvSpPr>
          <p:nvPr>
            <p:ph type="title"/>
          </p:nvPr>
        </p:nvSpPr>
        <p:spPr/>
        <p:txBody>
          <a:bodyPr/>
          <a:lstStyle/>
          <a:p>
            <a:r>
              <a:rPr lang="en-US" dirty="0"/>
              <a:t>The Federal Courts: Assessment Question </a:t>
            </a:r>
            <a:r>
              <a:rPr lang="en-US" dirty="0" err="1"/>
              <a:t>Answerr</a:t>
            </a:r>
            <a:r>
              <a:rPr lang="en-US" dirty="0"/>
              <a:t/>
            </a:r>
            <a:br>
              <a:rPr lang="en-US" dirty="0"/>
            </a:br>
            <a:endParaRPr lang="en-US" dirty="0"/>
          </a:p>
        </p:txBody>
      </p:sp>
      <p:sp>
        <p:nvSpPr>
          <p:cNvPr id="3" name="Content Placeholder 2">
            <a:extLst>
              <a:ext uri="{FF2B5EF4-FFF2-40B4-BE49-F238E27FC236}">
                <a16:creationId xmlns:a16="http://schemas.microsoft.com/office/drawing/2014/main" xmlns="" id="{BE63CCCE-5D6B-41D3-AE16-77822701DF07}"/>
              </a:ext>
            </a:extLst>
          </p:cNvPr>
          <p:cNvSpPr>
            <a:spLocks noGrp="1"/>
          </p:cNvSpPr>
          <p:nvPr>
            <p:ph idx="1"/>
          </p:nvPr>
        </p:nvSpPr>
        <p:spPr/>
        <p:txBody>
          <a:bodyPr/>
          <a:lstStyle/>
          <a:p>
            <a:pPr marL="0" indent="0">
              <a:buNone/>
            </a:pPr>
            <a:r>
              <a:rPr lang="en-US" dirty="0"/>
              <a:t>Which of the following statements subject matter jurisdiction is </a:t>
            </a:r>
            <a:r>
              <a:rPr lang="en-US" b="1" dirty="0"/>
              <a:t>FALSE</a:t>
            </a:r>
            <a:r>
              <a:rPr lang="en-US" dirty="0"/>
              <a:t>?</a:t>
            </a:r>
          </a:p>
          <a:p>
            <a:pPr marL="0" indent="0">
              <a:buNone/>
            </a:pPr>
            <a:endParaRPr lang="en-US" dirty="0"/>
          </a:p>
          <a:p>
            <a:pPr marL="457200" indent="-457200">
              <a:buAutoNum type="alphaUcPeriod"/>
            </a:pPr>
            <a:r>
              <a:rPr lang="en-US" b="1" dirty="0"/>
              <a:t>The US Constitution enumerates the kinds of cases that can be heard in state courts</a:t>
            </a:r>
            <a:r>
              <a:rPr lang="en-US" dirty="0"/>
              <a:t>.</a:t>
            </a:r>
          </a:p>
          <a:p>
            <a:pPr marL="457200" indent="-457200">
              <a:buAutoNum type="alphaUcPeriod"/>
            </a:pPr>
            <a:r>
              <a:rPr lang="en-US" dirty="0"/>
              <a:t>“Federal question” jurisdiction allows a case to be brought in federal court when a plaintiff’s cause of action is substantially based upon federal law.</a:t>
            </a:r>
          </a:p>
          <a:p>
            <a:pPr marL="457200" indent="-457200">
              <a:buAutoNum type="alphaUcPeriod"/>
            </a:pPr>
            <a:r>
              <a:rPr lang="en-US" dirty="0"/>
              <a:t>“Diversity” jurisdiction allows a case to be brought in federal court when the opponents in the case are from different states or one or more parties to the case are from foreign nations. </a:t>
            </a:r>
          </a:p>
          <a:p>
            <a:pPr marL="457200" indent="-457200">
              <a:buAutoNum type="alphaUcPeriod"/>
            </a:pPr>
            <a:r>
              <a:rPr lang="en-US" dirty="0"/>
              <a:t> The federal courts have jurisdiction over all cases in which the United States itself is a party. </a:t>
            </a:r>
          </a:p>
          <a:p>
            <a:pPr marL="0" indent="0">
              <a:buNone/>
            </a:pPr>
            <a:endParaRPr lang="en-US" dirty="0"/>
          </a:p>
        </p:txBody>
      </p:sp>
    </p:spTree>
    <p:extLst>
      <p:ext uri="{BB962C8B-B14F-4D97-AF65-F5344CB8AC3E}">
        <p14:creationId xmlns:p14="http://schemas.microsoft.com/office/powerpoint/2010/main" val="41033633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65EA0F6-1468-471C-B3E1-15C391EF67A6}"/>
              </a:ext>
            </a:extLst>
          </p:cNvPr>
          <p:cNvSpPr>
            <a:spLocks noGrp="1"/>
          </p:cNvSpPr>
          <p:nvPr>
            <p:ph idx="1"/>
          </p:nvPr>
        </p:nvSpPr>
        <p:spPr>
          <a:xfrm>
            <a:off x="628650" y="1671439"/>
            <a:ext cx="7886700" cy="4635117"/>
          </a:xfrm>
        </p:spPr>
        <p:txBody>
          <a:bodyPr/>
          <a:lstStyle/>
          <a:p>
            <a:pPr marL="0" indent="0" algn="ctr">
              <a:buNone/>
            </a:pPr>
            <a:endParaRPr lang="en-US" sz="2400" dirty="0"/>
          </a:p>
          <a:p>
            <a:pPr marL="0" indent="0">
              <a:buNone/>
            </a:pPr>
            <a:r>
              <a:rPr lang="en-US" sz="2400" dirty="0"/>
              <a:t>US Constitution, Amendment XIV:</a:t>
            </a:r>
            <a:r>
              <a:rPr lang="en-US" sz="2400" baseline="30000" dirty="0"/>
              <a:t>4</a:t>
            </a:r>
            <a:r>
              <a:rPr lang="en-US" sz="2400" dirty="0"/>
              <a:t> “No state shall . . . Deprive any person of life, liberty, or property without due process of law.”</a:t>
            </a:r>
          </a:p>
          <a:p>
            <a:pPr marL="0" indent="0">
              <a:buNone/>
            </a:pPr>
            <a:endParaRPr lang="en-US" sz="2400" dirty="0"/>
          </a:p>
          <a:p>
            <a:pPr>
              <a:buFont typeface="Arial" panose="020B0604020202020204" pitchFamily="34" charset="0"/>
              <a:buChar char="•"/>
            </a:pPr>
            <a:r>
              <a:rPr lang="en-US" sz="2400" dirty="0"/>
              <a:t> Personal jurisdiction is an aspect of “due process.” </a:t>
            </a:r>
          </a:p>
          <a:p>
            <a:pPr>
              <a:buFont typeface="Arial" panose="020B0604020202020204" pitchFamily="34" charset="0"/>
              <a:buChar char="•"/>
            </a:pPr>
            <a:r>
              <a:rPr lang="en-US" sz="2400" dirty="0"/>
              <a:t> Prevents a defendant from being summoned to court without due process safeguards. </a:t>
            </a:r>
          </a:p>
          <a:p>
            <a:pPr>
              <a:buFont typeface="Arial" panose="020B0604020202020204" pitchFamily="34" charset="0"/>
              <a:buChar char="•"/>
            </a:pPr>
            <a:r>
              <a:rPr lang="en-US" sz="2400" dirty="0"/>
              <a:t> When personal jurisdiction is proper, a court can exert its authority over the defendant. </a:t>
            </a:r>
          </a:p>
        </p:txBody>
      </p:sp>
      <p:sp>
        <p:nvSpPr>
          <p:cNvPr id="4" name="Title 1">
            <a:extLst>
              <a:ext uri="{FF2B5EF4-FFF2-40B4-BE49-F238E27FC236}">
                <a16:creationId xmlns:a16="http://schemas.microsoft.com/office/drawing/2014/main" xmlns="" id="{032B5066-3183-4C2D-8860-DF997BDFF4EB}"/>
              </a:ext>
            </a:extLst>
          </p:cNvPr>
          <p:cNvSpPr>
            <a:spLocks noGrp="1"/>
          </p:cNvSpPr>
          <p:nvPr>
            <p:ph type="title"/>
          </p:nvPr>
        </p:nvSpPr>
        <p:spPr>
          <a:xfrm>
            <a:off x="628650" y="345876"/>
            <a:ext cx="7886700" cy="1325563"/>
          </a:xfrm>
          <a:ln w="25400">
            <a:noFill/>
          </a:ln>
        </p:spPr>
        <p:txBody>
          <a:bodyPr/>
          <a:lstStyle/>
          <a:p>
            <a:r>
              <a:rPr lang="en-US" dirty="0"/>
              <a:t>What is Personal Jurisdiction?</a:t>
            </a:r>
          </a:p>
        </p:txBody>
      </p:sp>
      <p:sp>
        <p:nvSpPr>
          <p:cNvPr id="2" name="TextBox 1">
            <a:extLst>
              <a:ext uri="{FF2B5EF4-FFF2-40B4-BE49-F238E27FC236}">
                <a16:creationId xmlns:a16="http://schemas.microsoft.com/office/drawing/2014/main" xmlns="" id="{0564B868-D996-499F-AFF5-97D3F7A78EA4}"/>
              </a:ext>
            </a:extLst>
          </p:cNvPr>
          <p:cNvSpPr txBox="1"/>
          <p:nvPr/>
        </p:nvSpPr>
        <p:spPr>
          <a:xfrm>
            <a:off x="495946" y="6389013"/>
            <a:ext cx="8019404" cy="246221"/>
          </a:xfrm>
          <a:prstGeom prst="rect">
            <a:avLst/>
          </a:prstGeom>
          <a:noFill/>
        </p:spPr>
        <p:txBody>
          <a:bodyPr wrap="square" rtlCol="0">
            <a:spAutoFit/>
          </a:bodyPr>
          <a:lstStyle/>
          <a:p>
            <a:r>
              <a:rPr lang="en-US" sz="1000" dirty="0">
                <a:latin typeface="+mn-lt"/>
              </a:rPr>
              <a:t>4. U.S. Const. amend. XIV</a:t>
            </a:r>
          </a:p>
        </p:txBody>
      </p:sp>
      <p:pic>
        <p:nvPicPr>
          <p:cNvPr id="5" name="Picture 4" descr="Image of a judge's gavel and book.">
            <a:extLst>
              <a:ext uri="{FF2B5EF4-FFF2-40B4-BE49-F238E27FC236}">
                <a16:creationId xmlns:a16="http://schemas.microsoft.com/office/drawing/2014/main" xmlns="" id="{4515F73A-40F8-4B9D-AED6-BB0A8B4933A0}"/>
              </a:ext>
            </a:extLst>
          </p:cNvPr>
          <p:cNvPicPr>
            <a:picLocks noChangeAspect="1"/>
          </p:cNvPicPr>
          <p:nvPr/>
        </p:nvPicPr>
        <p:blipFill>
          <a:blip r:embed="rId3"/>
          <a:stretch>
            <a:fillRect/>
          </a:stretch>
        </p:blipFill>
        <p:spPr>
          <a:xfrm>
            <a:off x="6788365" y="416476"/>
            <a:ext cx="1726985" cy="1296192"/>
          </a:xfrm>
          <a:prstGeom prst="rect">
            <a:avLst/>
          </a:prstGeom>
        </p:spPr>
      </p:pic>
    </p:spTree>
    <p:extLst>
      <p:ext uri="{BB962C8B-B14F-4D97-AF65-F5344CB8AC3E}">
        <p14:creationId xmlns:p14="http://schemas.microsoft.com/office/powerpoint/2010/main" val="1481798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72A40511-2B1E-42A4-B6F1-951CF6AFF812}"/>
              </a:ext>
            </a:extLst>
          </p:cNvPr>
          <p:cNvSpPr>
            <a:spLocks noGrp="1"/>
          </p:cNvSpPr>
          <p:nvPr>
            <p:ph idx="1"/>
          </p:nvPr>
        </p:nvSpPr>
        <p:spPr>
          <a:xfrm>
            <a:off x="628650" y="1445797"/>
            <a:ext cx="7886700" cy="4351338"/>
          </a:xfrm>
        </p:spPr>
        <p:txBody>
          <a:bodyPr/>
          <a:lstStyle/>
          <a:p>
            <a:pPr marL="0" indent="0">
              <a:buNone/>
            </a:pPr>
            <a:r>
              <a:rPr lang="en-US" sz="2400" dirty="0"/>
              <a:t>A court has authority to hear all claims against a defendant, at the place of the defendant's domicile or the place of service, without any showing that a connection exists between the claims and the forum state.</a:t>
            </a:r>
          </a:p>
          <a:p>
            <a:pPr marL="0" indent="0">
              <a:buNone/>
            </a:pPr>
            <a:endParaRPr lang="en-US" sz="1050" dirty="0"/>
          </a:p>
          <a:p>
            <a:pPr lvl="1"/>
            <a:r>
              <a:rPr lang="en-US" sz="2000" dirty="0"/>
              <a:t>jurisdiction over an entity (like a corporation) that is continuously operating in the state </a:t>
            </a:r>
          </a:p>
          <a:p>
            <a:pPr lvl="1"/>
            <a:r>
              <a:rPr lang="en-US" sz="2000" dirty="0"/>
              <a:t>Permits all claims, of whatever origin, to be asserted against defendant</a:t>
            </a:r>
          </a:p>
        </p:txBody>
      </p:sp>
      <p:sp>
        <p:nvSpPr>
          <p:cNvPr id="4" name="Title 1">
            <a:extLst>
              <a:ext uri="{FF2B5EF4-FFF2-40B4-BE49-F238E27FC236}">
                <a16:creationId xmlns:a16="http://schemas.microsoft.com/office/drawing/2014/main" xmlns="" id="{05A1A182-24E2-45CE-803D-C2AE31648219}"/>
              </a:ext>
            </a:extLst>
          </p:cNvPr>
          <p:cNvSpPr>
            <a:spLocks noGrp="1"/>
          </p:cNvSpPr>
          <p:nvPr>
            <p:ph type="title"/>
          </p:nvPr>
        </p:nvSpPr>
        <p:spPr>
          <a:xfrm>
            <a:off x="628650" y="257635"/>
            <a:ext cx="7886700" cy="1325563"/>
          </a:xfrm>
          <a:ln w="25400">
            <a:noFill/>
          </a:ln>
        </p:spPr>
        <p:txBody>
          <a:bodyPr/>
          <a:lstStyle/>
          <a:p>
            <a:pPr marL="0" indent="0">
              <a:buNone/>
            </a:pPr>
            <a:r>
              <a:rPr lang="en-US" dirty="0"/>
              <a:t>General Personal Jurisdiction:</a:t>
            </a:r>
          </a:p>
        </p:txBody>
      </p:sp>
      <p:pic>
        <p:nvPicPr>
          <p:cNvPr id="9" name="Picture 8" descr="Clipart of a coffee shop.">
            <a:extLst>
              <a:ext uri="{FF2B5EF4-FFF2-40B4-BE49-F238E27FC236}">
                <a16:creationId xmlns:a16="http://schemas.microsoft.com/office/drawing/2014/main" xmlns="" id="{98A3C6D9-DF73-487E-8153-737A556C5864}"/>
              </a:ext>
            </a:extLst>
          </p:cNvPr>
          <p:cNvPicPr>
            <a:picLocks noChangeAspect="1"/>
          </p:cNvPicPr>
          <p:nvPr/>
        </p:nvPicPr>
        <p:blipFill>
          <a:blip r:embed="rId2"/>
          <a:stretch>
            <a:fillRect/>
          </a:stretch>
        </p:blipFill>
        <p:spPr>
          <a:xfrm>
            <a:off x="1464212" y="4911763"/>
            <a:ext cx="2096086" cy="1400136"/>
          </a:xfrm>
          <a:prstGeom prst="rect">
            <a:avLst/>
          </a:prstGeom>
        </p:spPr>
      </p:pic>
      <p:pic>
        <p:nvPicPr>
          <p:cNvPr id="11" name="Picture 10" descr="Clipart o fa house">
            <a:extLst>
              <a:ext uri="{FF2B5EF4-FFF2-40B4-BE49-F238E27FC236}">
                <a16:creationId xmlns:a16="http://schemas.microsoft.com/office/drawing/2014/main" xmlns="" id="{11B141D8-CB3D-4AAE-96C5-9C0F7F92A4EC}"/>
              </a:ext>
            </a:extLst>
          </p:cNvPr>
          <p:cNvPicPr>
            <a:picLocks noChangeAspect="1"/>
          </p:cNvPicPr>
          <p:nvPr/>
        </p:nvPicPr>
        <p:blipFill>
          <a:blip r:embed="rId3"/>
          <a:stretch>
            <a:fillRect/>
          </a:stretch>
        </p:blipFill>
        <p:spPr>
          <a:xfrm>
            <a:off x="4871818" y="4001294"/>
            <a:ext cx="2885342" cy="2885342"/>
          </a:xfrm>
          <a:prstGeom prst="rect">
            <a:avLst/>
          </a:prstGeom>
        </p:spPr>
      </p:pic>
    </p:spTree>
    <p:extLst>
      <p:ext uri="{BB962C8B-B14F-4D97-AF65-F5344CB8AC3E}">
        <p14:creationId xmlns:p14="http://schemas.microsoft.com/office/powerpoint/2010/main" val="17917929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C70A12D-8A76-4B94-AF09-0BBB78262B50}"/>
              </a:ext>
            </a:extLst>
          </p:cNvPr>
          <p:cNvSpPr>
            <a:spLocks noGrp="1"/>
          </p:cNvSpPr>
          <p:nvPr>
            <p:ph type="title"/>
          </p:nvPr>
        </p:nvSpPr>
        <p:spPr>
          <a:xfrm>
            <a:off x="628650" y="194645"/>
            <a:ext cx="7886700" cy="1325563"/>
          </a:xfrm>
        </p:spPr>
        <p:txBody>
          <a:bodyPr/>
          <a:lstStyle/>
          <a:p>
            <a:r>
              <a:rPr lang="en-US" dirty="0"/>
              <a:t>Specific Personal Jurisdiction:</a:t>
            </a:r>
          </a:p>
        </p:txBody>
      </p:sp>
      <p:sp>
        <p:nvSpPr>
          <p:cNvPr id="3" name="Content Placeholder 2">
            <a:extLst>
              <a:ext uri="{FF2B5EF4-FFF2-40B4-BE49-F238E27FC236}">
                <a16:creationId xmlns:a16="http://schemas.microsoft.com/office/drawing/2014/main" xmlns="" id="{63531ED1-A224-4939-A64B-F2A461697FD7}"/>
              </a:ext>
            </a:extLst>
          </p:cNvPr>
          <p:cNvSpPr>
            <a:spLocks noGrp="1"/>
          </p:cNvSpPr>
          <p:nvPr>
            <p:ph idx="1"/>
          </p:nvPr>
        </p:nvSpPr>
        <p:spPr>
          <a:xfrm>
            <a:off x="628650" y="1312269"/>
            <a:ext cx="7886700" cy="4351338"/>
          </a:xfrm>
        </p:spPr>
        <p:txBody>
          <a:bodyPr/>
          <a:lstStyle/>
          <a:p>
            <a:pPr marL="0" indent="0">
              <a:spcBef>
                <a:spcPts val="600"/>
              </a:spcBef>
              <a:buNone/>
            </a:pPr>
            <a:r>
              <a:rPr lang="en-US" sz="2400" dirty="0"/>
              <a:t>When a defendant resides in a different state from the state in which she is being sued, a court may nevertheless exert personal jurisdiction over the defendant IF the defendant has “certain minimum contacts” with the state in which she is sued.</a:t>
            </a:r>
          </a:p>
          <a:p>
            <a:pPr lvl="1">
              <a:spcBef>
                <a:spcPts val="600"/>
              </a:spcBef>
            </a:pPr>
            <a:r>
              <a:rPr lang="en-US" sz="2000" dirty="0"/>
              <a:t>Satisfied through “minimum contacts” with the forum state</a:t>
            </a:r>
          </a:p>
          <a:p>
            <a:pPr lvl="1">
              <a:spcBef>
                <a:spcPts val="600"/>
              </a:spcBef>
            </a:pPr>
            <a:r>
              <a:rPr lang="en-US" sz="2000" dirty="0"/>
              <a:t>Permits courts to hear only claims arising out of those contacts</a:t>
            </a:r>
          </a:p>
          <a:p>
            <a:pPr lvl="1">
              <a:spcBef>
                <a:spcPts val="600"/>
              </a:spcBef>
            </a:pPr>
            <a:r>
              <a:rPr lang="en-US" sz="2000" dirty="0"/>
              <a:t>Specific personal jurisdiction over an entity (a corporation or LLC, e.g.) is always proper:</a:t>
            </a:r>
          </a:p>
          <a:p>
            <a:pPr lvl="2">
              <a:spcBef>
                <a:spcPts val="600"/>
              </a:spcBef>
            </a:pPr>
            <a:r>
              <a:rPr lang="en-US" sz="1800" dirty="0"/>
              <a:t>In the entity’s place of incorporation</a:t>
            </a:r>
          </a:p>
          <a:p>
            <a:pPr lvl="2">
              <a:spcBef>
                <a:spcPts val="600"/>
              </a:spcBef>
            </a:pPr>
            <a:r>
              <a:rPr lang="en-US" sz="1800" dirty="0"/>
              <a:t>In the entity’s “principle place of business.”</a:t>
            </a:r>
          </a:p>
          <a:p>
            <a:pPr marL="0" indent="0">
              <a:buNone/>
            </a:pPr>
            <a:endParaRPr lang="en-US" sz="2400" dirty="0"/>
          </a:p>
        </p:txBody>
      </p:sp>
      <p:pic>
        <p:nvPicPr>
          <p:cNvPr id="5" name="Picture 4" descr="Image of two computer screens, one with a hand reaching out with a credit card and the other reaching out with a hand reaching out with a bag.">
            <a:extLst>
              <a:ext uri="{FF2B5EF4-FFF2-40B4-BE49-F238E27FC236}">
                <a16:creationId xmlns:a16="http://schemas.microsoft.com/office/drawing/2014/main" xmlns="" id="{54A7499F-53E6-460D-9C27-F2218EB206E9}"/>
              </a:ext>
            </a:extLst>
          </p:cNvPr>
          <p:cNvPicPr>
            <a:picLocks noChangeAspect="1"/>
          </p:cNvPicPr>
          <p:nvPr/>
        </p:nvPicPr>
        <p:blipFill>
          <a:blip r:embed="rId3"/>
          <a:stretch>
            <a:fillRect/>
          </a:stretch>
        </p:blipFill>
        <p:spPr>
          <a:xfrm>
            <a:off x="5309205" y="5169734"/>
            <a:ext cx="3206145" cy="1374640"/>
          </a:xfrm>
          <a:prstGeom prst="rect">
            <a:avLst/>
          </a:prstGeom>
        </p:spPr>
      </p:pic>
    </p:spTree>
    <p:extLst>
      <p:ext uri="{BB962C8B-B14F-4D97-AF65-F5344CB8AC3E}">
        <p14:creationId xmlns:p14="http://schemas.microsoft.com/office/powerpoint/2010/main" val="15990841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CF71285-CEEA-4F76-B5C6-61BE19498CB7}"/>
              </a:ext>
            </a:extLst>
          </p:cNvPr>
          <p:cNvSpPr>
            <a:spLocks noGrp="1"/>
          </p:cNvSpPr>
          <p:nvPr>
            <p:ph idx="1"/>
          </p:nvPr>
        </p:nvSpPr>
        <p:spPr>
          <a:xfrm>
            <a:off x="628650" y="1408273"/>
            <a:ext cx="4377303" cy="4351338"/>
          </a:xfrm>
        </p:spPr>
        <p:txBody>
          <a:bodyPr/>
          <a:lstStyle/>
          <a:p>
            <a:r>
              <a:rPr lang="en-US" sz="2400" dirty="0"/>
              <a:t> Venue answers the question “Is the chosen court an appropriate location (geographically speaking) within the court system?”</a:t>
            </a:r>
          </a:p>
          <a:p>
            <a:endParaRPr lang="en-US" sz="2400" dirty="0"/>
          </a:p>
          <a:p>
            <a:r>
              <a:rPr lang="en-US" sz="2400" dirty="0"/>
              <a:t> Rationale: Overall convenience and efficiency for the court, the parties, and the witnesses. </a:t>
            </a:r>
          </a:p>
          <a:p>
            <a:endParaRPr lang="en-US" sz="2400" dirty="0"/>
          </a:p>
          <a:p>
            <a:r>
              <a:rPr lang="en-US" sz="2400" dirty="0"/>
              <a:t> Note: in any given case, there may be more than one proper venue among the 91 federal districts. </a:t>
            </a:r>
          </a:p>
          <a:p>
            <a:pPr marL="0" indent="0">
              <a:buNone/>
            </a:pPr>
            <a:endParaRPr lang="en-US" sz="2400" dirty="0"/>
          </a:p>
        </p:txBody>
      </p:sp>
      <p:sp>
        <p:nvSpPr>
          <p:cNvPr id="4" name="Title 1">
            <a:extLst>
              <a:ext uri="{FF2B5EF4-FFF2-40B4-BE49-F238E27FC236}">
                <a16:creationId xmlns:a16="http://schemas.microsoft.com/office/drawing/2014/main" xmlns="" id="{7BA399B8-C390-4FF6-B54D-71FD0CCDB53C}"/>
              </a:ext>
            </a:extLst>
          </p:cNvPr>
          <p:cNvSpPr>
            <a:spLocks noGrp="1"/>
          </p:cNvSpPr>
          <p:nvPr>
            <p:ph type="title"/>
          </p:nvPr>
        </p:nvSpPr>
        <p:spPr>
          <a:xfrm>
            <a:off x="628650" y="194644"/>
            <a:ext cx="7886700" cy="1325563"/>
          </a:xfrm>
          <a:ln w="25400">
            <a:noFill/>
          </a:ln>
        </p:spPr>
        <p:txBody>
          <a:bodyPr/>
          <a:lstStyle/>
          <a:p>
            <a:r>
              <a:rPr lang="en-US" dirty="0"/>
              <a:t>What is Venue?</a:t>
            </a:r>
          </a:p>
        </p:txBody>
      </p:sp>
      <p:pic>
        <p:nvPicPr>
          <p:cNvPr id="5" name="Picture 4" descr="Clipart of Florida">
            <a:extLst>
              <a:ext uri="{FF2B5EF4-FFF2-40B4-BE49-F238E27FC236}">
                <a16:creationId xmlns:a16="http://schemas.microsoft.com/office/drawing/2014/main" xmlns="" id="{7E70DB98-CE63-4438-B4F5-838D1922E868}"/>
              </a:ext>
            </a:extLst>
          </p:cNvPr>
          <p:cNvPicPr>
            <a:picLocks noChangeAspect="1"/>
          </p:cNvPicPr>
          <p:nvPr/>
        </p:nvPicPr>
        <p:blipFill>
          <a:blip r:embed="rId2"/>
          <a:stretch>
            <a:fillRect/>
          </a:stretch>
        </p:blipFill>
        <p:spPr>
          <a:xfrm>
            <a:off x="5341157" y="2728078"/>
            <a:ext cx="3174193" cy="3031533"/>
          </a:xfrm>
          <a:prstGeom prst="rect">
            <a:avLst/>
          </a:prstGeom>
        </p:spPr>
      </p:pic>
    </p:spTree>
    <p:extLst>
      <p:ext uri="{BB962C8B-B14F-4D97-AF65-F5344CB8AC3E}">
        <p14:creationId xmlns:p14="http://schemas.microsoft.com/office/powerpoint/2010/main" val="38254143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0128AA42-038C-437A-900C-7230655CDE38}"/>
              </a:ext>
            </a:extLst>
          </p:cNvPr>
          <p:cNvSpPr>
            <a:spLocks noGrp="1"/>
          </p:cNvSpPr>
          <p:nvPr>
            <p:ph idx="1"/>
          </p:nvPr>
        </p:nvSpPr>
        <p:spPr>
          <a:xfrm>
            <a:off x="628650" y="1411338"/>
            <a:ext cx="7886700" cy="4964180"/>
          </a:xfrm>
        </p:spPr>
        <p:txBody>
          <a:bodyPr/>
          <a:lstStyle/>
          <a:p>
            <a:pPr marL="0" indent="0" algn="ctr">
              <a:buNone/>
            </a:pPr>
            <a:r>
              <a:rPr lang="en-US" sz="2000" dirty="0"/>
              <a:t>What is </a:t>
            </a:r>
            <a:r>
              <a:rPr lang="en-US" sz="2000" b="1" dirty="0"/>
              <a:t>Supplemental Jurisdiction</a:t>
            </a:r>
            <a:r>
              <a:rPr lang="en-US" sz="2000" dirty="0"/>
              <a:t>?</a:t>
            </a:r>
          </a:p>
          <a:p>
            <a:pPr marL="0" indent="0">
              <a:buNone/>
            </a:pPr>
            <a:endParaRPr lang="en-US" sz="2000" dirty="0"/>
          </a:p>
          <a:p>
            <a:r>
              <a:rPr lang="en-US" dirty="0"/>
              <a:t>Supplemental jurisdiction refers to a set of doctrines, which permits Federal Courts to hear lawsuits regarding State Law claims when those claims are “closely related to” or “anchored to” a Federal Law claim. </a:t>
            </a:r>
          </a:p>
          <a:p>
            <a:r>
              <a:rPr lang="en-US" dirty="0"/>
              <a:t>Supplemental jurisdiction promotes judicial efficiency</a:t>
            </a:r>
          </a:p>
          <a:p>
            <a:pPr marL="342900" lvl="1" indent="0">
              <a:buNone/>
            </a:pPr>
            <a:r>
              <a:rPr lang="en-US" dirty="0"/>
              <a:t>It prevents multiple claims from being brought simultaneously in state and federal court when those claims arise "from a common nucleus of operative fact" such that a plaintiff "would ordinarily be expected to try them in one judicial proceeding.“</a:t>
            </a:r>
          </a:p>
          <a:p>
            <a:pPr marL="342900" lvl="1" indent="0">
              <a:buNone/>
            </a:pPr>
            <a:endParaRPr lang="en-US" sz="2000" dirty="0"/>
          </a:p>
          <a:p>
            <a:pPr marL="342900" lvl="1" indent="0">
              <a:buNone/>
            </a:pPr>
            <a:r>
              <a:rPr lang="en-US" dirty="0"/>
              <a:t>Note: when deciding cases that involve state law, Federal courts apply state law to the matter, not federal law. This is known as the </a:t>
            </a:r>
            <a:r>
              <a:rPr lang="en-US" i="1" dirty="0"/>
              <a:t>Erie</a:t>
            </a:r>
            <a:r>
              <a:rPr lang="en-US" dirty="0"/>
              <a:t> Doctrine.  </a:t>
            </a:r>
          </a:p>
          <a:p>
            <a:pPr marL="0" indent="0" algn="ctr">
              <a:buNone/>
            </a:pPr>
            <a:endParaRPr lang="en-US" sz="2000" dirty="0"/>
          </a:p>
          <a:p>
            <a:pPr marL="0" indent="0">
              <a:buNone/>
            </a:pPr>
            <a:endParaRPr lang="en-US" sz="2000" dirty="0"/>
          </a:p>
          <a:p>
            <a:pPr marL="0" indent="0" algn="ctr">
              <a:buNone/>
            </a:pPr>
            <a:endParaRPr lang="en-US" sz="2000" dirty="0"/>
          </a:p>
        </p:txBody>
      </p:sp>
      <p:sp>
        <p:nvSpPr>
          <p:cNvPr id="4" name="Title 1">
            <a:extLst>
              <a:ext uri="{FF2B5EF4-FFF2-40B4-BE49-F238E27FC236}">
                <a16:creationId xmlns:a16="http://schemas.microsoft.com/office/drawing/2014/main" xmlns="" id="{C98CC134-A3FE-442F-AF8B-25838BF98D0E}"/>
              </a:ext>
            </a:extLst>
          </p:cNvPr>
          <p:cNvSpPr>
            <a:spLocks noGrp="1"/>
          </p:cNvSpPr>
          <p:nvPr>
            <p:ph type="title"/>
          </p:nvPr>
        </p:nvSpPr>
        <p:spPr>
          <a:xfrm>
            <a:off x="628650" y="365126"/>
            <a:ext cx="7886700" cy="645527"/>
          </a:xfrm>
          <a:ln w="25400">
            <a:noFill/>
          </a:ln>
        </p:spPr>
        <p:txBody>
          <a:bodyPr/>
          <a:lstStyle/>
          <a:p>
            <a:r>
              <a:rPr lang="en-US" dirty="0"/>
              <a:t>Supplemental Federal Jurisdiction</a:t>
            </a:r>
          </a:p>
        </p:txBody>
      </p:sp>
    </p:spTree>
    <p:extLst>
      <p:ext uri="{BB962C8B-B14F-4D97-AF65-F5344CB8AC3E}">
        <p14:creationId xmlns:p14="http://schemas.microsoft.com/office/powerpoint/2010/main" val="36564634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422D310-AC3D-40F9-AA38-1C9EDA650A6C}"/>
              </a:ext>
            </a:extLst>
          </p:cNvPr>
          <p:cNvSpPr>
            <a:spLocks noGrp="1"/>
          </p:cNvSpPr>
          <p:nvPr>
            <p:ph type="title"/>
          </p:nvPr>
        </p:nvSpPr>
        <p:spPr/>
        <p:txBody>
          <a:bodyPr/>
          <a:lstStyle/>
          <a:p>
            <a:r>
              <a:rPr lang="en-US" dirty="0"/>
              <a:t>Personal Jurisdiction: Assessment Question</a:t>
            </a:r>
            <a:br>
              <a:rPr lang="en-US" dirty="0"/>
            </a:br>
            <a:endParaRPr lang="en-US" dirty="0"/>
          </a:p>
        </p:txBody>
      </p:sp>
      <p:sp>
        <p:nvSpPr>
          <p:cNvPr id="3" name="Content Placeholder 2">
            <a:extLst>
              <a:ext uri="{FF2B5EF4-FFF2-40B4-BE49-F238E27FC236}">
                <a16:creationId xmlns:a16="http://schemas.microsoft.com/office/drawing/2014/main" xmlns="" id="{9EF7E673-C88C-448F-8EB2-909A09098AB7}"/>
              </a:ext>
            </a:extLst>
          </p:cNvPr>
          <p:cNvSpPr>
            <a:spLocks noGrp="1"/>
          </p:cNvSpPr>
          <p:nvPr>
            <p:ph idx="1"/>
          </p:nvPr>
        </p:nvSpPr>
        <p:spPr>
          <a:xfrm>
            <a:off x="628650" y="1437005"/>
            <a:ext cx="7886700" cy="4351338"/>
          </a:xfrm>
        </p:spPr>
        <p:txBody>
          <a:bodyPr/>
          <a:lstStyle/>
          <a:p>
            <a:pPr marL="0" indent="0">
              <a:buNone/>
            </a:pPr>
            <a:r>
              <a:rPr lang="en-US" dirty="0"/>
              <a:t>Which of the following statements about personal jurisdiction is </a:t>
            </a:r>
            <a:r>
              <a:rPr lang="en-US" b="1" dirty="0"/>
              <a:t>FALSE</a:t>
            </a:r>
            <a:r>
              <a:rPr lang="en-US" dirty="0"/>
              <a:t>?</a:t>
            </a:r>
          </a:p>
          <a:p>
            <a:pPr marL="0" indent="0">
              <a:buNone/>
            </a:pPr>
            <a:endParaRPr lang="en-US" sz="1600" dirty="0"/>
          </a:p>
          <a:p>
            <a:pPr marL="457200" indent="-457200">
              <a:buAutoNum type="alphaUcPeriod"/>
            </a:pPr>
            <a:r>
              <a:rPr lang="en-US" dirty="0"/>
              <a:t>All exercises of personal jurisdiction must be in accordance with the 14</a:t>
            </a:r>
            <a:r>
              <a:rPr lang="en-US" baseline="30000" dirty="0"/>
              <a:t>th</a:t>
            </a:r>
            <a:r>
              <a:rPr lang="en-US" dirty="0"/>
              <a:t> Amendment’s due process protections.</a:t>
            </a:r>
          </a:p>
          <a:p>
            <a:pPr marL="457200" indent="-457200">
              <a:buAutoNum type="alphaUcPeriod"/>
            </a:pPr>
            <a:r>
              <a:rPr lang="en-US" dirty="0"/>
              <a:t>A person or entity is subject to general personal jurisdiction in a place of domicile or a place where an entity has “continuously operated.” </a:t>
            </a:r>
          </a:p>
          <a:p>
            <a:pPr marL="457200" indent="-457200">
              <a:buAutoNum type="alphaUcPeriod"/>
            </a:pPr>
            <a:r>
              <a:rPr lang="en-US" dirty="0"/>
              <a:t>In an exercise of specific personal jurisdiction, a court may hear any and all claims against a defendant so long as that defendant had certain “minimum contacts” with the forum state.</a:t>
            </a:r>
          </a:p>
          <a:p>
            <a:pPr marL="457200" indent="-457200">
              <a:buAutoNum type="alphaUcPeriod"/>
            </a:pPr>
            <a:r>
              <a:rPr lang="en-US" dirty="0"/>
              <a:t>An exercise of specific personal jurisdiction over a corporation or other entity will almost always be permitted if the court seeking jurisdiction is sitting in either the corporation’s place of incorporation or its principle place of business.</a:t>
            </a:r>
          </a:p>
          <a:p>
            <a:endParaRPr lang="en-US" dirty="0"/>
          </a:p>
        </p:txBody>
      </p:sp>
    </p:spTree>
    <p:extLst>
      <p:ext uri="{BB962C8B-B14F-4D97-AF65-F5344CB8AC3E}">
        <p14:creationId xmlns:p14="http://schemas.microsoft.com/office/powerpoint/2010/main" val="999344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422D310-AC3D-40F9-AA38-1C9EDA650A6C}"/>
              </a:ext>
            </a:extLst>
          </p:cNvPr>
          <p:cNvSpPr>
            <a:spLocks noGrp="1"/>
          </p:cNvSpPr>
          <p:nvPr>
            <p:ph type="title"/>
          </p:nvPr>
        </p:nvSpPr>
        <p:spPr>
          <a:xfrm>
            <a:off x="91440" y="406875"/>
            <a:ext cx="8961120" cy="1325563"/>
          </a:xfrm>
        </p:spPr>
        <p:txBody>
          <a:bodyPr/>
          <a:lstStyle/>
          <a:p>
            <a:r>
              <a:rPr lang="en-US" dirty="0"/>
              <a:t>Personal Jurisdiction Assessment Question Answer</a:t>
            </a:r>
          </a:p>
        </p:txBody>
      </p:sp>
      <p:sp>
        <p:nvSpPr>
          <p:cNvPr id="3" name="Content Placeholder 2">
            <a:extLst>
              <a:ext uri="{FF2B5EF4-FFF2-40B4-BE49-F238E27FC236}">
                <a16:creationId xmlns:a16="http://schemas.microsoft.com/office/drawing/2014/main" xmlns="" id="{9EF7E673-C88C-448F-8EB2-909A09098AB7}"/>
              </a:ext>
            </a:extLst>
          </p:cNvPr>
          <p:cNvSpPr>
            <a:spLocks noGrp="1"/>
          </p:cNvSpPr>
          <p:nvPr>
            <p:ph idx="1"/>
          </p:nvPr>
        </p:nvSpPr>
        <p:spPr>
          <a:xfrm>
            <a:off x="628650" y="1437005"/>
            <a:ext cx="7886700" cy="4351338"/>
          </a:xfrm>
        </p:spPr>
        <p:txBody>
          <a:bodyPr/>
          <a:lstStyle/>
          <a:p>
            <a:pPr marL="0" indent="0">
              <a:buNone/>
            </a:pPr>
            <a:r>
              <a:rPr lang="en-US" dirty="0"/>
              <a:t>Which of the following statements about personal jurisdiction is </a:t>
            </a:r>
            <a:r>
              <a:rPr lang="en-US" b="1" dirty="0"/>
              <a:t>FALSE</a:t>
            </a:r>
            <a:r>
              <a:rPr lang="en-US" dirty="0"/>
              <a:t>?</a:t>
            </a:r>
          </a:p>
          <a:p>
            <a:pPr marL="0" indent="0">
              <a:buNone/>
            </a:pPr>
            <a:endParaRPr lang="en-US" sz="1600" dirty="0"/>
          </a:p>
          <a:p>
            <a:pPr marL="457200" indent="-457200">
              <a:buAutoNum type="alphaUcPeriod"/>
            </a:pPr>
            <a:r>
              <a:rPr lang="en-US" dirty="0"/>
              <a:t>All exercises of personal jurisdiction must be in accordance with the 14</a:t>
            </a:r>
            <a:r>
              <a:rPr lang="en-US" baseline="30000" dirty="0"/>
              <a:t>th</a:t>
            </a:r>
            <a:r>
              <a:rPr lang="en-US" dirty="0"/>
              <a:t> Amendment’s due process protections.</a:t>
            </a:r>
          </a:p>
          <a:p>
            <a:pPr marL="457200" indent="-457200">
              <a:buAutoNum type="alphaUcPeriod"/>
            </a:pPr>
            <a:r>
              <a:rPr lang="en-US" dirty="0"/>
              <a:t>A person or entity is subject to general personal jurisdiction in a place of domicile or a place where an entity has “continuously operated.” </a:t>
            </a:r>
          </a:p>
          <a:p>
            <a:pPr marL="457200" indent="-457200">
              <a:buAutoNum type="alphaUcPeriod"/>
            </a:pPr>
            <a:r>
              <a:rPr lang="en-US" b="1" u="sng" dirty="0"/>
              <a:t>In an exercise of specific personal jurisdiction, a court may hear any and all claims against a defendant so long as that defendant had certain “minimum contacts” with the forum state.</a:t>
            </a:r>
          </a:p>
          <a:p>
            <a:pPr marL="457200" indent="-457200">
              <a:buAutoNum type="alphaUcPeriod"/>
            </a:pPr>
            <a:r>
              <a:rPr lang="en-US" dirty="0"/>
              <a:t>An exercise of specific personal jurisdiction over a corporation or other entity will almost always be permitted if the court seeking jurisdiction is sitting in either the corporation’s place of incorporation or its principle place of business.</a:t>
            </a:r>
          </a:p>
          <a:p>
            <a:endParaRPr lang="en-US" dirty="0"/>
          </a:p>
        </p:txBody>
      </p:sp>
    </p:spTree>
    <p:extLst>
      <p:ext uri="{BB962C8B-B14F-4D97-AF65-F5344CB8AC3E}">
        <p14:creationId xmlns:p14="http://schemas.microsoft.com/office/powerpoint/2010/main" val="26489084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Federal Courts: Discussion Questions</a:t>
            </a:r>
          </a:p>
        </p:txBody>
      </p:sp>
      <p:sp>
        <p:nvSpPr>
          <p:cNvPr id="3" name="Content Placeholder 2"/>
          <p:cNvSpPr>
            <a:spLocks noGrp="1"/>
          </p:cNvSpPr>
          <p:nvPr>
            <p:ph idx="1"/>
          </p:nvPr>
        </p:nvSpPr>
        <p:spPr>
          <a:xfrm>
            <a:off x="628650" y="2138361"/>
            <a:ext cx="7886700" cy="4351338"/>
          </a:xfrm>
        </p:spPr>
        <p:txBody>
          <a:bodyPr/>
          <a:lstStyle/>
          <a:p>
            <a:pPr marL="0" indent="0">
              <a:buNone/>
            </a:pPr>
            <a:endParaRPr lang="en-US" dirty="0"/>
          </a:p>
          <a:p>
            <a:pPr marL="457200" indent="-457200">
              <a:buAutoNum type="arabicPeriod"/>
            </a:pPr>
            <a:r>
              <a:rPr lang="en-US" dirty="0"/>
              <a:t>There are often a number of forums that might properly have jurisdiction over a defendant. This is especially true in cases involving large national or multinational corporations. Why might a party prefer one forum over another for the settlement of disputes? What role does precedent play in this decision?</a:t>
            </a:r>
          </a:p>
          <a:p>
            <a:pPr marL="457200" indent="-457200">
              <a:buAutoNum type="arabicPeriod"/>
            </a:pPr>
            <a:endParaRPr lang="en-US" dirty="0"/>
          </a:p>
          <a:p>
            <a:pPr marL="457200" indent="-457200">
              <a:buAutoNum type="arabicPeriod"/>
            </a:pPr>
            <a:r>
              <a:rPr lang="en-US" dirty="0"/>
              <a:t>Why do the Constitution and federal law reserve certain types of disputes (such a patent or maritime law) for the exclusive jurisdiction of the federal courts? Why might it be desirable for federal courts to adjudicate some disputes and local courts others? </a:t>
            </a:r>
          </a:p>
          <a:p>
            <a:pPr marL="457200" indent="-457200">
              <a:buAutoNum type="arabicPeriod"/>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5" name="Picture 4" descr="Clipart image of two people looking at each other, surrounded by question marks.">
            <a:extLst>
              <a:ext uri="{FF2B5EF4-FFF2-40B4-BE49-F238E27FC236}">
                <a16:creationId xmlns:a16="http://schemas.microsoft.com/office/drawing/2014/main" xmlns="" id="{2C278475-1E61-4632-A6EF-8DD8E7D93D8F}"/>
              </a:ext>
            </a:extLst>
          </p:cNvPr>
          <p:cNvPicPr>
            <a:picLocks noChangeAspect="1"/>
          </p:cNvPicPr>
          <p:nvPr/>
        </p:nvPicPr>
        <p:blipFill>
          <a:blip r:embed="rId3"/>
          <a:stretch>
            <a:fillRect/>
          </a:stretch>
        </p:blipFill>
        <p:spPr>
          <a:xfrm>
            <a:off x="3390900" y="1328592"/>
            <a:ext cx="2362200" cy="1036320"/>
          </a:xfrm>
          <a:prstGeom prst="rect">
            <a:avLst/>
          </a:prstGeom>
        </p:spPr>
      </p:pic>
    </p:spTree>
    <p:extLst>
      <p:ext uri="{BB962C8B-B14F-4D97-AF65-F5344CB8AC3E}">
        <p14:creationId xmlns:p14="http://schemas.microsoft.com/office/powerpoint/2010/main" val="426391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 The US Courts</a:t>
            </a:r>
          </a:p>
        </p:txBody>
      </p:sp>
      <p:sp>
        <p:nvSpPr>
          <p:cNvPr id="14338" name="Content Placeholder 2"/>
          <p:cNvSpPr>
            <a:spLocks noGrp="1"/>
          </p:cNvSpPr>
          <p:nvPr>
            <p:ph idx="1"/>
          </p:nvPr>
        </p:nvSpPr>
        <p:spPr>
          <a:xfrm>
            <a:off x="811530" y="1690688"/>
            <a:ext cx="7520940" cy="4351338"/>
          </a:xfrm>
          <a:solidFill>
            <a:schemeClr val="bg1"/>
          </a:solidFill>
          <a:ln w="25400">
            <a:noFill/>
          </a:ln>
        </p:spPr>
        <p:txBody>
          <a:bodyPr/>
          <a:lstStyle/>
          <a:p>
            <a:pPr marL="0" indent="0" eaLnBrk="1" hangingPunct="1">
              <a:buFont typeface="Arial" charset="0"/>
              <a:buNone/>
            </a:pPr>
            <a:endParaRPr lang="en-US" dirty="0"/>
          </a:p>
          <a:p>
            <a:pPr marL="0" indent="0" eaLnBrk="1" hangingPunct="1">
              <a:buFont typeface="Arial" charset="0"/>
              <a:buNone/>
            </a:pPr>
            <a:r>
              <a:rPr lang="en-US" dirty="0"/>
              <a:t>Upon completion of this lesson, students will be able to:</a:t>
            </a:r>
          </a:p>
          <a:p>
            <a:pPr lvl="1" eaLnBrk="1" hangingPunct="1">
              <a:buFont typeface="Arial" panose="020B0604020202020204" pitchFamily="34" charset="0"/>
              <a:buChar char="•"/>
            </a:pPr>
            <a:r>
              <a:rPr lang="en-US" dirty="0"/>
              <a:t>Understand the structure and role of the US court system;</a:t>
            </a:r>
          </a:p>
          <a:p>
            <a:pPr lvl="1" eaLnBrk="1" hangingPunct="1">
              <a:buFont typeface="Arial" panose="020B0604020202020204" pitchFamily="34" charset="0"/>
              <a:buChar char="•"/>
            </a:pPr>
            <a:r>
              <a:rPr lang="en-US" dirty="0"/>
              <a:t>Recognize the differences and interplay between state and federal courts; </a:t>
            </a:r>
          </a:p>
          <a:p>
            <a:pPr lvl="1" eaLnBrk="1" hangingPunct="1">
              <a:buFont typeface="Arial" panose="020B0604020202020204" pitchFamily="34" charset="0"/>
              <a:buChar char="•"/>
            </a:pPr>
            <a:r>
              <a:rPr lang="en-US" dirty="0"/>
              <a:t>Begin to understand the importance of jurisdiction;</a:t>
            </a:r>
          </a:p>
          <a:p>
            <a:pPr lvl="1" eaLnBrk="1" hangingPunct="1">
              <a:buFont typeface="Arial" panose="020B0604020202020204" pitchFamily="34" charset="0"/>
              <a:buChar char="•"/>
            </a:pPr>
            <a:r>
              <a:rPr lang="en-US" dirty="0"/>
              <a:t>Distinguish subject-matter jurisdiction from personal jurisdiction and begin to understand the role of each in the court system.  </a:t>
            </a:r>
          </a:p>
        </p:txBody>
      </p:sp>
      <p:pic>
        <p:nvPicPr>
          <p:cNvPr id="3" name="Picture 2" descr="Clip art of a learning outcome timeline.  First comes the question, next comes the research, then the knowledge and finally understanding.">
            <a:extLst>
              <a:ext uri="{FF2B5EF4-FFF2-40B4-BE49-F238E27FC236}">
                <a16:creationId xmlns:a16="http://schemas.microsoft.com/office/drawing/2014/main" xmlns="" id="{BE2A1938-1552-4F11-A6A7-20205DE1FF9B}"/>
              </a:ext>
            </a:extLst>
          </p:cNvPr>
          <p:cNvPicPr>
            <a:picLocks noChangeAspect="1"/>
          </p:cNvPicPr>
          <p:nvPr/>
        </p:nvPicPr>
        <p:blipFill>
          <a:blip r:embed="rId3"/>
          <a:stretch>
            <a:fillRect/>
          </a:stretch>
        </p:blipFill>
        <p:spPr>
          <a:xfrm>
            <a:off x="3176239" y="4377958"/>
            <a:ext cx="2791522" cy="186101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48B2E82-1A91-4606-AE20-D6B2DDA19303}"/>
              </a:ext>
            </a:extLst>
          </p:cNvPr>
          <p:cNvSpPr>
            <a:spLocks noGrp="1"/>
          </p:cNvSpPr>
          <p:nvPr>
            <p:ph type="title"/>
          </p:nvPr>
        </p:nvSpPr>
        <p:spPr/>
        <p:txBody>
          <a:bodyPr/>
          <a:lstStyle/>
          <a:p>
            <a:r>
              <a:rPr lang="en-US" dirty="0"/>
              <a:t>Section 3:</a:t>
            </a:r>
          </a:p>
        </p:txBody>
      </p:sp>
      <p:sp>
        <p:nvSpPr>
          <p:cNvPr id="5" name="Text Placeholder 4">
            <a:extLst>
              <a:ext uri="{FF2B5EF4-FFF2-40B4-BE49-F238E27FC236}">
                <a16:creationId xmlns:a16="http://schemas.microsoft.com/office/drawing/2014/main" xmlns="" id="{E78B7097-552B-4D09-B32C-C6E761CD7108}"/>
              </a:ext>
            </a:extLst>
          </p:cNvPr>
          <p:cNvSpPr>
            <a:spLocks noGrp="1"/>
          </p:cNvSpPr>
          <p:nvPr>
            <p:ph type="body" idx="1"/>
          </p:nvPr>
        </p:nvSpPr>
        <p:spPr/>
        <p:txBody>
          <a:bodyPr/>
          <a:lstStyle/>
          <a:p>
            <a:r>
              <a:rPr lang="en-US" dirty="0"/>
              <a:t>The State Court Systems </a:t>
            </a:r>
          </a:p>
        </p:txBody>
      </p:sp>
      <p:graphicFrame>
        <p:nvGraphicFramePr>
          <p:cNvPr id="2" name="Diagram 1" descr="Graphic image of the State Court System">
            <a:extLst>
              <a:ext uri="{FF2B5EF4-FFF2-40B4-BE49-F238E27FC236}">
                <a16:creationId xmlns:a16="http://schemas.microsoft.com/office/drawing/2014/main" xmlns="" id="{6F78010E-01AF-4E74-B1CE-1A9B4A13ED4E}"/>
              </a:ext>
            </a:extLst>
          </p:cNvPr>
          <p:cNvGraphicFramePr/>
          <p:nvPr>
            <p:extLst>
              <p:ext uri="{D42A27DB-BD31-4B8C-83A1-F6EECF244321}">
                <p14:modId xmlns:p14="http://schemas.microsoft.com/office/powerpoint/2010/main" val="1053068454"/>
              </p:ext>
            </p:extLst>
          </p:nvPr>
        </p:nvGraphicFramePr>
        <p:xfrm>
          <a:off x="2559106" y="909846"/>
          <a:ext cx="6331675" cy="44525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48284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C64CD9D-E2AA-4673-9472-AFD4DA4BA420}"/>
              </a:ext>
            </a:extLst>
          </p:cNvPr>
          <p:cNvSpPr>
            <a:spLocks noGrp="1"/>
          </p:cNvSpPr>
          <p:nvPr>
            <p:ph type="title"/>
          </p:nvPr>
        </p:nvSpPr>
        <p:spPr>
          <a:ln w="38100">
            <a:noFill/>
          </a:ln>
        </p:spPr>
        <p:txBody>
          <a:bodyPr/>
          <a:lstStyle/>
          <a:p>
            <a:r>
              <a:rPr lang="en-US" dirty="0"/>
              <a:t>State Court Jurisdiction and Venue  </a:t>
            </a:r>
          </a:p>
        </p:txBody>
      </p:sp>
      <p:sp>
        <p:nvSpPr>
          <p:cNvPr id="3" name="Content Placeholder 2">
            <a:extLst>
              <a:ext uri="{FF2B5EF4-FFF2-40B4-BE49-F238E27FC236}">
                <a16:creationId xmlns:a16="http://schemas.microsoft.com/office/drawing/2014/main" xmlns="" id="{D186F47A-53E4-4525-9FC5-A98365F82D69}"/>
              </a:ext>
            </a:extLst>
          </p:cNvPr>
          <p:cNvSpPr>
            <a:spLocks noGrp="1"/>
          </p:cNvSpPr>
          <p:nvPr>
            <p:ph idx="1"/>
          </p:nvPr>
        </p:nvSpPr>
        <p:spPr>
          <a:xfrm>
            <a:off x="628650" y="1448254"/>
            <a:ext cx="7886700" cy="4351338"/>
          </a:xfrm>
        </p:spPr>
        <p:txBody>
          <a:bodyPr/>
          <a:lstStyle/>
          <a:p>
            <a:r>
              <a:rPr lang="en-US" dirty="0">
                <a:latin typeface="+mj-lt"/>
              </a:rPr>
              <a:t>Subject Matter Jurisdiction</a:t>
            </a:r>
            <a:r>
              <a:rPr lang="en-US" dirty="0"/>
              <a:t>:</a:t>
            </a:r>
          </a:p>
          <a:p>
            <a:pPr lvl="1"/>
            <a:r>
              <a:rPr lang="en-US" dirty="0"/>
              <a:t>State courts have general subject matter jurisdiction over matters arising out of their state law. </a:t>
            </a:r>
          </a:p>
          <a:p>
            <a:pPr lvl="1"/>
            <a:r>
              <a:rPr lang="en-US" dirty="0"/>
              <a:t>Some specific areas of law (such as patent law) are reserved for the federal courts. </a:t>
            </a:r>
          </a:p>
          <a:p>
            <a:r>
              <a:rPr lang="en-US" dirty="0">
                <a:latin typeface="+mj-lt"/>
              </a:rPr>
              <a:t>Personal Jurisdiction:</a:t>
            </a:r>
          </a:p>
          <a:p>
            <a:pPr lvl="1"/>
            <a:r>
              <a:rPr lang="en-US" dirty="0"/>
              <a:t>Personal jurisdiction over out-of-state defendants is typically based on state “long-arm” statutes. </a:t>
            </a:r>
          </a:p>
          <a:p>
            <a:pPr lvl="1"/>
            <a:r>
              <a:rPr lang="en-US" dirty="0"/>
              <a:t>States have typically adopted one of two types of long-arm statutes. </a:t>
            </a:r>
          </a:p>
          <a:p>
            <a:pPr marL="1028700" lvl="2" indent="-342900">
              <a:buFont typeface="+mj-lt"/>
              <a:buAutoNum type="arabicPeriod"/>
            </a:pPr>
            <a:r>
              <a:rPr lang="en-US" dirty="0"/>
              <a:t>Enumerated long-arm statutes </a:t>
            </a:r>
          </a:p>
          <a:p>
            <a:pPr marL="1028700" lvl="2" indent="-342900">
              <a:buFont typeface="+mj-lt"/>
              <a:buAutoNum type="arabicPeriod"/>
            </a:pPr>
            <a:r>
              <a:rPr lang="en-US" dirty="0"/>
              <a:t>Constitutionally permissible long-arm statutes</a:t>
            </a:r>
          </a:p>
          <a:p>
            <a:r>
              <a:rPr lang="en-US" dirty="0">
                <a:latin typeface="+mj-lt"/>
              </a:rPr>
              <a:t>Venue</a:t>
            </a:r>
            <a:r>
              <a:rPr lang="en-US" dirty="0"/>
              <a:t>:</a:t>
            </a:r>
          </a:p>
          <a:p>
            <a:pPr lvl="1"/>
            <a:r>
              <a:rPr lang="en-US" dirty="0"/>
              <a:t>At the state level, venue largely mimics federal law. Each state has its own venue law. </a:t>
            </a:r>
          </a:p>
          <a:p>
            <a:endParaRPr lang="en-US" dirty="0"/>
          </a:p>
        </p:txBody>
      </p:sp>
      <p:pic>
        <p:nvPicPr>
          <p:cNvPr id="5" name="Picture 4" descr="Image of a courtroom.">
            <a:extLst>
              <a:ext uri="{FF2B5EF4-FFF2-40B4-BE49-F238E27FC236}">
                <a16:creationId xmlns:a16="http://schemas.microsoft.com/office/drawing/2014/main" xmlns="" id="{CBFEE638-8458-4D81-981E-BF9B3435282A}"/>
              </a:ext>
            </a:extLst>
          </p:cNvPr>
          <p:cNvPicPr>
            <a:picLocks noChangeAspect="1"/>
          </p:cNvPicPr>
          <p:nvPr/>
        </p:nvPicPr>
        <p:blipFill>
          <a:blip r:embed="rId3"/>
          <a:stretch>
            <a:fillRect/>
          </a:stretch>
        </p:blipFill>
        <p:spPr>
          <a:xfrm>
            <a:off x="7421278" y="226183"/>
            <a:ext cx="1094072" cy="1464506"/>
          </a:xfrm>
          <a:prstGeom prst="rect">
            <a:avLst/>
          </a:prstGeom>
        </p:spPr>
      </p:pic>
    </p:spTree>
    <p:extLst>
      <p:ext uri="{BB962C8B-B14F-4D97-AF65-F5344CB8AC3E}">
        <p14:creationId xmlns:p14="http://schemas.microsoft.com/office/powerpoint/2010/main" val="931743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4082ECF-A823-43C6-A2DD-1368B9BE1192}"/>
              </a:ext>
            </a:extLst>
          </p:cNvPr>
          <p:cNvSpPr>
            <a:spLocks noGrp="1"/>
          </p:cNvSpPr>
          <p:nvPr>
            <p:ph type="title"/>
          </p:nvPr>
        </p:nvSpPr>
        <p:spPr/>
        <p:txBody>
          <a:bodyPr/>
          <a:lstStyle/>
          <a:p>
            <a:r>
              <a:rPr lang="en-US" dirty="0"/>
              <a:t>Long-arm Statutes</a:t>
            </a:r>
          </a:p>
        </p:txBody>
      </p:sp>
      <p:sp>
        <p:nvSpPr>
          <p:cNvPr id="3" name="Content Placeholder 2">
            <a:extLst>
              <a:ext uri="{FF2B5EF4-FFF2-40B4-BE49-F238E27FC236}">
                <a16:creationId xmlns:a16="http://schemas.microsoft.com/office/drawing/2014/main" xmlns="" id="{4AF291AA-CF51-47F8-93AE-C9EE8A6CB2D7}"/>
              </a:ext>
            </a:extLst>
          </p:cNvPr>
          <p:cNvSpPr>
            <a:spLocks noGrp="1"/>
          </p:cNvSpPr>
          <p:nvPr>
            <p:ph idx="1"/>
          </p:nvPr>
        </p:nvSpPr>
        <p:spPr>
          <a:xfrm>
            <a:off x="628650" y="1625149"/>
            <a:ext cx="7886700" cy="4351338"/>
          </a:xfrm>
        </p:spPr>
        <p:txBody>
          <a:bodyPr/>
          <a:lstStyle/>
          <a:p>
            <a:r>
              <a:rPr lang="en-US" dirty="0"/>
              <a:t>Constitutionally Permissible Long-arm Statutes:</a:t>
            </a:r>
          </a:p>
          <a:p>
            <a:pPr lvl="1"/>
            <a:r>
              <a:rPr lang="en-US" dirty="0"/>
              <a:t>A minority of state statutes give courts power over persons and property as far as is constitutionally permissible. </a:t>
            </a:r>
          </a:p>
          <a:p>
            <a:r>
              <a:rPr lang="en-US" dirty="0"/>
              <a:t>Enumerated Long-arm Statutes:</a:t>
            </a:r>
          </a:p>
          <a:p>
            <a:pPr lvl="1"/>
            <a:r>
              <a:rPr lang="en-US" dirty="0"/>
              <a:t>The majority of states have long-arm statutes that enumerate the specific acts for which an out-of-state defendant may be brought into court.</a:t>
            </a:r>
          </a:p>
          <a:p>
            <a:pPr lvl="2"/>
            <a:r>
              <a:rPr lang="en-US" sz="1800" b="1" dirty="0"/>
              <a:t>Torts</a:t>
            </a:r>
            <a:r>
              <a:rPr lang="en-US" sz="1800" dirty="0"/>
              <a:t> (such as personal injuries) typically  must occur with the state asserting jurisdiction.</a:t>
            </a:r>
          </a:p>
          <a:p>
            <a:pPr lvl="2"/>
            <a:r>
              <a:rPr lang="en-US" sz="1800" b="1" dirty="0"/>
              <a:t>Contracts</a:t>
            </a:r>
            <a:r>
              <a:rPr lang="en-US" sz="1800" dirty="0"/>
              <a:t> cases are typically permitted if the cause of action arises out of “the transactions of business” in the state. Both the terms “arises out of” and “the transaction of business” are interpreted variously by courts.</a:t>
            </a:r>
          </a:p>
          <a:p>
            <a:pPr lvl="2"/>
            <a:r>
              <a:rPr lang="en-US" sz="1800" b="1" dirty="0"/>
              <a:t>Property</a:t>
            </a:r>
            <a:r>
              <a:rPr lang="en-US" sz="1800" dirty="0"/>
              <a:t> cases arising from ownership of property located within a state is typically permitted under state long-arm statutes. </a:t>
            </a:r>
          </a:p>
          <a:p>
            <a:pPr lvl="2"/>
            <a:r>
              <a:rPr lang="en-US" sz="1800" dirty="0"/>
              <a:t>In</a:t>
            </a:r>
            <a:r>
              <a:rPr lang="en-US" sz="1800" b="1" dirty="0"/>
              <a:t> Marital Dissolution </a:t>
            </a:r>
            <a:r>
              <a:rPr lang="en-US" sz="1800" dirty="0"/>
              <a:t>cases in which one spouse abandons another and leaves the state, long-arm statutes permit courts to obtain jurisdiction over an absent spouse.</a:t>
            </a:r>
          </a:p>
          <a:p>
            <a:pPr lvl="1"/>
            <a:endParaRPr lang="en-US" dirty="0"/>
          </a:p>
        </p:txBody>
      </p:sp>
      <p:pic>
        <p:nvPicPr>
          <p:cNvPr id="5" name="Picture 4" descr="Drawing of an arm reaching out.">
            <a:extLst>
              <a:ext uri="{FF2B5EF4-FFF2-40B4-BE49-F238E27FC236}">
                <a16:creationId xmlns:a16="http://schemas.microsoft.com/office/drawing/2014/main" xmlns="" id="{C6765C65-53B3-42E2-BD72-6A842FA7B306}"/>
              </a:ext>
            </a:extLst>
          </p:cNvPr>
          <p:cNvPicPr>
            <a:picLocks noChangeAspect="1"/>
          </p:cNvPicPr>
          <p:nvPr/>
        </p:nvPicPr>
        <p:blipFill>
          <a:blip r:embed="rId2"/>
          <a:stretch>
            <a:fillRect/>
          </a:stretch>
        </p:blipFill>
        <p:spPr>
          <a:xfrm>
            <a:off x="5465380" y="278365"/>
            <a:ext cx="2867090" cy="1433545"/>
          </a:xfrm>
          <a:prstGeom prst="rect">
            <a:avLst/>
          </a:prstGeom>
        </p:spPr>
      </p:pic>
    </p:spTree>
    <p:extLst>
      <p:ext uri="{BB962C8B-B14F-4D97-AF65-F5344CB8AC3E}">
        <p14:creationId xmlns:p14="http://schemas.microsoft.com/office/powerpoint/2010/main" val="17475383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C8BDE04-6614-42A2-98C6-3ECA72A69FB8}"/>
              </a:ext>
            </a:extLst>
          </p:cNvPr>
          <p:cNvSpPr>
            <a:spLocks noGrp="1"/>
          </p:cNvSpPr>
          <p:nvPr>
            <p:ph idx="1"/>
          </p:nvPr>
        </p:nvSpPr>
        <p:spPr/>
        <p:txBody>
          <a:bodyPr/>
          <a:lstStyle/>
          <a:p>
            <a:pPr marL="0" indent="0">
              <a:buNone/>
            </a:pPr>
            <a:endParaRPr lang="en-US" dirty="0"/>
          </a:p>
          <a:p>
            <a:pPr marL="0" indent="0">
              <a:buNone/>
            </a:pPr>
            <a:r>
              <a:rPr lang="en-US" dirty="0"/>
              <a:t>When a federal claim is brought in a state court, the Supremacy Clause of the Constitution (Art. VI) compels the application of federal law.</a:t>
            </a:r>
          </a:p>
        </p:txBody>
      </p:sp>
      <p:sp>
        <p:nvSpPr>
          <p:cNvPr id="4" name="Title 1">
            <a:extLst>
              <a:ext uri="{FF2B5EF4-FFF2-40B4-BE49-F238E27FC236}">
                <a16:creationId xmlns:a16="http://schemas.microsoft.com/office/drawing/2014/main" xmlns="" id="{96CE2B0F-623C-4705-88EE-70A1D7B69C3A}"/>
              </a:ext>
            </a:extLst>
          </p:cNvPr>
          <p:cNvSpPr>
            <a:spLocks noGrp="1"/>
          </p:cNvSpPr>
          <p:nvPr>
            <p:ph type="title"/>
          </p:nvPr>
        </p:nvSpPr>
        <p:spPr>
          <a:ln w="38100">
            <a:noFill/>
          </a:ln>
        </p:spPr>
        <p:txBody>
          <a:bodyPr/>
          <a:lstStyle/>
          <a:p>
            <a:r>
              <a:rPr lang="en-US" dirty="0"/>
              <a:t>State Courts and Federal Law </a:t>
            </a:r>
          </a:p>
        </p:txBody>
      </p:sp>
      <p:pic>
        <p:nvPicPr>
          <p:cNvPr id="7" name="Picture 6" descr="Image of Article VI of the Constitution.">
            <a:extLst>
              <a:ext uri="{FF2B5EF4-FFF2-40B4-BE49-F238E27FC236}">
                <a16:creationId xmlns:a16="http://schemas.microsoft.com/office/drawing/2014/main" xmlns="" id="{B0E094B8-9DB8-4BEF-B7E5-6A45A5CC9041}"/>
              </a:ext>
            </a:extLst>
          </p:cNvPr>
          <p:cNvPicPr>
            <a:picLocks noChangeAspect="1"/>
          </p:cNvPicPr>
          <p:nvPr/>
        </p:nvPicPr>
        <p:blipFill>
          <a:blip r:embed="rId2"/>
          <a:stretch>
            <a:fillRect/>
          </a:stretch>
        </p:blipFill>
        <p:spPr>
          <a:xfrm>
            <a:off x="2583473" y="3555463"/>
            <a:ext cx="3695700" cy="1238250"/>
          </a:xfrm>
          <a:prstGeom prst="rect">
            <a:avLst/>
          </a:prstGeom>
        </p:spPr>
      </p:pic>
    </p:spTree>
    <p:extLst>
      <p:ext uri="{BB962C8B-B14F-4D97-AF65-F5344CB8AC3E}">
        <p14:creationId xmlns:p14="http://schemas.microsoft.com/office/powerpoint/2010/main" val="5783111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E2C8B80-6765-47E9-85FC-32D8932A2E0F}"/>
              </a:ext>
            </a:extLst>
          </p:cNvPr>
          <p:cNvSpPr>
            <a:spLocks noGrp="1"/>
          </p:cNvSpPr>
          <p:nvPr>
            <p:ph type="title"/>
          </p:nvPr>
        </p:nvSpPr>
        <p:spPr/>
        <p:txBody>
          <a:bodyPr/>
          <a:lstStyle/>
          <a:p>
            <a:r>
              <a:rPr lang="en-US" dirty="0"/>
              <a:t>State Courts: Assessment Question</a:t>
            </a:r>
          </a:p>
        </p:txBody>
      </p:sp>
      <p:sp>
        <p:nvSpPr>
          <p:cNvPr id="3" name="Content Placeholder 2">
            <a:extLst>
              <a:ext uri="{FF2B5EF4-FFF2-40B4-BE49-F238E27FC236}">
                <a16:creationId xmlns:a16="http://schemas.microsoft.com/office/drawing/2014/main" xmlns="" id="{7D91A4C6-FD10-4971-B5E9-2F8DF43399EF}"/>
              </a:ext>
            </a:extLst>
          </p:cNvPr>
          <p:cNvSpPr>
            <a:spLocks noGrp="1"/>
          </p:cNvSpPr>
          <p:nvPr>
            <p:ph idx="1"/>
          </p:nvPr>
        </p:nvSpPr>
        <p:spPr/>
        <p:txBody>
          <a:bodyPr/>
          <a:lstStyle/>
          <a:p>
            <a:pPr marL="0" indent="0">
              <a:buNone/>
            </a:pPr>
            <a:r>
              <a:rPr lang="en-US" dirty="0"/>
              <a:t>Which of the following statements regarding state courts is </a:t>
            </a:r>
            <a:r>
              <a:rPr lang="en-US" b="1" dirty="0"/>
              <a:t>FALSE</a:t>
            </a:r>
            <a:r>
              <a:rPr lang="en-US" dirty="0"/>
              <a:t>?</a:t>
            </a:r>
          </a:p>
          <a:p>
            <a:pPr marL="0" indent="0">
              <a:buNone/>
            </a:pPr>
            <a:endParaRPr lang="en-US" dirty="0"/>
          </a:p>
          <a:p>
            <a:pPr marL="457200" indent="-457200">
              <a:buAutoNum type="alphaUcPeriod"/>
            </a:pPr>
            <a:r>
              <a:rPr lang="en-US" dirty="0"/>
              <a:t>State courts typically have general subject matter jurisdiction over matters arising out of state law.</a:t>
            </a:r>
          </a:p>
          <a:p>
            <a:pPr marL="457200" indent="-457200">
              <a:buAutoNum type="alphaUcPeriod"/>
            </a:pPr>
            <a:r>
              <a:rPr lang="en-US" dirty="0"/>
              <a:t>Personal jurisdiction in state courts is typically based on state “long-arm” statutes, which allow courts to “reach out” across state lines and obtain jurisdiction over out-of-state defendants.</a:t>
            </a:r>
          </a:p>
          <a:p>
            <a:pPr marL="457200" indent="-457200">
              <a:buAutoNum type="alphaUcPeriod"/>
            </a:pPr>
            <a:r>
              <a:rPr lang="en-US" dirty="0"/>
              <a:t>Constitutionally permissible long-arm statutes generally are more narrow in scope than enumerated long-arm statutes.</a:t>
            </a:r>
          </a:p>
          <a:p>
            <a:pPr marL="457200" indent="-457200">
              <a:buAutoNum type="alphaUcPeriod"/>
            </a:pPr>
            <a:r>
              <a:rPr lang="en-US" dirty="0"/>
              <a:t>Enumerated long-arm statutes generally allow cases to be brought in a state where a tort (harmful act) occurs or a contract is transacted. </a:t>
            </a:r>
          </a:p>
          <a:p>
            <a:pPr marL="457200" indent="-457200">
              <a:buAutoNum type="alphaUcPeriod"/>
            </a:pPr>
            <a:endParaRPr lang="en-US" dirty="0"/>
          </a:p>
          <a:p>
            <a:pPr marL="457200" indent="-457200">
              <a:buAutoNum type="alphaUcPeriod"/>
            </a:pPr>
            <a:endParaRPr lang="en-US" dirty="0"/>
          </a:p>
          <a:p>
            <a:pPr marL="457200" indent="-457200">
              <a:buAutoNum type="alphaUcPeriod"/>
            </a:pPr>
            <a:endParaRPr lang="en-US" dirty="0"/>
          </a:p>
          <a:p>
            <a:pPr marL="0" indent="0">
              <a:buNone/>
            </a:pPr>
            <a:endParaRPr lang="en-US" dirty="0"/>
          </a:p>
        </p:txBody>
      </p:sp>
    </p:spTree>
    <p:extLst>
      <p:ext uri="{BB962C8B-B14F-4D97-AF65-F5344CB8AC3E}">
        <p14:creationId xmlns:p14="http://schemas.microsoft.com/office/powerpoint/2010/main" val="9927112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E2C8B80-6765-47E9-85FC-32D8932A2E0F}"/>
              </a:ext>
            </a:extLst>
          </p:cNvPr>
          <p:cNvSpPr>
            <a:spLocks noGrp="1"/>
          </p:cNvSpPr>
          <p:nvPr>
            <p:ph type="title"/>
          </p:nvPr>
        </p:nvSpPr>
        <p:spPr/>
        <p:txBody>
          <a:bodyPr/>
          <a:lstStyle/>
          <a:p>
            <a:r>
              <a:rPr lang="en-US" dirty="0"/>
              <a:t>State Courts: Assessment Question Answer</a:t>
            </a:r>
          </a:p>
        </p:txBody>
      </p:sp>
      <p:sp>
        <p:nvSpPr>
          <p:cNvPr id="3" name="Content Placeholder 2">
            <a:extLst>
              <a:ext uri="{FF2B5EF4-FFF2-40B4-BE49-F238E27FC236}">
                <a16:creationId xmlns:a16="http://schemas.microsoft.com/office/drawing/2014/main" xmlns="" id="{7D91A4C6-FD10-4971-B5E9-2F8DF43399EF}"/>
              </a:ext>
            </a:extLst>
          </p:cNvPr>
          <p:cNvSpPr>
            <a:spLocks noGrp="1"/>
          </p:cNvSpPr>
          <p:nvPr>
            <p:ph idx="1"/>
          </p:nvPr>
        </p:nvSpPr>
        <p:spPr/>
        <p:txBody>
          <a:bodyPr/>
          <a:lstStyle/>
          <a:p>
            <a:pPr marL="0" indent="0">
              <a:buNone/>
            </a:pPr>
            <a:r>
              <a:rPr lang="en-US" dirty="0"/>
              <a:t>Which of the following statements regarding state courts is </a:t>
            </a:r>
            <a:r>
              <a:rPr lang="en-US" b="1" dirty="0"/>
              <a:t>FALSE</a:t>
            </a:r>
            <a:r>
              <a:rPr lang="en-US" dirty="0"/>
              <a:t>?</a:t>
            </a:r>
          </a:p>
          <a:p>
            <a:pPr marL="0" indent="0">
              <a:buNone/>
            </a:pPr>
            <a:endParaRPr lang="en-US" dirty="0"/>
          </a:p>
          <a:p>
            <a:pPr marL="457200" indent="-457200">
              <a:buAutoNum type="alphaUcPeriod"/>
            </a:pPr>
            <a:r>
              <a:rPr lang="en-US" dirty="0"/>
              <a:t>State courts typically have general subject matter jurisdiction over matters arising out of state law.</a:t>
            </a:r>
          </a:p>
          <a:p>
            <a:pPr marL="457200" indent="-457200">
              <a:buAutoNum type="alphaUcPeriod"/>
            </a:pPr>
            <a:r>
              <a:rPr lang="en-US" dirty="0"/>
              <a:t>Personal jurisdiction in state courts is typically based on state “long-arm” statutes, which allow courts to “reach out” across state lines and obtain jurisdiction over out-of-state defendants.</a:t>
            </a:r>
          </a:p>
          <a:p>
            <a:pPr marL="457200" indent="-457200">
              <a:buAutoNum type="alphaUcPeriod"/>
            </a:pPr>
            <a:r>
              <a:rPr lang="en-US" b="1" u="sng" dirty="0"/>
              <a:t>Constitutionally permissible long-arm statutes generally are more narrow in scope than enumerated long-arm statutes.</a:t>
            </a:r>
          </a:p>
          <a:p>
            <a:pPr marL="457200" indent="-457200">
              <a:buAutoNum type="alphaUcPeriod"/>
            </a:pPr>
            <a:r>
              <a:rPr lang="en-US" dirty="0"/>
              <a:t>Enumerated long-arm statutes generally allow cases to be brought in a state where a tort (harmful act) occurs or a contract is transacted. </a:t>
            </a:r>
          </a:p>
          <a:p>
            <a:pPr marL="457200" indent="-457200">
              <a:buAutoNum type="alphaUcPeriod"/>
            </a:pPr>
            <a:endParaRPr lang="en-US" dirty="0"/>
          </a:p>
          <a:p>
            <a:pPr marL="457200" indent="-457200">
              <a:buAutoNum type="alphaUcPeriod"/>
            </a:pPr>
            <a:endParaRPr lang="en-US" dirty="0"/>
          </a:p>
          <a:p>
            <a:pPr marL="457200" indent="-457200">
              <a:buAutoNum type="alphaUcPeriod"/>
            </a:pPr>
            <a:endParaRPr lang="en-US" dirty="0"/>
          </a:p>
          <a:p>
            <a:pPr marL="0" indent="0">
              <a:buNone/>
            </a:pPr>
            <a:endParaRPr lang="en-US" dirty="0"/>
          </a:p>
        </p:txBody>
      </p:sp>
    </p:spTree>
    <p:extLst>
      <p:ext uri="{BB962C8B-B14F-4D97-AF65-F5344CB8AC3E}">
        <p14:creationId xmlns:p14="http://schemas.microsoft.com/office/powerpoint/2010/main" val="4433988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Table 4" descr="Table showing jurisdiction between the Federal and State Court Systems.">
            <a:extLst>
              <a:ext uri="{FF2B5EF4-FFF2-40B4-BE49-F238E27FC236}">
                <a16:creationId xmlns:a16="http://schemas.microsoft.com/office/drawing/2014/main" xmlns="" id="{66D863D3-4616-4572-819A-5E2093E93E5D}"/>
              </a:ext>
            </a:extLst>
          </p:cNvPr>
          <p:cNvGraphicFramePr>
            <a:graphicFrameLocks noGrp="1"/>
          </p:cNvGraphicFramePr>
          <p:nvPr>
            <p:extLst>
              <p:ext uri="{D42A27DB-BD31-4B8C-83A1-F6EECF244321}">
                <p14:modId xmlns:p14="http://schemas.microsoft.com/office/powerpoint/2010/main" val="216294643"/>
              </p:ext>
            </p:extLst>
          </p:nvPr>
        </p:nvGraphicFramePr>
        <p:xfrm>
          <a:off x="1034716" y="1291408"/>
          <a:ext cx="7074568" cy="4948949"/>
        </p:xfrm>
        <a:graphic>
          <a:graphicData uri="http://schemas.openxmlformats.org/drawingml/2006/table">
            <a:tbl>
              <a:tblPr/>
              <a:tblGrid>
                <a:gridCol w="3540906">
                  <a:extLst>
                    <a:ext uri="{9D8B030D-6E8A-4147-A177-3AD203B41FA5}">
                      <a16:colId xmlns:a16="http://schemas.microsoft.com/office/drawing/2014/main" xmlns="" val="3010211487"/>
                    </a:ext>
                  </a:extLst>
                </a:gridCol>
                <a:gridCol w="3533662">
                  <a:extLst>
                    <a:ext uri="{9D8B030D-6E8A-4147-A177-3AD203B41FA5}">
                      <a16:colId xmlns:a16="http://schemas.microsoft.com/office/drawing/2014/main" xmlns="" val="3490383595"/>
                    </a:ext>
                  </a:extLst>
                </a:gridCol>
              </a:tblGrid>
              <a:tr h="356523">
                <a:tc>
                  <a:txBody>
                    <a:bodyPr/>
                    <a:lstStyle/>
                    <a:p>
                      <a:pPr fontAlgn="t"/>
                      <a:r>
                        <a:rPr lang="en-US" sz="2100" b="1" dirty="0">
                          <a:solidFill>
                            <a:schemeClr val="tx1"/>
                          </a:solidFill>
                          <a:effectLst/>
                          <a:latin typeface="+mj-lt"/>
                        </a:rPr>
                        <a:t>The State Court System</a:t>
                      </a:r>
                    </a:p>
                  </a:txBody>
                  <a:tcPr>
                    <a:lnL w="6350" cap="flat" cmpd="sng" algn="ctr">
                      <a:solidFill>
                        <a:srgbClr val="7E6B59"/>
                      </a:solidFill>
                      <a:prstDash val="solid"/>
                      <a:round/>
                      <a:headEnd type="none" w="med" len="med"/>
                      <a:tailEnd type="none" w="med" len="med"/>
                    </a:lnL>
                    <a:lnR w="6350" cap="flat" cmpd="sng" algn="ctr">
                      <a:solidFill>
                        <a:srgbClr val="7E6B59"/>
                      </a:solidFill>
                      <a:prstDash val="solid"/>
                      <a:round/>
                      <a:headEnd type="none" w="med" len="med"/>
                      <a:tailEnd type="none" w="med" len="med"/>
                    </a:lnR>
                    <a:lnT w="6350" cap="flat" cmpd="sng" algn="ctr">
                      <a:solidFill>
                        <a:srgbClr val="7E6B59"/>
                      </a:solidFill>
                      <a:prstDash val="solid"/>
                      <a:round/>
                      <a:headEnd type="none" w="med" len="med"/>
                      <a:tailEnd type="none" w="med" len="med"/>
                    </a:lnT>
                    <a:lnB w="6350" cap="flat" cmpd="sng" algn="ctr">
                      <a:solidFill>
                        <a:srgbClr val="7E6B59"/>
                      </a:solidFill>
                      <a:prstDash val="solid"/>
                      <a:round/>
                      <a:headEnd type="none" w="med" len="med"/>
                      <a:tailEnd type="none" w="med" len="med"/>
                    </a:lnB>
                    <a:noFill/>
                  </a:tcPr>
                </a:tc>
                <a:tc>
                  <a:txBody>
                    <a:bodyPr/>
                    <a:lstStyle/>
                    <a:p>
                      <a:pPr fontAlgn="t"/>
                      <a:r>
                        <a:rPr lang="en-US" sz="2100" b="1" dirty="0">
                          <a:solidFill>
                            <a:schemeClr val="tx1"/>
                          </a:solidFill>
                          <a:effectLst/>
                          <a:latin typeface="+mj-lt"/>
                        </a:rPr>
                        <a:t>The Federal Court System</a:t>
                      </a:r>
                      <a:endParaRPr lang="en-US" sz="2100" dirty="0">
                        <a:solidFill>
                          <a:schemeClr val="tx1"/>
                        </a:solidFill>
                        <a:effectLst/>
                        <a:latin typeface="+mj-lt"/>
                      </a:endParaRPr>
                    </a:p>
                  </a:txBody>
                  <a:tcPr>
                    <a:lnL w="6350" cap="flat" cmpd="sng" algn="ctr">
                      <a:solidFill>
                        <a:srgbClr val="7E6B59"/>
                      </a:solidFill>
                      <a:prstDash val="solid"/>
                      <a:round/>
                      <a:headEnd type="none" w="med" len="med"/>
                      <a:tailEnd type="none" w="med" len="med"/>
                    </a:lnL>
                    <a:lnR w="6350" cap="flat" cmpd="sng" algn="ctr">
                      <a:solidFill>
                        <a:srgbClr val="7E6B59"/>
                      </a:solidFill>
                      <a:prstDash val="solid"/>
                      <a:round/>
                      <a:headEnd type="none" w="med" len="med"/>
                      <a:tailEnd type="none" w="med" len="med"/>
                    </a:lnR>
                    <a:lnT w="6350" cap="flat" cmpd="sng" algn="ctr">
                      <a:solidFill>
                        <a:srgbClr val="7E6B59"/>
                      </a:solidFill>
                      <a:prstDash val="solid"/>
                      <a:round/>
                      <a:headEnd type="none" w="med" len="med"/>
                      <a:tailEnd type="none" w="med" len="med"/>
                    </a:lnT>
                    <a:lnB w="6350" cap="flat" cmpd="sng" algn="ctr">
                      <a:solidFill>
                        <a:srgbClr val="7E6B59"/>
                      </a:solidFill>
                      <a:prstDash val="solid"/>
                      <a:round/>
                      <a:headEnd type="none" w="med" len="med"/>
                      <a:tailEnd type="none" w="med" len="med"/>
                    </a:lnB>
                    <a:noFill/>
                  </a:tcPr>
                </a:tc>
                <a:extLst>
                  <a:ext uri="{0D108BD9-81ED-4DB2-BD59-A6C34878D82A}">
                    <a16:rowId xmlns:a16="http://schemas.microsoft.com/office/drawing/2014/main" xmlns="" val="3528683861"/>
                  </a:ext>
                </a:extLst>
              </a:tr>
              <a:tr h="4537469">
                <a:tc>
                  <a:txBody>
                    <a:bodyPr/>
                    <a:lstStyle/>
                    <a:p>
                      <a:pPr fontAlgn="t">
                        <a:buFont typeface="Arial" panose="020B0604020202020204" pitchFamily="34" charset="0"/>
                        <a:buChar char="•"/>
                      </a:pPr>
                      <a:r>
                        <a:rPr lang="en-US" sz="1800" dirty="0">
                          <a:solidFill>
                            <a:schemeClr val="tx1"/>
                          </a:solidFill>
                          <a:effectLst/>
                        </a:rPr>
                        <a:t> Most criminal cases</a:t>
                      </a:r>
                    </a:p>
                    <a:p>
                      <a:pPr fontAlgn="t">
                        <a:buFont typeface="Arial" panose="020B0604020202020204" pitchFamily="34" charset="0"/>
                        <a:buChar char="•"/>
                      </a:pPr>
                      <a:r>
                        <a:rPr lang="en-US" sz="1800" dirty="0">
                          <a:solidFill>
                            <a:schemeClr val="tx1"/>
                          </a:solidFill>
                          <a:effectLst/>
                        </a:rPr>
                        <a:t> Probate (involving wills and estates)</a:t>
                      </a:r>
                    </a:p>
                    <a:p>
                      <a:pPr fontAlgn="t">
                        <a:buFont typeface="Arial" panose="020B0604020202020204" pitchFamily="34" charset="0"/>
                        <a:buChar char="•"/>
                      </a:pPr>
                      <a:r>
                        <a:rPr lang="en-US" sz="1800" dirty="0">
                          <a:solidFill>
                            <a:schemeClr val="tx1"/>
                          </a:solidFill>
                          <a:effectLst/>
                        </a:rPr>
                        <a:t> Most contract cases</a:t>
                      </a:r>
                    </a:p>
                    <a:p>
                      <a:pPr fontAlgn="t">
                        <a:buFont typeface="Arial" panose="020B0604020202020204" pitchFamily="34" charset="0"/>
                        <a:buChar char="•"/>
                      </a:pPr>
                      <a:r>
                        <a:rPr lang="en-US" sz="1800" dirty="0">
                          <a:solidFill>
                            <a:schemeClr val="tx1"/>
                          </a:solidFill>
                          <a:effectLst/>
                        </a:rPr>
                        <a:t> tort cases (personal injuries)</a:t>
                      </a:r>
                    </a:p>
                    <a:p>
                      <a:pPr fontAlgn="t">
                        <a:buFont typeface="Arial" panose="020B0604020202020204" pitchFamily="34" charset="0"/>
                        <a:buChar char="•"/>
                      </a:pPr>
                      <a:r>
                        <a:rPr lang="en-US" sz="1800" dirty="0">
                          <a:solidFill>
                            <a:schemeClr val="tx1"/>
                          </a:solidFill>
                          <a:effectLst/>
                        </a:rPr>
                        <a:t> family law (marriages, divorces, adoptions).</a:t>
                      </a:r>
                    </a:p>
                    <a:p>
                      <a:pPr fontAlgn="t">
                        <a:buFont typeface="Arial" panose="020B0604020202020204" pitchFamily="34" charset="0"/>
                        <a:buChar char="•"/>
                      </a:pPr>
                      <a:r>
                        <a:rPr lang="en-US" sz="1800" dirty="0">
                          <a:solidFill>
                            <a:schemeClr val="tx1"/>
                          </a:solidFill>
                          <a:effectLst/>
                        </a:rPr>
                        <a:t> State courts are the final arbiters of state laws and constitutions. Their interpretation of federal law or the U.S. Constitution may be appealed to the U.S. Supreme Court. The Supreme Court may choose to hear or not to hear such cases.</a:t>
                      </a:r>
                    </a:p>
                    <a:p>
                      <a:pPr fontAlgn="t">
                        <a:spcAft>
                          <a:spcPts val="600"/>
                        </a:spcAft>
                        <a:buFont typeface="Arial" panose="020B0604020202020204" pitchFamily="34" charset="0"/>
                        <a:buChar char="•"/>
                      </a:pPr>
                      <a:endParaRPr lang="en-US" sz="1800" dirty="0">
                        <a:solidFill>
                          <a:schemeClr val="tx1"/>
                        </a:solidFill>
                        <a:effectLst/>
                      </a:endParaRPr>
                    </a:p>
                  </a:txBody>
                  <a:tcPr>
                    <a:lnL w="6350" cap="flat" cmpd="sng" algn="ctr">
                      <a:solidFill>
                        <a:srgbClr val="7E6B59"/>
                      </a:solidFill>
                      <a:prstDash val="solid"/>
                      <a:round/>
                      <a:headEnd type="none" w="med" len="med"/>
                      <a:tailEnd type="none" w="med" len="med"/>
                    </a:lnL>
                    <a:lnR w="6350" cap="flat" cmpd="sng" algn="ctr">
                      <a:solidFill>
                        <a:srgbClr val="7E6B59"/>
                      </a:solidFill>
                      <a:prstDash val="solid"/>
                      <a:round/>
                      <a:headEnd type="none" w="med" len="med"/>
                      <a:tailEnd type="none" w="med" len="med"/>
                    </a:lnR>
                    <a:lnT w="6350" cap="flat" cmpd="sng" algn="ctr">
                      <a:solidFill>
                        <a:srgbClr val="7E6B59"/>
                      </a:solidFill>
                      <a:prstDash val="solid"/>
                      <a:round/>
                      <a:headEnd type="none" w="med" len="med"/>
                      <a:tailEnd type="none" w="med" len="med"/>
                    </a:lnT>
                    <a:lnB w="6350" cap="flat" cmpd="sng" algn="ctr">
                      <a:solidFill>
                        <a:srgbClr val="7E6B59"/>
                      </a:solidFill>
                      <a:prstDash val="solid"/>
                      <a:round/>
                      <a:headEnd type="none" w="med" len="med"/>
                      <a:tailEnd type="none" w="med" len="med"/>
                    </a:lnB>
                    <a:solidFill>
                      <a:schemeClr val="bg1"/>
                    </a:solidFill>
                  </a:tcPr>
                </a:tc>
                <a:tc>
                  <a:txBody>
                    <a:bodyPr/>
                    <a:lstStyle/>
                    <a:p>
                      <a:pPr fontAlgn="t">
                        <a:spcAft>
                          <a:spcPts val="600"/>
                        </a:spcAft>
                        <a:buFont typeface="Arial" panose="020B0604020202020204" pitchFamily="34" charset="0"/>
                        <a:buChar char="•"/>
                      </a:pPr>
                      <a:r>
                        <a:rPr lang="en-US" sz="1800" dirty="0">
                          <a:solidFill>
                            <a:schemeClr val="tx1"/>
                          </a:solidFill>
                          <a:effectLst/>
                        </a:rPr>
                        <a:t>Cases that deal with the constitutionality of a law;</a:t>
                      </a:r>
                    </a:p>
                    <a:p>
                      <a:pPr fontAlgn="t">
                        <a:spcAft>
                          <a:spcPts val="600"/>
                        </a:spcAft>
                        <a:buFont typeface="Arial" panose="020B0604020202020204" pitchFamily="34" charset="0"/>
                        <a:buChar char="•"/>
                      </a:pPr>
                      <a:r>
                        <a:rPr lang="en-US" sz="1800" dirty="0">
                          <a:solidFill>
                            <a:schemeClr val="tx1"/>
                          </a:solidFill>
                          <a:effectLst/>
                        </a:rPr>
                        <a:t>Cases involving the laws and treaties of the U.S.;</a:t>
                      </a:r>
                    </a:p>
                    <a:p>
                      <a:pPr fontAlgn="t">
                        <a:spcAft>
                          <a:spcPts val="600"/>
                        </a:spcAft>
                        <a:buFont typeface="Arial" panose="020B0604020202020204" pitchFamily="34" charset="0"/>
                        <a:buChar char="•"/>
                      </a:pPr>
                      <a:r>
                        <a:rPr lang="en-US" sz="1800" dirty="0">
                          <a:solidFill>
                            <a:schemeClr val="tx1"/>
                          </a:solidFill>
                          <a:effectLst/>
                        </a:rPr>
                        <a:t>Cases involving ambassadors and public ministers;</a:t>
                      </a:r>
                    </a:p>
                    <a:p>
                      <a:pPr fontAlgn="t">
                        <a:spcAft>
                          <a:spcPts val="600"/>
                        </a:spcAft>
                        <a:buFont typeface="Arial" panose="020B0604020202020204" pitchFamily="34" charset="0"/>
                        <a:buChar char="•"/>
                      </a:pPr>
                      <a:r>
                        <a:rPr lang="en-US" sz="1800" dirty="0">
                          <a:solidFill>
                            <a:schemeClr val="tx1"/>
                          </a:solidFill>
                          <a:effectLst/>
                        </a:rPr>
                        <a:t>Disputes between two or more states;</a:t>
                      </a:r>
                    </a:p>
                    <a:p>
                      <a:pPr fontAlgn="t">
                        <a:spcAft>
                          <a:spcPts val="600"/>
                        </a:spcAft>
                        <a:buFont typeface="Arial" panose="020B0604020202020204" pitchFamily="34" charset="0"/>
                        <a:buChar char="•"/>
                      </a:pPr>
                      <a:r>
                        <a:rPr lang="en-US" sz="1800" dirty="0">
                          <a:solidFill>
                            <a:schemeClr val="tx1"/>
                          </a:solidFill>
                          <a:effectLst/>
                        </a:rPr>
                        <a:t>Admiralty law;</a:t>
                      </a:r>
                    </a:p>
                    <a:p>
                      <a:pPr fontAlgn="t">
                        <a:spcAft>
                          <a:spcPts val="600"/>
                        </a:spcAft>
                        <a:buFont typeface="Arial" panose="020B0604020202020204" pitchFamily="34" charset="0"/>
                        <a:buChar char="•"/>
                      </a:pPr>
                      <a:r>
                        <a:rPr lang="en-US" sz="1800" dirty="0">
                          <a:solidFill>
                            <a:schemeClr val="tx1"/>
                          </a:solidFill>
                          <a:effectLst/>
                        </a:rPr>
                        <a:t>Bankruptcy; and</a:t>
                      </a:r>
                    </a:p>
                    <a:p>
                      <a:pPr fontAlgn="t">
                        <a:spcAft>
                          <a:spcPts val="600"/>
                        </a:spcAft>
                        <a:buFont typeface="Arial" panose="020B0604020202020204" pitchFamily="34" charset="0"/>
                        <a:buChar char="•"/>
                      </a:pPr>
                      <a:r>
                        <a:rPr lang="en-US" sz="1800" dirty="0">
                          <a:solidFill>
                            <a:schemeClr val="tx1"/>
                          </a:solidFill>
                          <a:effectLst/>
                        </a:rPr>
                        <a:t>Habeas corpus issues.</a:t>
                      </a:r>
                    </a:p>
                    <a:p>
                      <a:pPr fontAlgn="t">
                        <a:buFont typeface="Arial" panose="020B0604020202020204" pitchFamily="34" charset="0"/>
                        <a:buChar char="•"/>
                      </a:pPr>
                      <a:endParaRPr lang="en-US" sz="1800" dirty="0">
                        <a:solidFill>
                          <a:schemeClr val="tx1"/>
                        </a:solidFill>
                        <a:effectLst/>
                      </a:endParaRPr>
                    </a:p>
                    <a:p>
                      <a:pPr fontAlgn="t">
                        <a:buFont typeface="Arial" panose="020B0604020202020204" pitchFamily="34" charset="0"/>
                        <a:buChar char="•"/>
                      </a:pPr>
                      <a:endParaRPr lang="en-US" sz="1800" dirty="0">
                        <a:solidFill>
                          <a:schemeClr val="tx1"/>
                        </a:solidFill>
                        <a:effectLst/>
                      </a:endParaRPr>
                    </a:p>
                    <a:p>
                      <a:pPr fontAlgn="t">
                        <a:buFont typeface="Arial" panose="020B0604020202020204" pitchFamily="34" charset="0"/>
                        <a:buChar char="•"/>
                      </a:pPr>
                      <a:endParaRPr lang="en-US" sz="1800" dirty="0">
                        <a:solidFill>
                          <a:schemeClr val="tx1"/>
                        </a:solidFill>
                        <a:effectLst/>
                      </a:endParaRPr>
                    </a:p>
                  </a:txBody>
                  <a:tcPr>
                    <a:lnL w="6350" cap="flat" cmpd="sng" algn="ctr">
                      <a:solidFill>
                        <a:srgbClr val="7E6B59"/>
                      </a:solidFill>
                      <a:prstDash val="solid"/>
                      <a:round/>
                      <a:headEnd type="none" w="med" len="med"/>
                      <a:tailEnd type="none" w="med" len="med"/>
                    </a:lnL>
                    <a:lnR w="6350" cap="flat" cmpd="sng" algn="ctr">
                      <a:solidFill>
                        <a:srgbClr val="7E6B59"/>
                      </a:solidFill>
                      <a:prstDash val="solid"/>
                      <a:round/>
                      <a:headEnd type="none" w="med" len="med"/>
                      <a:tailEnd type="none" w="med" len="med"/>
                    </a:lnR>
                    <a:lnT w="6350" cap="flat" cmpd="sng" algn="ctr">
                      <a:solidFill>
                        <a:srgbClr val="7E6B59"/>
                      </a:solidFill>
                      <a:prstDash val="solid"/>
                      <a:round/>
                      <a:headEnd type="none" w="med" len="med"/>
                      <a:tailEnd type="none" w="med" len="med"/>
                    </a:lnT>
                    <a:lnB w="6350" cap="flat" cmpd="sng" algn="ctr">
                      <a:solidFill>
                        <a:srgbClr val="7E6B59"/>
                      </a:solidFill>
                      <a:prstDash val="solid"/>
                      <a:round/>
                      <a:headEnd type="none" w="med" len="med"/>
                      <a:tailEnd type="none" w="med" len="med"/>
                    </a:lnB>
                    <a:solidFill>
                      <a:schemeClr val="bg1"/>
                    </a:solidFill>
                  </a:tcPr>
                </a:tc>
                <a:extLst>
                  <a:ext uri="{0D108BD9-81ED-4DB2-BD59-A6C34878D82A}">
                    <a16:rowId xmlns:a16="http://schemas.microsoft.com/office/drawing/2014/main" xmlns="" val="2426207958"/>
                  </a:ext>
                </a:extLst>
              </a:tr>
            </a:tbl>
          </a:graphicData>
        </a:graphic>
      </p:graphicFrame>
      <p:sp>
        <p:nvSpPr>
          <p:cNvPr id="4" name="Title 1">
            <a:extLst>
              <a:ext uri="{FF2B5EF4-FFF2-40B4-BE49-F238E27FC236}">
                <a16:creationId xmlns:a16="http://schemas.microsoft.com/office/drawing/2014/main" xmlns="" id="{DEE461D2-3C93-4CFB-97DB-903B8390AAF5}"/>
              </a:ext>
            </a:extLst>
          </p:cNvPr>
          <p:cNvSpPr>
            <a:spLocks noGrp="1"/>
          </p:cNvSpPr>
          <p:nvPr>
            <p:ph type="title"/>
          </p:nvPr>
        </p:nvSpPr>
        <p:spPr>
          <a:xfrm>
            <a:off x="238125" y="365127"/>
            <a:ext cx="8629650" cy="842126"/>
          </a:xfrm>
          <a:noFill/>
          <a:ln w="25400">
            <a:noFill/>
          </a:ln>
        </p:spPr>
        <p:txBody>
          <a:bodyPr/>
          <a:lstStyle/>
          <a:p>
            <a:r>
              <a:rPr lang="en-US" dirty="0"/>
              <a:t>Comparison: Federal and State Court Jurisdiction</a:t>
            </a:r>
          </a:p>
        </p:txBody>
      </p:sp>
    </p:spTree>
    <p:extLst>
      <p:ext uri="{BB962C8B-B14F-4D97-AF65-F5344CB8AC3E}">
        <p14:creationId xmlns:p14="http://schemas.microsoft.com/office/powerpoint/2010/main" val="41074956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DEE461D2-3C93-4CFB-97DB-903B8390AAF5}"/>
              </a:ext>
            </a:extLst>
          </p:cNvPr>
          <p:cNvSpPr>
            <a:spLocks noGrp="1"/>
          </p:cNvSpPr>
          <p:nvPr>
            <p:ph type="title"/>
          </p:nvPr>
        </p:nvSpPr>
        <p:spPr>
          <a:xfrm>
            <a:off x="312857" y="137365"/>
            <a:ext cx="7886700" cy="1325563"/>
          </a:xfrm>
          <a:noFill/>
          <a:ln w="25400">
            <a:noFill/>
          </a:ln>
        </p:spPr>
        <p:txBody>
          <a:bodyPr/>
          <a:lstStyle/>
          <a:p>
            <a:r>
              <a:rPr lang="en-US" dirty="0"/>
              <a:t>Specific Jurisdiction Case Example</a:t>
            </a:r>
          </a:p>
        </p:txBody>
      </p:sp>
      <p:sp>
        <p:nvSpPr>
          <p:cNvPr id="7" name="Content Placeholder 6">
            <a:extLst>
              <a:ext uri="{FF2B5EF4-FFF2-40B4-BE49-F238E27FC236}">
                <a16:creationId xmlns:a16="http://schemas.microsoft.com/office/drawing/2014/main" xmlns="" id="{B955DC94-1F9A-4481-BE27-EAD82307D689}"/>
              </a:ext>
            </a:extLst>
          </p:cNvPr>
          <p:cNvSpPr>
            <a:spLocks noGrp="1"/>
          </p:cNvSpPr>
          <p:nvPr>
            <p:ph idx="1"/>
          </p:nvPr>
        </p:nvSpPr>
        <p:spPr>
          <a:xfrm>
            <a:off x="454121" y="1120319"/>
            <a:ext cx="7886700" cy="4351338"/>
          </a:xfrm>
        </p:spPr>
        <p:txBody>
          <a:bodyPr/>
          <a:lstStyle/>
          <a:p>
            <a:pPr marL="0" indent="0">
              <a:buNone/>
            </a:pPr>
            <a:r>
              <a:rPr lang="en-US" sz="2800" b="1" i="1" dirty="0" err="1"/>
              <a:t>Rilley</a:t>
            </a:r>
            <a:r>
              <a:rPr lang="en-US" sz="2800" b="1" i="1" dirty="0"/>
              <a:t> v. </a:t>
            </a:r>
            <a:r>
              <a:rPr lang="en-US" sz="2800" b="1" i="1" dirty="0" err="1"/>
              <a:t>MoneyMutual</a:t>
            </a:r>
            <a:r>
              <a:rPr lang="en-US" sz="2800" b="1" i="1" dirty="0"/>
              <a:t>, LLC</a:t>
            </a:r>
            <a:r>
              <a:rPr lang="en-US" sz="2800" b="1" i="1" baseline="30000" dirty="0"/>
              <a:t>5</a:t>
            </a:r>
            <a:endParaRPr lang="en-US" baseline="30000" dirty="0"/>
          </a:p>
        </p:txBody>
      </p:sp>
      <p:grpSp>
        <p:nvGrpSpPr>
          <p:cNvPr id="5" name="Group 4" descr="Diagram of the court case Rilley v. MoneyMutual.">
            <a:extLst>
              <a:ext uri="{FF2B5EF4-FFF2-40B4-BE49-F238E27FC236}">
                <a16:creationId xmlns:a16="http://schemas.microsoft.com/office/drawing/2014/main" xmlns="" id="{5F5C8980-EC76-4621-A456-D9160515CE56}"/>
              </a:ext>
            </a:extLst>
          </p:cNvPr>
          <p:cNvGrpSpPr/>
          <p:nvPr/>
        </p:nvGrpSpPr>
        <p:grpSpPr>
          <a:xfrm>
            <a:off x="312857" y="1814442"/>
            <a:ext cx="8113907" cy="4426536"/>
            <a:chOff x="454121" y="1694643"/>
            <a:chExt cx="7972643" cy="4587541"/>
          </a:xfrm>
        </p:grpSpPr>
        <p:sp>
          <p:nvSpPr>
            <p:cNvPr id="3" name="Rectangle 2">
              <a:extLst>
                <a:ext uri="{FF2B5EF4-FFF2-40B4-BE49-F238E27FC236}">
                  <a16:creationId xmlns:a16="http://schemas.microsoft.com/office/drawing/2014/main" xmlns="" id="{DA387341-1CE2-4D76-B07E-A7326A2F0961}"/>
                </a:ext>
              </a:extLst>
            </p:cNvPr>
            <p:cNvSpPr/>
            <p:nvPr/>
          </p:nvSpPr>
          <p:spPr>
            <a:xfrm>
              <a:off x="1127761" y="2236763"/>
              <a:ext cx="1938995" cy="11922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MoneyMutual</a:t>
              </a:r>
              <a:r>
                <a:rPr lang="en-US" dirty="0"/>
                <a:t>, LLC</a:t>
              </a:r>
            </a:p>
          </p:txBody>
        </p:sp>
        <p:sp>
          <p:nvSpPr>
            <p:cNvPr id="6" name="Isosceles Triangle 5">
              <a:extLst>
                <a:ext uri="{FF2B5EF4-FFF2-40B4-BE49-F238E27FC236}">
                  <a16:creationId xmlns:a16="http://schemas.microsoft.com/office/drawing/2014/main" xmlns="" id="{89FDC9EB-C6A4-4D99-B3D4-1C204BF62E44}"/>
                </a:ext>
              </a:extLst>
            </p:cNvPr>
            <p:cNvSpPr/>
            <p:nvPr/>
          </p:nvSpPr>
          <p:spPr>
            <a:xfrm>
              <a:off x="1127761" y="1871003"/>
              <a:ext cx="1938996" cy="365760"/>
            </a:xfrm>
            <a:prstGeom prst="triangle">
              <a:avLst>
                <a:gd name="adj" fmla="val 463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xmlns="" id="{3E48AD5E-F48C-461B-9A97-90A95C85FBEF}"/>
                </a:ext>
              </a:extLst>
            </p:cNvPr>
            <p:cNvSpPr/>
            <p:nvPr/>
          </p:nvSpPr>
          <p:spPr>
            <a:xfrm>
              <a:off x="3458307" y="1855648"/>
              <a:ext cx="1997612" cy="5627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Email</a:t>
              </a:r>
            </a:p>
          </p:txBody>
        </p:sp>
        <p:sp>
          <p:nvSpPr>
            <p:cNvPr id="11" name="Arrow: Right 10">
              <a:extLst>
                <a:ext uri="{FF2B5EF4-FFF2-40B4-BE49-F238E27FC236}">
                  <a16:creationId xmlns:a16="http://schemas.microsoft.com/office/drawing/2014/main" xmlns="" id="{A854DADD-6BCF-49A2-97FD-A737A6A25FFF}"/>
                </a:ext>
              </a:extLst>
            </p:cNvPr>
            <p:cNvSpPr/>
            <p:nvPr/>
          </p:nvSpPr>
          <p:spPr>
            <a:xfrm>
              <a:off x="3458307" y="2447136"/>
              <a:ext cx="1997612" cy="5627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TV Ads</a:t>
              </a:r>
            </a:p>
          </p:txBody>
        </p:sp>
        <p:sp>
          <p:nvSpPr>
            <p:cNvPr id="12" name="Arrow: Right 11">
              <a:extLst>
                <a:ext uri="{FF2B5EF4-FFF2-40B4-BE49-F238E27FC236}">
                  <a16:creationId xmlns:a16="http://schemas.microsoft.com/office/drawing/2014/main" xmlns="" id="{C65A0EF0-35D5-4210-9415-2CFA293E4029}"/>
                </a:ext>
              </a:extLst>
            </p:cNvPr>
            <p:cNvSpPr/>
            <p:nvPr/>
          </p:nvSpPr>
          <p:spPr>
            <a:xfrm>
              <a:off x="3458307" y="3038624"/>
              <a:ext cx="1997612" cy="5627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Google AdWords</a:t>
              </a:r>
            </a:p>
          </p:txBody>
        </p:sp>
        <p:pic>
          <p:nvPicPr>
            <p:cNvPr id="15" name="Picture 14" descr="Map of Minnesota">
              <a:extLst>
                <a:ext uri="{FF2B5EF4-FFF2-40B4-BE49-F238E27FC236}">
                  <a16:creationId xmlns:a16="http://schemas.microsoft.com/office/drawing/2014/main" xmlns="" id="{8F63CC77-F479-41C8-9F41-D094D24BCF27}"/>
                </a:ext>
              </a:extLst>
            </p:cNvPr>
            <p:cNvPicPr>
              <a:picLocks noChangeAspect="1"/>
            </p:cNvPicPr>
            <p:nvPr/>
          </p:nvPicPr>
          <p:blipFill>
            <a:blip r:embed="rId3"/>
            <a:stretch>
              <a:fillRect/>
            </a:stretch>
          </p:blipFill>
          <p:spPr>
            <a:xfrm>
              <a:off x="6071160" y="1694643"/>
              <a:ext cx="2009775" cy="2276475"/>
            </a:xfrm>
            <a:prstGeom prst="rect">
              <a:avLst/>
            </a:prstGeom>
          </p:spPr>
        </p:pic>
        <p:sp>
          <p:nvSpPr>
            <p:cNvPr id="16" name="TextBox 15">
              <a:extLst>
                <a:ext uri="{FF2B5EF4-FFF2-40B4-BE49-F238E27FC236}">
                  <a16:creationId xmlns:a16="http://schemas.microsoft.com/office/drawing/2014/main" xmlns="" id="{F56EF765-740F-42A7-936C-D735493CA36C}"/>
                </a:ext>
              </a:extLst>
            </p:cNvPr>
            <p:cNvSpPr txBox="1"/>
            <p:nvPr/>
          </p:nvSpPr>
          <p:spPr>
            <a:xfrm>
              <a:off x="6189782" y="2123970"/>
              <a:ext cx="2009775" cy="646331"/>
            </a:xfrm>
            <a:prstGeom prst="rect">
              <a:avLst/>
            </a:prstGeom>
            <a:noFill/>
          </p:spPr>
          <p:txBody>
            <a:bodyPr wrap="square" rtlCol="0">
              <a:spAutoFit/>
            </a:bodyPr>
            <a:lstStyle/>
            <a:p>
              <a:r>
                <a:rPr lang="en-US" dirty="0"/>
                <a:t>Minnesota Consumers</a:t>
              </a:r>
            </a:p>
          </p:txBody>
        </p:sp>
        <p:cxnSp>
          <p:nvCxnSpPr>
            <p:cNvPr id="25" name="Straight Arrow Connector 24">
              <a:extLst>
                <a:ext uri="{FF2B5EF4-FFF2-40B4-BE49-F238E27FC236}">
                  <a16:creationId xmlns:a16="http://schemas.microsoft.com/office/drawing/2014/main" xmlns="" id="{CC332BDB-34C7-46D6-AD0A-40BAD970EE53}"/>
                </a:ext>
              </a:extLst>
            </p:cNvPr>
            <p:cNvCxnSpPr>
              <a:cxnSpLocks/>
            </p:cNvCxnSpPr>
            <p:nvPr/>
          </p:nvCxnSpPr>
          <p:spPr>
            <a:xfrm>
              <a:off x="2278965" y="3572552"/>
              <a:ext cx="1961016" cy="129949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6" name="Straight Arrow Connector 25">
              <a:extLst>
                <a:ext uri="{FF2B5EF4-FFF2-40B4-BE49-F238E27FC236}">
                  <a16:creationId xmlns:a16="http://schemas.microsoft.com/office/drawing/2014/main" xmlns="" id="{DBB88D50-7ECE-46DF-9DE2-DD15133876E5}"/>
                </a:ext>
              </a:extLst>
            </p:cNvPr>
            <p:cNvCxnSpPr>
              <a:cxnSpLocks/>
            </p:cNvCxnSpPr>
            <p:nvPr/>
          </p:nvCxnSpPr>
          <p:spPr>
            <a:xfrm flipH="1">
              <a:off x="4535879" y="3572552"/>
              <a:ext cx="1653904" cy="129949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0" name="TextBox 29">
              <a:extLst>
                <a:ext uri="{FF2B5EF4-FFF2-40B4-BE49-F238E27FC236}">
                  <a16:creationId xmlns:a16="http://schemas.microsoft.com/office/drawing/2014/main" xmlns="" id="{50FFE342-8CC4-433D-B098-D16E54338C66}"/>
                </a:ext>
              </a:extLst>
            </p:cNvPr>
            <p:cNvSpPr txBox="1"/>
            <p:nvPr/>
          </p:nvSpPr>
          <p:spPr>
            <a:xfrm>
              <a:off x="5962573" y="4019333"/>
              <a:ext cx="2464191" cy="646331"/>
            </a:xfrm>
            <a:prstGeom prst="rect">
              <a:avLst/>
            </a:prstGeom>
            <a:noFill/>
          </p:spPr>
          <p:txBody>
            <a:bodyPr wrap="square" rtlCol="0">
              <a:spAutoFit/>
            </a:bodyPr>
            <a:lstStyle/>
            <a:p>
              <a:pPr algn="ctr"/>
              <a:r>
                <a:rPr lang="en-US" dirty="0"/>
                <a:t>Sued claiming loan terms were illegal</a:t>
              </a:r>
            </a:p>
          </p:txBody>
        </p:sp>
        <p:sp>
          <p:nvSpPr>
            <p:cNvPr id="31" name="TextBox 30">
              <a:extLst>
                <a:ext uri="{FF2B5EF4-FFF2-40B4-BE49-F238E27FC236}">
                  <a16:creationId xmlns:a16="http://schemas.microsoft.com/office/drawing/2014/main" xmlns="" id="{126B5B12-EBDC-43A7-8B59-C0AC7B81C4B5}"/>
                </a:ext>
              </a:extLst>
            </p:cNvPr>
            <p:cNvSpPr txBox="1"/>
            <p:nvPr/>
          </p:nvSpPr>
          <p:spPr>
            <a:xfrm>
              <a:off x="454121" y="3678984"/>
              <a:ext cx="2232807" cy="923330"/>
            </a:xfrm>
            <a:prstGeom prst="rect">
              <a:avLst/>
            </a:prstGeom>
            <a:noFill/>
          </p:spPr>
          <p:txBody>
            <a:bodyPr wrap="square" rtlCol="0">
              <a:spAutoFit/>
            </a:bodyPr>
            <a:lstStyle/>
            <a:p>
              <a:pPr algn="ctr"/>
              <a:r>
                <a:rPr lang="en-US" dirty="0"/>
                <a:t>Moved to dismiss for lack of personal jurisdiction</a:t>
              </a:r>
            </a:p>
          </p:txBody>
        </p:sp>
        <p:sp>
          <p:nvSpPr>
            <p:cNvPr id="32" name="TextBox 31">
              <a:extLst>
                <a:ext uri="{FF2B5EF4-FFF2-40B4-BE49-F238E27FC236}">
                  <a16:creationId xmlns:a16="http://schemas.microsoft.com/office/drawing/2014/main" xmlns="" id="{C01CF2AB-AAFF-415E-94F3-87F2EC9BCD22}"/>
                </a:ext>
              </a:extLst>
            </p:cNvPr>
            <p:cNvSpPr txBox="1"/>
            <p:nvPr/>
          </p:nvSpPr>
          <p:spPr>
            <a:xfrm>
              <a:off x="2398542" y="4958745"/>
              <a:ext cx="4346916" cy="1323439"/>
            </a:xfrm>
            <a:prstGeom prst="rect">
              <a:avLst/>
            </a:prstGeom>
            <a:noFill/>
            <a:ln>
              <a:solidFill>
                <a:schemeClr val="accent1"/>
              </a:solidFill>
            </a:ln>
          </p:spPr>
          <p:txBody>
            <a:bodyPr wrap="square" rtlCol="0">
              <a:spAutoFit/>
            </a:bodyPr>
            <a:lstStyle/>
            <a:p>
              <a:pPr algn="ctr"/>
              <a:r>
                <a:rPr lang="en-US" sz="2000" dirty="0"/>
                <a:t>What contacts must a defendant have with Minnesota before our courts can exercise specific personal jurisdiction over that defendant?</a:t>
              </a:r>
            </a:p>
          </p:txBody>
        </p:sp>
      </p:grpSp>
      <p:sp>
        <p:nvSpPr>
          <p:cNvPr id="8" name="TextBox 7">
            <a:extLst>
              <a:ext uri="{FF2B5EF4-FFF2-40B4-BE49-F238E27FC236}">
                <a16:creationId xmlns:a16="http://schemas.microsoft.com/office/drawing/2014/main" xmlns="" id="{A48FB91F-8A43-4C61-B349-19D510109524}"/>
              </a:ext>
            </a:extLst>
          </p:cNvPr>
          <p:cNvSpPr txBox="1"/>
          <p:nvPr/>
        </p:nvSpPr>
        <p:spPr>
          <a:xfrm>
            <a:off x="454121" y="6539548"/>
            <a:ext cx="7972643" cy="400110"/>
          </a:xfrm>
          <a:prstGeom prst="rect">
            <a:avLst/>
          </a:prstGeom>
          <a:noFill/>
        </p:spPr>
        <p:txBody>
          <a:bodyPr wrap="square" rtlCol="0">
            <a:spAutoFit/>
          </a:bodyPr>
          <a:lstStyle/>
          <a:p>
            <a:r>
              <a:rPr lang="en-US" sz="1000" b="1" i="1" dirty="0">
                <a:latin typeface="+mn-lt"/>
              </a:rPr>
              <a:t>5. </a:t>
            </a:r>
            <a:r>
              <a:rPr lang="en-US" sz="1000" b="1" i="1" dirty="0" err="1">
                <a:latin typeface="+mn-lt"/>
              </a:rPr>
              <a:t>Rilley</a:t>
            </a:r>
            <a:r>
              <a:rPr lang="en-US" sz="1000" b="1" i="1" dirty="0">
                <a:latin typeface="+mn-lt"/>
              </a:rPr>
              <a:t> v. </a:t>
            </a:r>
            <a:r>
              <a:rPr lang="en-US" sz="1000" b="1" i="1" dirty="0" err="1">
                <a:latin typeface="+mn-lt"/>
              </a:rPr>
              <a:t>MoneyMutual</a:t>
            </a:r>
            <a:r>
              <a:rPr lang="en-US" sz="1000" b="1" i="1" dirty="0">
                <a:latin typeface="+mn-lt"/>
              </a:rPr>
              <a:t>, LLC</a:t>
            </a:r>
            <a:r>
              <a:rPr lang="en-US" sz="1000" dirty="0">
                <a:latin typeface="+mn-lt"/>
              </a:rPr>
              <a:t>, 884 N.W.2d 321 (Minn. 2016), cert. denied, 137 S. Ct. 1331, 197 L. Ed. 2d 518 (2017)</a:t>
            </a:r>
          </a:p>
          <a:p>
            <a:endParaRPr lang="en-US" sz="1000" dirty="0">
              <a:latin typeface="+mn-lt"/>
            </a:endParaRPr>
          </a:p>
        </p:txBody>
      </p:sp>
    </p:spTree>
    <p:extLst>
      <p:ext uri="{BB962C8B-B14F-4D97-AF65-F5344CB8AC3E}">
        <p14:creationId xmlns:p14="http://schemas.microsoft.com/office/powerpoint/2010/main" val="21289634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DEE461D2-3C93-4CFB-97DB-903B8390AAF5}"/>
              </a:ext>
            </a:extLst>
          </p:cNvPr>
          <p:cNvSpPr>
            <a:spLocks noGrp="1"/>
          </p:cNvSpPr>
          <p:nvPr>
            <p:ph type="title"/>
          </p:nvPr>
        </p:nvSpPr>
        <p:spPr>
          <a:xfrm>
            <a:off x="257175" y="519871"/>
            <a:ext cx="8629650" cy="842126"/>
          </a:xfrm>
          <a:noFill/>
          <a:ln w="25400">
            <a:noFill/>
          </a:ln>
        </p:spPr>
        <p:txBody>
          <a:bodyPr/>
          <a:lstStyle/>
          <a:p>
            <a:r>
              <a:rPr lang="en-US" i="1" dirty="0" err="1"/>
              <a:t>Rilley</a:t>
            </a:r>
            <a:r>
              <a:rPr lang="en-US" i="1" dirty="0"/>
              <a:t> v. </a:t>
            </a:r>
            <a:r>
              <a:rPr lang="en-US" i="1" dirty="0" err="1"/>
              <a:t>MoneyMutual</a:t>
            </a:r>
            <a:r>
              <a:rPr lang="en-US" dirty="0"/>
              <a:t>, LLC. Decision</a:t>
            </a:r>
            <a:r>
              <a:rPr lang="en-US" baseline="30000" dirty="0"/>
              <a:t>6</a:t>
            </a:r>
          </a:p>
        </p:txBody>
      </p:sp>
      <p:sp>
        <p:nvSpPr>
          <p:cNvPr id="32" name="TextBox 31">
            <a:extLst>
              <a:ext uri="{FF2B5EF4-FFF2-40B4-BE49-F238E27FC236}">
                <a16:creationId xmlns:a16="http://schemas.microsoft.com/office/drawing/2014/main" xmlns="" id="{C01CF2AB-AAFF-415E-94F3-87F2EC9BCD22}"/>
              </a:ext>
            </a:extLst>
          </p:cNvPr>
          <p:cNvSpPr txBox="1"/>
          <p:nvPr/>
        </p:nvSpPr>
        <p:spPr>
          <a:xfrm>
            <a:off x="379826" y="1907286"/>
            <a:ext cx="8314007" cy="2554545"/>
          </a:xfrm>
          <a:prstGeom prst="rect">
            <a:avLst/>
          </a:prstGeom>
          <a:noFill/>
          <a:ln>
            <a:solidFill>
              <a:schemeClr val="accent1"/>
            </a:solidFill>
          </a:ln>
        </p:spPr>
        <p:txBody>
          <a:bodyPr wrap="square" rtlCol="0">
            <a:spAutoFit/>
          </a:bodyPr>
          <a:lstStyle/>
          <a:p>
            <a:pPr marL="285750" indent="-285750">
              <a:buFont typeface="Arial" panose="020B0604020202020204" pitchFamily="34" charset="0"/>
              <a:buChar char="•"/>
            </a:pPr>
            <a:r>
              <a:rPr lang="en-US" sz="2000" dirty="0"/>
              <a:t> What contacts must a defendant have with Minnesota before our courts can exercise specific personal jurisdiction over that defendant?</a:t>
            </a:r>
          </a:p>
          <a:p>
            <a:endParaRPr lang="en-US" sz="2000" dirty="0"/>
          </a:p>
          <a:p>
            <a:pPr marL="742950" lvl="1" indent="-285750">
              <a:buFont typeface="Arial" panose="020B0604020202020204" pitchFamily="34" charset="0"/>
              <a:buChar char="•"/>
            </a:pPr>
            <a:r>
              <a:rPr lang="en-US" sz="2000" dirty="0"/>
              <a:t> The Supreme Court of Minnesota held that sufficient minimum contacts existed for the exercise of personal jurisdiction over </a:t>
            </a:r>
            <a:r>
              <a:rPr lang="en-US" sz="2000" dirty="0" err="1"/>
              <a:t>MoneyMutual</a:t>
            </a:r>
            <a:r>
              <a:rPr lang="en-US" sz="2000" dirty="0"/>
              <a:t> and that exercising personal jurisdiction over </a:t>
            </a:r>
            <a:r>
              <a:rPr lang="en-US" sz="2000" dirty="0" err="1"/>
              <a:t>MoneyMutual</a:t>
            </a:r>
            <a:r>
              <a:rPr lang="en-US" sz="2000" dirty="0"/>
              <a:t> comported with notions of fair play and substantial justice. </a:t>
            </a:r>
          </a:p>
        </p:txBody>
      </p:sp>
      <p:sp>
        <p:nvSpPr>
          <p:cNvPr id="2" name="TextBox 1">
            <a:extLst>
              <a:ext uri="{FF2B5EF4-FFF2-40B4-BE49-F238E27FC236}">
                <a16:creationId xmlns:a16="http://schemas.microsoft.com/office/drawing/2014/main" xmlns="" id="{AD9AE977-9408-4C58-A892-586E09366CC6}"/>
              </a:ext>
            </a:extLst>
          </p:cNvPr>
          <p:cNvSpPr txBox="1"/>
          <p:nvPr/>
        </p:nvSpPr>
        <p:spPr>
          <a:xfrm>
            <a:off x="379826" y="6347290"/>
            <a:ext cx="7916593" cy="246221"/>
          </a:xfrm>
          <a:prstGeom prst="rect">
            <a:avLst/>
          </a:prstGeom>
          <a:noFill/>
        </p:spPr>
        <p:txBody>
          <a:bodyPr wrap="square" rtlCol="0">
            <a:spAutoFit/>
          </a:bodyPr>
          <a:lstStyle/>
          <a:p>
            <a:r>
              <a:rPr lang="en-US" sz="1000" dirty="0">
                <a:latin typeface="+mn-lt"/>
              </a:rPr>
              <a:t>6. </a:t>
            </a:r>
            <a:r>
              <a:rPr lang="en-US" sz="1000" i="1" dirty="0" err="1">
                <a:latin typeface="+mn-lt"/>
              </a:rPr>
              <a:t>Rilley</a:t>
            </a:r>
            <a:r>
              <a:rPr lang="en-US" sz="1000" i="1" dirty="0">
                <a:latin typeface="+mn-lt"/>
              </a:rPr>
              <a:t> v. </a:t>
            </a:r>
            <a:r>
              <a:rPr lang="en-US" sz="1000" i="1" dirty="0" err="1">
                <a:latin typeface="+mn-lt"/>
              </a:rPr>
              <a:t>MoneyMutual</a:t>
            </a:r>
            <a:r>
              <a:rPr lang="en-US" sz="1000" i="1" dirty="0">
                <a:latin typeface="+mn-lt"/>
              </a:rPr>
              <a:t>, LLC</a:t>
            </a:r>
            <a:r>
              <a:rPr lang="en-US" sz="1000" dirty="0">
                <a:latin typeface="+mn-lt"/>
              </a:rPr>
              <a:t>, 884 N.W.2d 321 (Minn. 2016), cert. denied, 137 S. Ct. 1331, 197 L. Ed. 2d 518 (2017)</a:t>
            </a:r>
          </a:p>
        </p:txBody>
      </p:sp>
      <p:pic>
        <p:nvPicPr>
          <p:cNvPr id="5" name="Picture 4" descr="Image of a judges gavel.">
            <a:extLst>
              <a:ext uri="{FF2B5EF4-FFF2-40B4-BE49-F238E27FC236}">
                <a16:creationId xmlns:a16="http://schemas.microsoft.com/office/drawing/2014/main" xmlns="" id="{F41275E5-FAC2-4908-B4AE-9AB62945B479}"/>
              </a:ext>
            </a:extLst>
          </p:cNvPr>
          <p:cNvPicPr>
            <a:picLocks noChangeAspect="1"/>
          </p:cNvPicPr>
          <p:nvPr/>
        </p:nvPicPr>
        <p:blipFill>
          <a:blip r:embed="rId3"/>
          <a:stretch>
            <a:fillRect/>
          </a:stretch>
        </p:blipFill>
        <p:spPr>
          <a:xfrm>
            <a:off x="3133250" y="4748679"/>
            <a:ext cx="2877499" cy="1598611"/>
          </a:xfrm>
          <a:prstGeom prst="rect">
            <a:avLst/>
          </a:prstGeom>
        </p:spPr>
      </p:pic>
    </p:spTree>
    <p:extLst>
      <p:ext uri="{BB962C8B-B14F-4D97-AF65-F5344CB8AC3E}">
        <p14:creationId xmlns:p14="http://schemas.microsoft.com/office/powerpoint/2010/main" val="20193507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The images on the following slides are from </a:t>
            </a:r>
            <a:r>
              <a:rPr lang="en-US" sz="2400" dirty="0" err="1"/>
              <a:t>Pixabay</a:t>
            </a:r>
            <a:r>
              <a:rPr lang="en-US" sz="2400" dirty="0"/>
              <a:t> (https://pixabay.com), and per the website: “All images and videos on </a:t>
            </a:r>
            <a:r>
              <a:rPr lang="en-US" sz="2400" dirty="0" err="1"/>
              <a:t>Pixabay</a:t>
            </a:r>
            <a:r>
              <a:rPr lang="en-US" sz="2400" dirty="0"/>
              <a:t> are released under the Creative Commons CC0. Thus, they may be used freely for almost any purpose - even commercially and in printed format. Attribution is appreciated, but not required.)”</a:t>
            </a:r>
            <a:r>
              <a:rPr lang="en-US" sz="2400" baseline="30000" dirty="0"/>
              <a:t>7</a:t>
            </a:r>
          </a:p>
          <a:p>
            <a:pPr lvl="1"/>
            <a:endParaRPr lang="en-US" sz="2400" dirty="0"/>
          </a:p>
          <a:p>
            <a:pPr lvl="1"/>
            <a:r>
              <a:rPr lang="en-US" sz="2400" dirty="0"/>
              <a:t>Slides 2-5, 7-11</a:t>
            </a:r>
          </a:p>
          <a:p>
            <a:pPr lvl="1"/>
            <a:r>
              <a:rPr lang="en-US" sz="2400" dirty="0"/>
              <a:t>Slides 17, 19, 22-25</a:t>
            </a:r>
          </a:p>
          <a:p>
            <a:pPr lvl="1"/>
            <a:r>
              <a:rPr lang="en-US" sz="2400" dirty="0"/>
              <a:t>Slides 29, 31-33, 38</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176963"/>
            <a:ext cx="7174523" cy="246221"/>
          </a:xfrm>
          <a:prstGeom prst="rect">
            <a:avLst/>
          </a:prstGeom>
          <a:noFill/>
        </p:spPr>
        <p:txBody>
          <a:bodyPr wrap="square" rtlCol="0">
            <a:spAutoFit/>
          </a:bodyPr>
          <a:lstStyle/>
          <a:p>
            <a:r>
              <a:rPr lang="en-US" sz="1000" dirty="0"/>
              <a:t>7.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Overview of the US Court Systems </a:t>
            </a:r>
          </a:p>
        </p:txBody>
      </p:sp>
      <p:pic>
        <p:nvPicPr>
          <p:cNvPr id="6" name="Picture 5" descr="Image of a courthouse.">
            <a:extLst>
              <a:ext uri="{FF2B5EF4-FFF2-40B4-BE49-F238E27FC236}">
                <a16:creationId xmlns:a16="http://schemas.microsoft.com/office/drawing/2014/main" xmlns="" id="{7C580D76-C531-4196-85F0-E70CF0FFD90E}"/>
              </a:ext>
            </a:extLst>
          </p:cNvPr>
          <p:cNvPicPr>
            <a:picLocks noChangeAspect="1"/>
          </p:cNvPicPr>
          <p:nvPr/>
        </p:nvPicPr>
        <p:blipFill>
          <a:blip r:embed="rId2"/>
          <a:stretch>
            <a:fillRect/>
          </a:stretch>
        </p:blipFill>
        <p:spPr>
          <a:xfrm>
            <a:off x="3578468" y="2161442"/>
            <a:ext cx="3362911" cy="2157339"/>
          </a:xfrm>
          <a:prstGeom prst="rect">
            <a:avLst/>
          </a:prstGeom>
        </p:spPr>
      </p:pic>
    </p:spTree>
    <p:extLst>
      <p:ext uri="{BB962C8B-B14F-4D97-AF65-F5344CB8AC3E}">
        <p14:creationId xmlns:p14="http://schemas.microsoft.com/office/powerpoint/2010/main" val="3474856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8892528-4792-4C2D-8D58-7863CABC0DAF}"/>
              </a:ext>
            </a:extLst>
          </p:cNvPr>
          <p:cNvSpPr>
            <a:spLocks noGrp="1"/>
          </p:cNvSpPr>
          <p:nvPr>
            <p:ph type="title"/>
          </p:nvPr>
        </p:nvSpPr>
        <p:spPr/>
        <p:txBody>
          <a:bodyPr/>
          <a:lstStyle/>
          <a:p>
            <a:r>
              <a:rPr lang="en-US" dirty="0" smtClean="0"/>
              <a:t>Terms and Definitions </a:t>
            </a:r>
            <a:r>
              <a:rPr lang="en-US" dirty="0"/>
              <a:t>to Know</a:t>
            </a:r>
            <a:r>
              <a:rPr lang="en-US" baseline="30000" dirty="0"/>
              <a:t>1</a:t>
            </a:r>
          </a:p>
        </p:txBody>
      </p:sp>
      <p:sp>
        <p:nvSpPr>
          <p:cNvPr id="3" name="Content Placeholder 2">
            <a:extLst>
              <a:ext uri="{FF2B5EF4-FFF2-40B4-BE49-F238E27FC236}">
                <a16:creationId xmlns:a16="http://schemas.microsoft.com/office/drawing/2014/main" xmlns="" id="{77A42108-8354-414D-9E0F-8C98528ADFEF}"/>
              </a:ext>
            </a:extLst>
          </p:cNvPr>
          <p:cNvSpPr>
            <a:spLocks noGrp="1"/>
          </p:cNvSpPr>
          <p:nvPr>
            <p:ph idx="1"/>
          </p:nvPr>
        </p:nvSpPr>
        <p:spPr>
          <a:xfrm>
            <a:off x="628650" y="1758157"/>
            <a:ext cx="7886700" cy="4351338"/>
          </a:xfrm>
        </p:spPr>
        <p:txBody>
          <a:bodyPr/>
          <a:lstStyle/>
          <a:p>
            <a:pPr marL="0" indent="0">
              <a:lnSpc>
                <a:spcPct val="100000"/>
              </a:lnSpc>
              <a:buNone/>
            </a:pPr>
            <a:r>
              <a:rPr lang="en-US" b="1" dirty="0"/>
              <a:t>Cause of action: </a:t>
            </a:r>
            <a:r>
              <a:rPr lang="en-US" dirty="0"/>
              <a:t>A group of facts giving rise to one or more bases for suing; a factual situation that entitles one person to obtain a remedy in court from another person.</a:t>
            </a:r>
            <a:endParaRPr lang="en-US" b="1" dirty="0"/>
          </a:p>
          <a:p>
            <a:pPr marL="0" indent="0">
              <a:lnSpc>
                <a:spcPct val="100000"/>
              </a:lnSpc>
              <a:buNone/>
            </a:pPr>
            <a:endParaRPr lang="en-US" dirty="0"/>
          </a:p>
          <a:p>
            <a:pPr marL="0" indent="0">
              <a:lnSpc>
                <a:spcPct val="100000"/>
              </a:lnSpc>
              <a:buNone/>
            </a:pPr>
            <a:r>
              <a:rPr lang="en-US" b="1" dirty="0"/>
              <a:t>Federalism:  </a:t>
            </a:r>
            <a:r>
              <a:rPr lang="en-US" dirty="0"/>
              <a:t>The legal relationship and distribution of power between the national and regional governments within a federal system of government, and in the United States particularly, between the federal government and the state governments.</a:t>
            </a:r>
          </a:p>
          <a:p>
            <a:pPr marL="0" indent="0">
              <a:lnSpc>
                <a:spcPct val="100000"/>
              </a:lnSpc>
              <a:buNone/>
            </a:pPr>
            <a:endParaRPr lang="en-US" dirty="0"/>
          </a:p>
          <a:p>
            <a:pPr marL="0" indent="0">
              <a:lnSpc>
                <a:spcPct val="100000"/>
              </a:lnSpc>
              <a:buNone/>
            </a:pPr>
            <a:r>
              <a:rPr lang="en-US" b="1" dirty="0"/>
              <a:t>Jurisdiction</a:t>
            </a:r>
            <a:r>
              <a:rPr lang="en-US" dirty="0"/>
              <a:t>: A court's power to decide a case or issue a judgement; OR the geographic area within which a court’s authority may be exercised. </a:t>
            </a:r>
          </a:p>
          <a:p>
            <a:pPr marL="0" indent="0">
              <a:lnSpc>
                <a:spcPct val="100000"/>
              </a:lnSpc>
              <a:buNone/>
            </a:pPr>
            <a:endParaRPr lang="en-US" dirty="0"/>
          </a:p>
          <a:p>
            <a:pPr marL="0" indent="0">
              <a:buNone/>
            </a:pPr>
            <a:endParaRPr lang="en-US" dirty="0"/>
          </a:p>
        </p:txBody>
      </p:sp>
      <p:sp>
        <p:nvSpPr>
          <p:cNvPr id="4" name="TextBox 3">
            <a:extLst>
              <a:ext uri="{FF2B5EF4-FFF2-40B4-BE49-F238E27FC236}">
                <a16:creationId xmlns:a16="http://schemas.microsoft.com/office/drawing/2014/main" xmlns="" id="{FF5893CC-AA3C-4D07-98FD-64A7AD58E544}"/>
              </a:ext>
            </a:extLst>
          </p:cNvPr>
          <p:cNvSpPr txBox="1"/>
          <p:nvPr/>
        </p:nvSpPr>
        <p:spPr>
          <a:xfrm>
            <a:off x="731520" y="6176963"/>
            <a:ext cx="7469945" cy="246221"/>
          </a:xfrm>
          <a:prstGeom prst="rect">
            <a:avLst/>
          </a:prstGeom>
          <a:noFill/>
        </p:spPr>
        <p:txBody>
          <a:bodyPr wrap="square" rtlCol="0">
            <a:spAutoFit/>
          </a:bodyPr>
          <a:lstStyle/>
          <a:p>
            <a:r>
              <a:rPr lang="en-US" sz="1000" dirty="0">
                <a:latin typeface="+mn-lt"/>
              </a:rPr>
              <a:t>1. Black’s Law Dictionary 2014</a:t>
            </a:r>
          </a:p>
        </p:txBody>
      </p:sp>
      <p:pic>
        <p:nvPicPr>
          <p:cNvPr id="5" name="Picture 4" descr="Image of a judge's gavel.">
            <a:extLst>
              <a:ext uri="{FF2B5EF4-FFF2-40B4-BE49-F238E27FC236}">
                <a16:creationId xmlns:a16="http://schemas.microsoft.com/office/drawing/2014/main" xmlns="" id="{1148B8CE-1D8F-44C8-B1CD-22E433913712}"/>
              </a:ext>
            </a:extLst>
          </p:cNvPr>
          <p:cNvPicPr>
            <a:picLocks noChangeAspect="1"/>
          </p:cNvPicPr>
          <p:nvPr/>
        </p:nvPicPr>
        <p:blipFill>
          <a:blip r:embed="rId3"/>
          <a:stretch>
            <a:fillRect/>
          </a:stretch>
        </p:blipFill>
        <p:spPr>
          <a:xfrm>
            <a:off x="6407942" y="434816"/>
            <a:ext cx="2107408" cy="1170782"/>
          </a:xfrm>
          <a:prstGeom prst="rect">
            <a:avLst/>
          </a:prstGeom>
        </p:spPr>
      </p:pic>
    </p:spTree>
    <p:extLst>
      <p:ext uri="{BB962C8B-B14F-4D97-AF65-F5344CB8AC3E}">
        <p14:creationId xmlns:p14="http://schemas.microsoft.com/office/powerpoint/2010/main" val="192853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Role of Precedent </a:t>
            </a:r>
          </a:p>
        </p:txBody>
      </p:sp>
      <p:sp>
        <p:nvSpPr>
          <p:cNvPr id="3" name="Content Placeholder 2"/>
          <p:cNvSpPr>
            <a:spLocks noGrp="1"/>
          </p:cNvSpPr>
          <p:nvPr>
            <p:ph idx="1"/>
          </p:nvPr>
        </p:nvSpPr>
        <p:spPr>
          <a:xfrm>
            <a:off x="628650" y="1480457"/>
            <a:ext cx="7886700" cy="4696506"/>
          </a:xfrm>
        </p:spPr>
        <p:txBody>
          <a:bodyPr/>
          <a:lstStyle/>
          <a:p>
            <a:pPr marL="0" indent="0">
              <a:lnSpc>
                <a:spcPct val="100000"/>
              </a:lnSpc>
              <a:buNone/>
            </a:pPr>
            <a:r>
              <a:rPr lang="en-US" sz="2400" b="1" dirty="0"/>
              <a:t>Precedent</a:t>
            </a:r>
            <a:r>
              <a:rPr lang="en-US" sz="2400" dirty="0"/>
              <a:t>: The doctrine under which a court must follow earlier judicial decisions when the same points arise again in litigation. Precedent refers to the court’s holding and not merely discussion by the court, which is called </a:t>
            </a:r>
            <a:r>
              <a:rPr lang="en-US" sz="2400" i="1" dirty="0"/>
              <a:t>dicta</a:t>
            </a:r>
            <a:r>
              <a:rPr lang="en-US" sz="2400" dirty="0"/>
              <a:t>.</a:t>
            </a:r>
          </a:p>
          <a:p>
            <a:pPr marL="0" indent="0">
              <a:lnSpc>
                <a:spcPct val="100000"/>
              </a:lnSpc>
              <a:buNone/>
            </a:pPr>
            <a:endParaRPr lang="en-US" sz="2000" dirty="0"/>
          </a:p>
          <a:p>
            <a:pPr lvl="1"/>
            <a:r>
              <a:rPr lang="en-US" sz="2400" dirty="0"/>
              <a:t>Some precedent is </a:t>
            </a:r>
            <a:r>
              <a:rPr lang="en-US" sz="2400" b="1" dirty="0"/>
              <a:t>binding. </a:t>
            </a:r>
          </a:p>
          <a:p>
            <a:pPr lvl="2"/>
            <a:r>
              <a:rPr lang="en-US" sz="1800" dirty="0"/>
              <a:t>Precedent is binding when a higher court in the same jurisdiction has already ruled on an issue. Lower courts in the same jurisdiction MUST rule the same way if the same legal question arises again.  </a:t>
            </a:r>
          </a:p>
          <a:p>
            <a:pPr lvl="1"/>
            <a:r>
              <a:rPr lang="en-US" sz="2400" dirty="0"/>
              <a:t> Other precedent is </a:t>
            </a:r>
            <a:r>
              <a:rPr lang="en-US" sz="2400" b="1" dirty="0"/>
              <a:t>persuasive. </a:t>
            </a:r>
          </a:p>
          <a:p>
            <a:pPr lvl="2"/>
            <a:r>
              <a:rPr lang="en-US" sz="1800" dirty="0"/>
              <a:t>If precedent is merely persuasive, courts should consider past rulings on the issue, but are not required to rule the same way.  </a:t>
            </a:r>
          </a:p>
          <a:p>
            <a:endParaRPr lang="en-US" dirty="0"/>
          </a:p>
        </p:txBody>
      </p:sp>
    </p:spTree>
    <p:extLst>
      <p:ext uri="{BB962C8B-B14F-4D97-AF65-F5344CB8AC3E}">
        <p14:creationId xmlns:p14="http://schemas.microsoft.com/office/powerpoint/2010/main" val="1370305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13886" y="365126"/>
            <a:ext cx="8101464" cy="924659"/>
          </a:xfrm>
          <a:noFill/>
          <a:ln w="25400">
            <a:noFill/>
          </a:ln>
        </p:spPr>
        <p:txBody>
          <a:bodyPr/>
          <a:lstStyle/>
          <a:p>
            <a:r>
              <a:rPr lang="en-US" dirty="0"/>
              <a:t>The US Constitution, Art. III, Section 1.</a:t>
            </a:r>
          </a:p>
        </p:txBody>
      </p:sp>
      <p:sp>
        <p:nvSpPr>
          <p:cNvPr id="3" name="Content Placeholder 2"/>
          <p:cNvSpPr>
            <a:spLocks noGrp="1"/>
          </p:cNvSpPr>
          <p:nvPr>
            <p:ph idx="1"/>
          </p:nvPr>
        </p:nvSpPr>
        <p:spPr>
          <a:xfrm>
            <a:off x="628650" y="1392808"/>
            <a:ext cx="7886700" cy="3645519"/>
          </a:xfrm>
        </p:spPr>
        <p:txBody>
          <a:bodyPr/>
          <a:lstStyle/>
          <a:p>
            <a:pPr marL="0" indent="0">
              <a:lnSpc>
                <a:spcPct val="100000"/>
              </a:lnSpc>
              <a:buNone/>
            </a:pPr>
            <a:r>
              <a:rPr lang="en-US" sz="2400" dirty="0"/>
              <a:t>“The judicial power of the United States, shall be vested in one Supreme Court, and in such inferior courts as the Congress may from time to time ordain and establish. The judges, both of the supreme and inferior courts, shall hold their offices during good </a:t>
            </a:r>
            <a:r>
              <a:rPr lang="en-US" sz="2400" dirty="0" err="1"/>
              <a:t>behaviour</a:t>
            </a:r>
            <a:r>
              <a:rPr lang="en-US" sz="2400" dirty="0"/>
              <a:t>, and shall, at stated times, receive for their services, a compensation, which shall not be diminished during their continuance in office.”</a:t>
            </a:r>
            <a:r>
              <a:rPr lang="en-US" sz="2400" baseline="30000" dirty="0"/>
              <a:t>2</a:t>
            </a:r>
            <a:endParaRPr lang="en-US" sz="2400" baseline="30000" dirty="0">
              <a:latin typeface="Bell MT" panose="02020503060305020303" pitchFamily="18" charset="0"/>
            </a:endParaRPr>
          </a:p>
          <a:p>
            <a:pPr lvl="1">
              <a:lnSpc>
                <a:spcPct val="100000"/>
              </a:lnSpc>
              <a:spcBef>
                <a:spcPts val="600"/>
              </a:spcBef>
              <a:spcAft>
                <a:spcPts val="600"/>
              </a:spcAft>
              <a:buFont typeface="Wingdings" panose="05000000000000000000" pitchFamily="2" charset="2"/>
              <a:buChar char="§"/>
            </a:pPr>
            <a:r>
              <a:rPr lang="en-US" sz="2100" dirty="0">
                <a:latin typeface="Bell MT" panose="02020503060305020303" pitchFamily="18" charset="0"/>
              </a:rPr>
              <a:t> </a:t>
            </a:r>
            <a:r>
              <a:rPr lang="en-US" sz="2000" dirty="0"/>
              <a:t>Vests judicial power in the Supreme Court </a:t>
            </a:r>
          </a:p>
          <a:p>
            <a:pPr lvl="1">
              <a:lnSpc>
                <a:spcPct val="100000"/>
              </a:lnSpc>
              <a:spcBef>
                <a:spcPts val="600"/>
              </a:spcBef>
              <a:spcAft>
                <a:spcPts val="600"/>
              </a:spcAft>
              <a:buFont typeface="Wingdings" panose="05000000000000000000" pitchFamily="2" charset="2"/>
              <a:buChar char="§"/>
            </a:pPr>
            <a:r>
              <a:rPr lang="en-US" sz="2000" dirty="0"/>
              <a:t> Permits Congress to ordain and establish lower federal courts </a:t>
            </a:r>
          </a:p>
          <a:p>
            <a:pPr lvl="1">
              <a:lnSpc>
                <a:spcPct val="100000"/>
              </a:lnSpc>
              <a:spcBef>
                <a:spcPts val="600"/>
              </a:spcBef>
              <a:spcAft>
                <a:spcPts val="600"/>
              </a:spcAft>
              <a:buFont typeface="Wingdings" panose="05000000000000000000" pitchFamily="2" charset="2"/>
              <a:buChar char="§"/>
            </a:pPr>
            <a:r>
              <a:rPr lang="en-US" sz="2000" dirty="0"/>
              <a:t> Establishes that judges hold their offices for life during good behavior </a:t>
            </a:r>
          </a:p>
          <a:p>
            <a:pPr marL="0" indent="0">
              <a:lnSpc>
                <a:spcPct val="100000"/>
              </a:lnSpc>
              <a:buNone/>
            </a:pPr>
            <a:endParaRPr lang="en-US" sz="1800" dirty="0">
              <a:latin typeface="Bell MT" panose="02020503060305020303" pitchFamily="18" charset="0"/>
            </a:endParaRPr>
          </a:p>
          <a:p>
            <a:pPr marL="0" indent="0">
              <a:buNone/>
            </a:pPr>
            <a:endParaRPr lang="en-US" dirty="0">
              <a:latin typeface="Bell MT" panose="02020503060305020303" pitchFamily="18" charset="0"/>
            </a:endParaRPr>
          </a:p>
          <a:p>
            <a:pPr marL="0" indent="0">
              <a:buNone/>
            </a:pPr>
            <a:endParaRPr lang="en-US" dirty="0">
              <a:latin typeface="Bell MT" panose="02020503060305020303" pitchFamily="18" charset="0"/>
            </a:endParaRPr>
          </a:p>
          <a:p>
            <a:pPr marL="0" indent="0" algn="ctr">
              <a:buNone/>
            </a:pPr>
            <a:endParaRPr lang="en-US" dirty="0">
              <a:latin typeface="Bell MT" panose="02020503060305020303" pitchFamily="18" charset="0"/>
            </a:endParaRPr>
          </a:p>
          <a:p>
            <a:pPr marL="0" indent="0" algn="ctr">
              <a:buNone/>
            </a:pPr>
            <a:endParaRPr lang="en-US" dirty="0">
              <a:latin typeface="Bell MT" panose="02020503060305020303" pitchFamily="18" charset="0"/>
            </a:endParaRPr>
          </a:p>
        </p:txBody>
      </p:sp>
      <p:sp>
        <p:nvSpPr>
          <p:cNvPr id="4" name="TextBox 3">
            <a:extLst>
              <a:ext uri="{FF2B5EF4-FFF2-40B4-BE49-F238E27FC236}">
                <a16:creationId xmlns:a16="http://schemas.microsoft.com/office/drawing/2014/main" xmlns="" id="{B3D327AD-7B74-4D49-A417-B48980ECE832}"/>
              </a:ext>
            </a:extLst>
          </p:cNvPr>
          <p:cNvSpPr txBox="1"/>
          <p:nvPr/>
        </p:nvSpPr>
        <p:spPr>
          <a:xfrm>
            <a:off x="628650" y="6175717"/>
            <a:ext cx="7418070" cy="246221"/>
          </a:xfrm>
          <a:prstGeom prst="rect">
            <a:avLst/>
          </a:prstGeom>
          <a:noFill/>
        </p:spPr>
        <p:txBody>
          <a:bodyPr wrap="square" rtlCol="0">
            <a:spAutoFit/>
          </a:bodyPr>
          <a:lstStyle/>
          <a:p>
            <a:r>
              <a:rPr lang="en-US" sz="1000" dirty="0"/>
              <a:t>2. U.S. Const. art. III, § 1</a:t>
            </a:r>
          </a:p>
        </p:txBody>
      </p:sp>
      <p:pic>
        <p:nvPicPr>
          <p:cNvPr id="5" name="Picture 4" descr="Image of the constitution.">
            <a:extLst>
              <a:ext uri="{FF2B5EF4-FFF2-40B4-BE49-F238E27FC236}">
                <a16:creationId xmlns:a16="http://schemas.microsoft.com/office/drawing/2014/main" xmlns="" id="{14D3C53B-ACF4-4615-AEF4-0BFC5211598D}"/>
              </a:ext>
            </a:extLst>
          </p:cNvPr>
          <p:cNvPicPr>
            <a:picLocks noChangeAspect="1"/>
          </p:cNvPicPr>
          <p:nvPr/>
        </p:nvPicPr>
        <p:blipFill>
          <a:blip r:embed="rId3"/>
          <a:stretch>
            <a:fillRect/>
          </a:stretch>
        </p:blipFill>
        <p:spPr>
          <a:xfrm>
            <a:off x="7188591" y="365126"/>
            <a:ext cx="1541523" cy="1027682"/>
          </a:xfrm>
          <a:prstGeom prst="rect">
            <a:avLst/>
          </a:prstGeom>
        </p:spPr>
      </p:pic>
    </p:spTree>
    <p:extLst>
      <p:ext uri="{BB962C8B-B14F-4D97-AF65-F5344CB8AC3E}">
        <p14:creationId xmlns:p14="http://schemas.microsoft.com/office/powerpoint/2010/main" val="1557106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9" name="Group 28" descr="Graph of the Two American Court System.">
            <a:extLst>
              <a:ext uri="{FF2B5EF4-FFF2-40B4-BE49-F238E27FC236}">
                <a16:creationId xmlns:a16="http://schemas.microsoft.com/office/drawing/2014/main" xmlns="" id="{0D933450-B026-4261-9825-E9EC937A22A9}"/>
              </a:ext>
            </a:extLst>
          </p:cNvPr>
          <p:cNvGrpSpPr/>
          <p:nvPr/>
        </p:nvGrpSpPr>
        <p:grpSpPr>
          <a:xfrm>
            <a:off x="763172" y="1600225"/>
            <a:ext cx="7617655" cy="5061222"/>
            <a:chOff x="457200" y="592385"/>
            <a:chExt cx="8229600" cy="5791200"/>
          </a:xfrm>
        </p:grpSpPr>
        <p:cxnSp>
          <p:nvCxnSpPr>
            <p:cNvPr id="10" name="Straight Arrow Connector 9">
              <a:extLst>
                <a:ext uri="{FF2B5EF4-FFF2-40B4-BE49-F238E27FC236}">
                  <a16:creationId xmlns:a16="http://schemas.microsoft.com/office/drawing/2014/main" xmlns="" id="{C9B9BEBC-5A5D-414E-8411-67D08E07F335}"/>
                </a:ext>
              </a:extLst>
            </p:cNvPr>
            <p:cNvCxnSpPr>
              <a:stCxn id="6" idx="0"/>
              <a:endCxn id="5" idx="2"/>
            </p:cNvCxnSpPr>
            <p:nvPr/>
          </p:nvCxnSpPr>
          <p:spPr>
            <a:xfrm flipV="1">
              <a:off x="1371600" y="2344985"/>
              <a:ext cx="0" cy="45720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xmlns="" id="{67B0B38D-F4D9-4913-9302-78BD0FD9A901}"/>
                </a:ext>
              </a:extLst>
            </p:cNvPr>
            <p:cNvCxnSpPr>
              <a:stCxn id="15" idx="0"/>
              <a:endCxn id="14" idx="2"/>
            </p:cNvCxnSpPr>
            <p:nvPr/>
          </p:nvCxnSpPr>
          <p:spPr>
            <a:xfrm flipV="1">
              <a:off x="6090747" y="2344985"/>
              <a:ext cx="5253" cy="47581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6" name="Group 25" descr="Graphic representation of the Two American Court System.">
              <a:extLst>
                <a:ext uri="{FF2B5EF4-FFF2-40B4-BE49-F238E27FC236}">
                  <a16:creationId xmlns:a16="http://schemas.microsoft.com/office/drawing/2014/main" xmlns="" id="{E6636C8E-0BA6-49E1-BE73-A7808B1485B5}"/>
                </a:ext>
              </a:extLst>
            </p:cNvPr>
            <p:cNvGrpSpPr/>
            <p:nvPr/>
          </p:nvGrpSpPr>
          <p:grpSpPr>
            <a:xfrm>
              <a:off x="457200" y="592385"/>
              <a:ext cx="8229600" cy="5791200"/>
              <a:chOff x="467710" y="533400"/>
              <a:chExt cx="8229600" cy="5791200"/>
            </a:xfrm>
          </p:grpSpPr>
          <p:sp>
            <p:nvSpPr>
              <p:cNvPr id="4" name="Rectangle 3">
                <a:extLst>
                  <a:ext uri="{FF2B5EF4-FFF2-40B4-BE49-F238E27FC236}">
                    <a16:creationId xmlns:a16="http://schemas.microsoft.com/office/drawing/2014/main" xmlns="" id="{2C614D53-8D47-42F4-BD44-E6A83AD78E46}"/>
                  </a:ext>
                </a:extLst>
              </p:cNvPr>
              <p:cNvSpPr/>
              <p:nvPr/>
            </p:nvSpPr>
            <p:spPr>
              <a:xfrm>
                <a:off x="467710" y="533400"/>
                <a:ext cx="8229600" cy="457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The United States Supreme Court</a:t>
                </a:r>
              </a:p>
            </p:txBody>
          </p:sp>
          <p:sp>
            <p:nvSpPr>
              <p:cNvPr id="5" name="Rectangle 4">
                <a:extLst>
                  <a:ext uri="{FF2B5EF4-FFF2-40B4-BE49-F238E27FC236}">
                    <a16:creationId xmlns:a16="http://schemas.microsoft.com/office/drawing/2014/main" xmlns="" id="{E5C50DB4-AFD5-4866-AA04-8153C0AE80DD}"/>
                  </a:ext>
                </a:extLst>
              </p:cNvPr>
              <p:cNvSpPr/>
              <p:nvPr/>
            </p:nvSpPr>
            <p:spPr>
              <a:xfrm>
                <a:off x="467710" y="1524000"/>
                <a:ext cx="1828800" cy="76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State Supreme Courts</a:t>
                </a:r>
              </a:p>
            </p:txBody>
          </p:sp>
          <p:sp>
            <p:nvSpPr>
              <p:cNvPr id="6" name="Rectangle 5">
                <a:extLst>
                  <a:ext uri="{FF2B5EF4-FFF2-40B4-BE49-F238E27FC236}">
                    <a16:creationId xmlns:a16="http://schemas.microsoft.com/office/drawing/2014/main" xmlns="" id="{00C474D1-8FD6-4C58-94EC-43D20892FE73}"/>
                  </a:ext>
                </a:extLst>
              </p:cNvPr>
              <p:cNvSpPr/>
              <p:nvPr/>
            </p:nvSpPr>
            <p:spPr>
              <a:xfrm>
                <a:off x="467710" y="2743200"/>
                <a:ext cx="1828800" cy="100373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State Intermediate Appellate</a:t>
                </a:r>
              </a:p>
            </p:txBody>
          </p:sp>
          <p:sp>
            <p:nvSpPr>
              <p:cNvPr id="7" name="Rectangle 6">
                <a:extLst>
                  <a:ext uri="{FF2B5EF4-FFF2-40B4-BE49-F238E27FC236}">
                    <a16:creationId xmlns:a16="http://schemas.microsoft.com/office/drawing/2014/main" xmlns="" id="{3E22E159-8932-4C63-A825-FFC79D5900AD}"/>
                  </a:ext>
                </a:extLst>
              </p:cNvPr>
              <p:cNvSpPr/>
              <p:nvPr/>
            </p:nvSpPr>
            <p:spPr>
              <a:xfrm>
                <a:off x="467710" y="4204138"/>
                <a:ext cx="1828800" cy="6726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State Trial Courts</a:t>
                </a:r>
              </a:p>
            </p:txBody>
          </p:sp>
          <p:sp>
            <p:nvSpPr>
              <p:cNvPr id="8" name="Rectangle 7">
                <a:extLst>
                  <a:ext uri="{FF2B5EF4-FFF2-40B4-BE49-F238E27FC236}">
                    <a16:creationId xmlns:a16="http://schemas.microsoft.com/office/drawing/2014/main" xmlns="" id="{0667C341-B103-4321-AC24-DEF8DE0ED889}"/>
                  </a:ext>
                </a:extLst>
              </p:cNvPr>
              <p:cNvSpPr/>
              <p:nvPr/>
            </p:nvSpPr>
            <p:spPr>
              <a:xfrm>
                <a:off x="478220" y="5315387"/>
                <a:ext cx="1828800" cy="10092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Cases involving State and Local Laws</a:t>
                </a:r>
              </a:p>
            </p:txBody>
          </p:sp>
          <p:cxnSp>
            <p:nvCxnSpPr>
              <p:cNvPr id="9" name="Straight Arrow Connector 8">
                <a:extLst>
                  <a:ext uri="{FF2B5EF4-FFF2-40B4-BE49-F238E27FC236}">
                    <a16:creationId xmlns:a16="http://schemas.microsoft.com/office/drawing/2014/main" xmlns="" id="{04CDA6E0-B03A-4B7F-A107-3BB42CE603A9}"/>
                  </a:ext>
                </a:extLst>
              </p:cNvPr>
              <p:cNvCxnSpPr>
                <a:stCxn id="5" idx="0"/>
              </p:cNvCxnSpPr>
              <p:nvPr/>
            </p:nvCxnSpPr>
            <p:spPr>
              <a:xfrm flipV="1">
                <a:off x="1382110" y="990600"/>
                <a:ext cx="10510" cy="53340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xmlns="" id="{CB2183A8-11D0-46CE-A450-E586D5730DAB}"/>
                  </a:ext>
                </a:extLst>
              </p:cNvPr>
              <p:cNvCxnSpPr>
                <a:stCxn id="7" idx="0"/>
                <a:endCxn id="6" idx="2"/>
              </p:cNvCxnSpPr>
              <p:nvPr/>
            </p:nvCxnSpPr>
            <p:spPr>
              <a:xfrm flipV="1">
                <a:off x="1382110" y="3746938"/>
                <a:ext cx="0" cy="45720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xmlns="" id="{9DFF5E6F-CEEF-4713-9BFA-8F9D7B095C82}"/>
                  </a:ext>
                </a:extLst>
              </p:cNvPr>
              <p:cNvCxnSpPr>
                <a:stCxn id="8" idx="0"/>
                <a:endCxn id="7" idx="2"/>
              </p:cNvCxnSpPr>
              <p:nvPr/>
            </p:nvCxnSpPr>
            <p:spPr>
              <a:xfrm flipH="1" flipV="1">
                <a:off x="1382110" y="4876800"/>
                <a:ext cx="10510" cy="43858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xmlns="" id="{EFB94746-3EE5-48B5-A767-CC8A3D92F78C}"/>
                  </a:ext>
                </a:extLst>
              </p:cNvPr>
              <p:cNvSpPr/>
              <p:nvPr/>
            </p:nvSpPr>
            <p:spPr>
              <a:xfrm>
                <a:off x="2829910" y="1524000"/>
                <a:ext cx="1828800" cy="76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Special Federal Courts</a:t>
                </a:r>
              </a:p>
            </p:txBody>
          </p:sp>
          <p:sp>
            <p:nvSpPr>
              <p:cNvPr id="14" name="Rectangle 13">
                <a:extLst>
                  <a:ext uri="{FF2B5EF4-FFF2-40B4-BE49-F238E27FC236}">
                    <a16:creationId xmlns:a16="http://schemas.microsoft.com/office/drawing/2014/main" xmlns="" id="{E446A55F-620A-4FEE-82F8-6BE6968AF380}"/>
                  </a:ext>
                </a:extLst>
              </p:cNvPr>
              <p:cNvSpPr/>
              <p:nvPr/>
            </p:nvSpPr>
            <p:spPr>
              <a:xfrm>
                <a:off x="5192110" y="1524000"/>
                <a:ext cx="1828800" cy="76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U.S. Court of Appeals</a:t>
                </a:r>
              </a:p>
            </p:txBody>
          </p:sp>
          <p:sp>
            <p:nvSpPr>
              <p:cNvPr id="15" name="Rectangle 14">
                <a:extLst>
                  <a:ext uri="{FF2B5EF4-FFF2-40B4-BE49-F238E27FC236}">
                    <a16:creationId xmlns:a16="http://schemas.microsoft.com/office/drawing/2014/main" xmlns="" id="{D80E3145-F81A-41FE-85ED-D67F43FC9EF7}"/>
                  </a:ext>
                </a:extLst>
              </p:cNvPr>
              <p:cNvSpPr/>
              <p:nvPr/>
            </p:nvSpPr>
            <p:spPr>
              <a:xfrm>
                <a:off x="5186857" y="2761813"/>
                <a:ext cx="1828800" cy="76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US District Courts</a:t>
                </a:r>
              </a:p>
            </p:txBody>
          </p:sp>
          <p:sp>
            <p:nvSpPr>
              <p:cNvPr id="16" name="Rectangle 15">
                <a:extLst>
                  <a:ext uri="{FF2B5EF4-FFF2-40B4-BE49-F238E27FC236}">
                    <a16:creationId xmlns:a16="http://schemas.microsoft.com/office/drawing/2014/main" xmlns="" id="{24339534-2B48-47C5-8EEC-37A5B050B8AB}"/>
                  </a:ext>
                </a:extLst>
              </p:cNvPr>
              <p:cNvSpPr/>
              <p:nvPr/>
            </p:nvSpPr>
            <p:spPr>
              <a:xfrm>
                <a:off x="2829910" y="4204138"/>
                <a:ext cx="4185747" cy="6726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Cases involving Federal Laws</a:t>
                </a:r>
              </a:p>
            </p:txBody>
          </p:sp>
          <p:cxnSp>
            <p:nvCxnSpPr>
              <p:cNvPr id="17" name="Straight Arrow Connector 16">
                <a:extLst>
                  <a:ext uri="{FF2B5EF4-FFF2-40B4-BE49-F238E27FC236}">
                    <a16:creationId xmlns:a16="http://schemas.microsoft.com/office/drawing/2014/main" xmlns="" id="{023EFFA0-A6AC-4312-B057-759155B9CF5E}"/>
                  </a:ext>
                </a:extLst>
              </p:cNvPr>
              <p:cNvCxnSpPr>
                <a:stCxn id="13" idx="0"/>
              </p:cNvCxnSpPr>
              <p:nvPr/>
            </p:nvCxnSpPr>
            <p:spPr>
              <a:xfrm flipV="1">
                <a:off x="3744310" y="990600"/>
                <a:ext cx="0" cy="53340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xmlns="" id="{5D5806E4-A8D2-4EFC-B663-D836B65FA12E}"/>
                  </a:ext>
                </a:extLst>
              </p:cNvPr>
              <p:cNvCxnSpPr>
                <a:endCxn id="15" idx="2"/>
              </p:cNvCxnSpPr>
              <p:nvPr/>
            </p:nvCxnSpPr>
            <p:spPr>
              <a:xfrm flipV="1">
                <a:off x="6101257" y="3523813"/>
                <a:ext cx="0" cy="68032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xmlns="" id="{5F0111BF-E616-4E4D-B3B3-42845431EB6C}"/>
                  </a:ext>
                </a:extLst>
              </p:cNvPr>
              <p:cNvCxnSpPr>
                <a:endCxn id="13" idx="2"/>
              </p:cNvCxnSpPr>
              <p:nvPr/>
            </p:nvCxnSpPr>
            <p:spPr>
              <a:xfrm flipV="1">
                <a:off x="3744310" y="2286000"/>
                <a:ext cx="0" cy="191813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xmlns="" id="{13D11C7A-289D-4B9C-A22A-74CEB3164E47}"/>
                  </a:ext>
                </a:extLst>
              </p:cNvPr>
              <p:cNvSpPr/>
              <p:nvPr/>
            </p:nvSpPr>
            <p:spPr>
              <a:xfrm>
                <a:off x="6125560" y="5315387"/>
                <a:ext cx="2571750" cy="1009213"/>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Cases involving a Foreign Diplomat or State Government</a:t>
                </a:r>
              </a:p>
            </p:txBody>
          </p:sp>
          <p:cxnSp>
            <p:nvCxnSpPr>
              <p:cNvPr id="22" name="Straight Arrow Connector 21">
                <a:extLst>
                  <a:ext uri="{FF2B5EF4-FFF2-40B4-BE49-F238E27FC236}">
                    <a16:creationId xmlns:a16="http://schemas.microsoft.com/office/drawing/2014/main" xmlns="" id="{D42F481D-69AE-4025-82D8-411CF22E1391}"/>
                  </a:ext>
                </a:extLst>
              </p:cNvPr>
              <p:cNvCxnSpPr/>
              <p:nvPr/>
            </p:nvCxnSpPr>
            <p:spPr>
              <a:xfrm flipV="1">
                <a:off x="7859110" y="990602"/>
                <a:ext cx="0" cy="432478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xmlns="" id="{AB16D837-BE81-4265-97AE-7690AB1F16DA}"/>
                  </a:ext>
                </a:extLst>
              </p:cNvPr>
              <p:cNvCxnSpPr/>
              <p:nvPr/>
            </p:nvCxnSpPr>
            <p:spPr>
              <a:xfrm flipV="1">
                <a:off x="6101257" y="990600"/>
                <a:ext cx="0" cy="53340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30" name="Title 29">
            <a:extLst>
              <a:ext uri="{FF2B5EF4-FFF2-40B4-BE49-F238E27FC236}">
                <a16:creationId xmlns:a16="http://schemas.microsoft.com/office/drawing/2014/main" xmlns="" id="{D7E57DDF-B0D6-4E23-A4FE-8BB4E93E29F7}"/>
              </a:ext>
            </a:extLst>
          </p:cNvPr>
          <p:cNvSpPr>
            <a:spLocks noGrp="1"/>
          </p:cNvSpPr>
          <p:nvPr>
            <p:ph type="title"/>
          </p:nvPr>
        </p:nvSpPr>
        <p:spPr>
          <a:xfrm>
            <a:off x="291026" y="211236"/>
            <a:ext cx="7886700" cy="1325563"/>
          </a:xfrm>
        </p:spPr>
        <p:txBody>
          <a:bodyPr/>
          <a:lstStyle/>
          <a:p>
            <a:r>
              <a:rPr lang="en-US" dirty="0"/>
              <a:t>The Two American Court System</a:t>
            </a:r>
          </a:p>
        </p:txBody>
      </p:sp>
    </p:spTree>
    <p:extLst>
      <p:ext uri="{BB962C8B-B14F-4D97-AF65-F5344CB8AC3E}">
        <p14:creationId xmlns:p14="http://schemas.microsoft.com/office/powerpoint/2010/main" val="2110252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ln w="25400">
            <a:noFill/>
          </a:ln>
        </p:spPr>
        <p:txBody>
          <a:bodyPr/>
          <a:lstStyle/>
          <a:p>
            <a:r>
              <a:rPr lang="en-US" dirty="0"/>
              <a:t>Court Structure and Federalism</a:t>
            </a:r>
          </a:p>
        </p:txBody>
      </p:sp>
      <p:sp>
        <p:nvSpPr>
          <p:cNvPr id="3" name="Content Placeholder 2"/>
          <p:cNvSpPr>
            <a:spLocks noGrp="1"/>
          </p:cNvSpPr>
          <p:nvPr>
            <p:ph idx="1"/>
          </p:nvPr>
        </p:nvSpPr>
        <p:spPr>
          <a:xfrm>
            <a:off x="4063829" y="1777557"/>
            <a:ext cx="4795966" cy="2794814"/>
          </a:xfrm>
          <a:noFill/>
          <a:ln>
            <a:solidFill>
              <a:schemeClr val="tx1"/>
            </a:solidFill>
          </a:ln>
        </p:spPr>
        <p:txBody>
          <a:bodyPr/>
          <a:lstStyle/>
          <a:p>
            <a:pPr marL="0" indent="0">
              <a:buNone/>
            </a:pPr>
            <a:r>
              <a:rPr lang="en-US" sz="2800" b="1" u="sng" dirty="0"/>
              <a:t>Appellate Court</a:t>
            </a:r>
            <a:r>
              <a:rPr lang="en-US" sz="2800" dirty="0"/>
              <a:t>: Appellate courts review the procedures and the decisions in the trial court to make sure that the proceedings were fair and that the proper law was applied correctly.</a:t>
            </a:r>
          </a:p>
          <a:p>
            <a:pPr marL="0" lvl="1" indent="0">
              <a:spcBef>
                <a:spcPts val="750"/>
              </a:spcBef>
              <a:buNone/>
            </a:pPr>
            <a:endParaRPr lang="en-US" dirty="0">
              <a:latin typeface="Bell MT" panose="02020503060305020303" pitchFamily="18" charset="0"/>
            </a:endParaRPr>
          </a:p>
        </p:txBody>
      </p:sp>
      <p:sp>
        <p:nvSpPr>
          <p:cNvPr id="4" name="TextBox 3">
            <a:extLst>
              <a:ext uri="{FF2B5EF4-FFF2-40B4-BE49-F238E27FC236}">
                <a16:creationId xmlns:a16="http://schemas.microsoft.com/office/drawing/2014/main" xmlns="" id="{BFCAC954-AEA5-4A50-AF0F-F1D2D227C48D}"/>
              </a:ext>
            </a:extLst>
          </p:cNvPr>
          <p:cNvSpPr txBox="1"/>
          <p:nvPr/>
        </p:nvSpPr>
        <p:spPr>
          <a:xfrm>
            <a:off x="284205" y="1777557"/>
            <a:ext cx="3496962" cy="3816429"/>
          </a:xfrm>
          <a:prstGeom prst="rect">
            <a:avLst/>
          </a:prstGeom>
          <a:noFill/>
          <a:ln>
            <a:solidFill>
              <a:schemeClr val="tx1"/>
            </a:solidFill>
          </a:ln>
        </p:spPr>
        <p:txBody>
          <a:bodyPr wrap="square" rtlCol="0">
            <a:spAutoFit/>
          </a:bodyPr>
          <a:lstStyle/>
          <a:p>
            <a:r>
              <a:rPr lang="en-US" sz="2800" b="1" u="sng" dirty="0">
                <a:latin typeface="+mn-lt"/>
              </a:rPr>
              <a:t>Trial Court</a:t>
            </a:r>
            <a:r>
              <a:rPr lang="en-US" sz="2800" b="1" dirty="0">
                <a:latin typeface="+mn-lt"/>
              </a:rPr>
              <a:t>: </a:t>
            </a:r>
            <a:r>
              <a:rPr lang="en-US" sz="2800" dirty="0">
                <a:latin typeface="+mn-lt"/>
              </a:rPr>
              <a:t>At a trial in a U.S. District Court, witnesses give testimony and a judge or jury decides who is guilty or not guilty — or who is liable or not liable. </a:t>
            </a:r>
          </a:p>
          <a:p>
            <a:endParaRPr lang="en-US" dirty="0">
              <a:latin typeface="+mn-lt"/>
            </a:endParaRPr>
          </a:p>
        </p:txBody>
      </p:sp>
      <p:sp>
        <p:nvSpPr>
          <p:cNvPr id="5" name="TextBox 4">
            <a:extLst>
              <a:ext uri="{FF2B5EF4-FFF2-40B4-BE49-F238E27FC236}">
                <a16:creationId xmlns:a16="http://schemas.microsoft.com/office/drawing/2014/main" xmlns="" id="{9127886B-DEF5-4576-8F83-D4D865C43E0B}"/>
              </a:ext>
            </a:extLst>
          </p:cNvPr>
          <p:cNvSpPr txBox="1"/>
          <p:nvPr/>
        </p:nvSpPr>
        <p:spPr>
          <a:xfrm>
            <a:off x="4063828" y="4686045"/>
            <a:ext cx="4795967" cy="1631216"/>
          </a:xfrm>
          <a:prstGeom prst="rect">
            <a:avLst/>
          </a:prstGeom>
          <a:noFill/>
          <a:ln>
            <a:solidFill>
              <a:schemeClr val="tx1"/>
            </a:solidFill>
          </a:ln>
        </p:spPr>
        <p:txBody>
          <a:bodyPr wrap="square" rtlCol="0">
            <a:spAutoFit/>
          </a:bodyPr>
          <a:lstStyle/>
          <a:p>
            <a:r>
              <a:rPr lang="en-US" sz="2500" dirty="0">
                <a:latin typeface="+mn-lt"/>
              </a:rPr>
              <a:t>Note: Appellate courts do not retry cases or hear new evidence. They do not hear witnesses testify. There is no jury.</a:t>
            </a:r>
          </a:p>
        </p:txBody>
      </p:sp>
    </p:spTree>
    <p:extLst>
      <p:ext uri="{BB962C8B-B14F-4D97-AF65-F5344CB8AC3E}">
        <p14:creationId xmlns:p14="http://schemas.microsoft.com/office/powerpoint/2010/main" val="2946810774"/>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10394</TotalTime>
  <Words>3749</Words>
  <Application>Microsoft Office PowerPoint</Application>
  <PresentationFormat>On-screen Show (4:3)</PresentationFormat>
  <Paragraphs>358</Paragraphs>
  <Slides>39</Slides>
  <Notes>23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39</vt:i4>
      </vt:variant>
    </vt:vector>
  </HeadingPairs>
  <TitlesOfParts>
    <vt:vector size="48" baseType="lpstr">
      <vt:lpstr>Arial</vt:lpstr>
      <vt:lpstr>Bell MT</vt:lpstr>
      <vt:lpstr>Calibri</vt:lpstr>
      <vt:lpstr>Calibri Light</vt:lpstr>
      <vt:lpstr>Century</vt:lpstr>
      <vt:lpstr>Rockwell</vt:lpstr>
      <vt:lpstr>Segoe UI</vt:lpstr>
      <vt:lpstr>Wingdings</vt:lpstr>
      <vt:lpstr>PP_C5Modules_CC_License_standard</vt:lpstr>
      <vt:lpstr>  Module II Week 4: Cyber Governance – Three Branches of Government</vt:lpstr>
      <vt:lpstr>Lesson Outline: The US Courts</vt:lpstr>
      <vt:lpstr>Learning Outcomes: The US Courts</vt:lpstr>
      <vt:lpstr>Section 1: </vt:lpstr>
      <vt:lpstr>Terms and Definitions to Know1</vt:lpstr>
      <vt:lpstr>The Role of Precedent </vt:lpstr>
      <vt:lpstr>The US Constitution, Art. III, Section 1.</vt:lpstr>
      <vt:lpstr>The Two American Court System</vt:lpstr>
      <vt:lpstr>Court Structure and Federalism</vt:lpstr>
      <vt:lpstr>Geographic Boundaries of the U.S. Courts of Appeals &amp; U.S. District Courts3 </vt:lpstr>
      <vt:lpstr>Rights of States vs. Federal Government</vt:lpstr>
      <vt:lpstr>The State &amp; Federal Court Systems</vt:lpstr>
      <vt:lpstr>The US Court Systems: Assessment Question</vt:lpstr>
      <vt:lpstr>The US Court Systems: Assessment Question Answer</vt:lpstr>
      <vt:lpstr>Section 2:</vt:lpstr>
      <vt:lpstr>Federal Jurisdiction </vt:lpstr>
      <vt:lpstr>Federal Subject Matter Jurisdiction</vt:lpstr>
      <vt:lpstr>Federal Subject Matter Jurisdiction (con’t.)</vt:lpstr>
      <vt:lpstr>Federal Subject Matter Jurisdiction: Statutory Grants of Jurisdiction</vt:lpstr>
      <vt:lpstr>The Federal Courts: Assessment Question </vt:lpstr>
      <vt:lpstr>The Federal Courts: Assessment Question Answerr </vt:lpstr>
      <vt:lpstr>What is Personal Jurisdiction?</vt:lpstr>
      <vt:lpstr>General Personal Jurisdiction:</vt:lpstr>
      <vt:lpstr>Specific Personal Jurisdiction:</vt:lpstr>
      <vt:lpstr>What is Venue?</vt:lpstr>
      <vt:lpstr>Supplemental Federal Jurisdiction</vt:lpstr>
      <vt:lpstr>Personal Jurisdiction: Assessment Question </vt:lpstr>
      <vt:lpstr>Personal Jurisdiction Assessment Question Answer</vt:lpstr>
      <vt:lpstr>The Federal Courts: Discussion Questions</vt:lpstr>
      <vt:lpstr>Section 3:</vt:lpstr>
      <vt:lpstr>State Court Jurisdiction and Venue  </vt:lpstr>
      <vt:lpstr>Long-arm Statutes</vt:lpstr>
      <vt:lpstr>State Courts and Federal Law </vt:lpstr>
      <vt:lpstr>State Courts: Assessment Question</vt:lpstr>
      <vt:lpstr>State Courts: Assessment Question Answer</vt:lpstr>
      <vt:lpstr>Comparison: Federal and State Court Jurisdiction</vt:lpstr>
      <vt:lpstr>Specific Jurisdiction Case Example</vt:lpstr>
      <vt:lpstr>Rilley v. MoneyMutual, LLC. Decision6</vt:lpstr>
      <vt:lpstr>Image Attribution</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445</cp:revision>
  <cp:lastPrinted>2016-07-18T16:40:10Z</cp:lastPrinted>
  <dcterms:created xsi:type="dcterms:W3CDTF">2016-07-03T20:12:42Z</dcterms:created>
  <dcterms:modified xsi:type="dcterms:W3CDTF">2018-08-27T15:14:41Z</dcterms:modified>
</cp:coreProperties>
</file>