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54"/>
  </p:notesMasterIdLst>
  <p:sldIdLst>
    <p:sldId id="256" r:id="rId2"/>
    <p:sldId id="351" r:id="rId3"/>
    <p:sldId id="303" r:id="rId4"/>
    <p:sldId id="512" r:id="rId5"/>
    <p:sldId id="372" r:id="rId6"/>
    <p:sldId id="488" r:id="rId7"/>
    <p:sldId id="375" r:id="rId8"/>
    <p:sldId id="495" r:id="rId9"/>
    <p:sldId id="494" r:id="rId10"/>
    <p:sldId id="377" r:id="rId11"/>
    <p:sldId id="497" r:id="rId12"/>
    <p:sldId id="496" r:id="rId13"/>
    <p:sldId id="498" r:id="rId14"/>
    <p:sldId id="363" r:id="rId15"/>
    <p:sldId id="511" r:id="rId16"/>
    <p:sldId id="500" r:id="rId17"/>
    <p:sldId id="501" r:id="rId18"/>
    <p:sldId id="502" r:id="rId19"/>
    <p:sldId id="526" r:id="rId20"/>
    <p:sldId id="523" r:id="rId21"/>
    <p:sldId id="525" r:id="rId22"/>
    <p:sldId id="503" r:id="rId23"/>
    <p:sldId id="524" r:id="rId24"/>
    <p:sldId id="432" r:id="rId25"/>
    <p:sldId id="317" r:id="rId26"/>
    <p:sldId id="490" r:id="rId27"/>
    <p:sldId id="506" r:id="rId28"/>
    <p:sldId id="491" r:id="rId29"/>
    <p:sldId id="508" r:id="rId30"/>
    <p:sldId id="505" r:id="rId31"/>
    <p:sldId id="504" r:id="rId32"/>
    <p:sldId id="509" r:id="rId33"/>
    <p:sldId id="510" r:id="rId34"/>
    <p:sldId id="440" r:id="rId35"/>
    <p:sldId id="529" r:id="rId36"/>
    <p:sldId id="530" r:id="rId37"/>
    <p:sldId id="531" r:id="rId38"/>
    <p:sldId id="532" r:id="rId39"/>
    <p:sldId id="533" r:id="rId40"/>
    <p:sldId id="514" r:id="rId41"/>
    <p:sldId id="518" r:id="rId42"/>
    <p:sldId id="520" r:id="rId43"/>
    <p:sldId id="519" r:id="rId44"/>
    <p:sldId id="522" r:id="rId45"/>
    <p:sldId id="521" r:id="rId46"/>
    <p:sldId id="441" r:id="rId47"/>
    <p:sldId id="464" r:id="rId48"/>
    <p:sldId id="527" r:id="rId49"/>
    <p:sldId id="492" r:id="rId50"/>
    <p:sldId id="493" r:id="rId51"/>
    <p:sldId id="528" r:id="rId52"/>
    <p:sldId id="425" r:id="rId53"/>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4" clrIdx="0">
    <p:extLst>
      <p:ext uri="{19B8F6BF-5375-455C-9EA6-DF929625EA0E}">
        <p15:presenceInfo xmlns:p15="http://schemas.microsoft.com/office/powerpoint/2012/main" userId="c322d14bcf0bb474" providerId="Windows Live"/>
      </p:ext>
    </p:extLst>
  </p:cmAuthor>
  <p:cmAuthor id="2" name="Houck, James" initials="HJ" lastIdx="5" clrIdx="1">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65" autoAdjust="0"/>
    <p:restoredTop sz="94291" autoAdjust="0"/>
  </p:normalViewPr>
  <p:slideViewPr>
    <p:cSldViewPr snapToGrid="0" snapToObjects="1">
      <p:cViewPr varScale="1">
        <p:scale>
          <a:sx n="110" d="100"/>
          <a:sy n="110" d="100"/>
        </p:scale>
        <p:origin x="2088" y="96"/>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8/27/2018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extLst>
      <p:ext uri="{BB962C8B-B14F-4D97-AF65-F5344CB8AC3E}">
        <p14:creationId xmlns:p14="http://schemas.microsoft.com/office/powerpoint/2010/main" val="179136100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18493536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27</a:t>
            </a:fld>
            <a:endParaRPr lang="en-US"/>
          </a:p>
        </p:txBody>
      </p:sp>
    </p:spTree>
    <p:extLst>
      <p:ext uri="{BB962C8B-B14F-4D97-AF65-F5344CB8AC3E}">
        <p14:creationId xmlns:p14="http://schemas.microsoft.com/office/powerpoint/2010/main" val="24112785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28</a:t>
            </a:fld>
            <a:endParaRPr lang="en-US"/>
          </a:p>
        </p:txBody>
      </p:sp>
    </p:spTree>
    <p:extLst>
      <p:ext uri="{BB962C8B-B14F-4D97-AF65-F5344CB8AC3E}">
        <p14:creationId xmlns:p14="http://schemas.microsoft.com/office/powerpoint/2010/main" val="39802614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35</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151268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36</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6584183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47</a:t>
            </a:fld>
            <a:endParaRPr lang="en-US"/>
          </a:p>
        </p:txBody>
      </p:sp>
    </p:spTree>
    <p:extLst>
      <p:ext uri="{BB962C8B-B14F-4D97-AF65-F5344CB8AC3E}">
        <p14:creationId xmlns:p14="http://schemas.microsoft.com/office/powerpoint/2010/main" val="31751310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48</a:t>
            </a:fld>
            <a:endParaRPr lang="en-US"/>
          </a:p>
        </p:txBody>
      </p:sp>
    </p:spTree>
    <p:extLst>
      <p:ext uri="{BB962C8B-B14F-4D97-AF65-F5344CB8AC3E}">
        <p14:creationId xmlns:p14="http://schemas.microsoft.com/office/powerpoint/2010/main" val="8225378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49</a:t>
            </a:fld>
            <a:endParaRPr lang="en-US"/>
          </a:p>
        </p:txBody>
      </p:sp>
    </p:spTree>
    <p:extLst>
      <p:ext uri="{BB962C8B-B14F-4D97-AF65-F5344CB8AC3E}">
        <p14:creationId xmlns:p14="http://schemas.microsoft.com/office/powerpoint/2010/main" val="10381914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50</a:t>
            </a:fld>
            <a:endParaRPr lang="en-US"/>
          </a:p>
        </p:txBody>
      </p:sp>
    </p:spTree>
    <p:extLst>
      <p:ext uri="{BB962C8B-B14F-4D97-AF65-F5344CB8AC3E}">
        <p14:creationId xmlns:p14="http://schemas.microsoft.com/office/powerpoint/2010/main" val="403478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235495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dirty="0">
              <a:cs typeface="Arial" charset="0"/>
            </a:endParaRPr>
          </a:p>
        </p:txBody>
      </p:sp>
    </p:spTree>
    <p:extLst>
      <p:ext uri="{BB962C8B-B14F-4D97-AF65-F5344CB8AC3E}">
        <p14:creationId xmlns:p14="http://schemas.microsoft.com/office/powerpoint/2010/main" val="1703756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7</a:t>
            </a:fld>
            <a:endParaRPr lang="en-US"/>
          </a:p>
        </p:txBody>
      </p:sp>
    </p:spTree>
    <p:extLst>
      <p:ext uri="{BB962C8B-B14F-4D97-AF65-F5344CB8AC3E}">
        <p14:creationId xmlns:p14="http://schemas.microsoft.com/office/powerpoint/2010/main" val="89460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9</a:t>
            </a:fld>
            <a:endParaRPr lang="en-US"/>
          </a:p>
        </p:txBody>
      </p:sp>
    </p:spTree>
    <p:extLst>
      <p:ext uri="{BB962C8B-B14F-4D97-AF65-F5344CB8AC3E}">
        <p14:creationId xmlns:p14="http://schemas.microsoft.com/office/powerpoint/2010/main" val="39622933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10</a:t>
            </a:fld>
            <a:endParaRPr lang="en-US"/>
          </a:p>
        </p:txBody>
      </p:sp>
    </p:spTree>
    <p:extLst>
      <p:ext uri="{BB962C8B-B14F-4D97-AF65-F5344CB8AC3E}">
        <p14:creationId xmlns:p14="http://schemas.microsoft.com/office/powerpoint/2010/main" val="3045006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12</a:t>
            </a:fld>
            <a:endParaRPr lang="en-US"/>
          </a:p>
        </p:txBody>
      </p:sp>
    </p:spTree>
    <p:extLst>
      <p:ext uri="{BB962C8B-B14F-4D97-AF65-F5344CB8AC3E}">
        <p14:creationId xmlns:p14="http://schemas.microsoft.com/office/powerpoint/2010/main" val="28952193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25</a:t>
            </a:fld>
            <a:endParaRPr lang="en-US"/>
          </a:p>
        </p:txBody>
      </p:sp>
    </p:spTree>
    <p:extLst>
      <p:ext uri="{BB962C8B-B14F-4D97-AF65-F5344CB8AC3E}">
        <p14:creationId xmlns:p14="http://schemas.microsoft.com/office/powerpoint/2010/main" val="2487873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26</a:t>
            </a:fld>
            <a:endParaRPr lang="en-US"/>
          </a:p>
        </p:txBody>
      </p:sp>
    </p:spTree>
    <p:extLst>
      <p:ext uri="{BB962C8B-B14F-4D97-AF65-F5344CB8AC3E}">
        <p14:creationId xmlns:p14="http://schemas.microsoft.com/office/powerpoint/2010/main" val="27023380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study.com/academy/lesson/contract-law-terms-definitions-contract-types.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s://youtu.be/AQpaKJjEQR8"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91508" y="3806239"/>
            <a:ext cx="5199462"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2600" dirty="0"/>
              <a:t>Module </a:t>
            </a:r>
            <a:r>
              <a:rPr lang="en-US" sz="2600" dirty="0"/>
              <a:t>III</a:t>
            </a:r>
            <a:r>
              <a:rPr sz="2600" dirty="0"/>
              <a:t/>
            </a:r>
            <a:br>
              <a:rPr sz="2600" dirty="0"/>
            </a:br>
            <a:r>
              <a:rPr sz="2600" dirty="0"/>
              <a:t>Week </a:t>
            </a:r>
            <a:r>
              <a:rPr lang="en-US" sz="2600" dirty="0"/>
              <a:t>10</a:t>
            </a:r>
            <a:r>
              <a:rPr sz="2600" dirty="0"/>
              <a:t>: </a:t>
            </a:r>
            <a:r>
              <a:rPr lang="en-US" sz="2600" dirty="0"/>
              <a:t>U.S. Common Law</a:t>
            </a:r>
            <a:endParaRPr sz="2600" dirty="0"/>
          </a:p>
        </p:txBody>
      </p:sp>
      <p:sp>
        <p:nvSpPr>
          <p:cNvPr id="12290" name="Subtitle 2"/>
          <p:cNvSpPr>
            <a:spLocks noGrp="1"/>
          </p:cNvSpPr>
          <p:nvPr>
            <p:ph type="body" sz="quarter" idx="13"/>
          </p:nvPr>
        </p:nvSpPr>
        <p:spPr>
          <a:xfrm>
            <a:off x="2391508" y="4999038"/>
            <a:ext cx="5401994" cy="318550"/>
          </a:xfrm>
        </p:spPr>
        <p:txBody>
          <a:bodyPr/>
          <a:lstStyle/>
          <a:p>
            <a:pPr eaLnBrk="1" hangingPunct="1"/>
            <a:r>
              <a:rPr lang="en-US" sz="1900" b="1" dirty="0">
                <a:solidFill>
                  <a:srgbClr val="2F5597"/>
                </a:solidFill>
              </a:rPr>
              <a:t>Lesson 19: Torts, Contracts, Evidence, etc.</a:t>
            </a:r>
          </a:p>
        </p:txBody>
      </p:sp>
      <p:sp>
        <p:nvSpPr>
          <p:cNvPr id="4" name="TextBox 3">
            <a:extLst>
              <a:ext uri="{FF2B5EF4-FFF2-40B4-BE49-F238E27FC236}">
                <a16:creationId xmlns:a16="http://schemas.microsoft.com/office/drawing/2014/main" xmlns="" id="{7D4F5B29-47FD-4316-8EA4-5A659673990E}"/>
              </a:ext>
            </a:extLst>
          </p:cNvPr>
          <p:cNvSpPr txBox="1"/>
          <p:nvPr/>
        </p:nvSpPr>
        <p:spPr>
          <a:xfrm>
            <a:off x="2250831" y="5580503"/>
            <a:ext cx="5373858" cy="600164"/>
          </a:xfrm>
          <a:prstGeom prst="rect">
            <a:avLst/>
          </a:prstGeom>
          <a:noFill/>
          <a:ln>
            <a:solidFill>
              <a:schemeClr val="accent5">
                <a:lumMod val="75000"/>
              </a:schemeClr>
            </a:solidFill>
          </a:ln>
        </p:spPr>
        <p:txBody>
          <a:bodyPr wrap="square" rtlCol="0">
            <a:spAutoFit/>
          </a:bodyPr>
          <a:lstStyle/>
          <a:p>
            <a:r>
              <a:rPr lang="en-US" sz="1100" dirty="0">
                <a:latin typeface="+mn-lt"/>
              </a:rPr>
              <a:t>Lesson Author: Anne Toomey McKenna, Distinguished Scholar of Cyber Law &amp; Policy, Penn State's Dickinson Law and Institute for </a:t>
            </a:r>
            <a:r>
              <a:rPr lang="en-US" sz="1100" dirty="0" err="1">
                <a:latin typeface="+mn-lt"/>
              </a:rPr>
              <a:t>CyberScience</a:t>
            </a:r>
            <a:r>
              <a:rPr lang="en-US" sz="1100" dirty="0">
                <a:latin typeface="+mn-lt"/>
              </a:rPr>
              <a:t>. The author wishes to thank Penn State Law student Ann L. Mallison for her assistance with this lesson.</a:t>
            </a:r>
            <a:endParaRPr lang="en-US" sz="1200"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05435" y="381909"/>
            <a:ext cx="7978799" cy="1325563"/>
          </a:xfrm>
        </p:spPr>
        <p:txBody>
          <a:bodyPr/>
          <a:lstStyle/>
          <a:p>
            <a:r>
              <a:rPr lang="en-US" dirty="0"/>
              <a:t>Four Invasion of Privacy Torts – False Light</a:t>
            </a:r>
            <a:r>
              <a:rPr lang="en-US" sz="3600" dirty="0"/>
              <a:t/>
            </a:r>
            <a:br>
              <a:rPr lang="en-US" sz="3600" dirty="0"/>
            </a:br>
            <a:endParaRPr lang="en-US" i="1" dirty="0"/>
          </a:p>
        </p:txBody>
      </p:sp>
      <p:sp>
        <p:nvSpPr>
          <p:cNvPr id="3" name="Content Placeholder 2"/>
          <p:cNvSpPr>
            <a:spLocks noGrp="1"/>
          </p:cNvSpPr>
          <p:nvPr>
            <p:ph idx="1"/>
          </p:nvPr>
        </p:nvSpPr>
        <p:spPr>
          <a:xfrm>
            <a:off x="405435" y="1252495"/>
            <a:ext cx="8155964" cy="4607122"/>
          </a:xfrm>
        </p:spPr>
        <p:txBody>
          <a:bodyPr/>
          <a:lstStyle/>
          <a:p>
            <a:pPr marL="57150" indent="0" eaLnBrk="1" hangingPunct="1">
              <a:buNone/>
            </a:pPr>
            <a:r>
              <a:rPr lang="en-US" sz="2700" dirty="0"/>
              <a:t>False Light</a:t>
            </a:r>
          </a:p>
          <a:p>
            <a:pPr marL="57150" indent="0" eaLnBrk="1" hangingPunct="1">
              <a:buNone/>
            </a:pPr>
            <a:r>
              <a:rPr lang="en-US" sz="2400" dirty="0"/>
              <a:t>False light occurs when information is published that is false or places the person in a false light. </a:t>
            </a:r>
          </a:p>
          <a:p>
            <a:pPr marL="57150" indent="0" eaLnBrk="1" hangingPunct="1">
              <a:buNone/>
            </a:pPr>
            <a:r>
              <a:rPr lang="en-US" sz="2400" dirty="0"/>
              <a:t>The information must be highly offensive to a reasonable person, and must be published with knowledge or with a reckless disregard of whether the information was false or would place the person in a false light.</a:t>
            </a:r>
            <a:r>
              <a:rPr lang="en-US" sz="2400" baseline="30000" dirty="0"/>
              <a:t>7</a:t>
            </a:r>
          </a:p>
          <a:p>
            <a:pPr marL="57150" indent="0" eaLnBrk="1" hangingPunct="1">
              <a:buNone/>
            </a:pPr>
            <a:r>
              <a:rPr lang="en-US" sz="2400" dirty="0"/>
              <a:t>Not all states recognize claims for false light. </a:t>
            </a:r>
          </a:p>
          <a:p>
            <a:pPr marL="57150" indent="0" eaLnBrk="1" hangingPunct="1">
              <a:buNone/>
            </a:pPr>
            <a:r>
              <a:rPr lang="en-US" sz="2400" dirty="0"/>
              <a:t>The internet is an easy platform for someone to commit the wrongful act of false light. </a:t>
            </a:r>
            <a:endParaRPr lang="en-US" sz="2100" dirty="0"/>
          </a:p>
          <a:p>
            <a:pPr marL="1257300" lvl="2" indent="-514350" eaLnBrk="1" hangingPunct="1">
              <a:buFont typeface="+mj-lt"/>
              <a:buAutoNum type="alphaLcPeriod"/>
            </a:pPr>
            <a:endParaRPr lang="en-US" sz="2100" dirty="0"/>
          </a:p>
          <a:p>
            <a:pPr>
              <a:buNone/>
            </a:pPr>
            <a:endParaRPr lang="en-US" sz="2400" dirty="0"/>
          </a:p>
          <a:p>
            <a:pPr marL="0" indent="0">
              <a:buNone/>
            </a:pPr>
            <a:endParaRPr lang="en-US" dirty="0"/>
          </a:p>
        </p:txBody>
      </p:sp>
      <p:sp>
        <p:nvSpPr>
          <p:cNvPr id="7" name="TextBox 6">
            <a:extLst>
              <a:ext uri="{FF2B5EF4-FFF2-40B4-BE49-F238E27FC236}">
                <a16:creationId xmlns:a16="http://schemas.microsoft.com/office/drawing/2014/main" xmlns="" id="{C443D4C4-5EBE-4391-88F2-801271A34BE5}"/>
              </a:ext>
            </a:extLst>
          </p:cNvPr>
          <p:cNvSpPr txBox="1"/>
          <p:nvPr/>
        </p:nvSpPr>
        <p:spPr>
          <a:xfrm>
            <a:off x="614582" y="6297811"/>
            <a:ext cx="8155964" cy="523220"/>
          </a:xfrm>
          <a:prstGeom prst="rect">
            <a:avLst/>
          </a:prstGeom>
          <a:noFill/>
        </p:spPr>
        <p:txBody>
          <a:bodyPr wrap="square" rtlCol="0">
            <a:spAutoFit/>
          </a:bodyPr>
          <a:lstStyle/>
          <a:p>
            <a:r>
              <a:rPr lang="en-US" sz="1000" dirty="0">
                <a:latin typeface="+mn-lt"/>
              </a:rPr>
              <a:t>7. Restatement (Second) of Torts § 652E (1977)</a:t>
            </a:r>
          </a:p>
          <a:p>
            <a:endParaRPr lang="en-US" dirty="0">
              <a:latin typeface="+mn-lt"/>
            </a:endParaRPr>
          </a:p>
        </p:txBody>
      </p:sp>
    </p:spTree>
    <p:extLst>
      <p:ext uri="{BB962C8B-B14F-4D97-AF65-F5344CB8AC3E}">
        <p14:creationId xmlns:p14="http://schemas.microsoft.com/office/powerpoint/2010/main" val="3631732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92677C-38AB-4863-A43D-632B8C977CBA}"/>
              </a:ext>
            </a:extLst>
          </p:cNvPr>
          <p:cNvSpPr>
            <a:spLocks noGrp="1"/>
          </p:cNvSpPr>
          <p:nvPr>
            <p:ph type="title"/>
          </p:nvPr>
        </p:nvSpPr>
        <p:spPr/>
        <p:txBody>
          <a:bodyPr/>
          <a:lstStyle/>
          <a:p>
            <a:r>
              <a:rPr lang="en-US" dirty="0"/>
              <a:t>False Light: Case Study</a:t>
            </a:r>
          </a:p>
        </p:txBody>
      </p:sp>
      <p:sp>
        <p:nvSpPr>
          <p:cNvPr id="3" name="Content Placeholder 2">
            <a:extLst>
              <a:ext uri="{FF2B5EF4-FFF2-40B4-BE49-F238E27FC236}">
                <a16:creationId xmlns:a16="http://schemas.microsoft.com/office/drawing/2014/main" xmlns="" id="{AB8C3690-5A47-403A-AA7D-772BD2488EC7}"/>
              </a:ext>
            </a:extLst>
          </p:cNvPr>
          <p:cNvSpPr>
            <a:spLocks noGrp="1"/>
          </p:cNvSpPr>
          <p:nvPr>
            <p:ph idx="1"/>
          </p:nvPr>
        </p:nvSpPr>
        <p:spPr>
          <a:xfrm>
            <a:off x="628650" y="1538514"/>
            <a:ext cx="7886700" cy="4638449"/>
          </a:xfrm>
        </p:spPr>
        <p:txBody>
          <a:bodyPr/>
          <a:lstStyle/>
          <a:p>
            <a:pPr marL="0" indent="0">
              <a:buNone/>
            </a:pPr>
            <a:r>
              <a:rPr lang="en-US" sz="2400" i="1" dirty="0"/>
              <a:t>Zeran v. Diamond Broad., Inc.</a:t>
            </a:r>
            <a:r>
              <a:rPr lang="en-US" sz="2400" baseline="30000" dirty="0"/>
              <a:t>8</a:t>
            </a:r>
            <a:endParaRPr lang="en-US" baseline="30000" dirty="0"/>
          </a:p>
          <a:p>
            <a:pPr marL="0" indent="0">
              <a:buNone/>
            </a:pPr>
            <a:r>
              <a:rPr lang="en-US" dirty="0"/>
              <a:t>Diamond Broadcasting owned radio station KRXO in Oklahoma.</a:t>
            </a:r>
          </a:p>
          <a:p>
            <a:pPr marL="0" indent="0">
              <a:buNone/>
            </a:pPr>
            <a:r>
              <a:rPr lang="en-US" dirty="0"/>
              <a:t>Zeran was a Seattle-based filmmaker who received threatening calls after the hosts of a KRXO morning radio program erroneously broadcast Zeran’s phone number and urged listeners to call it and give Zeran a piece of their mind.  The hosts relied on an anonymous AOL account, created immediately after the Oklahoma City bombings in 1995, which promoted offensive products about the horrific incident. The person who created the account used Zeran’s phone number. </a:t>
            </a:r>
          </a:p>
          <a:p>
            <a:pPr marL="0" indent="0">
              <a:buNone/>
            </a:pPr>
            <a:r>
              <a:rPr lang="en-US" dirty="0"/>
              <a:t>Once Zeran reached KRXO, they made an on-air correction and announcement, but Zeran was inundated with nasty phone calls.</a:t>
            </a:r>
          </a:p>
          <a:p>
            <a:pPr marL="0" indent="0">
              <a:buNone/>
            </a:pPr>
            <a:r>
              <a:rPr lang="en-US" dirty="0"/>
              <a:t>Zeran lost the false light case, because he failed to prove that the station had acted with knowledge that the claims were false.</a:t>
            </a:r>
          </a:p>
        </p:txBody>
      </p:sp>
      <p:sp>
        <p:nvSpPr>
          <p:cNvPr id="4" name="TextBox 3">
            <a:extLst>
              <a:ext uri="{FF2B5EF4-FFF2-40B4-BE49-F238E27FC236}">
                <a16:creationId xmlns:a16="http://schemas.microsoft.com/office/drawing/2014/main" xmlns="" id="{B2EBD3B4-CE8B-4A9C-9C52-E5B6031BBEFE}"/>
              </a:ext>
            </a:extLst>
          </p:cNvPr>
          <p:cNvSpPr txBox="1"/>
          <p:nvPr/>
        </p:nvSpPr>
        <p:spPr>
          <a:xfrm>
            <a:off x="628650" y="6176963"/>
            <a:ext cx="8196036" cy="400110"/>
          </a:xfrm>
          <a:prstGeom prst="rect">
            <a:avLst/>
          </a:prstGeom>
          <a:noFill/>
        </p:spPr>
        <p:txBody>
          <a:bodyPr wrap="square" rtlCol="0">
            <a:spAutoFit/>
          </a:bodyPr>
          <a:lstStyle/>
          <a:p>
            <a:r>
              <a:rPr lang="en-US" sz="1000" dirty="0">
                <a:latin typeface="+mn-lt"/>
              </a:rPr>
              <a:t>8. </a:t>
            </a:r>
            <a:r>
              <a:rPr lang="en-US" sz="1000" i="1" dirty="0" err="1">
                <a:latin typeface="+mn-lt"/>
              </a:rPr>
              <a:t>Zeran</a:t>
            </a:r>
            <a:r>
              <a:rPr lang="en-US" sz="1000" i="1" dirty="0">
                <a:latin typeface="+mn-lt"/>
              </a:rPr>
              <a:t> v. Diamond Broad., Inc., </a:t>
            </a:r>
            <a:r>
              <a:rPr lang="en-US" sz="1000" dirty="0">
                <a:latin typeface="+mn-lt"/>
              </a:rPr>
              <a:t>19 F. Supp. 2d 1249,  (W.D. Okla. 1997), </a:t>
            </a:r>
            <a:r>
              <a:rPr lang="en-US" sz="1000" u="sng" dirty="0">
                <a:latin typeface="+mn-lt"/>
              </a:rPr>
              <a:t>aff'd,</a:t>
            </a:r>
            <a:r>
              <a:rPr lang="en-US" sz="1000" dirty="0">
                <a:latin typeface="+mn-lt"/>
              </a:rPr>
              <a:t> 203 F.3d 714 (10th Cir. 2000)</a:t>
            </a:r>
          </a:p>
          <a:p>
            <a:endParaRPr lang="en-US" sz="1000" dirty="0">
              <a:latin typeface="+mn-lt"/>
            </a:endParaRPr>
          </a:p>
        </p:txBody>
      </p:sp>
      <p:pic>
        <p:nvPicPr>
          <p:cNvPr id="6" name="Picture 5" descr="Photo of a lightbulb.">
            <a:extLst>
              <a:ext uri="{FF2B5EF4-FFF2-40B4-BE49-F238E27FC236}">
                <a16:creationId xmlns:a16="http://schemas.microsoft.com/office/drawing/2014/main" xmlns="" id="{23538C38-8635-46FC-92A1-4058D7ABC846}"/>
              </a:ext>
            </a:extLst>
          </p:cNvPr>
          <p:cNvPicPr>
            <a:picLocks noChangeAspect="1"/>
          </p:cNvPicPr>
          <p:nvPr/>
        </p:nvPicPr>
        <p:blipFill>
          <a:blip r:embed="rId2"/>
          <a:stretch>
            <a:fillRect/>
          </a:stretch>
        </p:blipFill>
        <p:spPr>
          <a:xfrm>
            <a:off x="6459383" y="280927"/>
            <a:ext cx="2055967" cy="1543110"/>
          </a:xfrm>
          <a:prstGeom prst="rect">
            <a:avLst/>
          </a:prstGeom>
        </p:spPr>
      </p:pic>
    </p:spTree>
    <p:extLst>
      <p:ext uri="{BB962C8B-B14F-4D97-AF65-F5344CB8AC3E}">
        <p14:creationId xmlns:p14="http://schemas.microsoft.com/office/powerpoint/2010/main" val="2712880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4925" y="365126"/>
            <a:ext cx="7978799" cy="1325563"/>
          </a:xfrm>
        </p:spPr>
        <p:txBody>
          <a:bodyPr/>
          <a:lstStyle/>
          <a:p>
            <a:r>
              <a:rPr lang="en-US" dirty="0"/>
              <a:t/>
            </a:r>
            <a:br>
              <a:rPr lang="en-US" dirty="0"/>
            </a:br>
            <a:r>
              <a:rPr lang="en-US" dirty="0"/>
              <a:t/>
            </a:r>
            <a:br>
              <a:rPr lang="en-US" dirty="0"/>
            </a:br>
            <a:r>
              <a:rPr lang="en-US" dirty="0"/>
              <a:t>Invasion of Privacy - Misappropriation of Name or Likeness</a:t>
            </a:r>
            <a:br>
              <a:rPr lang="en-US" dirty="0"/>
            </a:br>
            <a:r>
              <a:rPr lang="en-US" sz="3600" dirty="0"/>
              <a:t/>
            </a:r>
            <a:br>
              <a:rPr lang="en-US" sz="3600" dirty="0"/>
            </a:br>
            <a:endParaRPr lang="en-US" i="1" dirty="0"/>
          </a:p>
        </p:txBody>
      </p:sp>
      <p:sp>
        <p:nvSpPr>
          <p:cNvPr id="3" name="Content Placeholder 2"/>
          <p:cNvSpPr>
            <a:spLocks noGrp="1"/>
          </p:cNvSpPr>
          <p:nvPr>
            <p:ph idx="1"/>
          </p:nvPr>
        </p:nvSpPr>
        <p:spPr>
          <a:xfrm>
            <a:off x="405435" y="1690689"/>
            <a:ext cx="8155964" cy="4154414"/>
          </a:xfrm>
        </p:spPr>
        <p:txBody>
          <a:bodyPr/>
          <a:lstStyle/>
          <a:p>
            <a:pPr marL="57150" indent="0" eaLnBrk="1" hangingPunct="1">
              <a:buNone/>
            </a:pPr>
            <a:r>
              <a:rPr lang="en-US" sz="2700" dirty="0"/>
              <a:t>Misappropriation of Name or Likeness</a:t>
            </a:r>
          </a:p>
          <a:p>
            <a:pPr marL="57150" indent="0" eaLnBrk="1" hangingPunct="1">
              <a:buNone/>
            </a:pPr>
            <a:r>
              <a:rPr lang="en-US" sz="2000" dirty="0"/>
              <a:t>Misappropriation of name or likeness occurs when someone’s name or likeness is used without his/her consent and usually for commercial or advertising purposes. Most states require that the name or image be used for commercial or advertising purposes, but others do not.</a:t>
            </a:r>
            <a:r>
              <a:rPr lang="en-US" sz="2000" baseline="30000" dirty="0"/>
              <a:t>9</a:t>
            </a:r>
            <a:endParaRPr lang="en-US" sz="2400" dirty="0"/>
          </a:p>
          <a:p>
            <a:pPr marL="400050" lvl="1" indent="0" eaLnBrk="1" hangingPunct="1">
              <a:buNone/>
            </a:pPr>
            <a:r>
              <a:rPr lang="en-US" sz="2400" dirty="0"/>
              <a:t>Catfishing</a:t>
            </a:r>
          </a:p>
          <a:p>
            <a:pPr marL="400050" lvl="1" indent="0" eaLnBrk="1" hangingPunct="1">
              <a:buNone/>
            </a:pPr>
            <a:r>
              <a:rPr lang="en-US" sz="2000" dirty="0"/>
              <a:t>Social media and the Internet have given rise to a number of misappropriation claims based on the phenomenon of "catfishing." </a:t>
            </a:r>
          </a:p>
          <a:p>
            <a:pPr marL="400050" lvl="1" indent="0" eaLnBrk="1" hangingPunct="1">
              <a:buNone/>
            </a:pPr>
            <a:endParaRPr lang="en-US" sz="1050" dirty="0"/>
          </a:p>
          <a:p>
            <a:pPr marL="400050" lvl="1" indent="0" eaLnBrk="1" hangingPunct="1">
              <a:buNone/>
            </a:pPr>
            <a:r>
              <a:rPr lang="en-US" sz="2000" dirty="0"/>
              <a:t>Catfishing occurs when someone creates an online persona using another’s pictures or even their entire identity.  Internet users who create fake social media accounts using the name or pictures of another person face serious civil liability for misappropriation and potential criminal charges for identity theft.</a:t>
            </a:r>
            <a:endParaRPr lang="en-US" sz="2700" dirty="0"/>
          </a:p>
          <a:p>
            <a:pPr marL="742950" lvl="2" indent="0" eaLnBrk="1" hangingPunct="1">
              <a:buNone/>
            </a:pPr>
            <a:endParaRPr lang="en-US" sz="2100" dirty="0"/>
          </a:p>
          <a:p>
            <a:pPr marL="1257300" lvl="2" indent="-514350" eaLnBrk="1" hangingPunct="1">
              <a:buFont typeface="+mj-lt"/>
              <a:buAutoNum type="alphaLcPeriod"/>
            </a:pPr>
            <a:endParaRPr lang="en-US" sz="2100" dirty="0"/>
          </a:p>
          <a:p>
            <a:pPr>
              <a:buNone/>
            </a:pPr>
            <a:endParaRPr lang="en-US" sz="2400" dirty="0"/>
          </a:p>
          <a:p>
            <a:pPr marL="0" indent="0">
              <a:buNone/>
            </a:pPr>
            <a:endParaRPr lang="en-US" dirty="0"/>
          </a:p>
        </p:txBody>
      </p:sp>
      <p:sp>
        <p:nvSpPr>
          <p:cNvPr id="7" name="TextBox 6">
            <a:extLst>
              <a:ext uri="{FF2B5EF4-FFF2-40B4-BE49-F238E27FC236}">
                <a16:creationId xmlns:a16="http://schemas.microsoft.com/office/drawing/2014/main" xmlns="" id="{C443D4C4-5EBE-4391-88F2-801271A34BE5}"/>
              </a:ext>
            </a:extLst>
          </p:cNvPr>
          <p:cNvSpPr txBox="1"/>
          <p:nvPr/>
        </p:nvSpPr>
        <p:spPr>
          <a:xfrm>
            <a:off x="614582" y="6297811"/>
            <a:ext cx="8155964" cy="246221"/>
          </a:xfrm>
          <a:prstGeom prst="rect">
            <a:avLst/>
          </a:prstGeom>
          <a:noFill/>
        </p:spPr>
        <p:txBody>
          <a:bodyPr wrap="square" rtlCol="0">
            <a:spAutoFit/>
          </a:bodyPr>
          <a:lstStyle/>
          <a:p>
            <a:r>
              <a:rPr lang="en-US" sz="1000" dirty="0">
                <a:latin typeface="+mn-lt"/>
              </a:rPr>
              <a:t>9. Restatement (Second) of Torts § 652C (1977)</a:t>
            </a:r>
            <a:endParaRPr lang="en-US" dirty="0">
              <a:latin typeface="+mn-lt"/>
            </a:endParaRPr>
          </a:p>
        </p:txBody>
      </p:sp>
    </p:spTree>
    <p:extLst>
      <p:ext uri="{BB962C8B-B14F-4D97-AF65-F5344CB8AC3E}">
        <p14:creationId xmlns:p14="http://schemas.microsoft.com/office/powerpoint/2010/main" val="2870686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E76208-202F-4211-B834-57592DFAC8CA}"/>
              </a:ext>
            </a:extLst>
          </p:cNvPr>
          <p:cNvSpPr>
            <a:spLocks noGrp="1"/>
          </p:cNvSpPr>
          <p:nvPr>
            <p:ph type="title"/>
          </p:nvPr>
        </p:nvSpPr>
        <p:spPr>
          <a:xfrm>
            <a:off x="387776" y="102367"/>
            <a:ext cx="8347427" cy="1325563"/>
          </a:xfrm>
        </p:spPr>
        <p:txBody>
          <a:bodyPr/>
          <a:lstStyle/>
          <a:p>
            <a:r>
              <a:rPr lang="en-US" dirty="0"/>
              <a:t>Misappropriation of Name or Likeness: A (Catfish) Case Study</a:t>
            </a:r>
          </a:p>
        </p:txBody>
      </p:sp>
      <p:sp>
        <p:nvSpPr>
          <p:cNvPr id="3" name="Content Placeholder 2">
            <a:extLst>
              <a:ext uri="{FF2B5EF4-FFF2-40B4-BE49-F238E27FC236}">
                <a16:creationId xmlns:a16="http://schemas.microsoft.com/office/drawing/2014/main" xmlns="" id="{116F202B-A47E-4024-A703-3EF1396E4B15}"/>
              </a:ext>
            </a:extLst>
          </p:cNvPr>
          <p:cNvSpPr>
            <a:spLocks noGrp="1"/>
          </p:cNvSpPr>
          <p:nvPr>
            <p:ph idx="1"/>
          </p:nvPr>
        </p:nvSpPr>
        <p:spPr>
          <a:xfrm>
            <a:off x="628650" y="1350498"/>
            <a:ext cx="7886700" cy="4642339"/>
          </a:xfrm>
        </p:spPr>
        <p:txBody>
          <a:bodyPr/>
          <a:lstStyle/>
          <a:p>
            <a:pPr marL="0" indent="0">
              <a:buNone/>
            </a:pPr>
            <a:r>
              <a:rPr lang="en-US" sz="2400" i="1" dirty="0"/>
              <a:t>Zimmerman v. Bd. of Trustees of Ball State Univ.</a:t>
            </a:r>
            <a:r>
              <a:rPr lang="en-US" sz="2400" baseline="30000" dirty="0"/>
              <a:t>10</a:t>
            </a:r>
          </a:p>
          <a:p>
            <a:pPr marL="0" indent="0">
              <a:buNone/>
            </a:pPr>
            <a:r>
              <a:rPr lang="en-US" sz="2000" b="1" dirty="0"/>
              <a:t>Background Facts:</a:t>
            </a:r>
            <a:r>
              <a:rPr lang="en-US" sz="2000" dirty="0"/>
              <a:t> Zimmerman and </a:t>
            </a:r>
            <a:r>
              <a:rPr lang="en-US" sz="2000" dirty="0" err="1"/>
              <a:t>Sumwalt</a:t>
            </a:r>
            <a:r>
              <a:rPr lang="en-US" sz="2000" dirty="0"/>
              <a:t>, students at Ball State University, did not like their third roommate. They set up a Facebook page for a fictitious female high school sophomore named “Ashley,” and used the fake account to correspond with the (now-ex) roommate and built a relationship between the fake Ashley and their ex-roommate. Eventually the ex-roommate suggested that he meet Ashley at a local movie theater. When the ex-roommate arrived at the movie, Zimmerman and </a:t>
            </a:r>
            <a:r>
              <a:rPr lang="en-US" sz="2000" dirty="0" err="1"/>
              <a:t>Sumwalt</a:t>
            </a:r>
            <a:r>
              <a:rPr lang="en-US" sz="2000" dirty="0"/>
              <a:t> confronted him and disclosed that the Ashley profile was fake – all the while videotaping the exchange without permission. They then posted the recording to YouTube with the title that the former roommate “was a pedophile.”</a:t>
            </a:r>
          </a:p>
          <a:p>
            <a:pPr marL="0" indent="0">
              <a:buNone/>
            </a:pPr>
            <a:r>
              <a:rPr lang="en-US" sz="2000" b="1" dirty="0"/>
              <a:t>Results:</a:t>
            </a:r>
            <a:r>
              <a:rPr lang="en-US" sz="2000" dirty="0"/>
              <a:t> Zimmerman and </a:t>
            </a:r>
            <a:r>
              <a:rPr lang="en-US" sz="2000" dirty="0" err="1"/>
              <a:t>Sumwalt’s</a:t>
            </a:r>
            <a:r>
              <a:rPr lang="en-US" sz="2000" dirty="0"/>
              <a:t> “catfishing” to lure their roommate into criminal conduct and then their posting the video of that roommate was a misappropriation of his likeness without his consent. The University had authority to suspend the two offenders for a year.</a:t>
            </a:r>
          </a:p>
        </p:txBody>
      </p:sp>
      <p:sp>
        <p:nvSpPr>
          <p:cNvPr id="5" name="TextBox 4">
            <a:extLst>
              <a:ext uri="{FF2B5EF4-FFF2-40B4-BE49-F238E27FC236}">
                <a16:creationId xmlns:a16="http://schemas.microsoft.com/office/drawing/2014/main" xmlns="" id="{7F528DFD-7203-42DF-90B6-3E9E6BD517A4}"/>
              </a:ext>
            </a:extLst>
          </p:cNvPr>
          <p:cNvSpPr txBox="1"/>
          <p:nvPr/>
        </p:nvSpPr>
        <p:spPr>
          <a:xfrm>
            <a:off x="731520" y="6260123"/>
            <a:ext cx="7554351" cy="400110"/>
          </a:xfrm>
          <a:prstGeom prst="rect">
            <a:avLst/>
          </a:prstGeom>
          <a:noFill/>
        </p:spPr>
        <p:txBody>
          <a:bodyPr wrap="square" rtlCol="0">
            <a:spAutoFit/>
          </a:bodyPr>
          <a:lstStyle/>
          <a:p>
            <a:r>
              <a:rPr lang="en-US" sz="1000" dirty="0">
                <a:latin typeface="+mn-lt"/>
              </a:rPr>
              <a:t>10. </a:t>
            </a:r>
            <a:r>
              <a:rPr lang="en-US" sz="1000" i="1" dirty="0">
                <a:latin typeface="+mn-lt"/>
              </a:rPr>
              <a:t>Zimmerman v. Bd. of Trustees of Ball State Univ</a:t>
            </a:r>
            <a:r>
              <a:rPr lang="en-US" sz="1000" dirty="0">
                <a:latin typeface="+mn-lt"/>
              </a:rPr>
              <a:t>., 940 F. Supp. 2d 875, 879 (S.D. Ind. 2013)</a:t>
            </a:r>
          </a:p>
          <a:p>
            <a:endParaRPr lang="en-US" sz="1000" dirty="0">
              <a:latin typeface="+mn-lt"/>
            </a:endParaRPr>
          </a:p>
        </p:txBody>
      </p:sp>
      <p:pic>
        <p:nvPicPr>
          <p:cNvPr id="7" name="Picture 6" descr="Clipart of the shadow of a catfish.">
            <a:extLst>
              <a:ext uri="{FF2B5EF4-FFF2-40B4-BE49-F238E27FC236}">
                <a16:creationId xmlns:a16="http://schemas.microsoft.com/office/drawing/2014/main" xmlns="" id="{D2E134AC-5EE3-4062-A5A3-0424102BFFBC}"/>
              </a:ext>
            </a:extLst>
          </p:cNvPr>
          <p:cNvPicPr>
            <a:picLocks noChangeAspect="1"/>
          </p:cNvPicPr>
          <p:nvPr/>
        </p:nvPicPr>
        <p:blipFill>
          <a:blip r:embed="rId2"/>
          <a:stretch>
            <a:fillRect/>
          </a:stretch>
        </p:blipFill>
        <p:spPr>
          <a:xfrm rot="2136934">
            <a:off x="7451961" y="616792"/>
            <a:ext cx="1448701" cy="724351"/>
          </a:xfrm>
          <a:prstGeom prst="rect">
            <a:avLst/>
          </a:prstGeom>
        </p:spPr>
      </p:pic>
    </p:spTree>
    <p:extLst>
      <p:ext uri="{BB962C8B-B14F-4D97-AF65-F5344CB8AC3E}">
        <p14:creationId xmlns:p14="http://schemas.microsoft.com/office/powerpoint/2010/main" val="923316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a:xfrm>
            <a:off x="337625" y="365126"/>
            <a:ext cx="8177725" cy="1325563"/>
          </a:xfrm>
        </p:spPr>
        <p:txBody>
          <a:bodyPr/>
          <a:lstStyle/>
          <a:p>
            <a:r>
              <a:rPr lang="en-IE" dirty="0"/>
              <a:t>Invasion of Privacy Assessment 1</a:t>
            </a:r>
          </a:p>
        </p:txBody>
      </p:sp>
      <p:sp>
        <p:nvSpPr>
          <p:cNvPr id="5" name="Content Placeholder 4">
            <a:extLst>
              <a:ext uri="{FF2B5EF4-FFF2-40B4-BE49-F238E27FC236}">
                <a16:creationId xmlns:a16="http://schemas.microsoft.com/office/drawing/2014/main" xmlns="" id="{BD054AFC-F341-4F4E-BD83-55545C5D436B}"/>
              </a:ext>
            </a:extLst>
          </p:cNvPr>
          <p:cNvSpPr>
            <a:spLocks noGrp="1"/>
          </p:cNvSpPr>
          <p:nvPr>
            <p:ph idx="1"/>
          </p:nvPr>
        </p:nvSpPr>
        <p:spPr>
          <a:xfrm>
            <a:off x="483137" y="1586475"/>
            <a:ext cx="7886700" cy="4351338"/>
          </a:xfrm>
        </p:spPr>
        <p:txBody>
          <a:bodyPr/>
          <a:lstStyle/>
          <a:p>
            <a:pPr marL="0" indent="0">
              <a:spcAft>
                <a:spcPts val="600"/>
              </a:spcAft>
              <a:buNone/>
            </a:pPr>
            <a:r>
              <a:rPr lang="en-US" sz="2800" dirty="0"/>
              <a:t>Which of the following is </a:t>
            </a:r>
            <a:r>
              <a:rPr lang="en-US" sz="2800" b="1" dirty="0"/>
              <a:t>not</a:t>
            </a:r>
            <a:r>
              <a:rPr lang="en-US" sz="2800" dirty="0"/>
              <a:t> one of the four invasion of privacy torts?</a:t>
            </a:r>
          </a:p>
          <a:p>
            <a:pPr marL="1143000" lvl="2" indent="-457200">
              <a:spcAft>
                <a:spcPts val="600"/>
              </a:spcAft>
              <a:buFont typeface="+mj-lt"/>
              <a:buAutoNum type="alphaUcPeriod"/>
            </a:pPr>
            <a:r>
              <a:rPr lang="en-US" sz="2400" dirty="0"/>
              <a:t>Appropriation of Name or Likeness</a:t>
            </a:r>
          </a:p>
          <a:p>
            <a:pPr marL="1143000" lvl="2" indent="-457200">
              <a:spcAft>
                <a:spcPts val="600"/>
              </a:spcAft>
              <a:buFont typeface="+mj-lt"/>
              <a:buAutoNum type="alphaUcPeriod"/>
            </a:pPr>
            <a:r>
              <a:rPr lang="en-US" sz="2400" dirty="0"/>
              <a:t>Assault</a:t>
            </a:r>
          </a:p>
          <a:p>
            <a:pPr marL="1143000" lvl="2" indent="-457200">
              <a:spcAft>
                <a:spcPts val="600"/>
              </a:spcAft>
              <a:buFont typeface="+mj-lt"/>
              <a:buAutoNum type="alphaUcPeriod"/>
            </a:pPr>
            <a:r>
              <a:rPr lang="en-US" sz="2400" dirty="0"/>
              <a:t>False Light</a:t>
            </a:r>
          </a:p>
          <a:p>
            <a:pPr marL="1143000" lvl="2" indent="-457200">
              <a:spcAft>
                <a:spcPts val="600"/>
              </a:spcAft>
              <a:buFont typeface="+mj-lt"/>
              <a:buAutoNum type="alphaUcPeriod"/>
            </a:pPr>
            <a:r>
              <a:rPr lang="en-US" sz="2400" dirty="0"/>
              <a:t>Intrusion upon Seclusion</a:t>
            </a:r>
          </a:p>
          <a:p>
            <a:pPr marL="1143000" lvl="2" indent="-457200">
              <a:spcAft>
                <a:spcPts val="600"/>
              </a:spcAft>
              <a:buFont typeface="+mj-lt"/>
              <a:buAutoNum type="alphaUcPeriod"/>
            </a:pPr>
            <a:r>
              <a:rPr lang="en-US" sz="2400" dirty="0"/>
              <a:t>Disclosure of Private Facts</a:t>
            </a:r>
          </a:p>
        </p:txBody>
      </p:sp>
      <p:pic>
        <p:nvPicPr>
          <p:cNvPr id="4" name="Picture 3" descr="Clipart of a triangle with a question mark inside it.">
            <a:extLst>
              <a:ext uri="{FF2B5EF4-FFF2-40B4-BE49-F238E27FC236}">
                <a16:creationId xmlns:a16="http://schemas.microsoft.com/office/drawing/2014/main" xmlns="" id="{2D6FB99D-6AE7-4DB3-97C8-D9C3F8FB555F}"/>
              </a:ext>
            </a:extLst>
          </p:cNvPr>
          <p:cNvPicPr>
            <a:picLocks noChangeAspect="1"/>
          </p:cNvPicPr>
          <p:nvPr/>
        </p:nvPicPr>
        <p:blipFill>
          <a:blip r:embed="rId2"/>
          <a:stretch>
            <a:fillRect/>
          </a:stretch>
        </p:blipFill>
        <p:spPr>
          <a:xfrm>
            <a:off x="5327918" y="3047707"/>
            <a:ext cx="3114675" cy="3238500"/>
          </a:xfrm>
          <a:prstGeom prst="rect">
            <a:avLst/>
          </a:prstGeom>
        </p:spPr>
      </p:pic>
    </p:spTree>
    <p:extLst>
      <p:ext uri="{BB962C8B-B14F-4D97-AF65-F5344CB8AC3E}">
        <p14:creationId xmlns:p14="http://schemas.microsoft.com/office/powerpoint/2010/main" val="24761072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a:xfrm>
            <a:off x="337625" y="365126"/>
            <a:ext cx="8177725" cy="1325563"/>
          </a:xfrm>
        </p:spPr>
        <p:txBody>
          <a:bodyPr/>
          <a:lstStyle/>
          <a:p>
            <a:r>
              <a:rPr lang="en-IE" dirty="0"/>
              <a:t>Invasion of Privacy Assessment 1 (Answer)</a:t>
            </a:r>
          </a:p>
        </p:txBody>
      </p:sp>
      <p:sp>
        <p:nvSpPr>
          <p:cNvPr id="5" name="Content Placeholder 4">
            <a:extLst>
              <a:ext uri="{FF2B5EF4-FFF2-40B4-BE49-F238E27FC236}">
                <a16:creationId xmlns:a16="http://schemas.microsoft.com/office/drawing/2014/main" xmlns="" id="{BD054AFC-F341-4F4E-BD83-55545C5D436B}"/>
              </a:ext>
            </a:extLst>
          </p:cNvPr>
          <p:cNvSpPr>
            <a:spLocks noGrp="1"/>
          </p:cNvSpPr>
          <p:nvPr>
            <p:ph idx="1"/>
          </p:nvPr>
        </p:nvSpPr>
        <p:spPr>
          <a:xfrm>
            <a:off x="483137" y="1586475"/>
            <a:ext cx="7886700" cy="4351338"/>
          </a:xfrm>
        </p:spPr>
        <p:txBody>
          <a:bodyPr/>
          <a:lstStyle/>
          <a:p>
            <a:pPr marL="0" indent="0">
              <a:spcAft>
                <a:spcPts val="600"/>
              </a:spcAft>
              <a:buNone/>
            </a:pPr>
            <a:r>
              <a:rPr lang="en-US" sz="2800" dirty="0"/>
              <a:t>Which of the following are </a:t>
            </a:r>
            <a:r>
              <a:rPr lang="en-US" sz="2800" b="1" dirty="0"/>
              <a:t>not</a:t>
            </a:r>
            <a:r>
              <a:rPr lang="en-US" sz="2800" dirty="0"/>
              <a:t> one of the four invasion of privacy torts?</a:t>
            </a:r>
          </a:p>
          <a:p>
            <a:pPr marL="1143000" lvl="2" indent="-457200">
              <a:spcAft>
                <a:spcPts val="600"/>
              </a:spcAft>
              <a:buFont typeface="+mj-lt"/>
              <a:buAutoNum type="alphaUcPeriod"/>
            </a:pPr>
            <a:r>
              <a:rPr lang="en-US" sz="2400" dirty="0"/>
              <a:t>Appropriation of Name or Likeness</a:t>
            </a:r>
          </a:p>
          <a:p>
            <a:pPr marL="1143000" lvl="2" indent="-457200">
              <a:spcAft>
                <a:spcPts val="600"/>
              </a:spcAft>
              <a:buFont typeface="+mj-lt"/>
              <a:buAutoNum type="alphaUcPeriod"/>
            </a:pPr>
            <a:r>
              <a:rPr lang="en-US" sz="2400" b="1" u="sng" dirty="0"/>
              <a:t>Assault</a:t>
            </a:r>
          </a:p>
          <a:p>
            <a:pPr marL="1143000" lvl="2" indent="-457200">
              <a:spcAft>
                <a:spcPts val="600"/>
              </a:spcAft>
              <a:buFont typeface="+mj-lt"/>
              <a:buAutoNum type="alphaUcPeriod"/>
            </a:pPr>
            <a:r>
              <a:rPr lang="en-US" sz="2400" dirty="0"/>
              <a:t>False Light</a:t>
            </a:r>
          </a:p>
          <a:p>
            <a:pPr marL="1143000" lvl="2" indent="-457200">
              <a:spcAft>
                <a:spcPts val="600"/>
              </a:spcAft>
              <a:buFont typeface="+mj-lt"/>
              <a:buAutoNum type="alphaUcPeriod"/>
            </a:pPr>
            <a:r>
              <a:rPr lang="en-US" sz="2400" dirty="0"/>
              <a:t>Intrusion upon Seclusion</a:t>
            </a:r>
          </a:p>
          <a:p>
            <a:pPr marL="1143000" lvl="2" indent="-457200">
              <a:spcAft>
                <a:spcPts val="600"/>
              </a:spcAft>
              <a:buFont typeface="+mj-lt"/>
              <a:buAutoNum type="alphaUcPeriod"/>
            </a:pPr>
            <a:r>
              <a:rPr lang="en-US" sz="2400" dirty="0"/>
              <a:t>Disclosure of Private Facts</a:t>
            </a:r>
          </a:p>
        </p:txBody>
      </p:sp>
      <p:pic>
        <p:nvPicPr>
          <p:cNvPr id="4" name="Picture 3" descr="Clipart of a triangle with a question mark inside it.">
            <a:extLst>
              <a:ext uri="{FF2B5EF4-FFF2-40B4-BE49-F238E27FC236}">
                <a16:creationId xmlns:a16="http://schemas.microsoft.com/office/drawing/2014/main" xmlns="" id="{2D6FB99D-6AE7-4DB3-97C8-D9C3F8FB555F}"/>
              </a:ext>
            </a:extLst>
          </p:cNvPr>
          <p:cNvPicPr>
            <a:picLocks noChangeAspect="1"/>
          </p:cNvPicPr>
          <p:nvPr/>
        </p:nvPicPr>
        <p:blipFill>
          <a:blip r:embed="rId2"/>
          <a:stretch>
            <a:fillRect/>
          </a:stretch>
        </p:blipFill>
        <p:spPr>
          <a:xfrm>
            <a:off x="5327918" y="3047707"/>
            <a:ext cx="3114675" cy="3238500"/>
          </a:xfrm>
          <a:prstGeom prst="rect">
            <a:avLst/>
          </a:prstGeom>
        </p:spPr>
      </p:pic>
    </p:spTree>
    <p:extLst>
      <p:ext uri="{BB962C8B-B14F-4D97-AF65-F5344CB8AC3E}">
        <p14:creationId xmlns:p14="http://schemas.microsoft.com/office/powerpoint/2010/main" val="19429527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52A0AF50-0CF1-4A21-A959-E4042CFC82FB}"/>
              </a:ext>
            </a:extLst>
          </p:cNvPr>
          <p:cNvSpPr>
            <a:spLocks noGrp="1"/>
          </p:cNvSpPr>
          <p:nvPr>
            <p:ph type="title"/>
          </p:nvPr>
        </p:nvSpPr>
        <p:spPr/>
        <p:txBody>
          <a:bodyPr/>
          <a:lstStyle/>
          <a:p>
            <a:r>
              <a:rPr lang="en-US" dirty="0"/>
              <a:t>Invasion of Privacy Torts Assessment 2</a:t>
            </a:r>
            <a:br>
              <a:rPr lang="en-US" dirty="0"/>
            </a:br>
            <a:endParaRPr lang="en-US" dirty="0"/>
          </a:p>
        </p:txBody>
      </p:sp>
      <p:sp>
        <p:nvSpPr>
          <p:cNvPr id="5" name="Content Placeholder 4">
            <a:extLst>
              <a:ext uri="{FF2B5EF4-FFF2-40B4-BE49-F238E27FC236}">
                <a16:creationId xmlns:a16="http://schemas.microsoft.com/office/drawing/2014/main" xmlns="" id="{DD407DC8-83E7-454D-A341-034E35708004}"/>
              </a:ext>
            </a:extLst>
          </p:cNvPr>
          <p:cNvSpPr>
            <a:spLocks noGrp="1"/>
          </p:cNvSpPr>
          <p:nvPr>
            <p:ph idx="1"/>
          </p:nvPr>
        </p:nvSpPr>
        <p:spPr>
          <a:xfrm>
            <a:off x="670853" y="1378634"/>
            <a:ext cx="7886700" cy="4502907"/>
          </a:xfrm>
        </p:spPr>
        <p:txBody>
          <a:bodyPr/>
          <a:lstStyle/>
          <a:p>
            <a:pPr marL="57150" indent="0">
              <a:spcAft>
                <a:spcPts val="600"/>
              </a:spcAft>
              <a:buNone/>
            </a:pPr>
            <a:r>
              <a:rPr lang="en-US" sz="2400" dirty="0"/>
              <a:t>Multiple Choice</a:t>
            </a:r>
          </a:p>
          <a:p>
            <a:pPr marL="57150" indent="0">
              <a:spcAft>
                <a:spcPts val="600"/>
              </a:spcAft>
              <a:buNone/>
            </a:pPr>
            <a:r>
              <a:rPr lang="en-US" sz="2000" dirty="0"/>
              <a:t>1. __________ occurs when information is published that is false or portrays the person in an inaccurate way. </a:t>
            </a:r>
          </a:p>
          <a:p>
            <a:pPr marL="857250" lvl="1" indent="-457200">
              <a:spcBef>
                <a:spcPts val="0"/>
              </a:spcBef>
              <a:buFont typeface="+mj-lt"/>
              <a:buAutoNum type="alphaLcPeriod"/>
            </a:pPr>
            <a:r>
              <a:rPr lang="en-US" dirty="0"/>
              <a:t>Intrusion upon seclusion </a:t>
            </a:r>
          </a:p>
          <a:p>
            <a:pPr marL="857250" lvl="1" indent="-457200">
              <a:spcBef>
                <a:spcPts val="0"/>
              </a:spcBef>
              <a:buFont typeface="+mj-lt"/>
              <a:buAutoNum type="alphaLcPeriod"/>
            </a:pPr>
            <a:r>
              <a:rPr lang="en-US" dirty="0"/>
              <a:t>Disclosure of private facts</a:t>
            </a:r>
          </a:p>
          <a:p>
            <a:pPr marL="857250" lvl="1" indent="-457200">
              <a:spcBef>
                <a:spcPts val="0"/>
              </a:spcBef>
              <a:buFont typeface="+mj-lt"/>
              <a:buAutoNum type="alphaLcPeriod"/>
            </a:pPr>
            <a:r>
              <a:rPr lang="en-US" dirty="0"/>
              <a:t>False Light 	</a:t>
            </a:r>
          </a:p>
          <a:p>
            <a:pPr marL="857250" lvl="1" indent="-457200">
              <a:spcBef>
                <a:spcPts val="0"/>
              </a:spcBef>
              <a:buFont typeface="+mj-lt"/>
              <a:buAutoNum type="alphaLcPeriod"/>
            </a:pPr>
            <a:r>
              <a:rPr lang="en-US" dirty="0"/>
              <a:t>Misappropriation of Name or Likeness </a:t>
            </a:r>
            <a:r>
              <a:rPr lang="en-US" sz="2000" dirty="0"/>
              <a:t> </a:t>
            </a:r>
          </a:p>
          <a:p>
            <a:pPr marL="400050" lvl="1" indent="0">
              <a:spcBef>
                <a:spcPts val="0"/>
              </a:spcBef>
              <a:buNone/>
            </a:pPr>
            <a:endParaRPr lang="en-US" sz="2000" dirty="0"/>
          </a:p>
          <a:p>
            <a:pPr marL="57150" indent="0">
              <a:spcAft>
                <a:spcPts val="600"/>
              </a:spcAft>
              <a:buNone/>
            </a:pPr>
            <a:r>
              <a:rPr lang="en-US" sz="2000" dirty="0"/>
              <a:t>2. __________ occurs when someone’s name or likeness is used, without his/her consent. </a:t>
            </a:r>
          </a:p>
          <a:p>
            <a:pPr marL="857250" lvl="1" indent="-457200">
              <a:spcBef>
                <a:spcPts val="0"/>
              </a:spcBef>
              <a:buFont typeface="+mj-lt"/>
              <a:buAutoNum type="alphaLcPeriod"/>
            </a:pPr>
            <a:r>
              <a:rPr lang="en-US" dirty="0"/>
              <a:t>Intrusion upon seclusion </a:t>
            </a:r>
          </a:p>
          <a:p>
            <a:pPr marL="857250" lvl="1" indent="-457200">
              <a:spcBef>
                <a:spcPts val="0"/>
              </a:spcBef>
              <a:buFont typeface="+mj-lt"/>
              <a:buAutoNum type="alphaLcPeriod"/>
            </a:pPr>
            <a:r>
              <a:rPr lang="en-US" dirty="0"/>
              <a:t>Disclosure of private facts</a:t>
            </a:r>
          </a:p>
          <a:p>
            <a:pPr marL="857250" lvl="1" indent="-457200">
              <a:spcBef>
                <a:spcPts val="0"/>
              </a:spcBef>
              <a:buFont typeface="+mj-lt"/>
              <a:buAutoNum type="alphaLcPeriod"/>
            </a:pPr>
            <a:r>
              <a:rPr lang="en-US" dirty="0"/>
              <a:t>False Light 	</a:t>
            </a:r>
          </a:p>
          <a:p>
            <a:pPr marL="857250" lvl="1" indent="-457200">
              <a:spcBef>
                <a:spcPts val="0"/>
              </a:spcBef>
              <a:buFont typeface="+mj-lt"/>
              <a:buAutoNum type="alphaLcPeriod"/>
            </a:pPr>
            <a:r>
              <a:rPr lang="en-US" dirty="0"/>
              <a:t>Misappropriation of Name or Likeness </a:t>
            </a:r>
            <a:r>
              <a:rPr lang="en-US" sz="2000" dirty="0"/>
              <a:t> </a:t>
            </a:r>
          </a:p>
          <a:p>
            <a:endParaRPr lang="en-US" sz="2400" dirty="0"/>
          </a:p>
        </p:txBody>
      </p:sp>
      <p:pic>
        <p:nvPicPr>
          <p:cNvPr id="3" name="Picture 2" descr="Clip art of a person's hands on a cell phone with circles of a man, a gavel, scales of justice and a book above the phone.">
            <a:extLst>
              <a:ext uri="{FF2B5EF4-FFF2-40B4-BE49-F238E27FC236}">
                <a16:creationId xmlns:a16="http://schemas.microsoft.com/office/drawing/2014/main" xmlns="" id="{FF7EA0A0-0085-43F6-A2EB-CEFA37B04D6C}"/>
              </a:ext>
            </a:extLst>
          </p:cNvPr>
          <p:cNvPicPr>
            <a:picLocks noChangeAspect="1"/>
          </p:cNvPicPr>
          <p:nvPr/>
        </p:nvPicPr>
        <p:blipFill>
          <a:blip r:embed="rId2"/>
          <a:stretch>
            <a:fillRect/>
          </a:stretch>
        </p:blipFill>
        <p:spPr>
          <a:xfrm>
            <a:off x="6485206" y="4850661"/>
            <a:ext cx="2114550" cy="1429318"/>
          </a:xfrm>
          <a:prstGeom prst="rect">
            <a:avLst/>
          </a:prstGeom>
        </p:spPr>
      </p:pic>
    </p:spTree>
    <p:extLst>
      <p:ext uri="{BB962C8B-B14F-4D97-AF65-F5344CB8AC3E}">
        <p14:creationId xmlns:p14="http://schemas.microsoft.com/office/powerpoint/2010/main" val="3354909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52A0AF50-0CF1-4A21-A959-E4042CFC82FB}"/>
              </a:ext>
            </a:extLst>
          </p:cNvPr>
          <p:cNvSpPr>
            <a:spLocks noGrp="1"/>
          </p:cNvSpPr>
          <p:nvPr>
            <p:ph type="title"/>
          </p:nvPr>
        </p:nvSpPr>
        <p:spPr/>
        <p:txBody>
          <a:bodyPr/>
          <a:lstStyle/>
          <a:p>
            <a:r>
              <a:rPr lang="en-US" dirty="0"/>
              <a:t>Invasion of Privacy Torts Assessment 2 (cont.)</a:t>
            </a:r>
            <a:br>
              <a:rPr lang="en-US" dirty="0"/>
            </a:br>
            <a:endParaRPr lang="en-US" dirty="0"/>
          </a:p>
        </p:txBody>
      </p:sp>
      <p:sp>
        <p:nvSpPr>
          <p:cNvPr id="5" name="Content Placeholder 4">
            <a:extLst>
              <a:ext uri="{FF2B5EF4-FFF2-40B4-BE49-F238E27FC236}">
                <a16:creationId xmlns:a16="http://schemas.microsoft.com/office/drawing/2014/main" xmlns="" id="{DD407DC8-83E7-454D-A341-034E35708004}"/>
              </a:ext>
            </a:extLst>
          </p:cNvPr>
          <p:cNvSpPr>
            <a:spLocks noGrp="1"/>
          </p:cNvSpPr>
          <p:nvPr>
            <p:ph idx="1"/>
          </p:nvPr>
        </p:nvSpPr>
        <p:spPr>
          <a:xfrm>
            <a:off x="628650" y="1345313"/>
            <a:ext cx="7886700" cy="4351338"/>
          </a:xfrm>
        </p:spPr>
        <p:txBody>
          <a:bodyPr/>
          <a:lstStyle/>
          <a:p>
            <a:pPr marL="57150" indent="0">
              <a:spcAft>
                <a:spcPts val="600"/>
              </a:spcAft>
              <a:buNone/>
            </a:pPr>
            <a:r>
              <a:rPr lang="en-US" sz="2400" dirty="0"/>
              <a:t>Multiple Choice</a:t>
            </a:r>
          </a:p>
          <a:p>
            <a:pPr marL="57150" indent="0">
              <a:spcAft>
                <a:spcPts val="600"/>
              </a:spcAft>
              <a:buNone/>
            </a:pPr>
            <a:r>
              <a:rPr lang="en-US" sz="2000" dirty="0"/>
              <a:t>3. __________ occurs when someone intentionally interferes with the solitude or seclusion of another person.</a:t>
            </a:r>
          </a:p>
          <a:p>
            <a:pPr marL="857250" lvl="1" indent="-457200">
              <a:spcBef>
                <a:spcPts val="0"/>
              </a:spcBef>
              <a:buFont typeface="+mj-lt"/>
              <a:buAutoNum type="alphaLcPeriod"/>
            </a:pPr>
            <a:r>
              <a:rPr lang="en-US" dirty="0"/>
              <a:t>Intrusion upon seclusion </a:t>
            </a:r>
          </a:p>
          <a:p>
            <a:pPr marL="857250" lvl="1" indent="-457200">
              <a:spcBef>
                <a:spcPts val="0"/>
              </a:spcBef>
              <a:buFont typeface="+mj-lt"/>
              <a:buAutoNum type="alphaLcPeriod"/>
            </a:pPr>
            <a:r>
              <a:rPr lang="en-US" dirty="0"/>
              <a:t>Disclosure of private facts</a:t>
            </a:r>
          </a:p>
          <a:p>
            <a:pPr marL="857250" lvl="1" indent="-457200">
              <a:spcBef>
                <a:spcPts val="0"/>
              </a:spcBef>
              <a:buFont typeface="+mj-lt"/>
              <a:buAutoNum type="alphaLcPeriod"/>
            </a:pPr>
            <a:r>
              <a:rPr lang="en-US" dirty="0"/>
              <a:t>False Light 	</a:t>
            </a:r>
          </a:p>
          <a:p>
            <a:pPr marL="857250" lvl="1" indent="-457200">
              <a:spcBef>
                <a:spcPts val="0"/>
              </a:spcBef>
              <a:buFont typeface="+mj-lt"/>
              <a:buAutoNum type="alphaLcPeriod"/>
            </a:pPr>
            <a:r>
              <a:rPr lang="en-US" dirty="0"/>
              <a:t>Misappropriation of Name or Likeness </a:t>
            </a:r>
            <a:r>
              <a:rPr lang="en-US" sz="2000" dirty="0"/>
              <a:t> </a:t>
            </a:r>
          </a:p>
          <a:p>
            <a:endParaRPr lang="en-US" sz="2400" dirty="0"/>
          </a:p>
          <a:p>
            <a:pPr marL="57150" indent="0">
              <a:spcAft>
                <a:spcPts val="600"/>
              </a:spcAft>
              <a:buNone/>
            </a:pPr>
            <a:r>
              <a:rPr lang="en-US" sz="2000" dirty="0"/>
              <a:t>4. __________ occurs when someone discloses private facts that are not generally known to the public.</a:t>
            </a:r>
          </a:p>
          <a:p>
            <a:pPr marL="857250" lvl="1" indent="-457200">
              <a:spcBef>
                <a:spcPts val="0"/>
              </a:spcBef>
              <a:buFont typeface="+mj-lt"/>
              <a:buAutoNum type="alphaLcPeriod"/>
            </a:pPr>
            <a:r>
              <a:rPr lang="en-US" dirty="0"/>
              <a:t>Intrusion upon seclusion </a:t>
            </a:r>
          </a:p>
          <a:p>
            <a:pPr marL="857250" lvl="1" indent="-457200">
              <a:spcBef>
                <a:spcPts val="0"/>
              </a:spcBef>
              <a:buFont typeface="+mj-lt"/>
              <a:buAutoNum type="alphaLcPeriod"/>
            </a:pPr>
            <a:r>
              <a:rPr lang="en-US" dirty="0"/>
              <a:t>Disclosure of private facts</a:t>
            </a:r>
          </a:p>
          <a:p>
            <a:pPr marL="857250" lvl="1" indent="-457200">
              <a:spcBef>
                <a:spcPts val="0"/>
              </a:spcBef>
              <a:buFont typeface="+mj-lt"/>
              <a:buAutoNum type="alphaLcPeriod"/>
            </a:pPr>
            <a:r>
              <a:rPr lang="en-US" dirty="0"/>
              <a:t>False Light 	</a:t>
            </a:r>
          </a:p>
          <a:p>
            <a:pPr marL="857250" lvl="1" indent="-457200">
              <a:spcBef>
                <a:spcPts val="0"/>
              </a:spcBef>
              <a:buFont typeface="+mj-lt"/>
              <a:buAutoNum type="alphaLcPeriod"/>
            </a:pPr>
            <a:r>
              <a:rPr lang="en-US" dirty="0"/>
              <a:t>Misappropriation of Name or Likeness </a:t>
            </a:r>
            <a:r>
              <a:rPr lang="en-US" sz="2000" dirty="0"/>
              <a:t> </a:t>
            </a:r>
          </a:p>
          <a:p>
            <a:endParaRPr lang="en-US" sz="2400" dirty="0"/>
          </a:p>
        </p:txBody>
      </p:sp>
      <p:pic>
        <p:nvPicPr>
          <p:cNvPr id="3" name="Picture 2" descr="Clip art of a person's hands on a cell phone with circles of a man, a gavel, scales of justice and a book above the phone.">
            <a:extLst>
              <a:ext uri="{FF2B5EF4-FFF2-40B4-BE49-F238E27FC236}">
                <a16:creationId xmlns:a16="http://schemas.microsoft.com/office/drawing/2014/main" xmlns="" id="{FF7EA0A0-0085-43F6-A2EB-CEFA37B04D6C}"/>
              </a:ext>
            </a:extLst>
          </p:cNvPr>
          <p:cNvPicPr>
            <a:picLocks noChangeAspect="1"/>
          </p:cNvPicPr>
          <p:nvPr/>
        </p:nvPicPr>
        <p:blipFill>
          <a:blip r:embed="rId2"/>
          <a:stretch>
            <a:fillRect/>
          </a:stretch>
        </p:blipFill>
        <p:spPr>
          <a:xfrm>
            <a:off x="6625883" y="4851400"/>
            <a:ext cx="2170821" cy="1467354"/>
          </a:xfrm>
          <a:prstGeom prst="rect">
            <a:avLst/>
          </a:prstGeom>
        </p:spPr>
      </p:pic>
    </p:spTree>
    <p:extLst>
      <p:ext uri="{BB962C8B-B14F-4D97-AF65-F5344CB8AC3E}">
        <p14:creationId xmlns:p14="http://schemas.microsoft.com/office/powerpoint/2010/main" val="1146834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52A0AF50-0CF1-4A21-A959-E4042CFC82FB}"/>
              </a:ext>
            </a:extLst>
          </p:cNvPr>
          <p:cNvSpPr>
            <a:spLocks noGrp="1"/>
          </p:cNvSpPr>
          <p:nvPr>
            <p:ph type="title"/>
          </p:nvPr>
        </p:nvSpPr>
        <p:spPr>
          <a:xfrm>
            <a:off x="628650" y="365126"/>
            <a:ext cx="8135522" cy="1325563"/>
          </a:xfrm>
        </p:spPr>
        <p:txBody>
          <a:bodyPr/>
          <a:lstStyle/>
          <a:p>
            <a:r>
              <a:rPr lang="en-US" dirty="0"/>
              <a:t>Invasion of Privacy Torts Assessment 2 Answers</a:t>
            </a:r>
            <a:br>
              <a:rPr lang="en-US" dirty="0"/>
            </a:br>
            <a:endParaRPr lang="en-US" dirty="0"/>
          </a:p>
        </p:txBody>
      </p:sp>
      <p:sp>
        <p:nvSpPr>
          <p:cNvPr id="5" name="Content Placeholder 4">
            <a:extLst>
              <a:ext uri="{FF2B5EF4-FFF2-40B4-BE49-F238E27FC236}">
                <a16:creationId xmlns:a16="http://schemas.microsoft.com/office/drawing/2014/main" xmlns="" id="{DD407DC8-83E7-454D-A341-034E35708004}"/>
              </a:ext>
            </a:extLst>
          </p:cNvPr>
          <p:cNvSpPr>
            <a:spLocks noGrp="1"/>
          </p:cNvSpPr>
          <p:nvPr>
            <p:ph idx="1"/>
          </p:nvPr>
        </p:nvSpPr>
        <p:spPr>
          <a:xfrm>
            <a:off x="670853" y="1378634"/>
            <a:ext cx="7886700" cy="4502907"/>
          </a:xfrm>
        </p:spPr>
        <p:txBody>
          <a:bodyPr/>
          <a:lstStyle/>
          <a:p>
            <a:pPr marL="57150" indent="0">
              <a:spcAft>
                <a:spcPts val="600"/>
              </a:spcAft>
              <a:buNone/>
            </a:pPr>
            <a:r>
              <a:rPr lang="en-US" sz="2400" dirty="0"/>
              <a:t>Multiple Choice Answers</a:t>
            </a:r>
          </a:p>
          <a:p>
            <a:pPr marL="57150" indent="0">
              <a:spcAft>
                <a:spcPts val="600"/>
              </a:spcAft>
              <a:buNone/>
            </a:pPr>
            <a:r>
              <a:rPr lang="en-US" sz="2000" dirty="0"/>
              <a:t>1. </a:t>
            </a:r>
            <a:r>
              <a:rPr lang="en-US" sz="2000" b="1" dirty="0"/>
              <a:t>False Light </a:t>
            </a:r>
            <a:r>
              <a:rPr lang="en-US" sz="2000" dirty="0"/>
              <a:t>occurs when information is published that is false or places the person in an inaccurate way. </a:t>
            </a:r>
          </a:p>
          <a:p>
            <a:pPr marL="57150" indent="0">
              <a:spcAft>
                <a:spcPts val="600"/>
              </a:spcAft>
              <a:buNone/>
            </a:pPr>
            <a:r>
              <a:rPr lang="en-US" sz="2000" dirty="0"/>
              <a:t>2. </a:t>
            </a:r>
            <a:r>
              <a:rPr lang="en-US" sz="2000" b="1" dirty="0"/>
              <a:t>Misappropriation of Name or Likeness </a:t>
            </a:r>
            <a:r>
              <a:rPr lang="en-US" sz="2000" dirty="0"/>
              <a:t>occurs when someone’s name or likeness is used, without his/her consent. </a:t>
            </a:r>
          </a:p>
          <a:p>
            <a:pPr marL="57150" indent="0">
              <a:spcAft>
                <a:spcPts val="600"/>
              </a:spcAft>
              <a:buNone/>
            </a:pPr>
            <a:r>
              <a:rPr lang="en-US" sz="2000" dirty="0"/>
              <a:t>3. </a:t>
            </a:r>
            <a:r>
              <a:rPr lang="en-US" sz="2000" b="1" dirty="0"/>
              <a:t>Intrusion upon seclusion </a:t>
            </a:r>
            <a:r>
              <a:rPr lang="en-US" sz="2000" dirty="0"/>
              <a:t>occurs when someone intentionally interferes with the solitude or seclusion of another person.</a:t>
            </a:r>
          </a:p>
          <a:p>
            <a:pPr marL="57150" indent="0">
              <a:spcAft>
                <a:spcPts val="600"/>
              </a:spcAft>
              <a:buNone/>
            </a:pPr>
            <a:r>
              <a:rPr lang="en-US" sz="2000" dirty="0"/>
              <a:t>4. </a:t>
            </a:r>
            <a:r>
              <a:rPr lang="en-US" sz="2000" b="1" dirty="0"/>
              <a:t>Disclosure of private facts  </a:t>
            </a:r>
            <a:r>
              <a:rPr lang="en-US" sz="2000" dirty="0"/>
              <a:t>occurs when someone discloses private facts that are not generally known to the public.</a:t>
            </a:r>
          </a:p>
          <a:p>
            <a:endParaRPr lang="en-US" sz="2400" dirty="0"/>
          </a:p>
        </p:txBody>
      </p:sp>
      <p:pic>
        <p:nvPicPr>
          <p:cNvPr id="3" name="Picture 2" descr="Clip art of a person's hands on a cell phone with circles of a man, a gavel, scales of justice and a book above the phone.">
            <a:extLst>
              <a:ext uri="{FF2B5EF4-FFF2-40B4-BE49-F238E27FC236}">
                <a16:creationId xmlns:a16="http://schemas.microsoft.com/office/drawing/2014/main" xmlns="" id="{FF7EA0A0-0085-43F6-A2EB-CEFA37B04D6C}"/>
              </a:ext>
            </a:extLst>
          </p:cNvPr>
          <p:cNvPicPr>
            <a:picLocks noChangeAspect="1"/>
          </p:cNvPicPr>
          <p:nvPr/>
        </p:nvPicPr>
        <p:blipFill>
          <a:blip r:embed="rId2"/>
          <a:stretch>
            <a:fillRect/>
          </a:stretch>
        </p:blipFill>
        <p:spPr>
          <a:xfrm>
            <a:off x="6485206" y="4850661"/>
            <a:ext cx="2114550" cy="1429318"/>
          </a:xfrm>
          <a:prstGeom prst="rect">
            <a:avLst/>
          </a:prstGeom>
        </p:spPr>
      </p:pic>
    </p:spTree>
    <p:extLst>
      <p:ext uri="{BB962C8B-B14F-4D97-AF65-F5344CB8AC3E}">
        <p14:creationId xmlns:p14="http://schemas.microsoft.com/office/powerpoint/2010/main" val="29206240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2: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sz="2400" dirty="0"/>
              <a:t>Other Cyber Torts and Unlawful Online Activities</a:t>
            </a:r>
          </a:p>
        </p:txBody>
      </p:sp>
      <p:pic>
        <p:nvPicPr>
          <p:cNvPr id="3" name="Picture 2"/>
          <p:cNvPicPr>
            <a:picLocks noChangeAspect="1"/>
          </p:cNvPicPr>
          <p:nvPr/>
        </p:nvPicPr>
        <p:blipFill>
          <a:blip r:embed="rId2"/>
          <a:stretch>
            <a:fillRect/>
          </a:stretch>
        </p:blipFill>
        <p:spPr>
          <a:xfrm>
            <a:off x="3733771" y="1213916"/>
            <a:ext cx="3084843" cy="3084843"/>
          </a:xfrm>
          <a:prstGeom prst="rect">
            <a:avLst/>
          </a:prstGeom>
        </p:spPr>
      </p:pic>
    </p:spTree>
    <p:extLst>
      <p:ext uri="{BB962C8B-B14F-4D97-AF65-F5344CB8AC3E}">
        <p14:creationId xmlns:p14="http://schemas.microsoft.com/office/powerpoint/2010/main" val="76031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450165" y="406693"/>
            <a:ext cx="7886700" cy="1325563"/>
          </a:xfrm>
        </p:spPr>
        <p:txBody>
          <a:bodyPr/>
          <a:lstStyle/>
          <a:p>
            <a:pPr eaLnBrk="1" hangingPunct="1"/>
            <a:r>
              <a:rPr lang="en-US" dirty="0"/>
              <a:t>Lesson Outline: U.S. Common Law</a:t>
            </a:r>
          </a:p>
        </p:txBody>
      </p:sp>
      <p:sp>
        <p:nvSpPr>
          <p:cNvPr id="14338" name="Content Placeholder 2"/>
          <p:cNvSpPr>
            <a:spLocks noGrp="1"/>
          </p:cNvSpPr>
          <p:nvPr>
            <p:ph idx="1"/>
          </p:nvPr>
        </p:nvSpPr>
        <p:spPr>
          <a:xfrm>
            <a:off x="1167618" y="1681656"/>
            <a:ext cx="6736161" cy="4519612"/>
          </a:xfrm>
        </p:spPr>
        <p:txBody>
          <a:bodyPr/>
          <a:lstStyle/>
          <a:p>
            <a:pPr marL="0" indent="0">
              <a:buNone/>
            </a:pPr>
            <a:r>
              <a:rPr lang="en-US" sz="2400" dirty="0"/>
              <a:t>Understanding these common law concepts:</a:t>
            </a:r>
          </a:p>
          <a:p>
            <a:pPr marL="0" indent="0">
              <a:buNone/>
            </a:pPr>
            <a:r>
              <a:rPr lang="en-US" sz="2400" dirty="0"/>
              <a:t>1. Invasion of Privacy Torts</a:t>
            </a:r>
          </a:p>
          <a:p>
            <a:pPr marL="0" indent="0">
              <a:buNone/>
            </a:pPr>
            <a:r>
              <a:rPr lang="en-US" sz="2400" dirty="0"/>
              <a:t>	a. Intrusion upon Seclusion </a:t>
            </a:r>
          </a:p>
          <a:p>
            <a:pPr marL="0" indent="0">
              <a:buNone/>
            </a:pPr>
            <a:r>
              <a:rPr lang="en-US" sz="2400" dirty="0"/>
              <a:t>	b. Disclosure of Private Facts</a:t>
            </a:r>
          </a:p>
          <a:p>
            <a:pPr marL="0" indent="0">
              <a:buNone/>
            </a:pPr>
            <a:r>
              <a:rPr lang="en-US" sz="2400" dirty="0"/>
              <a:t>	c. False Light 	</a:t>
            </a:r>
          </a:p>
          <a:p>
            <a:pPr marL="0" indent="0">
              <a:buNone/>
            </a:pPr>
            <a:r>
              <a:rPr lang="en-US" sz="2400" dirty="0"/>
              <a:t>	d. Misappropriation of Name or Likeness</a:t>
            </a:r>
          </a:p>
          <a:p>
            <a:pPr marL="0" indent="0">
              <a:buNone/>
            </a:pPr>
            <a:r>
              <a:rPr lang="en-US" sz="2400" dirty="0"/>
              <a:t>2. Other Cyber Torts</a:t>
            </a:r>
          </a:p>
          <a:p>
            <a:pPr marL="0" indent="0">
              <a:buNone/>
            </a:pPr>
            <a:r>
              <a:rPr lang="en-US" sz="2400" dirty="0"/>
              <a:t>3. Contracts </a:t>
            </a:r>
          </a:p>
          <a:p>
            <a:pPr marL="0" indent="0">
              <a:buNone/>
            </a:pPr>
            <a:r>
              <a:rPr lang="en-US" sz="2400" dirty="0"/>
              <a:t>4. Intellectual Property and Copyright Laws</a:t>
            </a:r>
          </a:p>
          <a:p>
            <a:pPr marL="0" indent="0">
              <a:buNone/>
            </a:pPr>
            <a:r>
              <a:rPr lang="en-US" sz="2400" dirty="0"/>
              <a:t>5. Evidence &amp; Electronically Searchable Information</a:t>
            </a:r>
          </a:p>
          <a:p>
            <a:pPr marL="800100" lvl="1" indent="-457200">
              <a:buFont typeface="+mj-lt"/>
              <a:buAutoNum type="alphaLcPeriod"/>
            </a:pPr>
            <a:endParaRPr lang="en-US" sz="2000" dirty="0"/>
          </a:p>
        </p:txBody>
      </p:sp>
      <p:pic>
        <p:nvPicPr>
          <p:cNvPr id="3" name="Picture 2" descr="Clipart of the scales of justice">
            <a:extLst>
              <a:ext uri="{FF2B5EF4-FFF2-40B4-BE49-F238E27FC236}">
                <a16:creationId xmlns:a16="http://schemas.microsoft.com/office/drawing/2014/main" xmlns="" id="{4504282E-684E-441E-AB5D-3A8C08B55DAE}"/>
              </a:ext>
            </a:extLst>
          </p:cNvPr>
          <p:cNvPicPr>
            <a:picLocks noChangeAspect="1"/>
          </p:cNvPicPr>
          <p:nvPr/>
        </p:nvPicPr>
        <p:blipFill>
          <a:blip r:embed="rId3"/>
          <a:stretch>
            <a:fillRect/>
          </a:stretch>
        </p:blipFill>
        <p:spPr>
          <a:xfrm>
            <a:off x="6830238" y="187174"/>
            <a:ext cx="2147082" cy="2039129"/>
          </a:xfrm>
          <a:prstGeom prst="rect">
            <a:avLst/>
          </a:prstGeom>
        </p:spPr>
      </p:pic>
    </p:spTree>
    <p:extLst>
      <p:ext uri="{BB962C8B-B14F-4D97-AF65-F5344CB8AC3E}">
        <p14:creationId xmlns:p14="http://schemas.microsoft.com/office/powerpoint/2010/main" val="1637105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52A0AF50-0CF1-4A21-A959-E4042CFC82FB}"/>
              </a:ext>
            </a:extLst>
          </p:cNvPr>
          <p:cNvSpPr>
            <a:spLocks noGrp="1"/>
          </p:cNvSpPr>
          <p:nvPr>
            <p:ph type="title"/>
          </p:nvPr>
        </p:nvSpPr>
        <p:spPr>
          <a:xfrm>
            <a:off x="409903" y="365126"/>
            <a:ext cx="8345214" cy="1001219"/>
          </a:xfrm>
        </p:spPr>
        <p:txBody>
          <a:bodyPr/>
          <a:lstStyle/>
          <a:p>
            <a:r>
              <a:rPr lang="en-US" dirty="0"/>
              <a:t>Common Torts and Unlawful Activities in Cyberspace</a:t>
            </a:r>
            <a:br>
              <a:rPr lang="en-US" dirty="0"/>
            </a:br>
            <a:endParaRPr lang="en-US" dirty="0"/>
          </a:p>
        </p:txBody>
      </p:sp>
      <p:sp>
        <p:nvSpPr>
          <p:cNvPr id="5" name="Content Placeholder 4">
            <a:extLst>
              <a:ext uri="{FF2B5EF4-FFF2-40B4-BE49-F238E27FC236}">
                <a16:creationId xmlns:a16="http://schemas.microsoft.com/office/drawing/2014/main" xmlns="" id="{DD407DC8-83E7-454D-A341-034E35708004}"/>
              </a:ext>
            </a:extLst>
          </p:cNvPr>
          <p:cNvSpPr>
            <a:spLocks noGrp="1"/>
          </p:cNvSpPr>
          <p:nvPr>
            <p:ph idx="1"/>
          </p:nvPr>
        </p:nvSpPr>
        <p:spPr>
          <a:xfrm>
            <a:off x="628650" y="1208690"/>
            <a:ext cx="7886700" cy="4968273"/>
          </a:xfrm>
        </p:spPr>
        <p:txBody>
          <a:bodyPr/>
          <a:lstStyle/>
          <a:p>
            <a:pPr marL="57150" indent="0">
              <a:spcAft>
                <a:spcPts val="600"/>
              </a:spcAft>
              <a:buNone/>
            </a:pPr>
            <a:r>
              <a:rPr lang="en-US" sz="2400" dirty="0"/>
              <a:t>Online platforms create a near infinite space to engage in an array of tortious or other unlawful activity. In addition to the invasion of privacy torts we have discussed, other common online torts and unlawful activities include:  </a:t>
            </a:r>
          </a:p>
          <a:p>
            <a:pPr lvl="1">
              <a:spcBef>
                <a:spcPts val="0"/>
              </a:spcBef>
            </a:pPr>
            <a:r>
              <a:rPr lang="en-US" sz="2100" dirty="0"/>
              <a:t>Revenge Porn*</a:t>
            </a:r>
          </a:p>
          <a:p>
            <a:pPr lvl="1">
              <a:spcBef>
                <a:spcPts val="0"/>
              </a:spcBef>
            </a:pPr>
            <a:r>
              <a:rPr lang="en-US" sz="2100" dirty="0"/>
              <a:t>Cyberbullying*</a:t>
            </a:r>
          </a:p>
          <a:p>
            <a:pPr lvl="1">
              <a:spcBef>
                <a:spcPts val="0"/>
              </a:spcBef>
            </a:pPr>
            <a:r>
              <a:rPr lang="en-US" sz="2100" dirty="0"/>
              <a:t>Defamation</a:t>
            </a:r>
          </a:p>
          <a:p>
            <a:pPr lvl="1">
              <a:spcBef>
                <a:spcPts val="0"/>
              </a:spcBef>
            </a:pPr>
            <a:r>
              <a:rPr lang="en-US" sz="2100" dirty="0"/>
              <a:t>Intentional Infliction of Emotional Distress</a:t>
            </a:r>
          </a:p>
          <a:p>
            <a:pPr lvl="1">
              <a:spcBef>
                <a:spcPts val="0"/>
              </a:spcBef>
            </a:pPr>
            <a:r>
              <a:rPr lang="en-US" sz="2100" dirty="0"/>
              <a:t>Civil Cause of Action for Wiretapping*</a:t>
            </a:r>
          </a:p>
          <a:p>
            <a:pPr lvl="1">
              <a:spcBef>
                <a:spcPts val="0"/>
              </a:spcBef>
            </a:pPr>
            <a:r>
              <a:rPr lang="en-US" sz="2100" dirty="0"/>
              <a:t>Tortious Interference with Contractual Relations</a:t>
            </a:r>
          </a:p>
          <a:p>
            <a:pPr lvl="1">
              <a:spcBef>
                <a:spcPts val="0"/>
              </a:spcBef>
            </a:pPr>
            <a:r>
              <a:rPr lang="en-US" sz="2100" dirty="0"/>
              <a:t>Hacking* </a:t>
            </a:r>
          </a:p>
          <a:p>
            <a:pPr lvl="1">
              <a:spcBef>
                <a:spcPts val="0"/>
              </a:spcBef>
            </a:pPr>
            <a:r>
              <a:rPr lang="en-US" sz="2100" dirty="0"/>
              <a:t>Identity Theft*</a:t>
            </a:r>
          </a:p>
          <a:p>
            <a:pPr lvl="1">
              <a:spcBef>
                <a:spcPts val="0"/>
              </a:spcBef>
            </a:pPr>
            <a:r>
              <a:rPr lang="en-US" sz="2100" dirty="0"/>
              <a:t>Intellectual Property and Copyright Infringement*  (See Section 4)</a:t>
            </a:r>
          </a:p>
          <a:p>
            <a:pPr marL="0" indent="0">
              <a:spcBef>
                <a:spcPts val="0"/>
              </a:spcBef>
              <a:buNone/>
            </a:pPr>
            <a:r>
              <a:rPr lang="en-US" sz="2400" dirty="0"/>
              <a:t>*These types of actions may give rise to both civil liability and be criminal charges, depending upon the state in which the conduct occurs.</a:t>
            </a:r>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22266481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Cyber Torts &amp; Cyber Attacks: The Harm Posed to U.S. Individuals and Businesses</a:t>
            </a:r>
          </a:p>
        </p:txBody>
      </p:sp>
      <p:sp>
        <p:nvSpPr>
          <p:cNvPr id="3" name="Content Placeholder 2"/>
          <p:cNvSpPr>
            <a:spLocks noGrp="1"/>
          </p:cNvSpPr>
          <p:nvPr>
            <p:ph idx="1"/>
          </p:nvPr>
        </p:nvSpPr>
        <p:spPr/>
        <p:txBody>
          <a:bodyPr/>
          <a:lstStyle/>
          <a:p>
            <a:pPr marL="0" indent="0">
              <a:buNone/>
            </a:pPr>
            <a:r>
              <a:rPr lang="en-US" sz="2800" dirty="0"/>
              <a:t>Cyber attacks and cyber torts cause significant economic harm and other damage to both U.S. citizens and businesses. These harms include:</a:t>
            </a:r>
          </a:p>
          <a:p>
            <a:pPr lvl="5"/>
            <a:r>
              <a:rPr lang="en-US" sz="2400" dirty="0"/>
              <a:t>Loss of trade secrets</a:t>
            </a:r>
          </a:p>
          <a:p>
            <a:pPr lvl="5"/>
            <a:r>
              <a:rPr lang="en-US" sz="2400" dirty="0"/>
              <a:t>Loss of customers   </a:t>
            </a:r>
          </a:p>
          <a:p>
            <a:pPr lvl="5"/>
            <a:r>
              <a:rPr lang="en-US" sz="2400" dirty="0"/>
              <a:t>Loss of business</a:t>
            </a:r>
          </a:p>
          <a:p>
            <a:pPr lvl="5"/>
            <a:r>
              <a:rPr lang="en-US" sz="2400" dirty="0"/>
              <a:t>Loss of income</a:t>
            </a:r>
          </a:p>
          <a:p>
            <a:pPr lvl="5"/>
            <a:r>
              <a:rPr lang="en-US" sz="2400" dirty="0"/>
              <a:t>Damage to reputation</a:t>
            </a:r>
          </a:p>
          <a:p>
            <a:pPr lvl="5"/>
            <a:r>
              <a:rPr lang="en-US" sz="2400" dirty="0"/>
              <a:t>Data breach</a:t>
            </a:r>
          </a:p>
          <a:p>
            <a:pPr lvl="5"/>
            <a:r>
              <a:rPr lang="en-US" sz="2400" dirty="0"/>
              <a:t>Intellectual property theft (See Section 4)</a:t>
            </a:r>
          </a:p>
          <a:p>
            <a:pPr lvl="5"/>
            <a:r>
              <a:rPr lang="en-US" sz="2400" dirty="0"/>
              <a:t>Unlawful online content</a:t>
            </a:r>
          </a:p>
        </p:txBody>
      </p:sp>
    </p:spTree>
    <p:extLst>
      <p:ext uri="{BB962C8B-B14F-4D97-AF65-F5344CB8AC3E}">
        <p14:creationId xmlns:p14="http://schemas.microsoft.com/office/powerpoint/2010/main" val="11421512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52A0AF50-0CF1-4A21-A959-E4042CFC82FB}"/>
              </a:ext>
            </a:extLst>
          </p:cNvPr>
          <p:cNvSpPr>
            <a:spLocks noGrp="1"/>
          </p:cNvSpPr>
          <p:nvPr>
            <p:ph type="title"/>
          </p:nvPr>
        </p:nvSpPr>
        <p:spPr>
          <a:xfrm>
            <a:off x="409903" y="365126"/>
            <a:ext cx="8345214" cy="1325563"/>
          </a:xfrm>
        </p:spPr>
        <p:txBody>
          <a:bodyPr/>
          <a:lstStyle/>
          <a:p>
            <a:r>
              <a:rPr lang="en-US" dirty="0"/>
              <a:t>Torts and Unlawful Activity in Cyberspace: Discussion and </a:t>
            </a:r>
            <a:r>
              <a:rPr lang="en-US" sz="3600" dirty="0"/>
              <a:t>Practical Considerations</a:t>
            </a:r>
            <a:r>
              <a:rPr lang="en-US" dirty="0"/>
              <a:t/>
            </a:r>
            <a:br>
              <a:rPr lang="en-US" dirty="0"/>
            </a:br>
            <a:endParaRPr lang="en-US" dirty="0"/>
          </a:p>
        </p:txBody>
      </p:sp>
      <p:sp>
        <p:nvSpPr>
          <p:cNvPr id="5" name="Content Placeholder 4">
            <a:extLst>
              <a:ext uri="{FF2B5EF4-FFF2-40B4-BE49-F238E27FC236}">
                <a16:creationId xmlns:a16="http://schemas.microsoft.com/office/drawing/2014/main" xmlns="" id="{DD407DC8-83E7-454D-A341-034E35708004}"/>
              </a:ext>
            </a:extLst>
          </p:cNvPr>
          <p:cNvSpPr>
            <a:spLocks noGrp="1"/>
          </p:cNvSpPr>
          <p:nvPr>
            <p:ph idx="1"/>
          </p:nvPr>
        </p:nvSpPr>
        <p:spPr>
          <a:xfrm>
            <a:off x="628650" y="1545021"/>
            <a:ext cx="7886700" cy="4631942"/>
          </a:xfrm>
        </p:spPr>
        <p:txBody>
          <a:bodyPr/>
          <a:lstStyle/>
          <a:p>
            <a:pPr marL="57150" indent="0">
              <a:spcAft>
                <a:spcPts val="600"/>
              </a:spcAft>
              <a:buNone/>
            </a:pPr>
            <a:r>
              <a:rPr lang="en-US" sz="3200" dirty="0"/>
              <a:t>In what ways does cyberspace enhance the ability to commit torts and other unlawful activities as opposed to traditional physical space?</a:t>
            </a:r>
          </a:p>
          <a:p>
            <a:pPr marL="1348740" lvl="3">
              <a:spcBef>
                <a:spcPts val="0"/>
              </a:spcBef>
              <a:spcAft>
                <a:spcPts val="600"/>
              </a:spcAft>
              <a:buFont typeface="Arial" panose="020B0604020202020204" pitchFamily="34" charset="0"/>
              <a:buChar char="•"/>
            </a:pPr>
            <a:r>
              <a:rPr lang="en-US" sz="3000" dirty="0"/>
              <a:t>Scale   </a:t>
            </a:r>
          </a:p>
          <a:p>
            <a:pPr marL="1348740" lvl="3">
              <a:spcBef>
                <a:spcPts val="0"/>
              </a:spcBef>
              <a:spcAft>
                <a:spcPts val="600"/>
              </a:spcAft>
              <a:buFont typeface="Arial" panose="020B0604020202020204" pitchFamily="34" charset="0"/>
              <a:buChar char="•"/>
            </a:pPr>
            <a:r>
              <a:rPr lang="en-US" sz="3000" dirty="0"/>
              <a:t>Permanence   </a:t>
            </a:r>
          </a:p>
          <a:p>
            <a:pPr marL="1348740" lvl="3">
              <a:spcBef>
                <a:spcPts val="0"/>
              </a:spcBef>
              <a:spcAft>
                <a:spcPts val="600"/>
              </a:spcAft>
              <a:buFont typeface="Arial" panose="020B0604020202020204" pitchFamily="34" charset="0"/>
              <a:buChar char="•"/>
            </a:pPr>
            <a:r>
              <a:rPr lang="en-US" sz="3000" dirty="0"/>
              <a:t>Speed   </a:t>
            </a:r>
          </a:p>
          <a:p>
            <a:pPr marL="1348740" lvl="3">
              <a:spcBef>
                <a:spcPts val="0"/>
              </a:spcBef>
              <a:spcAft>
                <a:spcPts val="600"/>
              </a:spcAft>
              <a:buFont typeface="Arial" panose="020B0604020202020204" pitchFamily="34" charset="0"/>
              <a:buChar char="•"/>
            </a:pPr>
            <a:r>
              <a:rPr lang="en-US" sz="3000" dirty="0"/>
              <a:t>Ease   </a:t>
            </a:r>
          </a:p>
          <a:p>
            <a:pPr marL="1348740" lvl="3">
              <a:spcBef>
                <a:spcPts val="0"/>
              </a:spcBef>
              <a:spcAft>
                <a:spcPts val="600"/>
              </a:spcAft>
              <a:buFont typeface="Arial" panose="020B0604020202020204" pitchFamily="34" charset="0"/>
              <a:buChar char="•"/>
            </a:pPr>
            <a:r>
              <a:rPr lang="en-US" sz="3000" dirty="0"/>
              <a:t>Anonymity</a:t>
            </a:r>
            <a:endParaRPr lang="en-US" sz="3400" dirty="0"/>
          </a:p>
          <a:p>
            <a:pPr marL="57150" indent="0">
              <a:spcAft>
                <a:spcPts val="600"/>
              </a:spcAft>
              <a:buNone/>
            </a:pPr>
            <a:endParaRPr lang="en-US" sz="2400" dirty="0"/>
          </a:p>
          <a:p>
            <a:pPr marL="57150" indent="0">
              <a:spcAft>
                <a:spcPts val="600"/>
              </a:spcAft>
              <a:buNone/>
            </a:pPr>
            <a:endParaRPr lang="en-US" sz="2400" dirty="0"/>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14634896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52A0AF50-0CF1-4A21-A959-E4042CFC82FB}"/>
              </a:ext>
            </a:extLst>
          </p:cNvPr>
          <p:cNvSpPr>
            <a:spLocks noGrp="1"/>
          </p:cNvSpPr>
          <p:nvPr>
            <p:ph type="title"/>
          </p:nvPr>
        </p:nvSpPr>
        <p:spPr>
          <a:xfrm>
            <a:off x="409903" y="365126"/>
            <a:ext cx="8345214" cy="1325563"/>
          </a:xfrm>
        </p:spPr>
        <p:txBody>
          <a:bodyPr/>
          <a:lstStyle/>
          <a:p>
            <a:r>
              <a:rPr lang="en-US" dirty="0"/>
              <a:t>Addressing Torts and Unlawful Activity in Cyberspace: Discussion of </a:t>
            </a:r>
            <a:r>
              <a:rPr lang="en-US" sz="3600" dirty="0"/>
              <a:t>Challenges</a:t>
            </a:r>
            <a:r>
              <a:rPr lang="en-US" dirty="0"/>
              <a:t/>
            </a:r>
            <a:br>
              <a:rPr lang="en-US" dirty="0"/>
            </a:br>
            <a:endParaRPr lang="en-US" dirty="0"/>
          </a:p>
        </p:txBody>
      </p:sp>
      <p:sp>
        <p:nvSpPr>
          <p:cNvPr id="5" name="Content Placeholder 4">
            <a:extLst>
              <a:ext uri="{FF2B5EF4-FFF2-40B4-BE49-F238E27FC236}">
                <a16:creationId xmlns:a16="http://schemas.microsoft.com/office/drawing/2014/main" xmlns="" id="{DD407DC8-83E7-454D-A341-034E35708004}"/>
              </a:ext>
            </a:extLst>
          </p:cNvPr>
          <p:cNvSpPr>
            <a:spLocks noGrp="1"/>
          </p:cNvSpPr>
          <p:nvPr>
            <p:ph idx="1"/>
          </p:nvPr>
        </p:nvSpPr>
        <p:spPr>
          <a:xfrm>
            <a:off x="628650" y="1545021"/>
            <a:ext cx="7886700" cy="4631942"/>
          </a:xfrm>
        </p:spPr>
        <p:txBody>
          <a:bodyPr/>
          <a:lstStyle/>
          <a:p>
            <a:pPr marL="57150" indent="0">
              <a:spcAft>
                <a:spcPts val="600"/>
              </a:spcAft>
              <a:buNone/>
            </a:pPr>
            <a:r>
              <a:rPr lang="en-US" sz="3200" dirty="0"/>
              <a:t>What are the challenges to addressing illegal or offensive content once posted online?</a:t>
            </a:r>
          </a:p>
          <a:p>
            <a:pPr lvl="2">
              <a:spcBef>
                <a:spcPts val="0"/>
              </a:spcBef>
              <a:spcAft>
                <a:spcPts val="0"/>
              </a:spcAft>
            </a:pPr>
            <a:r>
              <a:rPr lang="en-US" sz="2800" dirty="0"/>
              <a:t>Properly preserving online content (Evidence issues)</a:t>
            </a:r>
          </a:p>
          <a:p>
            <a:pPr lvl="2">
              <a:spcBef>
                <a:spcPts val="0"/>
              </a:spcBef>
              <a:spcAft>
                <a:spcPts val="0"/>
              </a:spcAft>
            </a:pPr>
            <a:r>
              <a:rPr lang="en-US" sz="2800" dirty="0"/>
              <a:t>Getting content down (content removal)</a:t>
            </a:r>
          </a:p>
          <a:p>
            <a:pPr lvl="2">
              <a:spcBef>
                <a:spcPts val="0"/>
              </a:spcBef>
              <a:spcAft>
                <a:spcPts val="0"/>
              </a:spcAft>
            </a:pPr>
            <a:r>
              <a:rPr lang="en-US" sz="2800" dirty="0"/>
              <a:t>Impact of embarrassing content (online reputation management)</a:t>
            </a:r>
          </a:p>
          <a:p>
            <a:pPr lvl="2">
              <a:spcBef>
                <a:spcPts val="0"/>
              </a:spcBef>
              <a:spcAft>
                <a:spcPts val="0"/>
              </a:spcAft>
            </a:pPr>
            <a:r>
              <a:rPr lang="en-US" sz="2800" dirty="0"/>
              <a:t>Identifying anonymous posters</a:t>
            </a:r>
          </a:p>
          <a:p>
            <a:pPr lvl="2">
              <a:spcBef>
                <a:spcPts val="0"/>
              </a:spcBef>
              <a:spcAft>
                <a:spcPts val="0"/>
              </a:spcAft>
            </a:pPr>
            <a:r>
              <a:rPr lang="en-US" sz="2800" dirty="0"/>
              <a:t>Overcoming website immunity for third party created/posted content (Section 230 of the Communications Decency Act)</a:t>
            </a:r>
          </a:p>
          <a:p>
            <a:pPr marL="57150" indent="0">
              <a:spcAft>
                <a:spcPts val="600"/>
              </a:spcAft>
              <a:buNone/>
            </a:pPr>
            <a:endParaRPr lang="en-US" sz="2400" dirty="0"/>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5043809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3: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sz="2400" dirty="0"/>
              <a:t>Contracts </a:t>
            </a:r>
          </a:p>
        </p:txBody>
      </p:sp>
      <p:pic>
        <p:nvPicPr>
          <p:cNvPr id="7" name="Picture 6" descr="Clipart of two laptops facing each other with a person coming out of each screen and shaking hands with the other.e">
            <a:extLst>
              <a:ext uri="{FF2B5EF4-FFF2-40B4-BE49-F238E27FC236}">
                <a16:creationId xmlns:a16="http://schemas.microsoft.com/office/drawing/2014/main" xmlns="" id="{7BFC3C8A-2044-4C1A-BA38-D8C8E1C7D38B}"/>
              </a:ext>
            </a:extLst>
          </p:cNvPr>
          <p:cNvPicPr>
            <a:picLocks noChangeAspect="1"/>
          </p:cNvPicPr>
          <p:nvPr/>
        </p:nvPicPr>
        <p:blipFill>
          <a:blip r:embed="rId2"/>
          <a:stretch>
            <a:fillRect/>
          </a:stretch>
        </p:blipFill>
        <p:spPr>
          <a:xfrm>
            <a:off x="3149112" y="1516857"/>
            <a:ext cx="4533900" cy="3238500"/>
          </a:xfrm>
          <a:prstGeom prst="rect">
            <a:avLst/>
          </a:prstGeom>
        </p:spPr>
      </p:pic>
    </p:spTree>
    <p:extLst>
      <p:ext uri="{BB962C8B-B14F-4D97-AF65-F5344CB8AC3E}">
        <p14:creationId xmlns:p14="http://schemas.microsoft.com/office/powerpoint/2010/main" val="13373436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82697" y="17789"/>
            <a:ext cx="7886700" cy="1325563"/>
          </a:xfrm>
        </p:spPr>
        <p:txBody>
          <a:bodyPr/>
          <a:lstStyle/>
          <a:p>
            <a:r>
              <a:rPr lang="en-US" dirty="0"/>
              <a:t>What is a Contract?</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28650" y="970671"/>
            <a:ext cx="8032653" cy="5627077"/>
          </a:xfrm>
        </p:spPr>
        <p:txBody>
          <a:bodyPr/>
          <a:lstStyle/>
          <a:p>
            <a:pPr marL="0" indent="0">
              <a:spcAft>
                <a:spcPts val="600"/>
              </a:spcAft>
              <a:buNone/>
            </a:pPr>
            <a:r>
              <a:rPr lang="en-US" sz="2000" dirty="0"/>
              <a:t>A contract is a legally enforceable agreement between two or more parties where each assumes an obligation that must be completed and is legally enforceable. Damages may flow from breach of the terms of the contract.</a:t>
            </a:r>
          </a:p>
          <a:p>
            <a:pPr marL="0" indent="0">
              <a:spcAft>
                <a:spcPts val="600"/>
              </a:spcAft>
              <a:buNone/>
            </a:pPr>
            <a:r>
              <a:rPr lang="en-US" sz="1800" dirty="0"/>
              <a:t>Contract law is governed by the common law and the Uniform Commercial Code "UCC." Common law governs real estate, services</a:t>
            </a:r>
            <a:r>
              <a:rPr lang="en-US" sz="2000" dirty="0"/>
              <a:t>, insurance, intangible assets and employment contracts.</a:t>
            </a:r>
          </a:p>
          <a:p>
            <a:pPr>
              <a:spcAft>
                <a:spcPts val="600"/>
              </a:spcAft>
            </a:pPr>
            <a:r>
              <a:rPr lang="en-US" sz="2000" dirty="0"/>
              <a:t>For explanatory content regarding contracts, see the following: </a:t>
            </a:r>
            <a:r>
              <a:rPr lang="en-US" sz="2000" dirty="0">
                <a:hlinkClick r:id="rId3"/>
              </a:rPr>
              <a:t>https://study.com/academy/lesson/contract-law-terms-definitions-contract-types.html</a:t>
            </a:r>
            <a:endParaRPr lang="en-US" sz="2000" dirty="0"/>
          </a:p>
          <a:p>
            <a:pPr marL="0" indent="0">
              <a:spcAft>
                <a:spcPts val="600"/>
              </a:spcAft>
              <a:buNone/>
            </a:pPr>
            <a:r>
              <a:rPr lang="en-US" sz="2000" dirty="0"/>
              <a:t>There are three essential elements of any contract:</a:t>
            </a:r>
            <a:endParaRPr lang="en-US" sz="2000" baseline="30000" dirty="0"/>
          </a:p>
          <a:p>
            <a:pPr marL="800100" lvl="1" indent="-457200">
              <a:spcBef>
                <a:spcPts val="0"/>
              </a:spcBef>
              <a:spcAft>
                <a:spcPts val="0"/>
              </a:spcAft>
              <a:buFont typeface="+mj-lt"/>
              <a:buAutoNum type="arabicPeriod"/>
            </a:pPr>
            <a:r>
              <a:rPr lang="en-US" sz="2000" u="sng" dirty="0"/>
              <a:t>Offer</a:t>
            </a:r>
            <a:r>
              <a:rPr lang="en-US" sz="2000" dirty="0"/>
              <a:t>: The offer is a commitment with certain terms made to another party such as declaration of willingness to buy or sell a product or service. </a:t>
            </a:r>
          </a:p>
          <a:p>
            <a:pPr marL="800100" lvl="1" indent="-457200">
              <a:spcBef>
                <a:spcPts val="0"/>
              </a:spcBef>
              <a:spcAft>
                <a:spcPts val="0"/>
              </a:spcAft>
              <a:buFont typeface="+mj-lt"/>
              <a:buAutoNum type="arabicPeriod"/>
            </a:pPr>
            <a:r>
              <a:rPr lang="en-US" sz="2000" u="sng" dirty="0"/>
              <a:t>Acceptance </a:t>
            </a:r>
            <a:r>
              <a:rPr lang="en-US" sz="2000" dirty="0"/>
              <a:t>based on mutual understanding of terms: The acceptance is the expression of willingness to take an offer, including all of its stated terms. </a:t>
            </a:r>
          </a:p>
          <a:p>
            <a:pPr marL="800100" lvl="1" indent="-457200">
              <a:spcBef>
                <a:spcPts val="0"/>
              </a:spcBef>
              <a:spcAft>
                <a:spcPts val="0"/>
              </a:spcAft>
              <a:buFont typeface="+mj-lt"/>
              <a:buAutoNum type="arabicPeriod"/>
            </a:pPr>
            <a:r>
              <a:rPr lang="en-US" sz="2000" u="sng" dirty="0"/>
              <a:t>Consideration:</a:t>
            </a:r>
            <a:r>
              <a:rPr lang="en-US" sz="2000" dirty="0"/>
              <a:t> The consideration is the agreed upon exchange of something valuable, such as money, property or future services. </a:t>
            </a:r>
          </a:p>
        </p:txBody>
      </p:sp>
    </p:spTree>
    <p:extLst>
      <p:ext uri="{BB962C8B-B14F-4D97-AF65-F5344CB8AC3E}">
        <p14:creationId xmlns:p14="http://schemas.microsoft.com/office/powerpoint/2010/main" val="21102524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82697" y="148417"/>
            <a:ext cx="7886700" cy="1325563"/>
          </a:xfrm>
        </p:spPr>
        <p:txBody>
          <a:bodyPr/>
          <a:lstStyle/>
          <a:p>
            <a:r>
              <a:rPr lang="en-US" dirty="0"/>
              <a:t>Examples of Contracts in Cyberlaw</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28650" y="1471678"/>
            <a:ext cx="8032653" cy="5002240"/>
          </a:xfrm>
        </p:spPr>
        <p:txBody>
          <a:bodyPr/>
          <a:lstStyle/>
          <a:p>
            <a:pPr marL="0" indent="0">
              <a:spcAft>
                <a:spcPts val="600"/>
              </a:spcAft>
              <a:buNone/>
            </a:pPr>
            <a:r>
              <a:rPr lang="en-US" sz="2400" b="1" dirty="0"/>
              <a:t>Employee Contracts</a:t>
            </a:r>
          </a:p>
          <a:p>
            <a:pPr marL="0" indent="0">
              <a:spcAft>
                <a:spcPts val="600"/>
              </a:spcAft>
              <a:buNone/>
            </a:pPr>
            <a:r>
              <a:rPr lang="en-US" sz="2400" dirty="0"/>
              <a:t>Employee contract terms are now often written to account for the internet. Employee contract terms often include how employees use company email or other digital resources. Other employee contract terms sometimes include:</a:t>
            </a:r>
            <a:endParaRPr lang="en-US" sz="2400" baseline="30000" dirty="0"/>
          </a:p>
          <a:p>
            <a:pPr lvl="1">
              <a:spcAft>
                <a:spcPts val="600"/>
              </a:spcAft>
            </a:pPr>
            <a:r>
              <a:rPr lang="en-US" sz="2400" dirty="0"/>
              <a:t>A non-disclosure agreement, by which one or more parties agree not to disclose confidential information that they have shared with each other as a necessary part of doing business together.</a:t>
            </a:r>
          </a:p>
          <a:p>
            <a:pPr lvl="1">
              <a:spcAft>
                <a:spcPts val="600"/>
              </a:spcAft>
            </a:pPr>
            <a:r>
              <a:rPr lang="en-US" sz="2400" dirty="0"/>
              <a:t>A non-compete agreement, between an employee and an employer, in which the employee agrees not to enter into competition with the employer during or after employment.</a:t>
            </a:r>
          </a:p>
        </p:txBody>
      </p:sp>
      <p:pic>
        <p:nvPicPr>
          <p:cNvPr id="5" name="Picture 4" descr="Clipart of a pen signing the bottom of a paper with the word &quot;Contract&quot; on it.">
            <a:extLst>
              <a:ext uri="{FF2B5EF4-FFF2-40B4-BE49-F238E27FC236}">
                <a16:creationId xmlns:a16="http://schemas.microsoft.com/office/drawing/2014/main" xmlns="" id="{CFDB228F-5115-4B29-BF0C-BB9D42ED9E58}"/>
              </a:ext>
            </a:extLst>
          </p:cNvPr>
          <p:cNvPicPr>
            <a:picLocks noChangeAspect="1"/>
          </p:cNvPicPr>
          <p:nvPr/>
        </p:nvPicPr>
        <p:blipFill>
          <a:blip r:embed="rId3"/>
          <a:stretch>
            <a:fillRect/>
          </a:stretch>
        </p:blipFill>
        <p:spPr>
          <a:xfrm>
            <a:off x="7307162" y="204667"/>
            <a:ext cx="1354141" cy="1475667"/>
          </a:xfrm>
          <a:prstGeom prst="rect">
            <a:avLst/>
          </a:prstGeom>
        </p:spPr>
      </p:pic>
    </p:spTree>
    <p:extLst>
      <p:ext uri="{BB962C8B-B14F-4D97-AF65-F5344CB8AC3E}">
        <p14:creationId xmlns:p14="http://schemas.microsoft.com/office/powerpoint/2010/main" val="32720458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82697" y="148417"/>
            <a:ext cx="7886700" cy="1325563"/>
          </a:xfrm>
        </p:spPr>
        <p:txBody>
          <a:bodyPr/>
          <a:lstStyle/>
          <a:p>
            <a:r>
              <a:rPr lang="en-US" dirty="0"/>
              <a:t>Examples of Contracts in Cyberlaw p.2</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555673" y="1253920"/>
            <a:ext cx="8032653" cy="5002240"/>
          </a:xfrm>
        </p:spPr>
        <p:txBody>
          <a:bodyPr/>
          <a:lstStyle/>
          <a:p>
            <a:pPr marL="0" indent="0">
              <a:spcAft>
                <a:spcPts val="600"/>
              </a:spcAft>
              <a:buNone/>
            </a:pPr>
            <a:r>
              <a:rPr lang="en-US" sz="2400" b="1" dirty="0"/>
              <a:t>User Agreements</a:t>
            </a:r>
          </a:p>
          <a:p>
            <a:pPr marL="0" indent="0">
              <a:spcAft>
                <a:spcPts val="600"/>
              </a:spcAft>
              <a:buNone/>
            </a:pPr>
            <a:r>
              <a:rPr lang="en-US" sz="2400" dirty="0"/>
              <a:t>Terms of Use/Terms of Service agreements are the set of rules and regulations a provider attaches to a software service or Web-delivered product. The user must agree to accept the rules in order to use a service.</a:t>
            </a:r>
            <a:endParaRPr lang="en-US" sz="2000" dirty="0"/>
          </a:p>
          <a:p>
            <a:pPr marL="342900" lvl="1" indent="0">
              <a:spcAft>
                <a:spcPts val="600"/>
              </a:spcAft>
              <a:buNone/>
            </a:pPr>
            <a:r>
              <a:rPr lang="en-US" sz="2000" dirty="0"/>
              <a:t>User agreements are so common in the digital world that most consumers understand the purpose of a terms-of-service agreement and realize they must agree to it before utilizing the software service.</a:t>
            </a:r>
            <a:endParaRPr lang="en-US" sz="2000" baseline="30000" dirty="0"/>
          </a:p>
          <a:p>
            <a:pPr marL="0" indent="0">
              <a:spcAft>
                <a:spcPts val="600"/>
              </a:spcAft>
              <a:buNone/>
            </a:pPr>
            <a:r>
              <a:rPr lang="en-US" sz="2400" dirty="0"/>
              <a:t>End User License Agreements or software licenses give the user the right to use software and comply with all the terms. </a:t>
            </a:r>
          </a:p>
          <a:p>
            <a:pPr marL="342900" lvl="1" indent="0">
              <a:spcAft>
                <a:spcPts val="600"/>
              </a:spcAft>
              <a:buNone/>
            </a:pPr>
            <a:r>
              <a:rPr lang="en-US" sz="2000" dirty="0"/>
              <a:t>Typically, a user will have the option of accepting all the terms in an end user license agreement by expressly clicking “accept” or simply by just using the application. Users must refuse to accept the agreement by returning the software (if physical) or clicking on a “do not accept” option.</a:t>
            </a:r>
            <a:endParaRPr lang="en-US" sz="2000" baseline="30000" dirty="0"/>
          </a:p>
          <a:p>
            <a:pPr marL="0" indent="0">
              <a:spcAft>
                <a:spcPts val="600"/>
              </a:spcAft>
              <a:buNone/>
            </a:pPr>
            <a:endParaRPr lang="en-US" sz="2000" baseline="30000" dirty="0"/>
          </a:p>
        </p:txBody>
      </p:sp>
      <p:pic>
        <p:nvPicPr>
          <p:cNvPr id="4" name="Picture 3" descr="Image of a pen next to the words &quot;I agree.&quot;">
            <a:extLst>
              <a:ext uri="{FF2B5EF4-FFF2-40B4-BE49-F238E27FC236}">
                <a16:creationId xmlns:a16="http://schemas.microsoft.com/office/drawing/2014/main" xmlns="" id="{5D6F4A32-07DF-4711-9EB0-A14F6B754CFB}"/>
              </a:ext>
            </a:extLst>
          </p:cNvPr>
          <p:cNvPicPr>
            <a:picLocks noChangeAspect="1"/>
          </p:cNvPicPr>
          <p:nvPr/>
        </p:nvPicPr>
        <p:blipFill>
          <a:blip r:embed="rId3"/>
          <a:stretch>
            <a:fillRect/>
          </a:stretch>
        </p:blipFill>
        <p:spPr>
          <a:xfrm>
            <a:off x="7261567" y="309453"/>
            <a:ext cx="1554480" cy="1036320"/>
          </a:xfrm>
          <a:prstGeom prst="rect">
            <a:avLst/>
          </a:prstGeom>
        </p:spPr>
      </p:pic>
    </p:spTree>
    <p:extLst>
      <p:ext uri="{BB962C8B-B14F-4D97-AF65-F5344CB8AC3E}">
        <p14:creationId xmlns:p14="http://schemas.microsoft.com/office/powerpoint/2010/main" val="16662922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82697" y="148417"/>
            <a:ext cx="7886700" cy="1325563"/>
          </a:xfrm>
        </p:spPr>
        <p:txBody>
          <a:bodyPr/>
          <a:lstStyle/>
          <a:p>
            <a:r>
              <a:rPr lang="en-US" dirty="0"/>
              <a:t>Examples of Contracts in Cyberlaw p.3</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28650" y="1300086"/>
            <a:ext cx="8032653" cy="5002240"/>
          </a:xfrm>
        </p:spPr>
        <p:txBody>
          <a:bodyPr/>
          <a:lstStyle/>
          <a:p>
            <a:pPr marL="0" indent="0">
              <a:spcAft>
                <a:spcPts val="600"/>
              </a:spcAft>
              <a:buNone/>
            </a:pPr>
            <a:r>
              <a:rPr lang="en-US" sz="2400" b="1" dirty="0"/>
              <a:t>User Agreements (cont.)</a:t>
            </a:r>
            <a:endParaRPr lang="en-US" sz="2400" dirty="0"/>
          </a:p>
          <a:p>
            <a:pPr marL="0" indent="0">
              <a:spcAft>
                <a:spcPts val="600"/>
              </a:spcAft>
              <a:buNone/>
            </a:pPr>
            <a:r>
              <a:rPr lang="en-US" sz="2400" dirty="0"/>
              <a:t>Click-Wrap Agreements</a:t>
            </a:r>
            <a:r>
              <a:rPr lang="en-US" sz="2400" baseline="30000" dirty="0"/>
              <a:t> </a:t>
            </a:r>
            <a:r>
              <a:rPr lang="en-US" sz="2400" dirty="0"/>
              <a:t>are a type of contract used expansively with software licenses and online transactions. The user must agree to terms and conditions prior to using the product or service. Usually the end users must give consent by clicking an "OK," "I Accept" or "I Agree" button on a pop-up window or a dialog box.</a:t>
            </a:r>
            <a:r>
              <a:rPr lang="en-US" sz="2400" baseline="30000" dirty="0"/>
              <a:t>11</a:t>
            </a:r>
            <a:endParaRPr lang="en-US" sz="2100" baseline="30000" dirty="0"/>
          </a:p>
          <a:p>
            <a:pPr marL="0" indent="0">
              <a:spcAft>
                <a:spcPts val="600"/>
              </a:spcAft>
              <a:buNone/>
            </a:pPr>
            <a:r>
              <a:rPr lang="en-US" sz="2400" dirty="0"/>
              <a:t>Warranties are an assurance, promise, or guaranty by one party that a particular statement of fact is true and may be relied upon by the other party.</a:t>
            </a:r>
            <a:r>
              <a:rPr lang="en-US" sz="2000" baseline="30000" dirty="0"/>
              <a:t> </a:t>
            </a:r>
            <a:r>
              <a:rPr lang="en-US" sz="2400" baseline="30000" dirty="0"/>
              <a:t>12</a:t>
            </a:r>
          </a:p>
          <a:p>
            <a:pPr marL="342900" lvl="1" indent="0">
              <a:spcAft>
                <a:spcPts val="600"/>
              </a:spcAft>
              <a:buNone/>
            </a:pPr>
            <a:endParaRPr lang="en-US" sz="2100" dirty="0"/>
          </a:p>
          <a:p>
            <a:pPr marL="342900" lvl="1" indent="0">
              <a:spcAft>
                <a:spcPts val="600"/>
              </a:spcAft>
              <a:buNone/>
            </a:pPr>
            <a:endParaRPr lang="en-US" sz="2100" dirty="0"/>
          </a:p>
          <a:p>
            <a:pPr marL="342900" lvl="1" indent="0">
              <a:spcAft>
                <a:spcPts val="600"/>
              </a:spcAft>
              <a:buNone/>
            </a:pPr>
            <a:endParaRPr lang="en-US" sz="2100" dirty="0"/>
          </a:p>
          <a:p>
            <a:pPr marL="0" indent="0">
              <a:spcAft>
                <a:spcPts val="600"/>
              </a:spcAft>
              <a:buNone/>
            </a:pPr>
            <a:endParaRPr lang="en-US" sz="2400" dirty="0"/>
          </a:p>
        </p:txBody>
      </p:sp>
      <p:sp>
        <p:nvSpPr>
          <p:cNvPr id="6" name="TextBox 5">
            <a:extLst>
              <a:ext uri="{FF2B5EF4-FFF2-40B4-BE49-F238E27FC236}">
                <a16:creationId xmlns:a16="http://schemas.microsoft.com/office/drawing/2014/main" xmlns="" id="{3B075A9E-B1F2-4D6B-B7E8-AA93A3E259CA}"/>
              </a:ext>
            </a:extLst>
          </p:cNvPr>
          <p:cNvSpPr txBox="1"/>
          <p:nvPr/>
        </p:nvSpPr>
        <p:spPr>
          <a:xfrm>
            <a:off x="628650" y="6155585"/>
            <a:ext cx="8032653" cy="553998"/>
          </a:xfrm>
          <a:prstGeom prst="rect">
            <a:avLst/>
          </a:prstGeom>
          <a:noFill/>
        </p:spPr>
        <p:txBody>
          <a:bodyPr wrap="square" rtlCol="0">
            <a:spAutoFit/>
          </a:bodyPr>
          <a:lstStyle/>
          <a:p>
            <a:r>
              <a:rPr lang="en-US" sz="1000" dirty="0">
                <a:latin typeface="+mn-lt"/>
              </a:rPr>
              <a:t>11. https://www.techopedia.com/definition/4243/clickwrap-agreement</a:t>
            </a:r>
          </a:p>
          <a:p>
            <a:r>
              <a:rPr lang="en-US" sz="1000" dirty="0">
                <a:latin typeface="+mn-lt"/>
              </a:rPr>
              <a:t>12. https://legal-dictionary.thefreedictionary.com/warranty</a:t>
            </a:r>
          </a:p>
          <a:p>
            <a:r>
              <a:rPr lang="en-US" sz="1000" dirty="0">
                <a:latin typeface="+mn-lt"/>
              </a:rPr>
              <a:t> </a:t>
            </a:r>
          </a:p>
        </p:txBody>
      </p:sp>
      <p:pic>
        <p:nvPicPr>
          <p:cNvPr id="4" name="Picture 3" descr="Clipart of a checkmark in a box.">
            <a:extLst>
              <a:ext uri="{FF2B5EF4-FFF2-40B4-BE49-F238E27FC236}">
                <a16:creationId xmlns:a16="http://schemas.microsoft.com/office/drawing/2014/main" xmlns="" id="{38D718F2-FE89-4227-A654-4990F659FAD3}"/>
              </a:ext>
            </a:extLst>
          </p:cNvPr>
          <p:cNvPicPr>
            <a:picLocks noChangeAspect="1"/>
          </p:cNvPicPr>
          <p:nvPr/>
        </p:nvPicPr>
        <p:blipFill>
          <a:blip r:embed="rId3"/>
          <a:stretch>
            <a:fillRect/>
          </a:stretch>
        </p:blipFill>
        <p:spPr>
          <a:xfrm>
            <a:off x="6912513" y="4725749"/>
            <a:ext cx="1748790" cy="1780205"/>
          </a:xfrm>
          <a:prstGeom prst="rect">
            <a:avLst/>
          </a:prstGeom>
        </p:spPr>
      </p:pic>
    </p:spTree>
    <p:extLst>
      <p:ext uri="{BB962C8B-B14F-4D97-AF65-F5344CB8AC3E}">
        <p14:creationId xmlns:p14="http://schemas.microsoft.com/office/powerpoint/2010/main" val="23873656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8FB881C-269B-4932-808F-A0023462F7EA}"/>
              </a:ext>
            </a:extLst>
          </p:cNvPr>
          <p:cNvSpPr>
            <a:spLocks noGrp="1"/>
          </p:cNvSpPr>
          <p:nvPr>
            <p:ph type="title"/>
          </p:nvPr>
        </p:nvSpPr>
        <p:spPr>
          <a:xfrm>
            <a:off x="628650" y="190573"/>
            <a:ext cx="7886700" cy="1325563"/>
          </a:xfrm>
        </p:spPr>
        <p:txBody>
          <a:bodyPr/>
          <a:lstStyle/>
          <a:p>
            <a:r>
              <a:rPr lang="en-US" dirty="0"/>
              <a:t>Contracts Case Example </a:t>
            </a:r>
          </a:p>
        </p:txBody>
      </p:sp>
      <p:sp>
        <p:nvSpPr>
          <p:cNvPr id="3" name="Content Placeholder 2">
            <a:extLst>
              <a:ext uri="{FF2B5EF4-FFF2-40B4-BE49-F238E27FC236}">
                <a16:creationId xmlns:a16="http://schemas.microsoft.com/office/drawing/2014/main" xmlns="" id="{90519301-1FE5-47DC-825E-8D702326F8DF}"/>
              </a:ext>
            </a:extLst>
          </p:cNvPr>
          <p:cNvSpPr>
            <a:spLocks noGrp="1"/>
          </p:cNvSpPr>
          <p:nvPr>
            <p:ph idx="1"/>
          </p:nvPr>
        </p:nvSpPr>
        <p:spPr>
          <a:xfrm>
            <a:off x="628650" y="1375459"/>
            <a:ext cx="7886700" cy="4351338"/>
          </a:xfrm>
        </p:spPr>
        <p:txBody>
          <a:bodyPr/>
          <a:lstStyle/>
          <a:p>
            <a:pPr marL="0" indent="0">
              <a:buNone/>
            </a:pPr>
            <a:r>
              <a:rPr lang="en-US" sz="2400" b="1" i="1" dirty="0"/>
              <a:t>ProCD v. Zeidenberg</a:t>
            </a:r>
            <a:r>
              <a:rPr lang="en-US" sz="2400" b="1" baseline="30000" dirty="0"/>
              <a:t>13</a:t>
            </a:r>
            <a:r>
              <a:rPr lang="en-US" sz="2400" b="1" dirty="0"/>
              <a:t> </a:t>
            </a:r>
          </a:p>
          <a:p>
            <a:pPr marL="0" indent="0">
              <a:buNone/>
            </a:pPr>
            <a:r>
              <a:rPr lang="en-US" sz="2000" b="1" dirty="0"/>
              <a:t>Facts: </a:t>
            </a:r>
            <a:r>
              <a:rPr lang="en-US" sz="2000" dirty="0"/>
              <a:t>Matthew Zeidenberg purchased a CD-ROM telephone directory and loaded it onto his hard drive. During this process he clicked through a series of warnings stating that the directory was licensed by ProCD and that users were not allowed to share the CD-ROM’s contents in any commercial pursuit. Zeidenberg ignored the warnings and posted the directory to a website, offering users access to the directory for a fee slightly lower than what ProCD charged. </a:t>
            </a:r>
            <a:br>
              <a:rPr lang="en-US" sz="2000" dirty="0"/>
            </a:br>
            <a:r>
              <a:rPr lang="en-US" sz="2000" dirty="0"/>
              <a:t/>
            </a:r>
            <a:br>
              <a:rPr lang="en-US" sz="2000" dirty="0"/>
            </a:br>
            <a:r>
              <a:rPr lang="en-US" sz="2000" b="1" dirty="0"/>
              <a:t>Findings:</a:t>
            </a:r>
            <a:r>
              <a:rPr lang="en-US" sz="2000" dirty="0"/>
              <a:t> While telephone directories may not always protected by copyright law, the 7</a:t>
            </a:r>
            <a:r>
              <a:rPr lang="en-US" sz="2000" baseline="30000" dirty="0"/>
              <a:t>th</a:t>
            </a:r>
            <a:r>
              <a:rPr lang="en-US" sz="2000" dirty="0"/>
              <a:t> Circuit U.S. Appeals Court decided that the series of warnings Zeidenberg clicked through were enforceable as a contract. Thus, the court held that </a:t>
            </a:r>
            <a:r>
              <a:rPr lang="en-US" sz="2000" dirty="0" err="1"/>
              <a:t>Zeidenberg</a:t>
            </a:r>
            <a:r>
              <a:rPr lang="en-US" sz="2000" dirty="0"/>
              <a:t> was in violation of a legal agreement. </a:t>
            </a:r>
            <a:br>
              <a:rPr lang="en-US" sz="2000" dirty="0"/>
            </a:br>
            <a:r>
              <a:rPr lang="en-US" sz="2000" dirty="0"/>
              <a:t/>
            </a:r>
            <a:br>
              <a:rPr lang="en-US" sz="2000" dirty="0"/>
            </a:br>
            <a:r>
              <a:rPr lang="en-US" sz="2000" b="1" dirty="0"/>
              <a:t>Takeaway:</a:t>
            </a:r>
            <a:r>
              <a:rPr lang="en-US" sz="2000" dirty="0"/>
              <a:t> Beware: click-wrap or click-to-agree boxes that we all click online are typically enforceable as a valid legal contract.</a:t>
            </a:r>
          </a:p>
        </p:txBody>
      </p:sp>
      <p:sp>
        <p:nvSpPr>
          <p:cNvPr id="4" name="TextBox 3">
            <a:extLst>
              <a:ext uri="{FF2B5EF4-FFF2-40B4-BE49-F238E27FC236}">
                <a16:creationId xmlns:a16="http://schemas.microsoft.com/office/drawing/2014/main" xmlns="" id="{5B40ABA7-3E3C-45A6-BE27-207DBBA78506}"/>
              </a:ext>
            </a:extLst>
          </p:cNvPr>
          <p:cNvSpPr txBox="1"/>
          <p:nvPr/>
        </p:nvSpPr>
        <p:spPr>
          <a:xfrm>
            <a:off x="628650" y="6372153"/>
            <a:ext cx="7568418" cy="400110"/>
          </a:xfrm>
          <a:prstGeom prst="rect">
            <a:avLst/>
          </a:prstGeom>
          <a:noFill/>
        </p:spPr>
        <p:txBody>
          <a:bodyPr wrap="square" rtlCol="0">
            <a:spAutoFit/>
          </a:bodyPr>
          <a:lstStyle/>
          <a:p>
            <a:r>
              <a:rPr lang="en-US" sz="1000" dirty="0">
                <a:latin typeface="+mn-lt"/>
              </a:rPr>
              <a:t>13. </a:t>
            </a:r>
            <a:r>
              <a:rPr lang="en-US" sz="1000" i="1" dirty="0">
                <a:latin typeface="+mn-lt"/>
              </a:rPr>
              <a:t>ProCD, Inc. v. Zeidenberg</a:t>
            </a:r>
            <a:r>
              <a:rPr lang="en-US" sz="1000" dirty="0">
                <a:latin typeface="+mn-lt"/>
              </a:rPr>
              <a:t>, 86 F.3d 1447 (7th Cir. 1996)</a:t>
            </a:r>
          </a:p>
          <a:p>
            <a:endParaRPr lang="en-US" sz="1000" dirty="0">
              <a:latin typeface="+mn-lt"/>
            </a:endParaRPr>
          </a:p>
        </p:txBody>
      </p:sp>
      <p:pic>
        <p:nvPicPr>
          <p:cNvPr id="6" name="Picture 5" descr="Image of a CD and a CD-ROM computer drive.">
            <a:extLst>
              <a:ext uri="{FF2B5EF4-FFF2-40B4-BE49-F238E27FC236}">
                <a16:creationId xmlns:a16="http://schemas.microsoft.com/office/drawing/2014/main" xmlns="" id="{22183A5D-2866-41F8-87B0-C6F52BB02C5D}"/>
              </a:ext>
            </a:extLst>
          </p:cNvPr>
          <p:cNvPicPr>
            <a:picLocks noChangeAspect="1"/>
          </p:cNvPicPr>
          <p:nvPr/>
        </p:nvPicPr>
        <p:blipFill>
          <a:blip r:embed="rId2"/>
          <a:stretch>
            <a:fillRect/>
          </a:stretch>
        </p:blipFill>
        <p:spPr>
          <a:xfrm>
            <a:off x="6395408" y="190573"/>
            <a:ext cx="2255334" cy="1527517"/>
          </a:xfrm>
          <a:prstGeom prst="rect">
            <a:avLst/>
          </a:prstGeom>
        </p:spPr>
      </p:pic>
    </p:spTree>
    <p:extLst>
      <p:ext uri="{BB962C8B-B14F-4D97-AF65-F5344CB8AC3E}">
        <p14:creationId xmlns:p14="http://schemas.microsoft.com/office/powerpoint/2010/main" val="8352126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8135522" cy="1325563"/>
          </a:xfrm>
        </p:spPr>
        <p:txBody>
          <a:bodyPr/>
          <a:lstStyle/>
          <a:p>
            <a:pPr eaLnBrk="1" hangingPunct="1"/>
            <a:r>
              <a:rPr lang="en-US" dirty="0"/>
              <a:t>Learning Outcomes: U.S. Common Law</a:t>
            </a:r>
          </a:p>
        </p:txBody>
      </p:sp>
      <p:sp>
        <p:nvSpPr>
          <p:cNvPr id="14338" name="Content Placeholder 2"/>
          <p:cNvSpPr>
            <a:spLocks noGrp="1"/>
          </p:cNvSpPr>
          <p:nvPr>
            <p:ph idx="1"/>
          </p:nvPr>
        </p:nvSpPr>
        <p:spPr>
          <a:xfrm>
            <a:off x="628650" y="1418897"/>
            <a:ext cx="7520940" cy="4623129"/>
          </a:xfrm>
        </p:spPr>
        <p:txBody>
          <a:bodyPr/>
          <a:lstStyle/>
          <a:p>
            <a:pPr marL="0" indent="0" eaLnBrk="1" hangingPunct="1">
              <a:buFont typeface="Arial" charset="0"/>
              <a:buNone/>
            </a:pPr>
            <a:r>
              <a:rPr lang="en-US" sz="2000" dirty="0"/>
              <a:t>Upon completion of this lesson, students will be able to:</a:t>
            </a:r>
          </a:p>
          <a:p>
            <a:pPr lvl="1" eaLnBrk="1" hangingPunct="1"/>
            <a:endParaRPr lang="en-US" sz="2000" dirty="0"/>
          </a:p>
          <a:p>
            <a:pPr lvl="1" eaLnBrk="1" hangingPunct="1"/>
            <a:r>
              <a:rPr lang="en-US" sz="2000" dirty="0"/>
              <a:t>Understand what “common law” is and how common law developed.</a:t>
            </a:r>
          </a:p>
          <a:p>
            <a:pPr lvl="1" eaLnBrk="1" hangingPunct="1"/>
            <a:r>
              <a:rPr lang="en-US" sz="2000" dirty="0"/>
              <a:t>Identify common cyber torts and the four invasion of privacy torts and understand how torts occur in cyberspace and the unique challenges to addressing cyber torts.</a:t>
            </a:r>
          </a:p>
          <a:p>
            <a:pPr lvl="1" eaLnBrk="1" hangingPunct="1"/>
            <a:r>
              <a:rPr lang="en-US" sz="2000" dirty="0"/>
              <a:t>Identify contracts in cyberspace, and understand the significance of those agreements.</a:t>
            </a:r>
          </a:p>
          <a:p>
            <a:pPr lvl="1" eaLnBrk="1" hangingPunct="1"/>
            <a:r>
              <a:rPr lang="en-US" sz="2000" dirty="0"/>
              <a:t>Explain the basics of intellectual property (IP) and grasp how the different areas of IP law operate in cyberspace.</a:t>
            </a:r>
          </a:p>
          <a:p>
            <a:pPr lvl="1" eaLnBrk="1" hangingPunct="1"/>
            <a:r>
              <a:rPr lang="en-US" sz="2000" dirty="0"/>
              <a:t>Recognize how electronic evidence and electronically searchable information are critical in cyberlaw.</a:t>
            </a:r>
          </a:p>
          <a:p>
            <a:pPr lvl="1" eaLnBrk="1" hangingPunct="1"/>
            <a:endParaRPr lang="en-US" dirty="0"/>
          </a:p>
        </p:txBody>
      </p:sp>
      <p:pic>
        <p:nvPicPr>
          <p:cNvPr id="3" name="Picture 2" descr="Clip art of a learning outcome timeline.  First comes the question, next comes the research, then the knowledge and finally understanding.">
            <a:extLst>
              <a:ext uri="{FF2B5EF4-FFF2-40B4-BE49-F238E27FC236}">
                <a16:creationId xmlns:a16="http://schemas.microsoft.com/office/drawing/2014/main" xmlns="" id="{3C13AEE4-67B2-44CD-80EB-E9E5DA997225}"/>
              </a:ext>
            </a:extLst>
          </p:cNvPr>
          <p:cNvPicPr>
            <a:picLocks noChangeAspect="1"/>
          </p:cNvPicPr>
          <p:nvPr/>
        </p:nvPicPr>
        <p:blipFill>
          <a:blip r:embed="rId3"/>
          <a:stretch>
            <a:fillRect/>
          </a:stretch>
        </p:blipFill>
        <p:spPr>
          <a:xfrm>
            <a:off x="3373819" y="5140506"/>
            <a:ext cx="2302271" cy="1534847"/>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25E46A-FC31-4DC7-9C27-1489D983EC7C}"/>
              </a:ext>
            </a:extLst>
          </p:cNvPr>
          <p:cNvSpPr>
            <a:spLocks noGrp="1"/>
          </p:cNvSpPr>
          <p:nvPr>
            <p:ph type="title"/>
          </p:nvPr>
        </p:nvSpPr>
        <p:spPr/>
        <p:txBody>
          <a:bodyPr/>
          <a:lstStyle/>
          <a:p>
            <a:r>
              <a:rPr lang="en-US" dirty="0"/>
              <a:t>Contracts Assessment</a:t>
            </a:r>
          </a:p>
        </p:txBody>
      </p:sp>
      <p:sp>
        <p:nvSpPr>
          <p:cNvPr id="3" name="Content Placeholder 2">
            <a:extLst>
              <a:ext uri="{FF2B5EF4-FFF2-40B4-BE49-F238E27FC236}">
                <a16:creationId xmlns:a16="http://schemas.microsoft.com/office/drawing/2014/main" xmlns="" id="{35121C2A-AEEC-4156-AC56-6ECFFB0ADF4A}"/>
              </a:ext>
            </a:extLst>
          </p:cNvPr>
          <p:cNvSpPr>
            <a:spLocks noGrp="1"/>
          </p:cNvSpPr>
          <p:nvPr>
            <p:ph idx="1"/>
          </p:nvPr>
        </p:nvSpPr>
        <p:spPr>
          <a:xfrm>
            <a:off x="628650" y="1690689"/>
            <a:ext cx="7886700" cy="4351338"/>
          </a:xfrm>
        </p:spPr>
        <p:txBody>
          <a:bodyPr/>
          <a:lstStyle/>
          <a:p>
            <a:pPr marL="0" indent="0">
              <a:spcAft>
                <a:spcPts val="600"/>
              </a:spcAft>
              <a:buNone/>
            </a:pPr>
            <a:r>
              <a:rPr lang="en-US" sz="2400" dirty="0"/>
              <a:t>What are the three essential elements of any contract?</a:t>
            </a:r>
            <a:endParaRPr lang="en-US" sz="2400" baseline="30000" dirty="0"/>
          </a:p>
          <a:p>
            <a:pPr marL="800100" lvl="1" indent="-457200">
              <a:spcAft>
                <a:spcPts val="600"/>
              </a:spcAft>
              <a:buFont typeface="+mj-lt"/>
              <a:buAutoNum type="arabicPeriod"/>
            </a:pPr>
            <a:r>
              <a:rPr lang="en-US" sz="2100" dirty="0"/>
              <a:t>The _________ is a commitment with certain terms made to another party such as declaration of willingness to buy or sell a product or service. </a:t>
            </a:r>
          </a:p>
          <a:p>
            <a:pPr marL="800100" lvl="1" indent="-457200">
              <a:spcAft>
                <a:spcPts val="600"/>
              </a:spcAft>
              <a:buFont typeface="+mj-lt"/>
              <a:buAutoNum type="arabicPeriod"/>
            </a:pPr>
            <a:r>
              <a:rPr lang="en-US" sz="2100" dirty="0"/>
              <a:t>The __________ is the expression of willingness to take an offer, including all of its stated terms. </a:t>
            </a:r>
          </a:p>
          <a:p>
            <a:pPr marL="800100" lvl="1" indent="-457200">
              <a:spcAft>
                <a:spcPts val="600"/>
              </a:spcAft>
              <a:buFont typeface="+mj-lt"/>
              <a:buAutoNum type="arabicPeriod"/>
            </a:pPr>
            <a:r>
              <a:rPr lang="en-US" sz="2100" dirty="0"/>
              <a:t>The __________ is the agreed upon exchange of something valuable, such as money, property or future services. </a:t>
            </a:r>
          </a:p>
          <a:p>
            <a:endParaRPr lang="en-US" dirty="0"/>
          </a:p>
        </p:txBody>
      </p:sp>
      <p:pic>
        <p:nvPicPr>
          <p:cNvPr id="5" name="Picture 4" descr="Photo of two cell phones with hands emerging from them, and those hands are shaking. ">
            <a:extLst>
              <a:ext uri="{FF2B5EF4-FFF2-40B4-BE49-F238E27FC236}">
                <a16:creationId xmlns:a16="http://schemas.microsoft.com/office/drawing/2014/main" xmlns="" id="{BE1F4432-D778-4980-86ED-32B7A10C075B}"/>
              </a:ext>
            </a:extLst>
          </p:cNvPr>
          <p:cNvPicPr>
            <a:picLocks noChangeAspect="1"/>
          </p:cNvPicPr>
          <p:nvPr/>
        </p:nvPicPr>
        <p:blipFill>
          <a:blip r:embed="rId2"/>
          <a:stretch>
            <a:fillRect/>
          </a:stretch>
        </p:blipFill>
        <p:spPr>
          <a:xfrm>
            <a:off x="3103978" y="4895666"/>
            <a:ext cx="2936044" cy="1597208"/>
          </a:xfrm>
          <a:prstGeom prst="rect">
            <a:avLst/>
          </a:prstGeom>
        </p:spPr>
      </p:pic>
    </p:spTree>
    <p:extLst>
      <p:ext uri="{BB962C8B-B14F-4D97-AF65-F5344CB8AC3E}">
        <p14:creationId xmlns:p14="http://schemas.microsoft.com/office/powerpoint/2010/main" val="38434626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25E46A-FC31-4DC7-9C27-1489D983EC7C}"/>
              </a:ext>
            </a:extLst>
          </p:cNvPr>
          <p:cNvSpPr>
            <a:spLocks noGrp="1"/>
          </p:cNvSpPr>
          <p:nvPr>
            <p:ph type="title"/>
          </p:nvPr>
        </p:nvSpPr>
        <p:spPr/>
        <p:txBody>
          <a:bodyPr/>
          <a:lstStyle/>
          <a:p>
            <a:r>
              <a:rPr lang="en-US" dirty="0"/>
              <a:t>Contracts Assessment Answer</a:t>
            </a:r>
          </a:p>
        </p:txBody>
      </p:sp>
      <p:sp>
        <p:nvSpPr>
          <p:cNvPr id="3" name="Content Placeholder 2">
            <a:extLst>
              <a:ext uri="{FF2B5EF4-FFF2-40B4-BE49-F238E27FC236}">
                <a16:creationId xmlns:a16="http://schemas.microsoft.com/office/drawing/2014/main" xmlns="" id="{35121C2A-AEEC-4156-AC56-6ECFFB0ADF4A}"/>
              </a:ext>
            </a:extLst>
          </p:cNvPr>
          <p:cNvSpPr>
            <a:spLocks noGrp="1"/>
          </p:cNvSpPr>
          <p:nvPr>
            <p:ph idx="1"/>
          </p:nvPr>
        </p:nvSpPr>
        <p:spPr>
          <a:xfrm>
            <a:off x="628650" y="1690689"/>
            <a:ext cx="7886700" cy="4351338"/>
          </a:xfrm>
        </p:spPr>
        <p:txBody>
          <a:bodyPr/>
          <a:lstStyle/>
          <a:p>
            <a:pPr marL="0" indent="0">
              <a:spcAft>
                <a:spcPts val="600"/>
              </a:spcAft>
              <a:buNone/>
            </a:pPr>
            <a:r>
              <a:rPr lang="en-US" sz="2400" dirty="0"/>
              <a:t>What are the three essential elements of any contract?</a:t>
            </a:r>
            <a:endParaRPr lang="en-US" sz="2400" baseline="30000" dirty="0"/>
          </a:p>
          <a:p>
            <a:pPr marL="800100" lvl="1" indent="-457200">
              <a:spcAft>
                <a:spcPts val="600"/>
              </a:spcAft>
              <a:buFont typeface="+mj-lt"/>
              <a:buAutoNum type="arabicPeriod"/>
            </a:pPr>
            <a:r>
              <a:rPr lang="en-US" sz="2100" dirty="0"/>
              <a:t>The </a:t>
            </a:r>
            <a:r>
              <a:rPr lang="en-US" sz="2100" b="1" dirty="0"/>
              <a:t>offer</a:t>
            </a:r>
            <a:r>
              <a:rPr lang="en-US" sz="2100" dirty="0"/>
              <a:t> is a commitment with certain terms made to another party such as declaration of willingness to buy or sell a product or service. </a:t>
            </a:r>
          </a:p>
          <a:p>
            <a:pPr marL="800100" lvl="1" indent="-457200">
              <a:spcAft>
                <a:spcPts val="600"/>
              </a:spcAft>
              <a:buFont typeface="+mj-lt"/>
              <a:buAutoNum type="arabicPeriod"/>
            </a:pPr>
            <a:r>
              <a:rPr lang="en-US" sz="2100" dirty="0"/>
              <a:t>The </a:t>
            </a:r>
            <a:r>
              <a:rPr lang="en-US" sz="2100" b="1" dirty="0"/>
              <a:t>acceptance</a:t>
            </a:r>
            <a:r>
              <a:rPr lang="en-US" sz="2100" dirty="0"/>
              <a:t> is the expression of willingness to take an offer, including all of its stated terms. </a:t>
            </a:r>
          </a:p>
          <a:p>
            <a:pPr marL="800100" lvl="1" indent="-457200">
              <a:spcAft>
                <a:spcPts val="600"/>
              </a:spcAft>
              <a:buFont typeface="+mj-lt"/>
              <a:buAutoNum type="arabicPeriod"/>
            </a:pPr>
            <a:r>
              <a:rPr lang="en-US" sz="2100" dirty="0"/>
              <a:t>The </a:t>
            </a:r>
            <a:r>
              <a:rPr lang="en-US" sz="2100" b="1" dirty="0"/>
              <a:t>consideration</a:t>
            </a:r>
            <a:r>
              <a:rPr lang="en-US" sz="2100" dirty="0"/>
              <a:t> is the agreed upon exchange of something valuable, such as money, property or future services. </a:t>
            </a:r>
          </a:p>
          <a:p>
            <a:endParaRPr lang="en-US" dirty="0"/>
          </a:p>
        </p:txBody>
      </p:sp>
      <p:pic>
        <p:nvPicPr>
          <p:cNvPr id="5" name="Picture 4" descr="Photo of two cell phones with hands emerging from them, and those hands are shaking. ">
            <a:extLst>
              <a:ext uri="{FF2B5EF4-FFF2-40B4-BE49-F238E27FC236}">
                <a16:creationId xmlns:a16="http://schemas.microsoft.com/office/drawing/2014/main" xmlns="" id="{BE1F4432-D778-4980-86ED-32B7A10C075B}"/>
              </a:ext>
            </a:extLst>
          </p:cNvPr>
          <p:cNvPicPr>
            <a:picLocks noChangeAspect="1"/>
          </p:cNvPicPr>
          <p:nvPr/>
        </p:nvPicPr>
        <p:blipFill>
          <a:blip r:embed="rId2"/>
          <a:stretch>
            <a:fillRect/>
          </a:stretch>
        </p:blipFill>
        <p:spPr>
          <a:xfrm>
            <a:off x="3103978" y="4895666"/>
            <a:ext cx="2936044" cy="1597208"/>
          </a:xfrm>
          <a:prstGeom prst="rect">
            <a:avLst/>
          </a:prstGeom>
        </p:spPr>
      </p:pic>
    </p:spTree>
    <p:extLst>
      <p:ext uri="{BB962C8B-B14F-4D97-AF65-F5344CB8AC3E}">
        <p14:creationId xmlns:p14="http://schemas.microsoft.com/office/powerpoint/2010/main" val="41933078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25E46A-FC31-4DC7-9C27-1489D983EC7C}"/>
              </a:ext>
            </a:extLst>
          </p:cNvPr>
          <p:cNvSpPr>
            <a:spLocks noGrp="1"/>
          </p:cNvSpPr>
          <p:nvPr>
            <p:ph type="title"/>
          </p:nvPr>
        </p:nvSpPr>
        <p:spPr>
          <a:xfrm>
            <a:off x="164416" y="55002"/>
            <a:ext cx="7886700" cy="1325563"/>
          </a:xfrm>
        </p:spPr>
        <p:txBody>
          <a:bodyPr/>
          <a:lstStyle/>
          <a:p>
            <a:r>
              <a:rPr lang="en-US" dirty="0"/>
              <a:t>Contracts Assessment 2</a:t>
            </a:r>
          </a:p>
        </p:txBody>
      </p:sp>
      <p:sp>
        <p:nvSpPr>
          <p:cNvPr id="3" name="Content Placeholder 2">
            <a:extLst>
              <a:ext uri="{FF2B5EF4-FFF2-40B4-BE49-F238E27FC236}">
                <a16:creationId xmlns:a16="http://schemas.microsoft.com/office/drawing/2014/main" xmlns="" id="{35121C2A-AEEC-4156-AC56-6ECFFB0ADF4A}"/>
              </a:ext>
            </a:extLst>
          </p:cNvPr>
          <p:cNvSpPr>
            <a:spLocks noGrp="1"/>
          </p:cNvSpPr>
          <p:nvPr>
            <p:ph idx="1"/>
          </p:nvPr>
        </p:nvSpPr>
        <p:spPr>
          <a:xfrm>
            <a:off x="309490" y="1113913"/>
            <a:ext cx="8205860" cy="4351338"/>
          </a:xfrm>
        </p:spPr>
        <p:txBody>
          <a:bodyPr/>
          <a:lstStyle/>
          <a:p>
            <a:pPr marL="0" indent="0">
              <a:spcAft>
                <a:spcPts val="600"/>
              </a:spcAft>
              <a:buNone/>
            </a:pPr>
            <a:r>
              <a:rPr lang="en-US" sz="2400" dirty="0"/>
              <a:t>True or False</a:t>
            </a:r>
            <a:endParaRPr lang="en-US" sz="2100" dirty="0"/>
          </a:p>
          <a:p>
            <a:pPr marL="0" indent="0">
              <a:spcAft>
                <a:spcPts val="600"/>
              </a:spcAft>
              <a:buNone/>
            </a:pPr>
            <a:r>
              <a:rPr lang="en-US" sz="2000" dirty="0"/>
              <a:t>A non-exposure agreement is a contract, by which one or more parties agree not to disclose confidential information that they have shared with each other as a necessary part of doing business together. </a:t>
            </a:r>
            <a:endParaRPr lang="en-US" sz="2000" b="1" dirty="0"/>
          </a:p>
          <a:p>
            <a:pPr marL="0" indent="0">
              <a:spcAft>
                <a:spcPts val="600"/>
              </a:spcAft>
              <a:buNone/>
            </a:pPr>
            <a:r>
              <a:rPr lang="en-US" sz="2000" dirty="0"/>
              <a:t>A non-compete agreement is a contract between an employee and an employer in which the employee agrees not to enter into competition with the employer during or after employment. </a:t>
            </a:r>
          </a:p>
          <a:p>
            <a:pPr marL="0" indent="0">
              <a:spcAft>
                <a:spcPts val="600"/>
              </a:spcAft>
              <a:buNone/>
            </a:pPr>
            <a:r>
              <a:rPr lang="en-US" dirty="0"/>
              <a:t>Terms of Earning agreements are the set of rules and regulations a provider attaches to a software service or Web-delivered product. </a:t>
            </a:r>
            <a:endParaRPr lang="en-US" b="1" dirty="0"/>
          </a:p>
          <a:p>
            <a:pPr marL="0" indent="0">
              <a:buNone/>
            </a:pPr>
            <a:r>
              <a:rPr lang="en-US" sz="2000" dirty="0"/>
              <a:t>End User advertisements, give the user the right to use software and comply with all the terms. </a:t>
            </a:r>
            <a:endParaRPr lang="en-US" sz="2000" b="1" dirty="0"/>
          </a:p>
          <a:p>
            <a:pPr marL="0" indent="0">
              <a:buNone/>
            </a:pPr>
            <a:r>
              <a:rPr lang="en-US" sz="2000" dirty="0"/>
              <a:t>Click-Wrap Agreements</a:t>
            </a:r>
            <a:r>
              <a:rPr lang="en-US" sz="2000" baseline="30000" dirty="0"/>
              <a:t> </a:t>
            </a:r>
            <a:r>
              <a:rPr lang="en-US" sz="2000" dirty="0"/>
              <a:t>are a type of contract used expansively with software licenses and online transactions. </a:t>
            </a:r>
            <a:endParaRPr lang="en-US" sz="2000" b="1" dirty="0"/>
          </a:p>
          <a:p>
            <a:pPr marL="0" indent="0">
              <a:buNone/>
            </a:pPr>
            <a:r>
              <a:rPr lang="en-US" sz="2000" dirty="0"/>
              <a:t>Warranties are an assurance, promise, or guaranty by one party that a particular statement of fact is true and may be relied upon by the other party.  </a:t>
            </a:r>
            <a:endParaRPr lang="en-US" sz="2000" b="1" dirty="0"/>
          </a:p>
          <a:p>
            <a:endParaRPr lang="en-US" dirty="0"/>
          </a:p>
        </p:txBody>
      </p:sp>
      <p:pic>
        <p:nvPicPr>
          <p:cNvPr id="6" name="Picture 5" descr="Clipart of a checkmark in a box.">
            <a:extLst>
              <a:ext uri="{FF2B5EF4-FFF2-40B4-BE49-F238E27FC236}">
                <a16:creationId xmlns:a16="http://schemas.microsoft.com/office/drawing/2014/main" xmlns="" id="{340F3B54-A42B-4C77-807B-7F600F794FEE}"/>
              </a:ext>
            </a:extLst>
          </p:cNvPr>
          <p:cNvPicPr>
            <a:picLocks noChangeAspect="1"/>
          </p:cNvPicPr>
          <p:nvPr/>
        </p:nvPicPr>
        <p:blipFill>
          <a:blip r:embed="rId2"/>
          <a:stretch>
            <a:fillRect/>
          </a:stretch>
        </p:blipFill>
        <p:spPr>
          <a:xfrm>
            <a:off x="7333664" y="55002"/>
            <a:ext cx="1589648" cy="1589648"/>
          </a:xfrm>
          <a:prstGeom prst="rect">
            <a:avLst/>
          </a:prstGeom>
        </p:spPr>
      </p:pic>
    </p:spTree>
    <p:extLst>
      <p:ext uri="{BB962C8B-B14F-4D97-AF65-F5344CB8AC3E}">
        <p14:creationId xmlns:p14="http://schemas.microsoft.com/office/powerpoint/2010/main" val="37321817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25E46A-FC31-4DC7-9C27-1489D983EC7C}"/>
              </a:ext>
            </a:extLst>
          </p:cNvPr>
          <p:cNvSpPr>
            <a:spLocks noGrp="1"/>
          </p:cNvSpPr>
          <p:nvPr>
            <p:ph type="title"/>
          </p:nvPr>
        </p:nvSpPr>
        <p:spPr>
          <a:xfrm>
            <a:off x="164416" y="55002"/>
            <a:ext cx="7886700" cy="1325563"/>
          </a:xfrm>
        </p:spPr>
        <p:txBody>
          <a:bodyPr/>
          <a:lstStyle/>
          <a:p>
            <a:r>
              <a:rPr lang="en-US" dirty="0"/>
              <a:t>Contracts Assessment 2 (Answers)</a:t>
            </a:r>
          </a:p>
        </p:txBody>
      </p:sp>
      <p:sp>
        <p:nvSpPr>
          <p:cNvPr id="3" name="Content Placeholder 2">
            <a:extLst>
              <a:ext uri="{FF2B5EF4-FFF2-40B4-BE49-F238E27FC236}">
                <a16:creationId xmlns:a16="http://schemas.microsoft.com/office/drawing/2014/main" xmlns="" id="{35121C2A-AEEC-4156-AC56-6ECFFB0ADF4A}"/>
              </a:ext>
            </a:extLst>
          </p:cNvPr>
          <p:cNvSpPr>
            <a:spLocks noGrp="1"/>
          </p:cNvSpPr>
          <p:nvPr>
            <p:ph idx="1"/>
          </p:nvPr>
        </p:nvSpPr>
        <p:spPr>
          <a:xfrm>
            <a:off x="309490" y="1113913"/>
            <a:ext cx="8205860" cy="4351338"/>
          </a:xfrm>
        </p:spPr>
        <p:txBody>
          <a:bodyPr/>
          <a:lstStyle/>
          <a:p>
            <a:pPr marL="0" indent="0">
              <a:spcAft>
                <a:spcPts val="600"/>
              </a:spcAft>
              <a:buNone/>
            </a:pPr>
            <a:r>
              <a:rPr lang="en-US" sz="2400" dirty="0"/>
              <a:t>True or False</a:t>
            </a:r>
            <a:endParaRPr lang="en-US" sz="2100" dirty="0"/>
          </a:p>
          <a:p>
            <a:pPr marL="0" indent="0">
              <a:spcAft>
                <a:spcPts val="600"/>
              </a:spcAft>
              <a:buNone/>
            </a:pPr>
            <a:r>
              <a:rPr lang="en-US" sz="2000" dirty="0"/>
              <a:t>A non-exposure agreement is a contract, by which one or more parties agree not to disclose confidential information that they have shared with each other as a necessary part of doing business together. </a:t>
            </a:r>
            <a:r>
              <a:rPr lang="en-US" sz="2000" b="1" dirty="0"/>
              <a:t>FALSE</a:t>
            </a:r>
          </a:p>
          <a:p>
            <a:pPr marL="0" indent="0">
              <a:spcAft>
                <a:spcPts val="600"/>
              </a:spcAft>
              <a:buNone/>
            </a:pPr>
            <a:r>
              <a:rPr lang="en-US" sz="2000" dirty="0"/>
              <a:t>A non-compete agreement is a contract between an employee and an employer, in which the employee agrees not to enter into competition with the employer during or after employment. </a:t>
            </a:r>
            <a:r>
              <a:rPr lang="en-US" sz="2000" b="1" dirty="0"/>
              <a:t>TRUE</a:t>
            </a:r>
          </a:p>
          <a:p>
            <a:pPr marL="0" indent="0">
              <a:buNone/>
            </a:pPr>
            <a:r>
              <a:rPr lang="en-US" dirty="0"/>
              <a:t>Terms of Earning agreements are the set of rules and regulations a provider attaches to a software service or Web-delivered product. </a:t>
            </a:r>
            <a:r>
              <a:rPr lang="en-US" b="1" dirty="0"/>
              <a:t>FALSE</a:t>
            </a:r>
          </a:p>
          <a:p>
            <a:pPr marL="0" indent="0">
              <a:buNone/>
            </a:pPr>
            <a:r>
              <a:rPr lang="en-US" sz="2000" dirty="0"/>
              <a:t>End User advertisements, give the user the right to use software and comply with all the terms. </a:t>
            </a:r>
            <a:r>
              <a:rPr lang="en-US" sz="2000" b="1" dirty="0"/>
              <a:t>FALSE</a:t>
            </a:r>
          </a:p>
          <a:p>
            <a:pPr marL="0" indent="0">
              <a:buNone/>
            </a:pPr>
            <a:r>
              <a:rPr lang="en-US" sz="2000" dirty="0"/>
              <a:t>Click-Wrap Agreements</a:t>
            </a:r>
            <a:r>
              <a:rPr lang="en-US" sz="2000" baseline="30000" dirty="0"/>
              <a:t> </a:t>
            </a:r>
            <a:r>
              <a:rPr lang="en-US" sz="2000" dirty="0"/>
              <a:t>are a type of contract used expansively with software licenses and online transactions. </a:t>
            </a:r>
            <a:r>
              <a:rPr lang="en-US" sz="2000" b="1" dirty="0"/>
              <a:t>TRUE</a:t>
            </a:r>
          </a:p>
          <a:p>
            <a:pPr marL="0" indent="0">
              <a:buNone/>
            </a:pPr>
            <a:r>
              <a:rPr lang="en-US" sz="2000" dirty="0"/>
              <a:t>Warranties are an assurance, promise, or guaranty by one party that a particular statement of fact is true and may be relied upon by the other party.  </a:t>
            </a:r>
            <a:r>
              <a:rPr lang="en-US" sz="2000" b="1" dirty="0"/>
              <a:t>TRUE</a:t>
            </a:r>
          </a:p>
          <a:p>
            <a:endParaRPr lang="en-US" dirty="0"/>
          </a:p>
        </p:txBody>
      </p:sp>
      <p:pic>
        <p:nvPicPr>
          <p:cNvPr id="6" name="Picture 5" descr="Clipart of a checkmark in a box.">
            <a:extLst>
              <a:ext uri="{FF2B5EF4-FFF2-40B4-BE49-F238E27FC236}">
                <a16:creationId xmlns:a16="http://schemas.microsoft.com/office/drawing/2014/main" xmlns="" id="{340F3B54-A42B-4C77-807B-7F600F794FEE}"/>
              </a:ext>
            </a:extLst>
          </p:cNvPr>
          <p:cNvPicPr>
            <a:picLocks noChangeAspect="1"/>
          </p:cNvPicPr>
          <p:nvPr/>
        </p:nvPicPr>
        <p:blipFill>
          <a:blip r:embed="rId2"/>
          <a:stretch>
            <a:fillRect/>
          </a:stretch>
        </p:blipFill>
        <p:spPr>
          <a:xfrm>
            <a:off x="7333664" y="55002"/>
            <a:ext cx="1589648" cy="1589648"/>
          </a:xfrm>
          <a:prstGeom prst="rect">
            <a:avLst/>
          </a:prstGeom>
        </p:spPr>
      </p:pic>
    </p:spTree>
    <p:extLst>
      <p:ext uri="{BB962C8B-B14F-4D97-AF65-F5344CB8AC3E}">
        <p14:creationId xmlns:p14="http://schemas.microsoft.com/office/powerpoint/2010/main" val="262867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4: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sz="2400" dirty="0"/>
              <a:t>Intellectual Property and Copyright Laws</a:t>
            </a:r>
          </a:p>
        </p:txBody>
      </p:sp>
      <p:pic>
        <p:nvPicPr>
          <p:cNvPr id="6" name="Picture 5" descr="Image of a person holding a copyright symbol.">
            <a:extLst>
              <a:ext uri="{FF2B5EF4-FFF2-40B4-BE49-F238E27FC236}">
                <a16:creationId xmlns:a16="http://schemas.microsoft.com/office/drawing/2014/main" xmlns="" id="{4AA0625C-1ADC-495F-B891-8CDA814D69F9}"/>
              </a:ext>
            </a:extLst>
          </p:cNvPr>
          <p:cNvPicPr>
            <a:picLocks noChangeAspect="1"/>
          </p:cNvPicPr>
          <p:nvPr/>
        </p:nvPicPr>
        <p:blipFill>
          <a:blip r:embed="rId2"/>
          <a:stretch>
            <a:fillRect/>
          </a:stretch>
        </p:blipFill>
        <p:spPr>
          <a:xfrm>
            <a:off x="3116800" y="1921658"/>
            <a:ext cx="2676258" cy="2676258"/>
          </a:xfrm>
          <a:prstGeom prst="rect">
            <a:avLst/>
          </a:prstGeom>
        </p:spPr>
      </p:pic>
    </p:spTree>
    <p:extLst>
      <p:ext uri="{BB962C8B-B14F-4D97-AF65-F5344CB8AC3E}">
        <p14:creationId xmlns:p14="http://schemas.microsoft.com/office/powerpoint/2010/main" val="39283081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460938" y="0"/>
            <a:ext cx="7093413" cy="994172"/>
          </a:xfrm>
        </p:spPr>
        <p:txBody>
          <a:bodyPr/>
          <a:lstStyle/>
          <a:p>
            <a:pPr eaLnBrk="1" hangingPunct="1"/>
            <a:r>
              <a:rPr lang="en-US" dirty="0"/>
              <a:t>What is Intellectual Property?</a:t>
            </a:r>
          </a:p>
        </p:txBody>
      </p:sp>
      <p:sp>
        <p:nvSpPr>
          <p:cNvPr id="14338" name="Content Placeholder 2" descr="Mysterious image of a thief"/>
          <p:cNvSpPr>
            <a:spLocks noGrp="1"/>
          </p:cNvSpPr>
          <p:nvPr>
            <p:ph idx="1"/>
          </p:nvPr>
        </p:nvSpPr>
        <p:spPr>
          <a:xfrm>
            <a:off x="337626" y="872196"/>
            <a:ext cx="8102990" cy="4223881"/>
          </a:xfrm>
        </p:spPr>
        <p:txBody>
          <a:bodyPr>
            <a:noAutofit/>
          </a:bodyPr>
          <a:lstStyle/>
          <a:p>
            <a:pPr marL="342900" lvl="1" indent="0">
              <a:spcAft>
                <a:spcPts val="600"/>
              </a:spcAft>
              <a:buNone/>
            </a:pPr>
            <a:r>
              <a:rPr lang="en-US" sz="2400" dirty="0"/>
              <a:t>Intellectual property is any product of the human intellect that the law protects from unauthorized use by others.  </a:t>
            </a:r>
          </a:p>
          <a:p>
            <a:pPr lvl="1">
              <a:spcAft>
                <a:spcPts val="600"/>
              </a:spcAft>
            </a:pPr>
            <a:r>
              <a:rPr lang="en-US" sz="2000" dirty="0"/>
              <a:t>For explanatory content regarding trademark, patent and copyright, see the following: </a:t>
            </a:r>
            <a:r>
              <a:rPr lang="en-US" sz="2000" dirty="0">
                <a:hlinkClick r:id="rId3"/>
              </a:rPr>
              <a:t>https://youtu.be/AQpaKJjEQR8</a:t>
            </a:r>
            <a:endParaRPr lang="en-US" sz="2000" dirty="0"/>
          </a:p>
          <a:p>
            <a:pPr marL="342900" lvl="1" indent="0">
              <a:spcAft>
                <a:spcPts val="600"/>
              </a:spcAft>
              <a:buNone/>
            </a:pPr>
            <a:r>
              <a:rPr lang="en-US" sz="2400" dirty="0"/>
              <a:t>Intellectual property is comprised of four categories:  </a:t>
            </a:r>
          </a:p>
          <a:p>
            <a:pPr lvl="1">
              <a:spcBef>
                <a:spcPts val="0"/>
              </a:spcBef>
              <a:spcAft>
                <a:spcPts val="0"/>
              </a:spcAft>
            </a:pPr>
            <a:r>
              <a:rPr lang="en-US" sz="2000" dirty="0"/>
              <a:t>Copyright -protects the original writings of authors (but not ideas or facts).</a:t>
            </a:r>
            <a:r>
              <a:rPr lang="en-US" sz="2000" baseline="30000" dirty="0"/>
              <a:t>14</a:t>
            </a:r>
          </a:p>
          <a:p>
            <a:pPr lvl="1" eaLnBrk="1" hangingPunct="1">
              <a:spcBef>
                <a:spcPts val="0"/>
              </a:spcBef>
              <a:spcAft>
                <a:spcPts val="0"/>
              </a:spcAft>
            </a:pPr>
            <a:r>
              <a:rPr lang="en-US" sz="2000" dirty="0"/>
              <a:t>Patent -grants the patent holder the exclusive right to exclude others from making, using, importing, and selling the patented innovation for a limited period of time.</a:t>
            </a:r>
            <a:r>
              <a:rPr lang="en-US" sz="2000" baseline="30000" dirty="0"/>
              <a:t>15</a:t>
            </a:r>
          </a:p>
          <a:p>
            <a:pPr lvl="1" eaLnBrk="1" hangingPunct="1">
              <a:spcBef>
                <a:spcPts val="0"/>
              </a:spcBef>
              <a:spcAft>
                <a:spcPts val="0"/>
              </a:spcAft>
            </a:pPr>
            <a:r>
              <a:rPr lang="en-US" sz="2000" dirty="0"/>
              <a:t>Trademark - any word, name, symbol, or design, or any combination thereof, used in commerce to identify and distinguish the goods of one manufacturer or seller from those of another and to indicate the source of the goods.</a:t>
            </a:r>
            <a:r>
              <a:rPr lang="en-US" sz="2000" baseline="30000" dirty="0"/>
              <a:t>16</a:t>
            </a:r>
          </a:p>
          <a:p>
            <a:pPr lvl="1" eaLnBrk="1" hangingPunct="1">
              <a:spcBef>
                <a:spcPts val="0"/>
              </a:spcBef>
              <a:spcAft>
                <a:spcPts val="0"/>
              </a:spcAft>
            </a:pPr>
            <a:r>
              <a:rPr lang="en-US" sz="2000" dirty="0"/>
              <a:t>Trade Secrets - information used in business that gives an economic advantage over competitors.  These can include a formula, pattern, compilation, program, device, method, technique or process.</a:t>
            </a:r>
            <a:r>
              <a:rPr lang="en-US" sz="2000" baseline="30000" dirty="0"/>
              <a:t>17</a:t>
            </a:r>
          </a:p>
        </p:txBody>
      </p:sp>
      <p:sp>
        <p:nvSpPr>
          <p:cNvPr id="4" name="TextBox 3">
            <a:extLst>
              <a:ext uri="{FF2B5EF4-FFF2-40B4-BE49-F238E27FC236}">
                <a16:creationId xmlns:a16="http://schemas.microsoft.com/office/drawing/2014/main" xmlns="" id="{4F506C3C-F2CA-4409-8B06-D5968E1EA4E3}"/>
              </a:ext>
            </a:extLst>
          </p:cNvPr>
          <p:cNvSpPr txBox="1"/>
          <p:nvPr/>
        </p:nvSpPr>
        <p:spPr>
          <a:xfrm>
            <a:off x="590843" y="6150114"/>
            <a:ext cx="7962314" cy="707886"/>
          </a:xfrm>
          <a:prstGeom prst="rect">
            <a:avLst/>
          </a:prstGeom>
          <a:noFill/>
        </p:spPr>
        <p:txBody>
          <a:bodyPr wrap="square" rtlCol="0">
            <a:spAutoFit/>
          </a:bodyPr>
          <a:lstStyle/>
          <a:p>
            <a:r>
              <a:rPr lang="en-US" sz="1000" dirty="0">
                <a:latin typeface="+mn-lt"/>
              </a:rPr>
              <a:t>14. https://www.uspto.gov/patents-getting-started/general-information-concerning-patents#heading-2</a:t>
            </a:r>
          </a:p>
          <a:p>
            <a:r>
              <a:rPr lang="en-US" sz="1000" dirty="0">
                <a:latin typeface="+mn-lt"/>
              </a:rPr>
              <a:t>15. https://www.uspto.gov/patents-getting-started/general-information-concerning-patents#heading-2</a:t>
            </a:r>
          </a:p>
          <a:p>
            <a:r>
              <a:rPr lang="en-US" sz="1000" dirty="0">
                <a:latin typeface="+mn-lt"/>
              </a:rPr>
              <a:t>16. https://www.uspto.gov/patents-getting-started/general-information-concerning-patents#heading-2</a:t>
            </a:r>
          </a:p>
          <a:p>
            <a:r>
              <a:rPr lang="en-US" sz="1000" dirty="0">
                <a:latin typeface="+mn-lt"/>
              </a:rPr>
              <a:t>17. https://www.law.cornell.edu/wex/trade_secret, Uniform Trade Secrets Act</a:t>
            </a:r>
          </a:p>
        </p:txBody>
      </p:sp>
    </p:spTree>
    <p:extLst>
      <p:ext uri="{BB962C8B-B14F-4D97-AF65-F5344CB8AC3E}">
        <p14:creationId xmlns:p14="http://schemas.microsoft.com/office/powerpoint/2010/main" val="34588788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pPr eaLnBrk="1" hangingPunct="1"/>
            <a:r>
              <a:rPr lang="en-US" dirty="0"/>
              <a:t>Intellectual Property Common Law</a:t>
            </a:r>
          </a:p>
        </p:txBody>
      </p:sp>
      <p:sp>
        <p:nvSpPr>
          <p:cNvPr id="14338" name="Content Placeholder 2" descr="Mysterious image of a thief"/>
          <p:cNvSpPr>
            <a:spLocks noGrp="1"/>
          </p:cNvSpPr>
          <p:nvPr>
            <p:ph idx="1"/>
          </p:nvPr>
        </p:nvSpPr>
        <p:spPr>
          <a:xfrm>
            <a:off x="628650" y="1690689"/>
            <a:ext cx="7886700" cy="4351338"/>
          </a:xfrm>
        </p:spPr>
        <p:txBody>
          <a:bodyPr>
            <a:noAutofit/>
          </a:bodyPr>
          <a:lstStyle/>
          <a:p>
            <a:pPr marL="342900" lvl="1" indent="0">
              <a:spcAft>
                <a:spcPts val="600"/>
              </a:spcAft>
              <a:buNone/>
            </a:pPr>
            <a:r>
              <a:rPr lang="en-US" sz="2400" dirty="0"/>
              <a:t>Common law rights are automatically created in both copyright and trademark. </a:t>
            </a:r>
          </a:p>
          <a:p>
            <a:pPr marL="342900" lvl="1" indent="0">
              <a:spcAft>
                <a:spcPts val="600"/>
              </a:spcAft>
              <a:buNone/>
            </a:pPr>
            <a:r>
              <a:rPr lang="en-US" sz="2400" dirty="0"/>
              <a:t>Trademark</a:t>
            </a:r>
            <a:r>
              <a:rPr lang="en-US" sz="2400" baseline="30000" dirty="0"/>
              <a:t>18</a:t>
            </a:r>
          </a:p>
          <a:p>
            <a:pPr marL="342900" lvl="1" indent="0">
              <a:spcAft>
                <a:spcPts val="600"/>
              </a:spcAft>
              <a:buNone/>
            </a:pPr>
            <a:r>
              <a:rPr lang="en-US" sz="2000" dirty="0"/>
              <a:t>Common law trademark protection stems from actual use of a mark and may allow the common law user to successfully challenge a registration or application. Federal registration is not required to establish rights in a trademark. </a:t>
            </a:r>
          </a:p>
          <a:p>
            <a:pPr marL="342900" lvl="1" indent="0">
              <a:spcAft>
                <a:spcPts val="600"/>
              </a:spcAft>
              <a:buNone/>
            </a:pPr>
            <a:r>
              <a:rPr lang="en-US" sz="2000" dirty="0"/>
              <a:t>A trademark owner is entitled to exclusive use of a mark (so long as it is not descriptive, generic, or otherwise disqualified from protection under trademark law) in the particular geographic area and in connection with the particular goods or services, beginning on the date it is first used.</a:t>
            </a:r>
          </a:p>
          <a:p>
            <a:pPr marL="342900" lvl="1" indent="0">
              <a:spcAft>
                <a:spcPts val="600"/>
              </a:spcAft>
              <a:buNone/>
            </a:pPr>
            <a:endParaRPr lang="en-US" sz="2400" dirty="0"/>
          </a:p>
        </p:txBody>
      </p:sp>
      <p:pic>
        <p:nvPicPr>
          <p:cNvPr id="3" name="Picture 2" descr="Image of a &quot;Top Secret&quot; stamp on a piece of paper.">
            <a:extLst>
              <a:ext uri="{FF2B5EF4-FFF2-40B4-BE49-F238E27FC236}">
                <a16:creationId xmlns:a16="http://schemas.microsoft.com/office/drawing/2014/main" xmlns="" id="{7E50B945-C088-4004-8D46-6D6900740E1B}"/>
              </a:ext>
            </a:extLst>
          </p:cNvPr>
          <p:cNvPicPr>
            <a:picLocks noChangeAspect="1"/>
          </p:cNvPicPr>
          <p:nvPr/>
        </p:nvPicPr>
        <p:blipFill>
          <a:blip r:embed="rId3"/>
          <a:stretch>
            <a:fillRect/>
          </a:stretch>
        </p:blipFill>
        <p:spPr>
          <a:xfrm>
            <a:off x="6980864" y="365126"/>
            <a:ext cx="1684833" cy="1062789"/>
          </a:xfrm>
          <a:prstGeom prst="rect">
            <a:avLst/>
          </a:prstGeom>
        </p:spPr>
      </p:pic>
      <p:sp>
        <p:nvSpPr>
          <p:cNvPr id="2" name="TextBox 1">
            <a:extLst>
              <a:ext uri="{FF2B5EF4-FFF2-40B4-BE49-F238E27FC236}">
                <a16:creationId xmlns:a16="http://schemas.microsoft.com/office/drawing/2014/main" xmlns="" id="{19E1F236-9C04-458C-8503-60BD9DAEAA86}"/>
              </a:ext>
            </a:extLst>
          </p:cNvPr>
          <p:cNvSpPr txBox="1"/>
          <p:nvPr/>
        </p:nvSpPr>
        <p:spPr>
          <a:xfrm>
            <a:off x="628650" y="6369763"/>
            <a:ext cx="7572815" cy="246221"/>
          </a:xfrm>
          <a:prstGeom prst="rect">
            <a:avLst/>
          </a:prstGeom>
          <a:noFill/>
        </p:spPr>
        <p:txBody>
          <a:bodyPr wrap="square" rtlCol="0">
            <a:spAutoFit/>
          </a:bodyPr>
          <a:lstStyle/>
          <a:p>
            <a:r>
              <a:rPr lang="en-US" sz="1000" dirty="0"/>
              <a:t>18. https://www.uspto.gov/patents-getting-started/general-information-concerning-patents#heading-2 </a:t>
            </a:r>
          </a:p>
        </p:txBody>
      </p:sp>
    </p:spTree>
    <p:extLst>
      <p:ext uri="{BB962C8B-B14F-4D97-AF65-F5344CB8AC3E}">
        <p14:creationId xmlns:p14="http://schemas.microsoft.com/office/powerpoint/2010/main" val="36950810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49A282F-7696-4DAA-8532-5DCBD030B7A9}"/>
              </a:ext>
            </a:extLst>
          </p:cNvPr>
          <p:cNvSpPr>
            <a:spLocks noGrp="1"/>
          </p:cNvSpPr>
          <p:nvPr>
            <p:ph type="title"/>
          </p:nvPr>
        </p:nvSpPr>
        <p:spPr/>
        <p:txBody>
          <a:bodyPr/>
          <a:lstStyle/>
          <a:p>
            <a:r>
              <a:rPr lang="en-US" dirty="0"/>
              <a:t>Intellectual Property Common Law (cont.)</a:t>
            </a:r>
          </a:p>
        </p:txBody>
      </p:sp>
      <p:sp>
        <p:nvSpPr>
          <p:cNvPr id="3" name="Content Placeholder 2">
            <a:extLst>
              <a:ext uri="{FF2B5EF4-FFF2-40B4-BE49-F238E27FC236}">
                <a16:creationId xmlns:a16="http://schemas.microsoft.com/office/drawing/2014/main" xmlns="" id="{A0BF28E7-3686-4395-B03C-F348C325EC64}"/>
              </a:ext>
            </a:extLst>
          </p:cNvPr>
          <p:cNvSpPr>
            <a:spLocks noGrp="1"/>
          </p:cNvSpPr>
          <p:nvPr>
            <p:ph idx="1"/>
          </p:nvPr>
        </p:nvSpPr>
        <p:spPr>
          <a:xfrm>
            <a:off x="628650" y="1534018"/>
            <a:ext cx="7886700" cy="4351338"/>
          </a:xfrm>
        </p:spPr>
        <p:txBody>
          <a:bodyPr/>
          <a:lstStyle/>
          <a:p>
            <a:pPr marL="0" indent="0">
              <a:spcAft>
                <a:spcPts val="600"/>
              </a:spcAft>
              <a:buNone/>
            </a:pPr>
            <a:r>
              <a:rPr lang="en-US" sz="2400" dirty="0"/>
              <a:t>Copyright</a:t>
            </a:r>
            <a:r>
              <a:rPr lang="en-US" sz="2400" baseline="30000" dirty="0"/>
              <a:t>19</a:t>
            </a:r>
          </a:p>
          <a:p>
            <a:pPr marL="0" indent="0">
              <a:buNone/>
            </a:pPr>
            <a:r>
              <a:rPr lang="en-US" sz="2000" dirty="0"/>
              <a:t>Copyrights are self-executing, meaning the creator of an “original work of authorship” automatically has a common law copyright upon creation of the work in tangible form. A common law copyright is created automatically on publication, so registration is not required to use the © symbol.</a:t>
            </a:r>
          </a:p>
          <a:p>
            <a:pPr marL="0" indent="0">
              <a:buNone/>
            </a:pPr>
            <a:r>
              <a:rPr lang="en-US" sz="2000" dirty="0"/>
              <a:t>Common law copyright is usually thought of as state copyright laws, because federal registration of a copyright must be done to bring a lawsuit for infringement of a U.S. work in federal court. </a:t>
            </a:r>
          </a:p>
          <a:p>
            <a:pPr marL="0" indent="0">
              <a:buNone/>
            </a:pPr>
            <a:r>
              <a:rPr lang="en-US" sz="2000" dirty="0"/>
              <a:t>Under copyright law, publication is the distribution of copies or sound recording of a work to the public by sale or other transfer of ownership or by rental, lease, or lending. There may be exceptions and limitations on the copyright owner’s exclusive rights depending on whether the work is published or unpublished.</a:t>
            </a:r>
            <a:endParaRPr lang="en-US" dirty="0"/>
          </a:p>
        </p:txBody>
      </p:sp>
      <p:pic>
        <p:nvPicPr>
          <p:cNvPr id="4" name="Picture 3" descr="Image of a &quot;Top Secret&quot; stamp on a piece of paper.">
            <a:extLst>
              <a:ext uri="{FF2B5EF4-FFF2-40B4-BE49-F238E27FC236}">
                <a16:creationId xmlns:a16="http://schemas.microsoft.com/office/drawing/2014/main" xmlns="" id="{53FAA240-FF41-4418-AB72-2809E4AD51D5}"/>
              </a:ext>
            </a:extLst>
          </p:cNvPr>
          <p:cNvPicPr>
            <a:picLocks noChangeAspect="1"/>
          </p:cNvPicPr>
          <p:nvPr/>
        </p:nvPicPr>
        <p:blipFill>
          <a:blip r:embed="rId2"/>
          <a:stretch>
            <a:fillRect/>
          </a:stretch>
        </p:blipFill>
        <p:spPr>
          <a:xfrm>
            <a:off x="7207589" y="5645568"/>
            <a:ext cx="1684833" cy="1062789"/>
          </a:xfrm>
          <a:prstGeom prst="rect">
            <a:avLst/>
          </a:prstGeom>
        </p:spPr>
      </p:pic>
      <p:sp>
        <p:nvSpPr>
          <p:cNvPr id="5" name="TextBox 4">
            <a:extLst>
              <a:ext uri="{FF2B5EF4-FFF2-40B4-BE49-F238E27FC236}">
                <a16:creationId xmlns:a16="http://schemas.microsoft.com/office/drawing/2014/main" xmlns="" id="{CBF9D8BD-7EE9-4A1D-9560-CD9ED31FC986}"/>
              </a:ext>
            </a:extLst>
          </p:cNvPr>
          <p:cNvSpPr txBox="1"/>
          <p:nvPr/>
        </p:nvSpPr>
        <p:spPr>
          <a:xfrm>
            <a:off x="745588" y="6231988"/>
            <a:ext cx="5894363" cy="246221"/>
          </a:xfrm>
          <a:prstGeom prst="rect">
            <a:avLst/>
          </a:prstGeom>
          <a:noFill/>
        </p:spPr>
        <p:txBody>
          <a:bodyPr wrap="square" rtlCol="0">
            <a:spAutoFit/>
          </a:bodyPr>
          <a:lstStyle/>
          <a:p>
            <a:r>
              <a:rPr lang="en-US" sz="1000" dirty="0">
                <a:latin typeface="+mn-lt"/>
              </a:rPr>
              <a:t>19. https://www.law.cornell.edu/uscode/text/17</a:t>
            </a:r>
          </a:p>
        </p:txBody>
      </p:sp>
    </p:spTree>
    <p:extLst>
      <p:ext uri="{BB962C8B-B14F-4D97-AF65-F5344CB8AC3E}">
        <p14:creationId xmlns:p14="http://schemas.microsoft.com/office/powerpoint/2010/main" val="12962641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568D09-5E47-442F-9DD7-DD016EB79112}"/>
              </a:ext>
            </a:extLst>
          </p:cNvPr>
          <p:cNvSpPr>
            <a:spLocks noGrp="1"/>
          </p:cNvSpPr>
          <p:nvPr>
            <p:ph type="title"/>
          </p:nvPr>
        </p:nvSpPr>
        <p:spPr>
          <a:xfrm>
            <a:off x="379827" y="118942"/>
            <a:ext cx="7886700" cy="1325563"/>
          </a:xfrm>
        </p:spPr>
        <p:txBody>
          <a:bodyPr/>
          <a:lstStyle/>
          <a:p>
            <a:r>
              <a:rPr lang="en-US" dirty="0"/>
              <a:t>Copyright and Cyberspace</a:t>
            </a:r>
          </a:p>
        </p:txBody>
      </p:sp>
      <p:sp>
        <p:nvSpPr>
          <p:cNvPr id="3" name="Content Placeholder 2">
            <a:extLst>
              <a:ext uri="{FF2B5EF4-FFF2-40B4-BE49-F238E27FC236}">
                <a16:creationId xmlns:a16="http://schemas.microsoft.com/office/drawing/2014/main" xmlns="" id="{CB1B8416-10DC-4A31-BA3A-4BCA3E9B6E8F}"/>
              </a:ext>
            </a:extLst>
          </p:cNvPr>
          <p:cNvSpPr>
            <a:spLocks noGrp="1"/>
          </p:cNvSpPr>
          <p:nvPr>
            <p:ph idx="1"/>
          </p:nvPr>
        </p:nvSpPr>
        <p:spPr>
          <a:xfrm>
            <a:off x="379827" y="1420203"/>
            <a:ext cx="8454683" cy="4756760"/>
          </a:xfrm>
        </p:spPr>
        <p:txBody>
          <a:bodyPr/>
          <a:lstStyle/>
          <a:p>
            <a:pPr marL="0" indent="0">
              <a:buNone/>
            </a:pPr>
            <a:r>
              <a:rPr lang="en-US" sz="2400" dirty="0"/>
              <a:t>Copyright is easily infringed in cyberspace due to the availability of information and the ease of copying or downloading. </a:t>
            </a:r>
          </a:p>
          <a:p>
            <a:pPr marL="0" indent="0">
              <a:buNone/>
            </a:pPr>
            <a:endParaRPr lang="en-US" sz="2400" dirty="0"/>
          </a:p>
          <a:p>
            <a:pPr marL="0" indent="0">
              <a:buNone/>
            </a:pPr>
            <a:r>
              <a:rPr lang="en-US" sz="2400" b="1" dirty="0"/>
              <a:t>For example, anyone who does not hold the copyright cannot:</a:t>
            </a:r>
          </a:p>
          <a:p>
            <a:r>
              <a:rPr lang="en-US" sz="2400" dirty="0"/>
              <a:t>Use a licensed photo for a use not specified in an agreement</a:t>
            </a:r>
          </a:p>
          <a:p>
            <a:r>
              <a:rPr lang="en-US" sz="2400" dirty="0"/>
              <a:t>Copy internet pictures for use in another website or publication, even with attribution</a:t>
            </a:r>
          </a:p>
          <a:p>
            <a:r>
              <a:rPr lang="en-US" sz="2400" dirty="0"/>
              <a:t>Copy text out of a book or off from a website and use it word for word</a:t>
            </a:r>
          </a:p>
          <a:p>
            <a:r>
              <a:rPr lang="en-US" sz="2400" dirty="0"/>
              <a:t>Use music on a website or posted video without permission or license</a:t>
            </a:r>
          </a:p>
        </p:txBody>
      </p:sp>
    </p:spTree>
    <p:extLst>
      <p:ext uri="{BB962C8B-B14F-4D97-AF65-F5344CB8AC3E}">
        <p14:creationId xmlns:p14="http://schemas.microsoft.com/office/powerpoint/2010/main" val="39016772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568D09-5E47-442F-9DD7-DD016EB79112}"/>
              </a:ext>
            </a:extLst>
          </p:cNvPr>
          <p:cNvSpPr>
            <a:spLocks noGrp="1"/>
          </p:cNvSpPr>
          <p:nvPr>
            <p:ph type="title"/>
          </p:nvPr>
        </p:nvSpPr>
        <p:spPr>
          <a:xfrm>
            <a:off x="628650" y="94640"/>
            <a:ext cx="7886700" cy="1325563"/>
          </a:xfrm>
        </p:spPr>
        <p:txBody>
          <a:bodyPr/>
          <a:lstStyle/>
          <a:p>
            <a:r>
              <a:rPr lang="en-US" dirty="0"/>
              <a:t>Copyright and Cyberspace – More Tips</a:t>
            </a:r>
          </a:p>
        </p:txBody>
      </p:sp>
      <p:sp>
        <p:nvSpPr>
          <p:cNvPr id="3" name="Content Placeholder 2">
            <a:extLst>
              <a:ext uri="{FF2B5EF4-FFF2-40B4-BE49-F238E27FC236}">
                <a16:creationId xmlns:a16="http://schemas.microsoft.com/office/drawing/2014/main" xmlns="" id="{CB1B8416-10DC-4A31-BA3A-4BCA3E9B6E8F}"/>
              </a:ext>
            </a:extLst>
          </p:cNvPr>
          <p:cNvSpPr>
            <a:spLocks noGrp="1"/>
          </p:cNvSpPr>
          <p:nvPr>
            <p:ph idx="1"/>
          </p:nvPr>
        </p:nvSpPr>
        <p:spPr>
          <a:xfrm>
            <a:off x="628650" y="1420203"/>
            <a:ext cx="7886700" cy="4756760"/>
          </a:xfrm>
        </p:spPr>
        <p:txBody>
          <a:bodyPr/>
          <a:lstStyle/>
          <a:p>
            <a:pPr marL="0" indent="0">
              <a:buNone/>
            </a:pPr>
            <a:r>
              <a:rPr lang="en-US" sz="2400" b="1" dirty="0"/>
              <a:t>Anyone who does not hold a copyright on needed material should:</a:t>
            </a:r>
          </a:p>
          <a:p>
            <a:r>
              <a:rPr lang="en-US" sz="2400" dirty="0"/>
              <a:t>Purchase ‘copyright free’ photos and follow the license for the uses</a:t>
            </a:r>
          </a:p>
          <a:p>
            <a:r>
              <a:rPr lang="en-US" sz="2400" dirty="0"/>
              <a:t>Acquire permission from the copyright holder to use photos</a:t>
            </a:r>
          </a:p>
          <a:p>
            <a:r>
              <a:rPr lang="en-US" sz="2400" dirty="0"/>
              <a:t>Purchase ‘copyright free’ music and follow the license for the uses</a:t>
            </a:r>
          </a:p>
          <a:p>
            <a:r>
              <a:rPr lang="en-US" sz="2400" dirty="0"/>
              <a:t>Acquire permission to use articles from the writer &amp; publisher</a:t>
            </a:r>
          </a:p>
          <a:p>
            <a:endParaRPr lang="en-US" sz="2000" baseline="30000" dirty="0"/>
          </a:p>
        </p:txBody>
      </p:sp>
      <p:pic>
        <p:nvPicPr>
          <p:cNvPr id="6" name="Picture 5" descr="Clipart of a copy icon.">
            <a:extLst>
              <a:ext uri="{FF2B5EF4-FFF2-40B4-BE49-F238E27FC236}">
                <a16:creationId xmlns:a16="http://schemas.microsoft.com/office/drawing/2014/main" xmlns="" id="{AE2DB278-126D-470A-A8FA-7EDF0184FF9C}"/>
              </a:ext>
            </a:extLst>
          </p:cNvPr>
          <p:cNvPicPr>
            <a:picLocks noChangeAspect="1"/>
          </p:cNvPicPr>
          <p:nvPr/>
        </p:nvPicPr>
        <p:blipFill>
          <a:blip r:embed="rId2"/>
          <a:stretch>
            <a:fillRect/>
          </a:stretch>
        </p:blipFill>
        <p:spPr>
          <a:xfrm>
            <a:off x="3762631" y="4768948"/>
            <a:ext cx="1618737" cy="1709225"/>
          </a:xfrm>
          <a:prstGeom prst="rect">
            <a:avLst/>
          </a:prstGeom>
        </p:spPr>
      </p:pic>
    </p:spTree>
    <p:extLst>
      <p:ext uri="{BB962C8B-B14F-4D97-AF65-F5344CB8AC3E}">
        <p14:creationId xmlns:p14="http://schemas.microsoft.com/office/powerpoint/2010/main" val="509448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5CD642-5237-4EBB-BF20-868097C059B5}"/>
              </a:ext>
            </a:extLst>
          </p:cNvPr>
          <p:cNvSpPr>
            <a:spLocks noGrp="1"/>
          </p:cNvSpPr>
          <p:nvPr>
            <p:ph type="title"/>
          </p:nvPr>
        </p:nvSpPr>
        <p:spPr/>
        <p:txBody>
          <a:bodyPr/>
          <a:lstStyle/>
          <a:p>
            <a:r>
              <a:rPr lang="en-US" dirty="0"/>
              <a:t>What is Common Law?</a:t>
            </a:r>
          </a:p>
        </p:txBody>
      </p:sp>
      <p:sp>
        <p:nvSpPr>
          <p:cNvPr id="3" name="Content Placeholder 2">
            <a:extLst>
              <a:ext uri="{FF2B5EF4-FFF2-40B4-BE49-F238E27FC236}">
                <a16:creationId xmlns:a16="http://schemas.microsoft.com/office/drawing/2014/main" xmlns="" id="{C4572120-4704-49EB-BBA1-E0C7582DA5BF}"/>
              </a:ext>
            </a:extLst>
          </p:cNvPr>
          <p:cNvSpPr>
            <a:spLocks noGrp="1"/>
          </p:cNvSpPr>
          <p:nvPr>
            <p:ph idx="1"/>
          </p:nvPr>
        </p:nvSpPr>
        <p:spPr>
          <a:xfrm>
            <a:off x="628650" y="1513490"/>
            <a:ext cx="7886700" cy="4663473"/>
          </a:xfrm>
        </p:spPr>
        <p:txBody>
          <a:bodyPr/>
          <a:lstStyle/>
          <a:p>
            <a:pPr marL="0" indent="0">
              <a:buNone/>
            </a:pPr>
            <a:r>
              <a:rPr lang="en-US" sz="2000" dirty="0"/>
              <a:t>U.S. “common law” – sometimes referred to as “judge made law” – is law that has developed over time through decisions made by courts. Much of our U.S. common law has roots in our Anglo jurisprudence heritage. </a:t>
            </a:r>
          </a:p>
          <a:p>
            <a:pPr marL="0" indent="0">
              <a:buNone/>
            </a:pPr>
            <a:r>
              <a:rPr lang="en-US" sz="1800" dirty="0"/>
              <a:t>You are familiar with many types of common law – whether you realize it or not. Legal concepts like negligence (tort law), trespass (property law), and breach of contract (contract law) are all types of common law that have been developed over centuries and continue to form a bedrock of society’s laws. </a:t>
            </a:r>
          </a:p>
          <a:p>
            <a:pPr marL="0" indent="0">
              <a:buNone/>
            </a:pPr>
            <a:r>
              <a:rPr lang="en-US" sz="1800" dirty="0"/>
              <a:t>In some cases, common law concepts may become codified in statutes, like vehicular laws that make it unlawful to negligently operate a motor vehicle. </a:t>
            </a:r>
          </a:p>
          <a:p>
            <a:pPr marL="0" indent="0">
              <a:buNone/>
            </a:pPr>
            <a:r>
              <a:rPr lang="en-US" sz="1800" dirty="0"/>
              <a:t>There is no federal common law, rather common law is determined by individual states and their courts. So while general principles of common law are consistent from state to state, there may be some variations between states.</a:t>
            </a:r>
          </a:p>
          <a:p>
            <a:pPr marL="0" indent="0">
              <a:buNone/>
            </a:pPr>
            <a:r>
              <a:rPr lang="en-US" sz="1800" dirty="0"/>
              <a:t>Common law decisions set a precedent that must be applied to future cases on the same subject. The rulings of higher courts are binding on lower courts to ensure consistency in the U.S. legal justice system. </a:t>
            </a:r>
            <a:br>
              <a:rPr lang="en-US" sz="1800" dirty="0"/>
            </a:br>
            <a:endParaRPr lang="en-US" sz="1800" dirty="0"/>
          </a:p>
          <a:p>
            <a:endParaRPr lang="en-US" sz="2400" dirty="0"/>
          </a:p>
        </p:txBody>
      </p:sp>
    </p:spTree>
    <p:extLst>
      <p:ext uri="{BB962C8B-B14F-4D97-AF65-F5344CB8AC3E}">
        <p14:creationId xmlns:p14="http://schemas.microsoft.com/office/powerpoint/2010/main" val="28745626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962880D-E45E-49D0-941B-8D07D262EBDB}"/>
              </a:ext>
            </a:extLst>
          </p:cNvPr>
          <p:cNvSpPr>
            <a:spLocks noGrp="1"/>
          </p:cNvSpPr>
          <p:nvPr>
            <p:ph type="title"/>
          </p:nvPr>
        </p:nvSpPr>
        <p:spPr/>
        <p:txBody>
          <a:bodyPr/>
          <a:lstStyle/>
          <a:p>
            <a:r>
              <a:rPr lang="en-US" dirty="0"/>
              <a:t>Common Law Copyright: A Case Study</a:t>
            </a:r>
          </a:p>
        </p:txBody>
      </p:sp>
      <p:sp>
        <p:nvSpPr>
          <p:cNvPr id="3" name="Content Placeholder 2">
            <a:extLst>
              <a:ext uri="{FF2B5EF4-FFF2-40B4-BE49-F238E27FC236}">
                <a16:creationId xmlns:a16="http://schemas.microsoft.com/office/drawing/2014/main" xmlns="" id="{5276C41E-B736-4074-8002-A872EF07B3E8}"/>
              </a:ext>
            </a:extLst>
          </p:cNvPr>
          <p:cNvSpPr>
            <a:spLocks noGrp="1"/>
          </p:cNvSpPr>
          <p:nvPr>
            <p:ph idx="1"/>
          </p:nvPr>
        </p:nvSpPr>
        <p:spPr>
          <a:xfrm>
            <a:off x="628650" y="1547447"/>
            <a:ext cx="7886700" cy="5014314"/>
          </a:xfrm>
        </p:spPr>
        <p:txBody>
          <a:bodyPr/>
          <a:lstStyle/>
          <a:p>
            <a:pPr marL="0" indent="0">
              <a:buNone/>
            </a:pPr>
            <a:r>
              <a:rPr lang="en-US" sz="2400" i="1" dirty="0"/>
              <a:t>Zachary v. W. Publ'g Co.</a:t>
            </a:r>
            <a:r>
              <a:rPr lang="en-US" sz="2400" baseline="30000" dirty="0"/>
              <a:t>14</a:t>
            </a:r>
          </a:p>
          <a:p>
            <a:pPr marL="0" indent="0">
              <a:buNone/>
            </a:pPr>
            <a:r>
              <a:rPr lang="en-US" sz="2000" dirty="0"/>
              <a:t>Zachary, an inventor of a patented kite design, claimed that Western Publishing Company infringed on his common law copyright rights. </a:t>
            </a:r>
          </a:p>
          <a:p>
            <a:pPr marL="0" indent="0">
              <a:buNone/>
            </a:pPr>
            <a:r>
              <a:rPr lang="en-US" sz="2000" dirty="0"/>
              <a:t>Before the patent expired, Western allegedly copied Zachary's drawings and descriptions and reprinted them in one of its commercial publications without Zachary's consent or permission. </a:t>
            </a:r>
          </a:p>
          <a:p>
            <a:pPr marL="0" indent="0">
              <a:buNone/>
            </a:pPr>
            <a:r>
              <a:rPr lang="en-US" sz="2000" dirty="0"/>
              <a:t>The legal question in the case asked whether the securing of a patent by Zachary was a "publication," which denied him of his common law copyright for the drawings and description.</a:t>
            </a:r>
          </a:p>
          <a:p>
            <a:pPr marL="0" indent="0">
              <a:buNone/>
            </a:pPr>
            <a:r>
              <a:rPr lang="en-US" sz="2000" dirty="0"/>
              <a:t>The California intermediate appellate court ruled that the federal design patent was not a publication that ended Zachary’s common-law copyright. Therefore, Zachary could sue the publisher of a book that contained an unauthorized copy of the description and drawings in Zachary’s patent. </a:t>
            </a:r>
          </a:p>
          <a:p>
            <a:pPr marL="0" indent="0">
              <a:buNone/>
            </a:pPr>
            <a:endParaRPr lang="en-US" sz="2000" dirty="0"/>
          </a:p>
        </p:txBody>
      </p:sp>
      <p:sp>
        <p:nvSpPr>
          <p:cNvPr id="4" name="TextBox 3">
            <a:extLst>
              <a:ext uri="{FF2B5EF4-FFF2-40B4-BE49-F238E27FC236}">
                <a16:creationId xmlns:a16="http://schemas.microsoft.com/office/drawing/2014/main" xmlns="" id="{DDE6045B-7AE5-4118-A7CE-72551FEF6709}"/>
              </a:ext>
            </a:extLst>
          </p:cNvPr>
          <p:cNvSpPr txBox="1"/>
          <p:nvPr/>
        </p:nvSpPr>
        <p:spPr>
          <a:xfrm>
            <a:off x="628650" y="6147582"/>
            <a:ext cx="7886700" cy="400110"/>
          </a:xfrm>
          <a:prstGeom prst="rect">
            <a:avLst/>
          </a:prstGeom>
          <a:noFill/>
        </p:spPr>
        <p:txBody>
          <a:bodyPr wrap="square" rtlCol="0">
            <a:spAutoFit/>
          </a:bodyPr>
          <a:lstStyle/>
          <a:p>
            <a:r>
              <a:rPr lang="en-US" sz="1000" dirty="0">
                <a:latin typeface="+mn-lt"/>
              </a:rPr>
              <a:t>14. </a:t>
            </a:r>
            <a:r>
              <a:rPr lang="en-US" sz="1000" i="1" dirty="0">
                <a:latin typeface="+mn-lt"/>
              </a:rPr>
              <a:t>Zachary v. W. Publ'g Co., </a:t>
            </a:r>
            <a:r>
              <a:rPr lang="en-US" sz="1000" dirty="0">
                <a:latin typeface="+mn-lt"/>
              </a:rPr>
              <a:t>75 Cal. App. 3d 911, 143 Cal. </a:t>
            </a:r>
            <a:r>
              <a:rPr lang="en-US" sz="1000" dirty="0" err="1">
                <a:latin typeface="+mn-lt"/>
              </a:rPr>
              <a:t>Rptr</a:t>
            </a:r>
            <a:r>
              <a:rPr lang="en-US" sz="1000" dirty="0">
                <a:latin typeface="+mn-lt"/>
              </a:rPr>
              <a:t>. 34 (Ct. App. 1977)</a:t>
            </a:r>
          </a:p>
          <a:p>
            <a:endParaRPr lang="en-US" sz="1000" dirty="0">
              <a:latin typeface="+mn-lt"/>
            </a:endParaRPr>
          </a:p>
        </p:txBody>
      </p:sp>
    </p:spTree>
    <p:extLst>
      <p:ext uri="{BB962C8B-B14F-4D97-AF65-F5344CB8AC3E}">
        <p14:creationId xmlns:p14="http://schemas.microsoft.com/office/powerpoint/2010/main" val="24999052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1721428-3144-4481-B7DD-A9145B098647}"/>
              </a:ext>
            </a:extLst>
          </p:cNvPr>
          <p:cNvSpPr>
            <a:spLocks noGrp="1"/>
          </p:cNvSpPr>
          <p:nvPr>
            <p:ph type="title"/>
          </p:nvPr>
        </p:nvSpPr>
        <p:spPr>
          <a:xfrm>
            <a:off x="516109" y="109290"/>
            <a:ext cx="7886700" cy="1325563"/>
          </a:xfrm>
        </p:spPr>
        <p:txBody>
          <a:bodyPr/>
          <a:lstStyle/>
          <a:p>
            <a:r>
              <a:rPr lang="en-US" dirty="0"/>
              <a:t>Cyber Copyright: A Case Study</a:t>
            </a:r>
          </a:p>
        </p:txBody>
      </p:sp>
      <p:sp>
        <p:nvSpPr>
          <p:cNvPr id="3" name="Content Placeholder 2">
            <a:extLst>
              <a:ext uri="{FF2B5EF4-FFF2-40B4-BE49-F238E27FC236}">
                <a16:creationId xmlns:a16="http://schemas.microsoft.com/office/drawing/2014/main" xmlns="" id="{F3B3BDAE-8376-415A-828B-825E84181421}"/>
              </a:ext>
            </a:extLst>
          </p:cNvPr>
          <p:cNvSpPr>
            <a:spLocks noGrp="1"/>
          </p:cNvSpPr>
          <p:nvPr>
            <p:ph idx="1"/>
          </p:nvPr>
        </p:nvSpPr>
        <p:spPr>
          <a:xfrm>
            <a:off x="628650" y="1083213"/>
            <a:ext cx="7886700" cy="5080296"/>
          </a:xfrm>
        </p:spPr>
        <p:txBody>
          <a:bodyPr/>
          <a:lstStyle/>
          <a:p>
            <a:pPr marL="0" indent="0">
              <a:buNone/>
            </a:pPr>
            <a:r>
              <a:rPr lang="en-US" sz="2400" i="1" dirty="0"/>
              <a:t>Leader's Inst., LLC v. Jackson</a:t>
            </a:r>
            <a:r>
              <a:rPr lang="en-US" sz="2400" baseline="30000" dirty="0"/>
              <a:t>15</a:t>
            </a:r>
            <a:endParaRPr lang="en-US" sz="2400" dirty="0"/>
          </a:p>
          <a:p>
            <a:pPr marL="0" indent="0">
              <a:buNone/>
            </a:pPr>
            <a:r>
              <a:rPr lang="en-US" sz="2000" dirty="0"/>
              <a:t>The Leaders Institute (TLI) is a business that organizes corporate charity events and conducts corporate-leadership, team-building, and public-speaking seminars. </a:t>
            </a:r>
          </a:p>
          <a:p>
            <a:pPr marL="0" indent="0">
              <a:buNone/>
            </a:pPr>
            <a:r>
              <a:rPr lang="en-US" sz="2000" dirty="0"/>
              <a:t>Jackson conducted public-speaking seminars for TLI and became TLI's Vice President of Instruction. In January 2009, TLI terminated Jackson, because it believed he was operating a company called </a:t>
            </a:r>
            <a:r>
              <a:rPr lang="en-US" sz="2000" dirty="0" err="1"/>
              <a:t>Magnovo</a:t>
            </a:r>
            <a:r>
              <a:rPr lang="en-US" sz="2000" dirty="0"/>
              <a:t>.</a:t>
            </a:r>
          </a:p>
          <a:p>
            <a:pPr marL="0" indent="0">
              <a:buNone/>
            </a:pPr>
            <a:r>
              <a:rPr lang="en-US" sz="2000" dirty="0"/>
              <a:t>A complicated series of cases ensued involving the theft of trade secrets and trademark violations. </a:t>
            </a:r>
            <a:r>
              <a:rPr lang="en-US" sz="2000" dirty="0" err="1"/>
              <a:t>Magnovo</a:t>
            </a:r>
            <a:r>
              <a:rPr lang="en-US" sz="2000" dirty="0"/>
              <a:t> accused TLI of committing copyright infringement by “framing” </a:t>
            </a:r>
            <a:r>
              <a:rPr lang="en-US" sz="2000" dirty="0" err="1"/>
              <a:t>Magnovo's</a:t>
            </a:r>
            <a:r>
              <a:rPr lang="en-US" sz="2000" dirty="0"/>
              <a:t> copyrighted content.</a:t>
            </a:r>
          </a:p>
          <a:p>
            <a:pPr marL="0" indent="0">
              <a:buNone/>
            </a:pPr>
            <a:r>
              <a:rPr lang="en-US" sz="2000" dirty="0"/>
              <a:t>“</a:t>
            </a:r>
            <a:r>
              <a:rPr lang="en-US" sz="2000" dirty="0" err="1"/>
              <a:t>Magnovo</a:t>
            </a:r>
            <a:r>
              <a:rPr lang="en-US" sz="2000" dirty="0"/>
              <a:t> alleged that when a user visited one of TLI's websites, TLI's website instructed the user's browser to display </a:t>
            </a:r>
            <a:r>
              <a:rPr lang="en-US" sz="2000" dirty="0" err="1"/>
              <a:t>Magnovo's</a:t>
            </a:r>
            <a:r>
              <a:rPr lang="en-US" sz="2000" dirty="0"/>
              <a:t> website under TLI's web address. Thus, TLI's content framed </a:t>
            </a:r>
            <a:r>
              <a:rPr lang="en-US" sz="2000" dirty="0" err="1"/>
              <a:t>Magnovo’s</a:t>
            </a:r>
            <a:r>
              <a:rPr lang="en-US" sz="2000" dirty="0"/>
              <a:t>.”</a:t>
            </a:r>
          </a:p>
          <a:p>
            <a:pPr marL="0" indent="0">
              <a:buNone/>
            </a:pPr>
            <a:r>
              <a:rPr lang="en-US" sz="2000" dirty="0"/>
              <a:t>The court ruled that by framing the defendant’s copyrighted works, the plaintiffs impermissibly displayed the works to the public and violated the copyright.</a:t>
            </a:r>
          </a:p>
          <a:p>
            <a:pPr marL="0" indent="0">
              <a:buNone/>
            </a:pPr>
            <a:r>
              <a:rPr lang="en-US" sz="1800" dirty="0"/>
              <a:t/>
            </a:r>
            <a:br>
              <a:rPr lang="en-US" sz="1800" dirty="0"/>
            </a:br>
            <a:endParaRPr lang="en-US" sz="1800" dirty="0"/>
          </a:p>
        </p:txBody>
      </p:sp>
      <p:sp>
        <p:nvSpPr>
          <p:cNvPr id="4" name="TextBox 3">
            <a:extLst>
              <a:ext uri="{FF2B5EF4-FFF2-40B4-BE49-F238E27FC236}">
                <a16:creationId xmlns:a16="http://schemas.microsoft.com/office/drawing/2014/main" xmlns="" id="{40A458E3-46B9-4DCE-A1C0-79299CFED082}"/>
              </a:ext>
            </a:extLst>
          </p:cNvPr>
          <p:cNvSpPr txBox="1"/>
          <p:nvPr/>
        </p:nvSpPr>
        <p:spPr>
          <a:xfrm>
            <a:off x="628650" y="6415501"/>
            <a:ext cx="8107387" cy="400110"/>
          </a:xfrm>
          <a:prstGeom prst="rect">
            <a:avLst/>
          </a:prstGeom>
          <a:noFill/>
        </p:spPr>
        <p:txBody>
          <a:bodyPr wrap="square" rtlCol="0">
            <a:spAutoFit/>
          </a:bodyPr>
          <a:lstStyle/>
          <a:p>
            <a:r>
              <a:rPr lang="en-US" sz="1000" dirty="0">
                <a:latin typeface="+mn-lt"/>
              </a:rPr>
              <a:t>15.</a:t>
            </a:r>
            <a:r>
              <a:rPr lang="en-US" sz="1000" i="1" dirty="0">
                <a:latin typeface="+mn-lt"/>
              </a:rPr>
              <a:t> </a:t>
            </a:r>
            <a:r>
              <a:rPr lang="en-US" sz="1000" i="1" dirty="0"/>
              <a:t>Leader's Inst., LLC v. Jackson,</a:t>
            </a:r>
            <a:r>
              <a:rPr lang="en-US" sz="1000" dirty="0"/>
              <a:t> No. 3:14-CV-3572-B, 2017 WL 5629514, at *3 (N.D. Tex. Nov. 22, 2017)</a:t>
            </a:r>
            <a:endParaRPr lang="en-US" sz="1000" dirty="0">
              <a:latin typeface="+mn-lt"/>
            </a:endParaRPr>
          </a:p>
          <a:p>
            <a:endParaRPr lang="en-US" sz="1000" dirty="0">
              <a:latin typeface="+mn-lt"/>
            </a:endParaRPr>
          </a:p>
        </p:txBody>
      </p:sp>
      <p:pic>
        <p:nvPicPr>
          <p:cNvPr id="7" name="Picture 6" descr="Image of a picture frame.">
            <a:extLst>
              <a:ext uri="{FF2B5EF4-FFF2-40B4-BE49-F238E27FC236}">
                <a16:creationId xmlns:a16="http://schemas.microsoft.com/office/drawing/2014/main" xmlns="" id="{B2D799BC-CF36-4F67-9C1D-3D0D72CDBDF6}"/>
              </a:ext>
            </a:extLst>
          </p:cNvPr>
          <p:cNvPicPr>
            <a:picLocks noChangeAspect="1"/>
          </p:cNvPicPr>
          <p:nvPr/>
        </p:nvPicPr>
        <p:blipFill>
          <a:blip r:embed="rId2"/>
          <a:stretch>
            <a:fillRect/>
          </a:stretch>
        </p:blipFill>
        <p:spPr>
          <a:xfrm rot="16200000">
            <a:off x="7241566" y="147373"/>
            <a:ext cx="1206744" cy="1340827"/>
          </a:xfrm>
          <a:prstGeom prst="rect">
            <a:avLst/>
          </a:prstGeom>
        </p:spPr>
      </p:pic>
    </p:spTree>
    <p:extLst>
      <p:ext uri="{BB962C8B-B14F-4D97-AF65-F5344CB8AC3E}">
        <p14:creationId xmlns:p14="http://schemas.microsoft.com/office/powerpoint/2010/main" val="14672695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D960B45-210D-4342-A8EC-FE406DBD9F5F}"/>
              </a:ext>
            </a:extLst>
          </p:cNvPr>
          <p:cNvSpPr>
            <a:spLocks noGrp="1"/>
          </p:cNvSpPr>
          <p:nvPr>
            <p:ph type="title"/>
          </p:nvPr>
        </p:nvSpPr>
        <p:spPr>
          <a:xfrm>
            <a:off x="628650" y="365126"/>
            <a:ext cx="6967904" cy="1325563"/>
          </a:xfrm>
        </p:spPr>
        <p:txBody>
          <a:bodyPr/>
          <a:lstStyle/>
          <a:p>
            <a:r>
              <a:rPr lang="en-US" dirty="0"/>
              <a:t>Intellectual Property Assessment 1</a:t>
            </a:r>
          </a:p>
        </p:txBody>
      </p:sp>
      <p:sp>
        <p:nvSpPr>
          <p:cNvPr id="3" name="Content Placeholder 2">
            <a:extLst>
              <a:ext uri="{FF2B5EF4-FFF2-40B4-BE49-F238E27FC236}">
                <a16:creationId xmlns:a16="http://schemas.microsoft.com/office/drawing/2014/main" xmlns="" id="{2FF5139F-9E85-45EC-A03F-8094C6AE63C2}"/>
              </a:ext>
            </a:extLst>
          </p:cNvPr>
          <p:cNvSpPr>
            <a:spLocks noGrp="1"/>
          </p:cNvSpPr>
          <p:nvPr>
            <p:ph idx="1"/>
          </p:nvPr>
        </p:nvSpPr>
        <p:spPr/>
        <p:txBody>
          <a:bodyPr/>
          <a:lstStyle/>
          <a:p>
            <a:pPr marL="342900" lvl="1" indent="0">
              <a:spcAft>
                <a:spcPts val="600"/>
              </a:spcAft>
              <a:buNone/>
            </a:pPr>
            <a:r>
              <a:rPr lang="en-US" sz="2400" dirty="0"/>
              <a:t>Fill in the blank:   </a:t>
            </a:r>
          </a:p>
          <a:p>
            <a:pPr marL="800100" lvl="1" indent="-457200" eaLnBrk="1" hangingPunct="1">
              <a:spcAft>
                <a:spcPts val="600"/>
              </a:spcAft>
              <a:buFont typeface="+mj-lt"/>
              <a:buAutoNum type="arabicPeriod"/>
            </a:pPr>
            <a:r>
              <a:rPr lang="en-US" sz="2000" dirty="0"/>
              <a:t>A ____________ is any word, name, symbol, or design, or any combination thereof, used in commerce to identify and distinguish the goods of one manufacturer or seller from those of another and to indicate the source of the goods. </a:t>
            </a:r>
          </a:p>
          <a:p>
            <a:pPr marL="800100" lvl="1" indent="-457200" eaLnBrk="1" hangingPunct="1">
              <a:spcAft>
                <a:spcPts val="600"/>
              </a:spcAft>
              <a:buFont typeface="+mj-lt"/>
              <a:buAutoNum type="arabicPeriod"/>
            </a:pPr>
            <a:r>
              <a:rPr lang="en-US" sz="2000" dirty="0"/>
              <a:t>___________ protects the original writings of authors</a:t>
            </a:r>
          </a:p>
          <a:p>
            <a:pPr marL="800100" lvl="1" indent="-457200" eaLnBrk="1" hangingPunct="1">
              <a:spcAft>
                <a:spcPts val="600"/>
              </a:spcAft>
              <a:buFont typeface="+mj-lt"/>
              <a:buAutoNum type="arabicPeriod"/>
            </a:pPr>
            <a:r>
              <a:rPr lang="en-US" sz="2000" dirty="0"/>
              <a:t>___________are information used in business, which give an economic advantage over competitors.  These can include a formula, pattern, compilation, program, device, method, technique or process. </a:t>
            </a:r>
          </a:p>
          <a:p>
            <a:pPr marL="800100" lvl="1" indent="-457200" eaLnBrk="1" hangingPunct="1">
              <a:spcAft>
                <a:spcPts val="600"/>
              </a:spcAft>
              <a:buFont typeface="+mj-lt"/>
              <a:buAutoNum type="arabicPeriod"/>
            </a:pPr>
            <a:r>
              <a:rPr lang="en-US" sz="2000" dirty="0"/>
              <a:t>___________ grants the holder the exclusive right to exclude others from making, using, importing, and selling the innovation for a limited period of time.</a:t>
            </a:r>
          </a:p>
          <a:p>
            <a:pPr marL="800100" lvl="1" indent="-457200" eaLnBrk="1" hangingPunct="1">
              <a:spcAft>
                <a:spcPts val="600"/>
              </a:spcAft>
              <a:buFont typeface="+mj-lt"/>
              <a:buAutoNum type="arabicPeriod"/>
            </a:pPr>
            <a:endParaRPr lang="en-US" sz="2000" dirty="0"/>
          </a:p>
          <a:p>
            <a:endParaRPr lang="en-US" sz="2000" dirty="0"/>
          </a:p>
        </p:txBody>
      </p:sp>
      <p:pic>
        <p:nvPicPr>
          <p:cNvPr id="5" name="Picture 4" descr="Image of a button with a question mark on it.">
            <a:extLst>
              <a:ext uri="{FF2B5EF4-FFF2-40B4-BE49-F238E27FC236}">
                <a16:creationId xmlns:a16="http://schemas.microsoft.com/office/drawing/2014/main" xmlns="" id="{8FE47597-B613-4A9F-A73D-13445346B572}"/>
              </a:ext>
            </a:extLst>
          </p:cNvPr>
          <p:cNvPicPr>
            <a:picLocks noChangeAspect="1"/>
          </p:cNvPicPr>
          <p:nvPr/>
        </p:nvPicPr>
        <p:blipFill>
          <a:blip r:embed="rId2"/>
          <a:stretch>
            <a:fillRect/>
          </a:stretch>
        </p:blipFill>
        <p:spPr>
          <a:xfrm>
            <a:off x="6879101" y="218282"/>
            <a:ext cx="2105025" cy="1619250"/>
          </a:xfrm>
          <a:prstGeom prst="rect">
            <a:avLst/>
          </a:prstGeom>
        </p:spPr>
      </p:pic>
    </p:spTree>
    <p:extLst>
      <p:ext uri="{BB962C8B-B14F-4D97-AF65-F5344CB8AC3E}">
        <p14:creationId xmlns:p14="http://schemas.microsoft.com/office/powerpoint/2010/main" val="24078047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D960B45-210D-4342-A8EC-FE406DBD9F5F}"/>
              </a:ext>
            </a:extLst>
          </p:cNvPr>
          <p:cNvSpPr>
            <a:spLocks noGrp="1"/>
          </p:cNvSpPr>
          <p:nvPr>
            <p:ph type="title"/>
          </p:nvPr>
        </p:nvSpPr>
        <p:spPr>
          <a:xfrm>
            <a:off x="628650" y="365126"/>
            <a:ext cx="6967904" cy="1325563"/>
          </a:xfrm>
        </p:spPr>
        <p:txBody>
          <a:bodyPr/>
          <a:lstStyle/>
          <a:p>
            <a:r>
              <a:rPr lang="en-US" dirty="0"/>
              <a:t>Intellectual Property Assessment 1 Answers</a:t>
            </a:r>
          </a:p>
        </p:txBody>
      </p:sp>
      <p:sp>
        <p:nvSpPr>
          <p:cNvPr id="3" name="Content Placeholder 2">
            <a:extLst>
              <a:ext uri="{FF2B5EF4-FFF2-40B4-BE49-F238E27FC236}">
                <a16:creationId xmlns:a16="http://schemas.microsoft.com/office/drawing/2014/main" xmlns="" id="{2FF5139F-9E85-45EC-A03F-8094C6AE63C2}"/>
              </a:ext>
            </a:extLst>
          </p:cNvPr>
          <p:cNvSpPr>
            <a:spLocks noGrp="1"/>
          </p:cNvSpPr>
          <p:nvPr>
            <p:ph idx="1"/>
          </p:nvPr>
        </p:nvSpPr>
        <p:spPr/>
        <p:txBody>
          <a:bodyPr/>
          <a:lstStyle/>
          <a:p>
            <a:pPr marL="342900" lvl="1" indent="0">
              <a:spcAft>
                <a:spcPts val="600"/>
              </a:spcAft>
              <a:buNone/>
            </a:pPr>
            <a:r>
              <a:rPr lang="en-US" sz="2400" dirty="0"/>
              <a:t>Fill in the blank:   </a:t>
            </a:r>
          </a:p>
          <a:p>
            <a:pPr marL="800100" lvl="1" indent="-457200" eaLnBrk="1" hangingPunct="1">
              <a:spcAft>
                <a:spcPts val="600"/>
              </a:spcAft>
              <a:buFont typeface="+mj-lt"/>
              <a:buAutoNum type="arabicPeriod"/>
            </a:pPr>
            <a:r>
              <a:rPr lang="en-US" sz="2000" dirty="0"/>
              <a:t>A </a:t>
            </a:r>
            <a:r>
              <a:rPr lang="en-US" sz="2000" b="1" dirty="0"/>
              <a:t>trademark</a:t>
            </a:r>
            <a:r>
              <a:rPr lang="en-US" sz="2000" dirty="0"/>
              <a:t> is any word, name, symbol, or design, or any combination thereof, used in commerce to identify and distinguish the goods of one manufacturer or seller from those of another and to indicate the source of the goods. </a:t>
            </a:r>
          </a:p>
          <a:p>
            <a:pPr marL="800100" lvl="1" indent="-457200" eaLnBrk="1" hangingPunct="1">
              <a:spcAft>
                <a:spcPts val="600"/>
              </a:spcAft>
              <a:buFont typeface="+mj-lt"/>
              <a:buAutoNum type="arabicPeriod"/>
            </a:pPr>
            <a:r>
              <a:rPr lang="en-US" sz="2000" b="1" dirty="0"/>
              <a:t>Copyright</a:t>
            </a:r>
            <a:r>
              <a:rPr lang="en-US" sz="2000" dirty="0"/>
              <a:t> protects the original writings of authors</a:t>
            </a:r>
          </a:p>
          <a:p>
            <a:pPr marL="800100" lvl="1" indent="-457200" eaLnBrk="1" hangingPunct="1">
              <a:spcAft>
                <a:spcPts val="600"/>
              </a:spcAft>
              <a:buFont typeface="+mj-lt"/>
              <a:buAutoNum type="arabicPeriod"/>
            </a:pPr>
            <a:r>
              <a:rPr lang="en-US" sz="2000" b="1" dirty="0"/>
              <a:t>Trade Secrets </a:t>
            </a:r>
            <a:r>
              <a:rPr lang="en-US" sz="2000" dirty="0"/>
              <a:t>are information used in business, which give an economic advantage over competitors.  These can include a formula, pattern, compilation, program, device, method, technique or process. </a:t>
            </a:r>
          </a:p>
          <a:p>
            <a:pPr marL="800100" lvl="1" indent="-457200" eaLnBrk="1" hangingPunct="1">
              <a:spcAft>
                <a:spcPts val="600"/>
              </a:spcAft>
              <a:buFont typeface="+mj-lt"/>
              <a:buAutoNum type="arabicPeriod"/>
            </a:pPr>
            <a:r>
              <a:rPr lang="en-US" sz="2000" b="1" dirty="0"/>
              <a:t>Patent</a:t>
            </a:r>
            <a:r>
              <a:rPr lang="en-US" sz="2000" dirty="0"/>
              <a:t> grants the patent holder the exclusive right to exclude others from making, using, importing, and selling the patented innovation for a limited period of time.</a:t>
            </a:r>
          </a:p>
          <a:p>
            <a:pPr marL="800100" lvl="1" indent="-457200" eaLnBrk="1" hangingPunct="1">
              <a:spcAft>
                <a:spcPts val="600"/>
              </a:spcAft>
              <a:buFont typeface="+mj-lt"/>
              <a:buAutoNum type="arabicPeriod"/>
            </a:pPr>
            <a:endParaRPr lang="en-US" sz="2000" dirty="0"/>
          </a:p>
          <a:p>
            <a:endParaRPr lang="en-US" sz="2000" dirty="0"/>
          </a:p>
        </p:txBody>
      </p:sp>
      <p:pic>
        <p:nvPicPr>
          <p:cNvPr id="5" name="Picture 4" descr="Image of a button with a question mark on it.">
            <a:extLst>
              <a:ext uri="{FF2B5EF4-FFF2-40B4-BE49-F238E27FC236}">
                <a16:creationId xmlns:a16="http://schemas.microsoft.com/office/drawing/2014/main" xmlns="" id="{8FE47597-B613-4A9F-A73D-13445346B572}"/>
              </a:ext>
            </a:extLst>
          </p:cNvPr>
          <p:cNvPicPr>
            <a:picLocks noChangeAspect="1"/>
          </p:cNvPicPr>
          <p:nvPr/>
        </p:nvPicPr>
        <p:blipFill>
          <a:blip r:embed="rId2"/>
          <a:stretch>
            <a:fillRect/>
          </a:stretch>
        </p:blipFill>
        <p:spPr>
          <a:xfrm>
            <a:off x="6879101" y="218282"/>
            <a:ext cx="2105025" cy="1619250"/>
          </a:xfrm>
          <a:prstGeom prst="rect">
            <a:avLst/>
          </a:prstGeom>
        </p:spPr>
      </p:pic>
    </p:spTree>
    <p:extLst>
      <p:ext uri="{BB962C8B-B14F-4D97-AF65-F5344CB8AC3E}">
        <p14:creationId xmlns:p14="http://schemas.microsoft.com/office/powerpoint/2010/main" val="41587876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D960B45-210D-4342-A8EC-FE406DBD9F5F}"/>
              </a:ext>
            </a:extLst>
          </p:cNvPr>
          <p:cNvSpPr>
            <a:spLocks noGrp="1"/>
          </p:cNvSpPr>
          <p:nvPr>
            <p:ph type="title"/>
          </p:nvPr>
        </p:nvSpPr>
        <p:spPr>
          <a:xfrm>
            <a:off x="628650" y="365126"/>
            <a:ext cx="6967904" cy="1325563"/>
          </a:xfrm>
        </p:spPr>
        <p:txBody>
          <a:bodyPr/>
          <a:lstStyle/>
          <a:p>
            <a:r>
              <a:rPr lang="en-US" dirty="0"/>
              <a:t>Intellectual Property Assessment 2</a:t>
            </a:r>
          </a:p>
        </p:txBody>
      </p:sp>
      <p:sp>
        <p:nvSpPr>
          <p:cNvPr id="3" name="Content Placeholder 2">
            <a:extLst>
              <a:ext uri="{FF2B5EF4-FFF2-40B4-BE49-F238E27FC236}">
                <a16:creationId xmlns:a16="http://schemas.microsoft.com/office/drawing/2014/main" xmlns="" id="{2FF5139F-9E85-45EC-A03F-8094C6AE63C2}"/>
              </a:ext>
            </a:extLst>
          </p:cNvPr>
          <p:cNvSpPr>
            <a:spLocks noGrp="1"/>
          </p:cNvSpPr>
          <p:nvPr>
            <p:ph idx="1"/>
          </p:nvPr>
        </p:nvSpPr>
        <p:spPr/>
        <p:txBody>
          <a:bodyPr/>
          <a:lstStyle/>
          <a:p>
            <a:pPr marL="0" indent="0">
              <a:spcAft>
                <a:spcPts val="600"/>
              </a:spcAft>
              <a:buNone/>
            </a:pPr>
            <a:r>
              <a:rPr lang="en-US" sz="2700" dirty="0"/>
              <a:t>True or False  </a:t>
            </a:r>
          </a:p>
          <a:p>
            <a:pPr>
              <a:spcAft>
                <a:spcPts val="600"/>
              </a:spcAft>
            </a:pPr>
            <a:r>
              <a:rPr lang="en-US" sz="2000" dirty="0"/>
              <a:t>Intellectual property is any product of the human intellect that the law protects from unauthorized use by others.   </a:t>
            </a:r>
          </a:p>
          <a:p>
            <a:pPr eaLnBrk="1" hangingPunct="1">
              <a:spcAft>
                <a:spcPts val="600"/>
              </a:spcAft>
            </a:pPr>
            <a:r>
              <a:rPr lang="en-US" sz="2000" dirty="0"/>
              <a:t>Common law trade secret protection stems from actual use of a mark and may allow the common law user to successfully challenge a registration or application. </a:t>
            </a:r>
          </a:p>
          <a:p>
            <a:pPr eaLnBrk="1" hangingPunct="1">
              <a:spcAft>
                <a:spcPts val="600"/>
              </a:spcAft>
            </a:pPr>
            <a:r>
              <a:rPr lang="en-US" sz="2000" dirty="0"/>
              <a:t>A common law copyright is created automatically on publication, so registration is not required to use the © symbol. </a:t>
            </a:r>
          </a:p>
          <a:p>
            <a:pPr eaLnBrk="1" hangingPunct="1">
              <a:spcAft>
                <a:spcPts val="600"/>
              </a:spcAft>
            </a:pPr>
            <a:r>
              <a:rPr lang="en-US" sz="2000" dirty="0"/>
              <a:t>You can purchase a license to use a photo on your brochure, then continue to use it on your website, flyers, and postcards. </a:t>
            </a:r>
          </a:p>
          <a:p>
            <a:pPr eaLnBrk="1" hangingPunct="1">
              <a:spcAft>
                <a:spcPts val="600"/>
              </a:spcAft>
            </a:pPr>
            <a:r>
              <a:rPr lang="en-US" sz="2000" dirty="0"/>
              <a:t>You should purchase “copyright free images” or get permission from the copyright holder to use photos. </a:t>
            </a:r>
          </a:p>
          <a:p>
            <a:pPr eaLnBrk="1" hangingPunct="1">
              <a:spcAft>
                <a:spcPts val="600"/>
              </a:spcAft>
            </a:pPr>
            <a:endParaRPr lang="en-US" sz="2000" dirty="0"/>
          </a:p>
          <a:p>
            <a:pPr eaLnBrk="1" hangingPunct="1">
              <a:spcAft>
                <a:spcPts val="600"/>
              </a:spcAft>
            </a:pPr>
            <a:endParaRPr lang="en-US" sz="2000" dirty="0"/>
          </a:p>
          <a:p>
            <a:endParaRPr lang="en-US" sz="2000" dirty="0"/>
          </a:p>
        </p:txBody>
      </p:sp>
      <p:pic>
        <p:nvPicPr>
          <p:cNvPr id="6" name="Picture 5" descr="Clipart of a thought bubble with the word QUIZ in it.">
            <a:extLst>
              <a:ext uri="{FF2B5EF4-FFF2-40B4-BE49-F238E27FC236}">
                <a16:creationId xmlns:a16="http://schemas.microsoft.com/office/drawing/2014/main" xmlns="" id="{D4C54065-9587-4516-9D90-E09CA6089035}"/>
              </a:ext>
            </a:extLst>
          </p:cNvPr>
          <p:cNvPicPr>
            <a:picLocks noChangeAspect="1"/>
          </p:cNvPicPr>
          <p:nvPr/>
        </p:nvPicPr>
        <p:blipFill>
          <a:blip r:embed="rId2"/>
          <a:stretch>
            <a:fillRect/>
          </a:stretch>
        </p:blipFill>
        <p:spPr>
          <a:xfrm>
            <a:off x="6738190" y="365125"/>
            <a:ext cx="1968852" cy="1325563"/>
          </a:xfrm>
          <a:prstGeom prst="rect">
            <a:avLst/>
          </a:prstGeom>
        </p:spPr>
      </p:pic>
    </p:spTree>
    <p:extLst>
      <p:ext uri="{BB962C8B-B14F-4D97-AF65-F5344CB8AC3E}">
        <p14:creationId xmlns:p14="http://schemas.microsoft.com/office/powerpoint/2010/main" val="16205416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D960B45-210D-4342-A8EC-FE406DBD9F5F}"/>
              </a:ext>
            </a:extLst>
          </p:cNvPr>
          <p:cNvSpPr>
            <a:spLocks noGrp="1"/>
          </p:cNvSpPr>
          <p:nvPr>
            <p:ph type="title"/>
          </p:nvPr>
        </p:nvSpPr>
        <p:spPr>
          <a:xfrm>
            <a:off x="628650" y="365126"/>
            <a:ext cx="6967904" cy="1325563"/>
          </a:xfrm>
        </p:spPr>
        <p:txBody>
          <a:bodyPr/>
          <a:lstStyle/>
          <a:p>
            <a:r>
              <a:rPr lang="en-US" dirty="0"/>
              <a:t>Intellectual Property Assessment 2 Answers</a:t>
            </a:r>
          </a:p>
        </p:txBody>
      </p:sp>
      <p:sp>
        <p:nvSpPr>
          <p:cNvPr id="3" name="Content Placeholder 2">
            <a:extLst>
              <a:ext uri="{FF2B5EF4-FFF2-40B4-BE49-F238E27FC236}">
                <a16:creationId xmlns:a16="http://schemas.microsoft.com/office/drawing/2014/main" xmlns="" id="{2FF5139F-9E85-45EC-A03F-8094C6AE63C2}"/>
              </a:ext>
            </a:extLst>
          </p:cNvPr>
          <p:cNvSpPr>
            <a:spLocks noGrp="1"/>
          </p:cNvSpPr>
          <p:nvPr>
            <p:ph idx="1"/>
          </p:nvPr>
        </p:nvSpPr>
        <p:spPr/>
        <p:txBody>
          <a:bodyPr/>
          <a:lstStyle/>
          <a:p>
            <a:pPr marL="0" indent="0">
              <a:spcAft>
                <a:spcPts val="600"/>
              </a:spcAft>
              <a:buNone/>
            </a:pPr>
            <a:r>
              <a:rPr lang="en-US" sz="2700" dirty="0"/>
              <a:t>True or False  </a:t>
            </a:r>
          </a:p>
          <a:p>
            <a:pPr>
              <a:spcAft>
                <a:spcPts val="600"/>
              </a:spcAft>
            </a:pPr>
            <a:r>
              <a:rPr lang="en-US" sz="2000" dirty="0"/>
              <a:t>Intellectual property is any product of the human intellect that the law protects from unauthorized use by others.  </a:t>
            </a:r>
            <a:r>
              <a:rPr lang="en-US" sz="2000" b="1" dirty="0"/>
              <a:t>TRUE </a:t>
            </a:r>
          </a:p>
          <a:p>
            <a:pPr eaLnBrk="1" hangingPunct="1">
              <a:spcAft>
                <a:spcPts val="600"/>
              </a:spcAft>
            </a:pPr>
            <a:r>
              <a:rPr lang="en-US" sz="2000" dirty="0"/>
              <a:t>Common law trade secret protection stems from actual use of a mark and may allow the common law user to successfully challenge a registration or application. </a:t>
            </a:r>
            <a:r>
              <a:rPr lang="en-US" sz="2000" b="1" dirty="0"/>
              <a:t>FALSE</a:t>
            </a:r>
          </a:p>
          <a:p>
            <a:pPr eaLnBrk="1" hangingPunct="1">
              <a:spcAft>
                <a:spcPts val="600"/>
              </a:spcAft>
            </a:pPr>
            <a:r>
              <a:rPr lang="en-US" sz="2000" dirty="0"/>
              <a:t>A common law copyright is created automatically on publication, so registration is not required to use the © symbol. </a:t>
            </a:r>
            <a:r>
              <a:rPr lang="en-US" sz="2000" b="1" dirty="0"/>
              <a:t>TRUE</a:t>
            </a:r>
          </a:p>
          <a:p>
            <a:pPr eaLnBrk="1" hangingPunct="1">
              <a:spcAft>
                <a:spcPts val="600"/>
              </a:spcAft>
            </a:pPr>
            <a:r>
              <a:rPr lang="en-US" sz="2000" dirty="0"/>
              <a:t>You can purchase a license to use a photo on your brochure, then continue to use it on your website, flyers, and postcards. </a:t>
            </a:r>
            <a:r>
              <a:rPr lang="en-US" sz="2000" b="1" dirty="0"/>
              <a:t>FALSE</a:t>
            </a:r>
          </a:p>
          <a:p>
            <a:pPr eaLnBrk="1" hangingPunct="1">
              <a:spcAft>
                <a:spcPts val="600"/>
              </a:spcAft>
            </a:pPr>
            <a:r>
              <a:rPr lang="en-US" sz="2000" dirty="0"/>
              <a:t>You should purchase “copyright free images” or get permission from the copyright holder to use photos. </a:t>
            </a:r>
            <a:r>
              <a:rPr lang="en-US" sz="2000" b="1" dirty="0"/>
              <a:t>TRUE</a:t>
            </a:r>
          </a:p>
          <a:p>
            <a:pPr eaLnBrk="1" hangingPunct="1">
              <a:spcAft>
                <a:spcPts val="600"/>
              </a:spcAft>
            </a:pPr>
            <a:endParaRPr lang="en-US" sz="2000" dirty="0"/>
          </a:p>
          <a:p>
            <a:pPr eaLnBrk="1" hangingPunct="1">
              <a:spcAft>
                <a:spcPts val="600"/>
              </a:spcAft>
            </a:pPr>
            <a:endParaRPr lang="en-US" sz="2000" dirty="0"/>
          </a:p>
          <a:p>
            <a:endParaRPr lang="en-US" sz="2000" dirty="0"/>
          </a:p>
        </p:txBody>
      </p:sp>
      <p:pic>
        <p:nvPicPr>
          <p:cNvPr id="6" name="Picture 5" descr="Clipart of a thought bubble with the word QUIZ in it.">
            <a:extLst>
              <a:ext uri="{FF2B5EF4-FFF2-40B4-BE49-F238E27FC236}">
                <a16:creationId xmlns:a16="http://schemas.microsoft.com/office/drawing/2014/main" xmlns="" id="{273C6492-C508-4713-A84D-FAD68193B0BA}"/>
              </a:ext>
            </a:extLst>
          </p:cNvPr>
          <p:cNvPicPr>
            <a:picLocks noChangeAspect="1"/>
          </p:cNvPicPr>
          <p:nvPr/>
        </p:nvPicPr>
        <p:blipFill>
          <a:blip r:embed="rId2"/>
          <a:stretch>
            <a:fillRect/>
          </a:stretch>
        </p:blipFill>
        <p:spPr>
          <a:xfrm>
            <a:off x="6738190" y="365125"/>
            <a:ext cx="1968852" cy="1325563"/>
          </a:xfrm>
          <a:prstGeom prst="rect">
            <a:avLst/>
          </a:prstGeom>
        </p:spPr>
      </p:pic>
    </p:spTree>
    <p:extLst>
      <p:ext uri="{BB962C8B-B14F-4D97-AF65-F5344CB8AC3E}">
        <p14:creationId xmlns:p14="http://schemas.microsoft.com/office/powerpoint/2010/main" val="27964795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5: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sz="2400" dirty="0"/>
              <a:t> Evidence &amp; Electronically Stored Information</a:t>
            </a:r>
          </a:p>
        </p:txBody>
      </p:sp>
      <p:pic>
        <p:nvPicPr>
          <p:cNvPr id="6" name="Picture 5" descr="Clipart of a magnifying glass over a file folder.">
            <a:extLst>
              <a:ext uri="{FF2B5EF4-FFF2-40B4-BE49-F238E27FC236}">
                <a16:creationId xmlns:a16="http://schemas.microsoft.com/office/drawing/2014/main" xmlns="" id="{C0649DAF-C9DB-48D5-9736-D9C9766FC7B4}"/>
              </a:ext>
            </a:extLst>
          </p:cNvPr>
          <p:cNvPicPr>
            <a:picLocks noChangeAspect="1"/>
          </p:cNvPicPr>
          <p:nvPr/>
        </p:nvPicPr>
        <p:blipFill>
          <a:blip r:embed="rId2"/>
          <a:stretch>
            <a:fillRect/>
          </a:stretch>
        </p:blipFill>
        <p:spPr>
          <a:xfrm>
            <a:off x="3571728" y="1323976"/>
            <a:ext cx="3238500" cy="3238500"/>
          </a:xfrm>
          <a:prstGeom prst="rect">
            <a:avLst/>
          </a:prstGeom>
        </p:spPr>
      </p:pic>
    </p:spTree>
    <p:extLst>
      <p:ext uri="{BB962C8B-B14F-4D97-AF65-F5344CB8AC3E}">
        <p14:creationId xmlns:p14="http://schemas.microsoft.com/office/powerpoint/2010/main" val="244999411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8127"/>
            <a:ext cx="7886700" cy="1325563"/>
          </a:xfrm>
        </p:spPr>
        <p:txBody>
          <a:bodyPr/>
          <a:lstStyle/>
          <a:p>
            <a:r>
              <a:rPr lang="en-US" dirty="0"/>
              <a:t>What is Evidence?</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28650" y="1167618"/>
            <a:ext cx="7886700" cy="5248311"/>
          </a:xfrm>
        </p:spPr>
        <p:txBody>
          <a:bodyPr/>
          <a:lstStyle/>
          <a:p>
            <a:pPr marL="0" indent="0">
              <a:spcAft>
                <a:spcPts val="600"/>
              </a:spcAft>
              <a:buNone/>
            </a:pPr>
            <a:r>
              <a:rPr lang="en-US" sz="2400" dirty="0"/>
              <a:t>In law, admissible evidence is evidence that may be presented at trial, which is intended to prove or disprove alleged facts material to the case (by convincing the judge and/or jury). Evidence can come in many forms.</a:t>
            </a:r>
            <a:endParaRPr lang="en-US" sz="2400" baseline="30000" dirty="0"/>
          </a:p>
          <a:p>
            <a:pPr marL="0" indent="0">
              <a:spcAft>
                <a:spcPts val="600"/>
              </a:spcAft>
              <a:buNone/>
            </a:pPr>
            <a:r>
              <a:rPr lang="en-US" sz="2400" dirty="0"/>
              <a:t>Examples of evidence include:</a:t>
            </a:r>
          </a:p>
          <a:p>
            <a:pPr lvl="1">
              <a:spcAft>
                <a:spcPts val="600"/>
              </a:spcAft>
            </a:pPr>
            <a:r>
              <a:rPr lang="en-US" sz="2100" dirty="0"/>
              <a:t>Oral testimony of witnesses, </a:t>
            </a:r>
            <a:r>
              <a:rPr lang="en-US" sz="2000" dirty="0"/>
              <a:t>including experts on technical matters</a:t>
            </a:r>
          </a:p>
          <a:p>
            <a:pPr lvl="1">
              <a:spcAft>
                <a:spcPts val="600"/>
              </a:spcAft>
            </a:pPr>
            <a:r>
              <a:rPr lang="en-US" sz="2100" dirty="0"/>
              <a:t>Documents</a:t>
            </a:r>
          </a:p>
          <a:p>
            <a:pPr lvl="1">
              <a:spcAft>
                <a:spcPts val="600"/>
              </a:spcAft>
            </a:pPr>
            <a:r>
              <a:rPr lang="en-US" sz="2100" dirty="0"/>
              <a:t>Public records</a:t>
            </a:r>
          </a:p>
          <a:p>
            <a:pPr lvl="1">
              <a:spcAft>
                <a:spcPts val="600"/>
              </a:spcAft>
            </a:pPr>
            <a:r>
              <a:rPr lang="en-US" sz="2100" dirty="0"/>
              <a:t>Objects</a:t>
            </a:r>
          </a:p>
          <a:p>
            <a:pPr lvl="1">
              <a:spcAft>
                <a:spcPts val="600"/>
              </a:spcAft>
            </a:pPr>
            <a:r>
              <a:rPr lang="en-US" sz="2100" dirty="0"/>
              <a:t>Photographs</a:t>
            </a:r>
          </a:p>
          <a:p>
            <a:pPr lvl="1">
              <a:spcAft>
                <a:spcPts val="600"/>
              </a:spcAft>
            </a:pPr>
            <a:r>
              <a:rPr lang="en-US" sz="2100" dirty="0"/>
              <a:t>Depositions (testimony under oath taken before trial) </a:t>
            </a:r>
          </a:p>
        </p:txBody>
      </p:sp>
      <p:pic>
        <p:nvPicPr>
          <p:cNvPr id="4" name="Picture 3" descr="Image of a finger print.">
            <a:extLst>
              <a:ext uri="{FF2B5EF4-FFF2-40B4-BE49-F238E27FC236}">
                <a16:creationId xmlns:a16="http://schemas.microsoft.com/office/drawing/2014/main" xmlns="" id="{D8F1B5C2-DDBD-44CD-A10A-A76BCD7DD9C9}"/>
              </a:ext>
            </a:extLst>
          </p:cNvPr>
          <p:cNvPicPr>
            <a:picLocks noChangeAspect="1"/>
          </p:cNvPicPr>
          <p:nvPr/>
        </p:nvPicPr>
        <p:blipFill>
          <a:blip r:embed="rId3"/>
          <a:stretch>
            <a:fillRect/>
          </a:stretch>
        </p:blipFill>
        <p:spPr>
          <a:xfrm>
            <a:off x="7258979" y="3791773"/>
            <a:ext cx="1495522" cy="2939176"/>
          </a:xfrm>
          <a:prstGeom prst="rect">
            <a:avLst/>
          </a:prstGeom>
        </p:spPr>
      </p:pic>
    </p:spTree>
    <p:extLst>
      <p:ext uri="{BB962C8B-B14F-4D97-AF65-F5344CB8AC3E}">
        <p14:creationId xmlns:p14="http://schemas.microsoft.com/office/powerpoint/2010/main" val="446233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8127"/>
            <a:ext cx="7886700" cy="1325563"/>
          </a:xfrm>
        </p:spPr>
        <p:txBody>
          <a:bodyPr/>
          <a:lstStyle/>
          <a:p>
            <a:r>
              <a:rPr lang="en-US" dirty="0"/>
              <a:t>The Rules of Evidence </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28650" y="1167618"/>
            <a:ext cx="7886700" cy="5248311"/>
          </a:xfrm>
        </p:spPr>
        <p:txBody>
          <a:bodyPr/>
          <a:lstStyle/>
          <a:p>
            <a:pPr marL="0" indent="0">
              <a:spcAft>
                <a:spcPts val="600"/>
              </a:spcAft>
              <a:buNone/>
            </a:pPr>
            <a:r>
              <a:rPr lang="en-US" sz="2800" dirty="0"/>
              <a:t>In cases in federal courts in the U.S., the discovery of evidence, the production of evidence between parties, and the use and admissibility of evidence at trial are governed by the </a:t>
            </a:r>
            <a:r>
              <a:rPr lang="en-US" sz="2800" i="1" dirty="0"/>
              <a:t>Federal Rules of Evidence</a:t>
            </a:r>
            <a:r>
              <a:rPr lang="en-US" sz="2800" dirty="0"/>
              <a:t>. </a:t>
            </a:r>
          </a:p>
          <a:p>
            <a:pPr marL="0" indent="0">
              <a:spcAft>
                <a:spcPts val="600"/>
              </a:spcAft>
              <a:buNone/>
            </a:pPr>
            <a:r>
              <a:rPr lang="en-US" sz="2800" dirty="0"/>
              <a:t>Every state also has its own separate rules of evidence, which apply to and regulate the discovery of evidence, the production of evidence between parties, and the use and admissibility of evidence at trial, although many states follow the Federal Rules of Evidence by adopting the language of the federal rules as their own. </a:t>
            </a:r>
          </a:p>
          <a:p>
            <a:pPr marL="0" indent="0">
              <a:spcAft>
                <a:spcPts val="600"/>
              </a:spcAft>
              <a:buNone/>
            </a:pPr>
            <a:r>
              <a:rPr lang="en-US" sz="2800" dirty="0"/>
              <a:t>The Federal Rules of Evidence and the Federal Rules of Civil Procedure also regulate electronic evidence.</a:t>
            </a:r>
          </a:p>
          <a:p>
            <a:pPr marL="0" indent="0">
              <a:spcAft>
                <a:spcPts val="600"/>
              </a:spcAft>
              <a:buNone/>
            </a:pPr>
            <a:endParaRPr lang="en-US" sz="2800" dirty="0"/>
          </a:p>
        </p:txBody>
      </p:sp>
    </p:spTree>
    <p:extLst>
      <p:ext uri="{BB962C8B-B14F-4D97-AF65-F5344CB8AC3E}">
        <p14:creationId xmlns:p14="http://schemas.microsoft.com/office/powerpoint/2010/main" val="13565960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8127"/>
            <a:ext cx="7886700" cy="1325563"/>
          </a:xfrm>
        </p:spPr>
        <p:txBody>
          <a:bodyPr/>
          <a:lstStyle/>
          <a:p>
            <a:pPr>
              <a:spcAft>
                <a:spcPts val="600"/>
              </a:spcAft>
            </a:pPr>
            <a:r>
              <a:rPr lang="en-US" sz="3600" dirty="0"/>
              <a:t>What is Electronic Evidence?</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28650" y="1167618"/>
            <a:ext cx="7886700" cy="5248311"/>
          </a:xfrm>
        </p:spPr>
        <p:txBody>
          <a:bodyPr/>
          <a:lstStyle/>
          <a:p>
            <a:pPr marL="0" indent="0">
              <a:spcAft>
                <a:spcPts val="600"/>
              </a:spcAft>
              <a:buNone/>
            </a:pPr>
            <a:r>
              <a:rPr lang="en-US" sz="2400" dirty="0"/>
              <a:t>Electronic evidence is any information stored or transmitted digitally intending to prove one’s side during a trial.</a:t>
            </a:r>
          </a:p>
          <a:p>
            <a:pPr marL="0" indent="0">
              <a:spcAft>
                <a:spcPts val="600"/>
              </a:spcAft>
              <a:buNone/>
            </a:pPr>
            <a:r>
              <a:rPr lang="en-US" sz="2400" dirty="0"/>
              <a:t>The use of electronic evidence is almost always necessary because so much of modern activity is conducted online or at least documented electronically.</a:t>
            </a:r>
            <a:r>
              <a:rPr lang="en-US" sz="2400" baseline="30000" dirty="0"/>
              <a:t>16</a:t>
            </a:r>
          </a:p>
          <a:p>
            <a:pPr marL="0" indent="0">
              <a:spcAft>
                <a:spcPts val="600"/>
              </a:spcAft>
              <a:buNone/>
            </a:pPr>
            <a:r>
              <a:rPr lang="en-US" sz="2400" dirty="0"/>
              <a:t>Courts permit the use of digital evidence, such as:</a:t>
            </a:r>
          </a:p>
          <a:p>
            <a:pPr lvl="1">
              <a:spcBef>
                <a:spcPts val="0"/>
              </a:spcBef>
              <a:spcAft>
                <a:spcPts val="0"/>
              </a:spcAft>
            </a:pPr>
            <a:r>
              <a:rPr lang="en-US" sz="2000" dirty="0"/>
              <a:t>e-mails</a:t>
            </a:r>
          </a:p>
          <a:p>
            <a:pPr lvl="1">
              <a:spcBef>
                <a:spcPts val="0"/>
              </a:spcBef>
              <a:spcAft>
                <a:spcPts val="0"/>
              </a:spcAft>
            </a:pPr>
            <a:r>
              <a:rPr lang="en-US" sz="2000" dirty="0"/>
              <a:t>digital photographs</a:t>
            </a:r>
          </a:p>
          <a:p>
            <a:pPr lvl="1">
              <a:spcBef>
                <a:spcPts val="0"/>
              </a:spcBef>
              <a:spcAft>
                <a:spcPts val="0"/>
              </a:spcAft>
            </a:pPr>
            <a:r>
              <a:rPr lang="en-US" sz="2000" dirty="0"/>
              <a:t>word processing documents</a:t>
            </a:r>
          </a:p>
          <a:p>
            <a:pPr lvl="1">
              <a:spcBef>
                <a:spcPts val="0"/>
              </a:spcBef>
              <a:spcAft>
                <a:spcPts val="0"/>
              </a:spcAft>
            </a:pPr>
            <a:r>
              <a:rPr lang="en-US" sz="2000" dirty="0"/>
              <a:t>instant message histories</a:t>
            </a:r>
          </a:p>
          <a:p>
            <a:pPr lvl="1">
              <a:spcBef>
                <a:spcPts val="0"/>
              </a:spcBef>
              <a:spcAft>
                <a:spcPts val="0"/>
              </a:spcAft>
            </a:pPr>
            <a:r>
              <a:rPr lang="en-US" sz="2000" dirty="0"/>
              <a:t>Spreadsheets</a:t>
            </a:r>
          </a:p>
          <a:p>
            <a:pPr lvl="1">
              <a:spcBef>
                <a:spcPts val="0"/>
              </a:spcBef>
              <a:spcAft>
                <a:spcPts val="0"/>
              </a:spcAft>
            </a:pPr>
            <a:r>
              <a:rPr lang="en-US" sz="2000" dirty="0"/>
              <a:t>internet browser histories</a:t>
            </a:r>
          </a:p>
          <a:p>
            <a:pPr lvl="1">
              <a:spcBef>
                <a:spcPts val="0"/>
              </a:spcBef>
              <a:spcAft>
                <a:spcPts val="0"/>
              </a:spcAft>
            </a:pPr>
            <a:r>
              <a:rPr lang="en-US" sz="2000" dirty="0"/>
              <a:t>Databases</a:t>
            </a:r>
          </a:p>
          <a:p>
            <a:pPr lvl="1">
              <a:spcBef>
                <a:spcPts val="0"/>
              </a:spcBef>
              <a:spcAft>
                <a:spcPts val="0"/>
              </a:spcAft>
            </a:pPr>
            <a:r>
              <a:rPr lang="en-US" sz="2000" dirty="0"/>
              <a:t>the contents of computer memory</a:t>
            </a:r>
          </a:p>
          <a:p>
            <a:pPr lvl="1">
              <a:spcBef>
                <a:spcPts val="0"/>
              </a:spcBef>
              <a:spcAft>
                <a:spcPts val="0"/>
              </a:spcAft>
            </a:pPr>
            <a:r>
              <a:rPr lang="en-US" sz="2000" dirty="0"/>
              <a:t>computer backups</a:t>
            </a:r>
          </a:p>
        </p:txBody>
      </p:sp>
      <p:sp>
        <p:nvSpPr>
          <p:cNvPr id="8" name="TextBox 7">
            <a:extLst>
              <a:ext uri="{FF2B5EF4-FFF2-40B4-BE49-F238E27FC236}">
                <a16:creationId xmlns:a16="http://schemas.microsoft.com/office/drawing/2014/main" xmlns="" id="{53B3D0E3-973B-44E6-ACF4-6EF0477DA5CE}"/>
              </a:ext>
            </a:extLst>
          </p:cNvPr>
          <p:cNvSpPr txBox="1"/>
          <p:nvPr/>
        </p:nvSpPr>
        <p:spPr>
          <a:xfrm>
            <a:off x="628650" y="6215875"/>
            <a:ext cx="7886700" cy="246221"/>
          </a:xfrm>
          <a:prstGeom prst="rect">
            <a:avLst/>
          </a:prstGeom>
          <a:noFill/>
        </p:spPr>
        <p:txBody>
          <a:bodyPr wrap="square" rtlCol="0">
            <a:spAutoFit/>
          </a:bodyPr>
          <a:lstStyle/>
          <a:p>
            <a:r>
              <a:rPr lang="en-US" sz="1000" dirty="0">
                <a:latin typeface="+mn-lt"/>
              </a:rPr>
              <a:t>16. https://definitions.uslegal.com/d/digital-evidence/</a:t>
            </a:r>
          </a:p>
        </p:txBody>
      </p:sp>
      <p:pic>
        <p:nvPicPr>
          <p:cNvPr id="4" name="Picture 3" descr="Image of a cell phone screen with email messages.">
            <a:extLst>
              <a:ext uri="{FF2B5EF4-FFF2-40B4-BE49-F238E27FC236}">
                <a16:creationId xmlns:a16="http://schemas.microsoft.com/office/drawing/2014/main" xmlns="" id="{77FDDCB3-34C8-4574-8B98-3CDAEB3AF94F}"/>
              </a:ext>
            </a:extLst>
          </p:cNvPr>
          <p:cNvPicPr>
            <a:picLocks noChangeAspect="1"/>
          </p:cNvPicPr>
          <p:nvPr/>
        </p:nvPicPr>
        <p:blipFill>
          <a:blip r:embed="rId3"/>
          <a:stretch>
            <a:fillRect/>
          </a:stretch>
        </p:blipFill>
        <p:spPr>
          <a:xfrm>
            <a:off x="5249372" y="4672707"/>
            <a:ext cx="3265978" cy="1743222"/>
          </a:xfrm>
          <a:prstGeom prst="rect">
            <a:avLst/>
          </a:prstGeom>
        </p:spPr>
      </p:pic>
    </p:spTree>
    <p:extLst>
      <p:ext uri="{BB962C8B-B14F-4D97-AF65-F5344CB8AC3E}">
        <p14:creationId xmlns:p14="http://schemas.microsoft.com/office/powerpoint/2010/main" val="8953399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sz="2400" dirty="0"/>
              <a:t>Invasion of Privacy Torts</a:t>
            </a:r>
          </a:p>
        </p:txBody>
      </p:sp>
      <p:pic>
        <p:nvPicPr>
          <p:cNvPr id="2" name="Picture 1" descr="Image of the word &quot;Privacy&quot; over a red circuit board.">
            <a:extLst>
              <a:ext uri="{FF2B5EF4-FFF2-40B4-BE49-F238E27FC236}">
                <a16:creationId xmlns:a16="http://schemas.microsoft.com/office/drawing/2014/main" xmlns="" id="{9926B8A6-40FA-40F9-A2BB-9D8B9C225E6E}"/>
              </a:ext>
            </a:extLst>
          </p:cNvPr>
          <p:cNvPicPr>
            <a:picLocks noChangeAspect="1"/>
          </p:cNvPicPr>
          <p:nvPr/>
        </p:nvPicPr>
        <p:blipFill>
          <a:blip r:embed="rId2"/>
          <a:stretch>
            <a:fillRect/>
          </a:stretch>
        </p:blipFill>
        <p:spPr>
          <a:xfrm>
            <a:off x="3882683" y="1850676"/>
            <a:ext cx="3228536" cy="2286880"/>
          </a:xfrm>
          <a:prstGeom prst="rect">
            <a:avLst/>
          </a:prstGeom>
        </p:spPr>
      </p:pic>
    </p:spTree>
    <p:extLst>
      <p:ext uri="{BB962C8B-B14F-4D97-AF65-F5344CB8AC3E}">
        <p14:creationId xmlns:p14="http://schemas.microsoft.com/office/powerpoint/2010/main" val="34748560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90171" y="195850"/>
            <a:ext cx="8163658" cy="1325563"/>
          </a:xfrm>
        </p:spPr>
        <p:txBody>
          <a:bodyPr/>
          <a:lstStyle/>
          <a:p>
            <a:pPr>
              <a:spcAft>
                <a:spcPts val="600"/>
              </a:spcAft>
            </a:pPr>
            <a:r>
              <a:rPr lang="en-US" dirty="0"/>
              <a:t>What is Electronically Stored Information (ESI)?</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28650" y="1167618"/>
            <a:ext cx="7886700" cy="5248311"/>
          </a:xfrm>
        </p:spPr>
        <p:txBody>
          <a:bodyPr/>
          <a:lstStyle/>
          <a:p>
            <a:pPr marL="0" indent="0">
              <a:spcAft>
                <a:spcPts val="0"/>
              </a:spcAft>
              <a:buNone/>
            </a:pPr>
            <a:r>
              <a:rPr lang="en-US" sz="2000" dirty="0"/>
              <a:t>ESI is all information in electronic stored, which is typically contained within computer systems and storage devices. This includes, but is not limited to, emails, documents, presentations, databases, voicemail, audio and video files, social media, and web sites.</a:t>
            </a:r>
          </a:p>
          <a:p>
            <a:pPr marL="0" indent="0">
              <a:spcAft>
                <a:spcPts val="0"/>
              </a:spcAft>
              <a:buNone/>
            </a:pPr>
            <a:r>
              <a:rPr lang="en-US" sz="2000" dirty="0"/>
              <a:t>Electronic discovery is the electronic aspect of identifying, collecting and producing electronically stored information (ESI) in response to a request for production in a law suit or investigation.</a:t>
            </a:r>
          </a:p>
          <a:p>
            <a:pPr marL="0" indent="0">
              <a:spcAft>
                <a:spcPts val="0"/>
              </a:spcAft>
              <a:buNone/>
            </a:pPr>
            <a:r>
              <a:rPr lang="en-US" sz="2000" dirty="0"/>
              <a:t>Electronic documents contain metadata such as time-date stamps, author and recipient information, and file properties. </a:t>
            </a:r>
          </a:p>
          <a:p>
            <a:pPr marL="0" indent="0">
              <a:spcAft>
                <a:spcPts val="0"/>
              </a:spcAft>
              <a:buNone/>
            </a:pPr>
            <a:r>
              <a:rPr lang="en-US" sz="2000" dirty="0"/>
              <a:t>Preserving the original content and metadata for electronically stored information is required when ESI is requested for production in a law suit or investigation. </a:t>
            </a:r>
          </a:p>
          <a:p>
            <a:pPr marL="0" indent="0">
              <a:spcAft>
                <a:spcPts val="0"/>
              </a:spcAft>
              <a:buNone/>
            </a:pPr>
            <a:r>
              <a:rPr lang="en-US" sz="2000" dirty="0"/>
              <a:t>Electronic discovery may require a computer forensic to assist with preservation, review and production of ESI. The process of ESI in litigation can be quite costly. The following slide provides what has become the standard reference model for the process of electronic discovery.</a:t>
            </a:r>
          </a:p>
          <a:p>
            <a:pPr marL="0" indent="0">
              <a:spcAft>
                <a:spcPts val="0"/>
              </a:spcAft>
              <a:buNone/>
            </a:pPr>
            <a:endParaRPr lang="en-US" sz="2000" baseline="30000" dirty="0"/>
          </a:p>
          <a:p>
            <a:pPr marL="0" indent="0">
              <a:spcAft>
                <a:spcPts val="0"/>
              </a:spcAft>
              <a:buNone/>
            </a:pPr>
            <a:endParaRPr lang="en-US" dirty="0"/>
          </a:p>
        </p:txBody>
      </p:sp>
    </p:spTree>
    <p:extLst>
      <p:ext uri="{BB962C8B-B14F-4D97-AF65-F5344CB8AC3E}">
        <p14:creationId xmlns:p14="http://schemas.microsoft.com/office/powerpoint/2010/main" val="55727825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Discovery of Electronic Evidence</a:t>
            </a:r>
          </a:p>
        </p:txBody>
      </p:sp>
      <p:pic>
        <p:nvPicPr>
          <p:cNvPr id="4" name="Content Placeholder 3"/>
          <p:cNvPicPr>
            <a:picLocks noGrp="1" noChangeAspect="1"/>
          </p:cNvPicPr>
          <p:nvPr>
            <p:ph idx="1"/>
          </p:nvPr>
        </p:nvPicPr>
        <p:blipFill>
          <a:blip r:embed="rId2"/>
          <a:stretch>
            <a:fillRect/>
          </a:stretch>
        </p:blipFill>
        <p:spPr>
          <a:xfrm>
            <a:off x="701580" y="1920218"/>
            <a:ext cx="7813770" cy="4351338"/>
          </a:xfrm>
          <a:prstGeom prst="rect">
            <a:avLst/>
          </a:prstGeom>
        </p:spPr>
      </p:pic>
    </p:spTree>
    <p:extLst>
      <p:ext uri="{BB962C8B-B14F-4D97-AF65-F5344CB8AC3E}">
        <p14:creationId xmlns:p14="http://schemas.microsoft.com/office/powerpoint/2010/main" val="397171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The images on the following slides are from </a:t>
            </a:r>
            <a:r>
              <a:rPr lang="en-US" sz="2400" dirty="0" err="1"/>
              <a:t>Pixabay</a:t>
            </a:r>
            <a:r>
              <a:rPr lang="en-US" sz="2400" dirty="0"/>
              <a:t> (https://pixabay.com), and per the website: “All images and videos on </a:t>
            </a:r>
            <a:r>
              <a:rPr lang="en-US" sz="2400" dirty="0" err="1"/>
              <a:t>Pixabay</a:t>
            </a:r>
            <a:r>
              <a:rPr lang="en-US" sz="2400" dirty="0"/>
              <a:t> are released under the Creative Commons CC0. Thus, they may be used freely for almost any purpose - even commercially and in printed format. Attribution is appreciated, but not required.)”</a:t>
            </a:r>
            <a:r>
              <a:rPr lang="en-US" sz="2400" baseline="30000" dirty="0"/>
              <a:t>17</a:t>
            </a:r>
          </a:p>
          <a:p>
            <a:pPr lvl="1"/>
            <a:endParaRPr lang="en-US" sz="2400" dirty="0"/>
          </a:p>
          <a:p>
            <a:pPr lvl="1"/>
            <a:r>
              <a:rPr lang="en-US" sz="2400" dirty="0"/>
              <a:t>Slides 2-21</a:t>
            </a:r>
          </a:p>
          <a:p>
            <a:pPr lvl="1"/>
            <a:r>
              <a:rPr lang="en-US" sz="2400" dirty="0"/>
              <a:t>Slides 23-31</a:t>
            </a:r>
          </a:p>
          <a:p>
            <a:pPr lvl="1"/>
            <a:r>
              <a:rPr lang="en-US" sz="2400" dirty="0"/>
              <a:t>Slides 33-34, 36</a:t>
            </a:r>
          </a:p>
          <a:p>
            <a:pPr lvl="1"/>
            <a:r>
              <a:rPr lang="en-US" sz="2400" dirty="0"/>
              <a:t>Slides 38-45</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369763"/>
            <a:ext cx="7174523" cy="246221"/>
          </a:xfrm>
          <a:prstGeom prst="rect">
            <a:avLst/>
          </a:prstGeom>
          <a:noFill/>
        </p:spPr>
        <p:txBody>
          <a:bodyPr wrap="square" rtlCol="0">
            <a:spAutoFit/>
          </a:bodyPr>
          <a:lstStyle/>
          <a:p>
            <a:r>
              <a:rPr lang="en-US" sz="1000" dirty="0">
                <a:latin typeface="+mn-lt"/>
              </a:rPr>
              <a:t>17.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52A0AF50-0CF1-4A21-A959-E4042CFC82FB}"/>
              </a:ext>
            </a:extLst>
          </p:cNvPr>
          <p:cNvSpPr>
            <a:spLocks noGrp="1"/>
          </p:cNvSpPr>
          <p:nvPr>
            <p:ph type="title"/>
          </p:nvPr>
        </p:nvSpPr>
        <p:spPr>
          <a:xfrm>
            <a:off x="628650" y="365127"/>
            <a:ext cx="7886700" cy="856834"/>
          </a:xfrm>
        </p:spPr>
        <p:txBody>
          <a:bodyPr/>
          <a:lstStyle/>
          <a:p>
            <a:r>
              <a:rPr lang="en-US" dirty="0"/>
              <a:t>Privacy Torts – What is a Tort?</a:t>
            </a:r>
            <a:br>
              <a:rPr lang="en-US" dirty="0"/>
            </a:br>
            <a:endParaRPr lang="en-US" dirty="0"/>
          </a:p>
        </p:txBody>
      </p:sp>
      <p:sp>
        <p:nvSpPr>
          <p:cNvPr id="5" name="Content Placeholder 4">
            <a:extLst>
              <a:ext uri="{FF2B5EF4-FFF2-40B4-BE49-F238E27FC236}">
                <a16:creationId xmlns:a16="http://schemas.microsoft.com/office/drawing/2014/main" xmlns="" id="{DD407DC8-83E7-454D-A341-034E35708004}"/>
              </a:ext>
            </a:extLst>
          </p:cNvPr>
          <p:cNvSpPr>
            <a:spLocks noGrp="1"/>
          </p:cNvSpPr>
          <p:nvPr>
            <p:ph idx="1"/>
          </p:nvPr>
        </p:nvSpPr>
        <p:spPr>
          <a:xfrm>
            <a:off x="628650" y="977462"/>
            <a:ext cx="7886700" cy="4777470"/>
          </a:xfrm>
        </p:spPr>
        <p:txBody>
          <a:bodyPr/>
          <a:lstStyle/>
          <a:p>
            <a:pPr marL="57150" indent="0">
              <a:spcAft>
                <a:spcPts val="600"/>
              </a:spcAft>
              <a:buNone/>
            </a:pPr>
            <a:r>
              <a:rPr lang="en-US" sz="2400" dirty="0"/>
              <a:t>In common law, a tort  is “a civil wrong or wrongful act, whether intentional or accidental, from which injury occurs to another. Torts include all negligence cases as well as intentional wrongs, which result in harm.”</a:t>
            </a:r>
            <a:r>
              <a:rPr lang="en-US" sz="2400" baseline="30000" dirty="0"/>
              <a:t>1</a:t>
            </a:r>
            <a:r>
              <a:rPr lang="en-US" sz="2400" dirty="0"/>
              <a:t> </a:t>
            </a:r>
          </a:p>
          <a:p>
            <a:pPr marL="57150" indent="0">
              <a:buNone/>
            </a:pPr>
            <a:r>
              <a:rPr lang="en-US" sz="2400" dirty="0"/>
              <a:t>There are four main privacy torts (called invasion of privacy torts), all of which have different elements:</a:t>
            </a:r>
          </a:p>
          <a:p>
            <a:pPr marL="857250" lvl="1" indent="-457200">
              <a:buFont typeface="+mj-lt"/>
              <a:buAutoNum type="arabicPeriod"/>
            </a:pPr>
            <a:r>
              <a:rPr lang="en-US" sz="2000" b="1" dirty="0"/>
              <a:t>Intrusion upon seclusion </a:t>
            </a:r>
          </a:p>
          <a:p>
            <a:pPr marL="857250" lvl="1" indent="-457200">
              <a:buFont typeface="+mj-lt"/>
              <a:buAutoNum type="arabicPeriod"/>
            </a:pPr>
            <a:r>
              <a:rPr lang="en-US" sz="2000" b="1" dirty="0"/>
              <a:t>Disclosure of private facts</a:t>
            </a:r>
          </a:p>
          <a:p>
            <a:pPr marL="857250" lvl="1" indent="-457200">
              <a:buFont typeface="+mj-lt"/>
              <a:buAutoNum type="arabicPeriod"/>
            </a:pPr>
            <a:r>
              <a:rPr lang="en-US" sz="2000" b="1" dirty="0"/>
              <a:t>False Light 	</a:t>
            </a:r>
          </a:p>
          <a:p>
            <a:pPr marL="857250" lvl="1" indent="-457200">
              <a:buFont typeface="+mj-lt"/>
              <a:buAutoNum type="arabicPeriod"/>
            </a:pPr>
            <a:r>
              <a:rPr lang="en-US" sz="2000" b="1" dirty="0"/>
              <a:t>Misappropriation of Name or Likeness </a:t>
            </a:r>
            <a:r>
              <a:rPr lang="en-US" sz="2300" b="1" dirty="0"/>
              <a:t> </a:t>
            </a:r>
          </a:p>
          <a:p>
            <a:pPr marL="0" indent="0">
              <a:buNone/>
            </a:pPr>
            <a:r>
              <a:rPr lang="en-US" dirty="0"/>
              <a:t>These privacy torts are state common law, so the elements of these torts may vary from state and some states do not recognize all four of these privacy torts. </a:t>
            </a:r>
          </a:p>
        </p:txBody>
      </p:sp>
      <p:sp>
        <p:nvSpPr>
          <p:cNvPr id="2" name="TextBox 1">
            <a:extLst>
              <a:ext uri="{FF2B5EF4-FFF2-40B4-BE49-F238E27FC236}">
                <a16:creationId xmlns:a16="http://schemas.microsoft.com/office/drawing/2014/main" xmlns="" id="{24EDDFC2-D748-43DB-B695-85DE9D64896F}"/>
              </a:ext>
            </a:extLst>
          </p:cNvPr>
          <p:cNvSpPr txBox="1"/>
          <p:nvPr/>
        </p:nvSpPr>
        <p:spPr>
          <a:xfrm>
            <a:off x="759655" y="5936566"/>
            <a:ext cx="5117236" cy="246221"/>
          </a:xfrm>
          <a:prstGeom prst="rect">
            <a:avLst/>
          </a:prstGeom>
          <a:noFill/>
        </p:spPr>
        <p:txBody>
          <a:bodyPr wrap="square" rtlCol="0">
            <a:spAutoFit/>
          </a:bodyPr>
          <a:lstStyle/>
          <a:p>
            <a:r>
              <a:rPr lang="en-US" sz="1000" dirty="0">
                <a:latin typeface="+mn-lt"/>
              </a:rPr>
              <a:t>1. https://dictionary.law.com/Default.aspx?selected=2137</a:t>
            </a:r>
          </a:p>
        </p:txBody>
      </p:sp>
      <p:pic>
        <p:nvPicPr>
          <p:cNvPr id="3" name="Picture 2" descr="Clip art of a person's hands on a cell phone with circles of a man, a gavel, scales of justice and a book above the phone.">
            <a:extLst>
              <a:ext uri="{FF2B5EF4-FFF2-40B4-BE49-F238E27FC236}">
                <a16:creationId xmlns:a16="http://schemas.microsoft.com/office/drawing/2014/main" xmlns="" id="{FF7EA0A0-0085-43F6-A2EB-CEFA37B04D6C}"/>
              </a:ext>
            </a:extLst>
          </p:cNvPr>
          <p:cNvPicPr>
            <a:picLocks noChangeAspect="1"/>
          </p:cNvPicPr>
          <p:nvPr/>
        </p:nvPicPr>
        <p:blipFill>
          <a:blip r:embed="rId2"/>
          <a:stretch>
            <a:fillRect/>
          </a:stretch>
        </p:blipFill>
        <p:spPr>
          <a:xfrm>
            <a:off x="6682559" y="5194203"/>
            <a:ext cx="2461441" cy="1663797"/>
          </a:xfrm>
          <a:prstGeom prst="rect">
            <a:avLst/>
          </a:prstGeom>
        </p:spPr>
      </p:pic>
    </p:spTree>
    <p:extLst>
      <p:ext uri="{BB962C8B-B14F-4D97-AF65-F5344CB8AC3E}">
        <p14:creationId xmlns:p14="http://schemas.microsoft.com/office/powerpoint/2010/main" val="2384046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47968" y="220718"/>
            <a:ext cx="8485825" cy="1019503"/>
          </a:xfrm>
        </p:spPr>
        <p:txBody>
          <a:bodyPr/>
          <a:lstStyle/>
          <a:p>
            <a:r>
              <a:rPr lang="en-US" dirty="0"/>
              <a:t>Invasion of Privacy by Intrusion upon Seclusion</a:t>
            </a:r>
          </a:p>
        </p:txBody>
      </p:sp>
      <p:sp>
        <p:nvSpPr>
          <p:cNvPr id="3" name="Content Placeholder 2"/>
          <p:cNvSpPr>
            <a:spLocks noGrp="1"/>
          </p:cNvSpPr>
          <p:nvPr>
            <p:ph idx="1"/>
          </p:nvPr>
        </p:nvSpPr>
        <p:spPr>
          <a:xfrm>
            <a:off x="447968" y="1331442"/>
            <a:ext cx="8155964" cy="4607122"/>
          </a:xfrm>
        </p:spPr>
        <p:txBody>
          <a:bodyPr/>
          <a:lstStyle/>
          <a:p>
            <a:pPr marL="57150" indent="0" eaLnBrk="1" hangingPunct="1">
              <a:buNone/>
            </a:pPr>
            <a:r>
              <a:rPr lang="en-US" sz="2000" b="1" dirty="0"/>
              <a:t>Intrusion upon seclusion </a:t>
            </a:r>
          </a:p>
          <a:p>
            <a:pPr marL="57150" indent="0" eaLnBrk="1" hangingPunct="1">
              <a:buNone/>
            </a:pPr>
            <a:r>
              <a:rPr lang="en-US" sz="1800" dirty="0"/>
              <a:t>Intrusion upon seclusion occurs when someone intentionally intrudes upon the solitude or seclusion of another person, if the intrusion would be highly offensive to a reasonable person.</a:t>
            </a:r>
            <a:r>
              <a:rPr lang="en-US" sz="1800" baseline="30000" dirty="0"/>
              <a:t>2 </a:t>
            </a:r>
          </a:p>
          <a:p>
            <a:pPr marL="57150" indent="0" eaLnBrk="1" hangingPunct="1">
              <a:buNone/>
            </a:pPr>
            <a:r>
              <a:rPr lang="en-US" sz="1800" dirty="0"/>
              <a:t>Intrusion upon seclusion takes place when someone intrudes upon another’s privacy, such as private communications, photos, medical records, or financial records, without authority. In this tort, it is the offensive of the intrusion (rather than the use or disclosure of information gathered from the intrusion) that violates the law.</a:t>
            </a:r>
          </a:p>
          <a:p>
            <a:pPr marL="57150" indent="0" eaLnBrk="1" hangingPunct="1">
              <a:buNone/>
            </a:pPr>
            <a:r>
              <a:rPr lang="en-US" sz="1800" dirty="0"/>
              <a:t>Surreptitious electronic surveillance can easily give rise to claims of intrusion upon seclusion. Such intrusions occur when someone intercepts communications or secretly records videos, sounds, or images in a situation where a reasonable person would expect and be entitled to privacy.</a:t>
            </a:r>
          </a:p>
          <a:p>
            <a:pPr marL="57150" indent="0" eaLnBrk="1" hangingPunct="1">
              <a:buNone/>
            </a:pPr>
            <a:r>
              <a:rPr lang="en-US" sz="1800" dirty="0"/>
              <a:t>Computer hackers commit intrusion upon seclusion when they access someone else’s online accounts or computers without permission. Someone may also intrude upon seclusion by accessing a still-logged in app or email account to read private messages without consent.</a:t>
            </a:r>
            <a:r>
              <a:rPr lang="en-US" sz="2000" dirty="0"/>
              <a:t> </a:t>
            </a:r>
            <a:br>
              <a:rPr lang="en-US" sz="2000" dirty="0"/>
            </a:br>
            <a:endParaRPr lang="en-US" sz="2000" dirty="0"/>
          </a:p>
          <a:p>
            <a:pPr marL="57150" indent="0" eaLnBrk="1" hangingPunct="1">
              <a:buNone/>
            </a:pPr>
            <a:endParaRPr lang="en-US" sz="2000" dirty="0"/>
          </a:p>
          <a:p>
            <a:pPr marL="1257300" lvl="2" indent="-514350" eaLnBrk="1" hangingPunct="1">
              <a:buFont typeface="+mj-lt"/>
              <a:buAutoNum type="alphaLcPeriod"/>
            </a:pPr>
            <a:endParaRPr lang="en-US" sz="2000" dirty="0"/>
          </a:p>
          <a:p>
            <a:pPr>
              <a:buNone/>
            </a:pPr>
            <a:endParaRPr lang="en-US" sz="2000" dirty="0"/>
          </a:p>
          <a:p>
            <a:pPr marL="0" indent="0">
              <a:buNone/>
            </a:pPr>
            <a:endParaRPr lang="en-US" sz="2000" dirty="0"/>
          </a:p>
        </p:txBody>
      </p:sp>
      <p:sp>
        <p:nvSpPr>
          <p:cNvPr id="7" name="TextBox 6">
            <a:extLst>
              <a:ext uri="{FF2B5EF4-FFF2-40B4-BE49-F238E27FC236}">
                <a16:creationId xmlns:a16="http://schemas.microsoft.com/office/drawing/2014/main" xmlns="" id="{C443D4C4-5EBE-4391-88F2-801271A34BE5}"/>
              </a:ext>
            </a:extLst>
          </p:cNvPr>
          <p:cNvSpPr txBox="1"/>
          <p:nvPr/>
        </p:nvSpPr>
        <p:spPr>
          <a:xfrm>
            <a:off x="628650" y="6177434"/>
            <a:ext cx="8155964" cy="400110"/>
          </a:xfrm>
          <a:prstGeom prst="rect">
            <a:avLst/>
          </a:prstGeom>
          <a:noFill/>
        </p:spPr>
        <p:txBody>
          <a:bodyPr wrap="square" rtlCol="0">
            <a:spAutoFit/>
          </a:bodyPr>
          <a:lstStyle/>
          <a:p>
            <a:r>
              <a:rPr lang="en-US" sz="1000" dirty="0">
                <a:latin typeface="+mn-lt"/>
              </a:rPr>
              <a:t>2.. Restatement (Second) of Torts § 652B (1977)</a:t>
            </a:r>
          </a:p>
          <a:p>
            <a:endParaRPr lang="en-US" sz="1000" dirty="0">
              <a:latin typeface="+mn-lt"/>
            </a:endParaRPr>
          </a:p>
        </p:txBody>
      </p:sp>
      <p:pic>
        <p:nvPicPr>
          <p:cNvPr id="5" name="Picture 4" descr="Photo of a keyboard with a &quot;Private Area, Public Not Allowed&quot; sign on it.">
            <a:extLst>
              <a:ext uri="{FF2B5EF4-FFF2-40B4-BE49-F238E27FC236}">
                <a16:creationId xmlns:a16="http://schemas.microsoft.com/office/drawing/2014/main" xmlns="" id="{7586318E-6E7A-4DCA-8545-335B73BD4A40}"/>
              </a:ext>
            </a:extLst>
          </p:cNvPr>
          <p:cNvPicPr>
            <a:picLocks noChangeAspect="1"/>
          </p:cNvPicPr>
          <p:nvPr/>
        </p:nvPicPr>
        <p:blipFill>
          <a:blip r:embed="rId3"/>
          <a:stretch>
            <a:fillRect/>
          </a:stretch>
        </p:blipFill>
        <p:spPr>
          <a:xfrm>
            <a:off x="7641021" y="5739469"/>
            <a:ext cx="1502979" cy="1128064"/>
          </a:xfrm>
          <a:prstGeom prst="rect">
            <a:avLst/>
          </a:prstGeom>
        </p:spPr>
      </p:pic>
    </p:spTree>
    <p:extLst>
      <p:ext uri="{BB962C8B-B14F-4D97-AF65-F5344CB8AC3E}">
        <p14:creationId xmlns:p14="http://schemas.microsoft.com/office/powerpoint/2010/main" val="1997183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18817BE-9ECD-49FB-A303-6593B05F69ED}"/>
              </a:ext>
            </a:extLst>
          </p:cNvPr>
          <p:cNvSpPr>
            <a:spLocks noGrp="1"/>
          </p:cNvSpPr>
          <p:nvPr>
            <p:ph type="title"/>
          </p:nvPr>
        </p:nvSpPr>
        <p:spPr/>
        <p:txBody>
          <a:bodyPr/>
          <a:lstStyle/>
          <a:p>
            <a:r>
              <a:rPr lang="en-US" dirty="0"/>
              <a:t>Intrusion Upon Seclusion by Electronic Surveillance: A Case Study</a:t>
            </a:r>
          </a:p>
        </p:txBody>
      </p:sp>
      <p:sp>
        <p:nvSpPr>
          <p:cNvPr id="3" name="Content Placeholder 2">
            <a:extLst>
              <a:ext uri="{FF2B5EF4-FFF2-40B4-BE49-F238E27FC236}">
                <a16:creationId xmlns:a16="http://schemas.microsoft.com/office/drawing/2014/main" xmlns="" id="{29135280-7575-4FA7-B9F1-E7FE3A1CAB93}"/>
              </a:ext>
            </a:extLst>
          </p:cNvPr>
          <p:cNvSpPr>
            <a:spLocks noGrp="1"/>
          </p:cNvSpPr>
          <p:nvPr>
            <p:ph idx="1"/>
          </p:nvPr>
        </p:nvSpPr>
        <p:spPr>
          <a:xfrm>
            <a:off x="628650" y="1690689"/>
            <a:ext cx="7886700" cy="4351338"/>
          </a:xfrm>
        </p:spPr>
        <p:txBody>
          <a:bodyPr/>
          <a:lstStyle/>
          <a:p>
            <a:pPr marL="0" indent="0">
              <a:buNone/>
            </a:pPr>
            <a:r>
              <a:rPr lang="en-US" sz="2400" i="1" dirty="0"/>
              <a:t>Hamberger v. Eastman</a:t>
            </a:r>
            <a:r>
              <a:rPr lang="en-US" sz="2400" baseline="30000" dirty="0"/>
              <a:t>3</a:t>
            </a:r>
          </a:p>
          <a:p>
            <a:pPr marL="0" indent="0">
              <a:buNone/>
            </a:pPr>
            <a:r>
              <a:rPr lang="en-US" b="1" dirty="0"/>
              <a:t>Case Facts: </a:t>
            </a:r>
            <a:r>
              <a:rPr lang="en-US" dirty="0"/>
              <a:t>The Hambergers, a married couple, rented a house from Eastman, a landlord. After a year, the </a:t>
            </a:r>
            <a:r>
              <a:rPr lang="en-US" dirty="0" err="1"/>
              <a:t>Hambergers</a:t>
            </a:r>
            <a:r>
              <a:rPr lang="en-US" dirty="0"/>
              <a:t> discovered an audio recording device in their bedroom installed by Eastman. The device recorded intimate conversations and intimate moments between the Hambergers. </a:t>
            </a:r>
          </a:p>
          <a:p>
            <a:pPr marL="0" indent="0">
              <a:buNone/>
            </a:pPr>
            <a:r>
              <a:rPr lang="en-US" sz="2000" b="1" dirty="0"/>
              <a:t>The Lawsuit: </a:t>
            </a:r>
            <a:r>
              <a:rPr lang="en-US" sz="2000" dirty="0"/>
              <a:t>Mrs. </a:t>
            </a:r>
            <a:r>
              <a:rPr lang="en-US" sz="2000" dirty="0" err="1"/>
              <a:t>Hamberger</a:t>
            </a:r>
            <a:r>
              <a:rPr lang="en-US" sz="2000" dirty="0"/>
              <a:t> became distressed, humiliated, embarrassed and sustained mental suffering, and filed a lawsuit suit for invasion of privacy (including intrusion upon seclusion). </a:t>
            </a:r>
          </a:p>
          <a:p>
            <a:pPr marL="0" indent="0">
              <a:buNone/>
            </a:pPr>
            <a:r>
              <a:rPr lang="en-US" sz="2000" b="1" dirty="0"/>
              <a:t>Court Ruling: </a:t>
            </a:r>
            <a:r>
              <a:rPr lang="en-US" sz="2000" dirty="0"/>
              <a:t>The court held that the landlord’s actions were a violation of the Hambergers' right of privacy. The court also commented that “the tort of intrusion upon the plaintiff's solitude or seclusion is not limited to a physical invasion of his home or his room or his quarters. In this case, the invasion went beyond physical intrusion and stretched to eavesdropping upon private conversations with wire tapping and microphones.”</a:t>
            </a:r>
          </a:p>
        </p:txBody>
      </p:sp>
      <p:sp>
        <p:nvSpPr>
          <p:cNvPr id="5" name="TextBox 4">
            <a:extLst>
              <a:ext uri="{FF2B5EF4-FFF2-40B4-BE49-F238E27FC236}">
                <a16:creationId xmlns:a16="http://schemas.microsoft.com/office/drawing/2014/main" xmlns="" id="{EEE1BC4C-7741-43E2-8B8F-7E510B41B8BA}"/>
              </a:ext>
            </a:extLst>
          </p:cNvPr>
          <p:cNvSpPr txBox="1"/>
          <p:nvPr/>
        </p:nvSpPr>
        <p:spPr>
          <a:xfrm>
            <a:off x="628650" y="6246653"/>
            <a:ext cx="8290267" cy="246221"/>
          </a:xfrm>
          <a:prstGeom prst="rect">
            <a:avLst/>
          </a:prstGeom>
          <a:noFill/>
        </p:spPr>
        <p:txBody>
          <a:bodyPr wrap="square" rtlCol="0">
            <a:spAutoFit/>
          </a:bodyPr>
          <a:lstStyle/>
          <a:p>
            <a:r>
              <a:rPr lang="en-US" sz="1000" dirty="0">
                <a:latin typeface="+mn-lt"/>
              </a:rPr>
              <a:t>3.  </a:t>
            </a:r>
            <a:r>
              <a:rPr lang="en-US" sz="1000" i="1" dirty="0">
                <a:latin typeface="+mn-lt"/>
              </a:rPr>
              <a:t>Hamberger v. Eastman</a:t>
            </a:r>
            <a:r>
              <a:rPr lang="en-US" sz="1000" dirty="0">
                <a:latin typeface="+mn-lt"/>
              </a:rPr>
              <a:t>, 106 N.H. 107 (1964) </a:t>
            </a:r>
          </a:p>
        </p:txBody>
      </p:sp>
      <p:pic>
        <p:nvPicPr>
          <p:cNvPr id="7" name="Picture 6" descr="Picture of a microphone.">
            <a:extLst>
              <a:ext uri="{FF2B5EF4-FFF2-40B4-BE49-F238E27FC236}">
                <a16:creationId xmlns:a16="http://schemas.microsoft.com/office/drawing/2014/main" xmlns="" id="{6DE0D865-ED05-4524-B37A-8953B7C7A4BC}"/>
              </a:ext>
            </a:extLst>
          </p:cNvPr>
          <p:cNvPicPr>
            <a:picLocks noChangeAspect="1"/>
          </p:cNvPicPr>
          <p:nvPr/>
        </p:nvPicPr>
        <p:blipFill>
          <a:blip r:embed="rId2"/>
          <a:stretch>
            <a:fillRect/>
          </a:stretch>
        </p:blipFill>
        <p:spPr>
          <a:xfrm>
            <a:off x="7325711" y="0"/>
            <a:ext cx="1806318" cy="1197170"/>
          </a:xfrm>
          <a:prstGeom prst="rect">
            <a:avLst/>
          </a:prstGeom>
        </p:spPr>
      </p:pic>
    </p:spTree>
    <p:extLst>
      <p:ext uri="{BB962C8B-B14F-4D97-AF65-F5344CB8AC3E}">
        <p14:creationId xmlns:p14="http://schemas.microsoft.com/office/powerpoint/2010/main" val="829019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47968" y="273269"/>
            <a:ext cx="8454294" cy="776328"/>
          </a:xfrm>
        </p:spPr>
        <p:txBody>
          <a:bodyPr/>
          <a:lstStyle/>
          <a:p>
            <a:r>
              <a:rPr lang="en-US" dirty="0"/>
              <a:t>Invasion of Privacy by Disclosure of Private Facts </a:t>
            </a:r>
            <a:r>
              <a:rPr lang="en-US" sz="3600" dirty="0"/>
              <a:t/>
            </a:r>
            <a:br>
              <a:rPr lang="en-US" sz="3600" dirty="0"/>
            </a:br>
            <a:endParaRPr lang="en-US" i="1" dirty="0"/>
          </a:p>
        </p:txBody>
      </p:sp>
      <p:sp>
        <p:nvSpPr>
          <p:cNvPr id="3" name="Content Placeholder 2"/>
          <p:cNvSpPr>
            <a:spLocks noGrp="1"/>
          </p:cNvSpPr>
          <p:nvPr>
            <p:ph idx="1"/>
          </p:nvPr>
        </p:nvSpPr>
        <p:spPr>
          <a:xfrm>
            <a:off x="447968" y="893379"/>
            <a:ext cx="8155964" cy="5075260"/>
          </a:xfrm>
        </p:spPr>
        <p:txBody>
          <a:bodyPr/>
          <a:lstStyle/>
          <a:p>
            <a:pPr marL="57150" indent="0" eaLnBrk="1" hangingPunct="1">
              <a:buNone/>
            </a:pPr>
            <a:r>
              <a:rPr lang="en-US" sz="2400" dirty="0"/>
              <a:t>Disclosure of private facts</a:t>
            </a:r>
          </a:p>
          <a:p>
            <a:pPr marL="57150" indent="0" eaLnBrk="1" hangingPunct="1">
              <a:spcBef>
                <a:spcPts val="600"/>
              </a:spcBef>
              <a:spcAft>
                <a:spcPts val="600"/>
              </a:spcAft>
              <a:buNone/>
            </a:pPr>
            <a:r>
              <a:rPr lang="en-US" sz="2000" dirty="0"/>
              <a:t>The disclosure of private facts occurs when someone discloses private facts that are not generally known to the public, if the disclosure of those facts was without permission and would be highly offensive to a reasonable person.</a:t>
            </a:r>
            <a:r>
              <a:rPr lang="en-US" sz="2000" baseline="30000" dirty="0"/>
              <a:t>4</a:t>
            </a:r>
          </a:p>
          <a:p>
            <a:pPr marL="0" indent="0">
              <a:spcBef>
                <a:spcPts val="600"/>
              </a:spcBef>
              <a:spcAft>
                <a:spcPts val="600"/>
              </a:spcAft>
              <a:buNone/>
            </a:pPr>
            <a:r>
              <a:rPr lang="en-US" sz="2000" dirty="0"/>
              <a:t>The disclosure must be a “public” disclosure - posting a private fact about another without permission on electronic platforms, social media, etc., (i.e., cyberspace) does qualify as public disclosure. Even a “friends only" post to a target group in a private online forum may constitute publication (depending on the size of the group and their relationship to the subject of the disclosure).</a:t>
            </a:r>
          </a:p>
          <a:p>
            <a:pPr marL="0" indent="0">
              <a:spcBef>
                <a:spcPts val="600"/>
              </a:spcBef>
              <a:spcAft>
                <a:spcPts val="600"/>
              </a:spcAft>
              <a:buNone/>
            </a:pPr>
            <a:r>
              <a:rPr lang="en-US" sz="2000" dirty="0"/>
              <a:t>Note: “The information must also be private, and not available in the public record or known by the public. Private information can include a person's sexual activities, social security number, private nude photos, medical history, or tax documents.”</a:t>
            </a:r>
            <a:r>
              <a:rPr lang="en-US" sz="2000" baseline="30000" dirty="0"/>
              <a:t>5</a:t>
            </a:r>
            <a:r>
              <a:rPr lang="en-US" sz="2000" dirty="0"/>
              <a:t> </a:t>
            </a:r>
          </a:p>
          <a:p>
            <a:pPr marL="57150" indent="0" eaLnBrk="1" hangingPunct="1">
              <a:buNone/>
            </a:pPr>
            <a:endParaRPr lang="en-US" sz="2700" dirty="0"/>
          </a:p>
          <a:p>
            <a:pPr marL="1257300" lvl="2" indent="-514350" eaLnBrk="1" hangingPunct="1">
              <a:buFont typeface="+mj-lt"/>
              <a:buAutoNum type="alphaLcPeriod"/>
            </a:pPr>
            <a:endParaRPr lang="en-US" sz="2100" dirty="0"/>
          </a:p>
          <a:p>
            <a:pPr>
              <a:buNone/>
            </a:pPr>
            <a:endParaRPr lang="en-US" sz="2400" dirty="0"/>
          </a:p>
          <a:p>
            <a:pPr marL="0" indent="0">
              <a:buNone/>
            </a:pPr>
            <a:endParaRPr lang="en-US" dirty="0"/>
          </a:p>
        </p:txBody>
      </p:sp>
      <p:sp>
        <p:nvSpPr>
          <p:cNvPr id="7" name="TextBox 6">
            <a:extLst>
              <a:ext uri="{FF2B5EF4-FFF2-40B4-BE49-F238E27FC236}">
                <a16:creationId xmlns:a16="http://schemas.microsoft.com/office/drawing/2014/main" xmlns="" id="{C443D4C4-5EBE-4391-88F2-801271A34BE5}"/>
              </a:ext>
            </a:extLst>
          </p:cNvPr>
          <p:cNvSpPr txBox="1"/>
          <p:nvPr/>
        </p:nvSpPr>
        <p:spPr>
          <a:xfrm>
            <a:off x="628650" y="6177434"/>
            <a:ext cx="8155964" cy="553998"/>
          </a:xfrm>
          <a:prstGeom prst="rect">
            <a:avLst/>
          </a:prstGeom>
          <a:noFill/>
        </p:spPr>
        <p:txBody>
          <a:bodyPr wrap="square" rtlCol="0">
            <a:spAutoFit/>
          </a:bodyPr>
          <a:lstStyle/>
          <a:p>
            <a:endParaRPr lang="en-US" sz="1000" dirty="0">
              <a:latin typeface="+mn-lt"/>
            </a:endParaRPr>
          </a:p>
          <a:p>
            <a:r>
              <a:rPr lang="en-US" sz="1000" dirty="0">
                <a:latin typeface="+mn-lt"/>
              </a:rPr>
              <a:t>4. Restatement (Second) of Torts § 652D (1977)</a:t>
            </a:r>
          </a:p>
          <a:p>
            <a:r>
              <a:rPr lang="en-US" sz="1000" dirty="0">
                <a:latin typeface="+mn-lt"/>
              </a:rPr>
              <a:t>5.  https://www.cmklawoffice.com/privacy.html</a:t>
            </a:r>
            <a:endParaRPr lang="en-US" dirty="0">
              <a:latin typeface="+mn-lt"/>
            </a:endParaRPr>
          </a:p>
        </p:txBody>
      </p:sp>
      <p:pic>
        <p:nvPicPr>
          <p:cNvPr id="5" name="Picture 4" descr="Photo of a keyboard with a &quot;Private Area, Public Not Allowed&quot; sign on it.">
            <a:extLst>
              <a:ext uri="{FF2B5EF4-FFF2-40B4-BE49-F238E27FC236}">
                <a16:creationId xmlns:a16="http://schemas.microsoft.com/office/drawing/2014/main" xmlns="" id="{7586318E-6E7A-4DCA-8545-335B73BD4A40}"/>
              </a:ext>
            </a:extLst>
          </p:cNvPr>
          <p:cNvPicPr>
            <a:picLocks noChangeAspect="1"/>
          </p:cNvPicPr>
          <p:nvPr/>
        </p:nvPicPr>
        <p:blipFill>
          <a:blip r:embed="rId3"/>
          <a:stretch>
            <a:fillRect/>
          </a:stretch>
        </p:blipFill>
        <p:spPr>
          <a:xfrm>
            <a:off x="6945703" y="5663154"/>
            <a:ext cx="1838911" cy="1380198"/>
          </a:xfrm>
          <a:prstGeom prst="rect">
            <a:avLst/>
          </a:prstGeom>
        </p:spPr>
      </p:pic>
    </p:spTree>
    <p:extLst>
      <p:ext uri="{BB962C8B-B14F-4D97-AF65-F5344CB8AC3E}">
        <p14:creationId xmlns:p14="http://schemas.microsoft.com/office/powerpoint/2010/main" val="3174549262"/>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13571</TotalTime>
  <Words>4760</Words>
  <Application>Microsoft Office PowerPoint</Application>
  <PresentationFormat>On-screen Show (4:3)</PresentationFormat>
  <Paragraphs>386</Paragraphs>
  <Slides>52</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52</vt:i4>
      </vt:variant>
    </vt:vector>
  </HeadingPairs>
  <TitlesOfParts>
    <vt:vector size="56" baseType="lpstr">
      <vt:lpstr>Arial</vt:lpstr>
      <vt:lpstr>Calibri</vt:lpstr>
      <vt:lpstr>Calibri Light</vt:lpstr>
      <vt:lpstr>PP_C5Modules_CC_License_standard</vt:lpstr>
      <vt:lpstr>  Module III Week 10: U.S. Common Law</vt:lpstr>
      <vt:lpstr>Lesson Outline: U.S. Common Law</vt:lpstr>
      <vt:lpstr>Learning Outcomes: U.S. Common Law</vt:lpstr>
      <vt:lpstr>What is Common Law?</vt:lpstr>
      <vt:lpstr>Section 1: </vt:lpstr>
      <vt:lpstr>Privacy Torts – What is a Tort? </vt:lpstr>
      <vt:lpstr>Invasion of Privacy by Intrusion upon Seclusion</vt:lpstr>
      <vt:lpstr>Intrusion Upon Seclusion by Electronic Surveillance: A Case Study</vt:lpstr>
      <vt:lpstr>Invasion of Privacy by Disclosure of Private Facts  </vt:lpstr>
      <vt:lpstr>Four Invasion of Privacy Torts – False Light </vt:lpstr>
      <vt:lpstr>False Light: Case Study</vt:lpstr>
      <vt:lpstr>  Invasion of Privacy - Misappropriation of Name or Likeness  </vt:lpstr>
      <vt:lpstr>Misappropriation of Name or Likeness: A (Catfish) Case Study</vt:lpstr>
      <vt:lpstr>Invasion of Privacy Assessment 1</vt:lpstr>
      <vt:lpstr>Invasion of Privacy Assessment 1 (Answer)</vt:lpstr>
      <vt:lpstr>Invasion of Privacy Torts Assessment 2 </vt:lpstr>
      <vt:lpstr>Invasion of Privacy Torts Assessment 2 (cont.) </vt:lpstr>
      <vt:lpstr>Invasion of Privacy Torts Assessment 2 Answers </vt:lpstr>
      <vt:lpstr>Section 2: </vt:lpstr>
      <vt:lpstr>Common Torts and Unlawful Activities in Cyberspace </vt:lpstr>
      <vt:lpstr>Cyber Torts &amp; Cyber Attacks: The Harm Posed to U.S. Individuals and Businesses</vt:lpstr>
      <vt:lpstr>Torts and Unlawful Activity in Cyberspace: Discussion and Practical Considerations </vt:lpstr>
      <vt:lpstr>Addressing Torts and Unlawful Activity in Cyberspace: Discussion of Challenges </vt:lpstr>
      <vt:lpstr>Section 3: </vt:lpstr>
      <vt:lpstr>What is a Contract?</vt:lpstr>
      <vt:lpstr>Examples of Contracts in Cyberlaw</vt:lpstr>
      <vt:lpstr>Examples of Contracts in Cyberlaw p.2</vt:lpstr>
      <vt:lpstr>Examples of Contracts in Cyberlaw p.3</vt:lpstr>
      <vt:lpstr>Contracts Case Example </vt:lpstr>
      <vt:lpstr>Contracts Assessment</vt:lpstr>
      <vt:lpstr>Contracts Assessment Answer</vt:lpstr>
      <vt:lpstr>Contracts Assessment 2</vt:lpstr>
      <vt:lpstr>Contracts Assessment 2 (Answers)</vt:lpstr>
      <vt:lpstr>Section 4: </vt:lpstr>
      <vt:lpstr>What is Intellectual Property?</vt:lpstr>
      <vt:lpstr>Intellectual Property Common Law</vt:lpstr>
      <vt:lpstr>Intellectual Property Common Law (cont.)</vt:lpstr>
      <vt:lpstr>Copyright and Cyberspace</vt:lpstr>
      <vt:lpstr>Copyright and Cyberspace – More Tips</vt:lpstr>
      <vt:lpstr>Common Law Copyright: A Case Study</vt:lpstr>
      <vt:lpstr>Cyber Copyright: A Case Study</vt:lpstr>
      <vt:lpstr>Intellectual Property Assessment 1</vt:lpstr>
      <vt:lpstr>Intellectual Property Assessment 1 Answers</vt:lpstr>
      <vt:lpstr>Intellectual Property Assessment 2</vt:lpstr>
      <vt:lpstr>Intellectual Property Assessment 2 Answers</vt:lpstr>
      <vt:lpstr>Section 5: </vt:lpstr>
      <vt:lpstr>What is Evidence?</vt:lpstr>
      <vt:lpstr>The Rules of Evidence </vt:lpstr>
      <vt:lpstr>What is Electronic Evidence?</vt:lpstr>
      <vt:lpstr>What is Electronically Stored Information (ESI)?</vt:lpstr>
      <vt:lpstr>Discovery of Electronic Evidence</vt:lpstr>
      <vt:lpstr>Image Attribution</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733</cp:revision>
  <cp:lastPrinted>2016-07-18T16:40:10Z</cp:lastPrinted>
  <dcterms:created xsi:type="dcterms:W3CDTF">2016-07-03T20:12:42Z</dcterms:created>
  <dcterms:modified xsi:type="dcterms:W3CDTF">2018-08-27T15:37:42Z</dcterms:modified>
</cp:coreProperties>
</file>