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68"/>
  </p:notesMasterIdLst>
  <p:sldIdLst>
    <p:sldId id="256" r:id="rId2"/>
    <p:sldId id="351" r:id="rId3"/>
    <p:sldId id="303" r:id="rId4"/>
    <p:sldId id="493" r:id="rId5"/>
    <p:sldId id="491" r:id="rId6"/>
    <p:sldId id="372" r:id="rId7"/>
    <p:sldId id="500" r:id="rId8"/>
    <p:sldId id="499" r:id="rId9"/>
    <p:sldId id="498" r:id="rId10"/>
    <p:sldId id="432" r:id="rId11"/>
    <p:sldId id="317" r:id="rId12"/>
    <p:sldId id="503" r:id="rId13"/>
    <p:sldId id="440" r:id="rId14"/>
    <p:sldId id="521" r:id="rId15"/>
    <p:sldId id="522" r:id="rId16"/>
    <p:sldId id="523" r:id="rId17"/>
    <p:sldId id="504" r:id="rId18"/>
    <p:sldId id="505" r:id="rId19"/>
    <p:sldId id="506" r:id="rId20"/>
    <p:sldId id="441" r:id="rId21"/>
    <p:sldId id="464" r:id="rId22"/>
    <p:sldId id="465" r:id="rId23"/>
    <p:sldId id="507" r:id="rId24"/>
    <p:sldId id="514" r:id="rId25"/>
    <p:sldId id="513" r:id="rId26"/>
    <p:sldId id="490" r:id="rId27"/>
    <p:sldId id="515" r:id="rId28"/>
    <p:sldId id="444" r:id="rId29"/>
    <p:sldId id="466" r:id="rId30"/>
    <p:sldId id="467" r:id="rId31"/>
    <p:sldId id="516" r:id="rId32"/>
    <p:sldId id="447" r:id="rId33"/>
    <p:sldId id="430" r:id="rId34"/>
    <p:sldId id="485" r:id="rId35"/>
    <p:sldId id="449" r:id="rId36"/>
    <p:sldId id="469" r:id="rId37"/>
    <p:sldId id="470" r:id="rId38"/>
    <p:sldId id="501" r:id="rId39"/>
    <p:sldId id="509" r:id="rId40"/>
    <p:sldId id="363" r:id="rId41"/>
    <p:sldId id="451" r:id="rId42"/>
    <p:sldId id="473" r:id="rId43"/>
    <p:sldId id="474" r:id="rId44"/>
    <p:sldId id="472" r:id="rId45"/>
    <p:sldId id="510" r:id="rId46"/>
    <p:sldId id="511" r:id="rId47"/>
    <p:sldId id="518" r:id="rId48"/>
    <p:sldId id="517" r:id="rId49"/>
    <p:sldId id="492" r:id="rId50"/>
    <p:sldId id="457" r:id="rId51"/>
    <p:sldId id="475" r:id="rId52"/>
    <p:sldId id="458" r:id="rId53"/>
    <p:sldId id="476" r:id="rId54"/>
    <p:sldId id="477" r:id="rId55"/>
    <p:sldId id="478" r:id="rId56"/>
    <p:sldId id="459" r:id="rId57"/>
    <p:sldId id="479" r:id="rId58"/>
    <p:sldId id="512" r:id="rId59"/>
    <p:sldId id="524" r:id="rId60"/>
    <p:sldId id="460" r:id="rId61"/>
    <p:sldId id="482" r:id="rId62"/>
    <p:sldId id="461" r:id="rId63"/>
    <p:sldId id="489" r:id="rId64"/>
    <p:sldId id="519" r:id="rId65"/>
    <p:sldId id="520" r:id="rId66"/>
    <p:sldId id="425" r:id="rId67"/>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s Breaux" initials="LB" lastIdx="4" clrIdx="0">
    <p:extLst>
      <p:ext uri="{19B8F6BF-5375-455C-9EA6-DF929625EA0E}">
        <p15:presenceInfo xmlns:p15="http://schemas.microsoft.com/office/powerpoint/2012/main" userId="c322d14bcf0bb474" providerId="Windows Live"/>
      </p:ext>
    </p:extLst>
  </p:cmAuthor>
  <p:cmAuthor id="2" name="Houck, James" initials="HJ" lastIdx="5" clrIdx="1">
    <p:extLst>
      <p:ext uri="{19B8F6BF-5375-455C-9EA6-DF929625EA0E}">
        <p15:presenceInfo xmlns:p15="http://schemas.microsoft.com/office/powerpoint/2012/main" userId="S-1-5-21-755334853-669077136-483988704-25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65" autoAdjust="0"/>
    <p:restoredTop sz="94291" autoAdjust="0"/>
  </p:normalViewPr>
  <p:slideViewPr>
    <p:cSldViewPr snapToGrid="0" snapToObjects="1">
      <p:cViewPr varScale="1">
        <p:scale>
          <a:sx n="110" d="100"/>
          <a:sy n="110" d="100"/>
        </p:scale>
        <p:origin x="2088" y="9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3084"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8/27/2018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extLst>
      <p:ext uri="{BB962C8B-B14F-4D97-AF65-F5344CB8AC3E}">
        <p14:creationId xmlns:p14="http://schemas.microsoft.com/office/powerpoint/2010/main" val="228822790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2962651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30</a:t>
            </a:fld>
            <a:endParaRPr lang="en-US"/>
          </a:p>
        </p:txBody>
      </p:sp>
    </p:spTree>
    <p:extLst>
      <p:ext uri="{BB962C8B-B14F-4D97-AF65-F5344CB8AC3E}">
        <p14:creationId xmlns:p14="http://schemas.microsoft.com/office/powerpoint/2010/main" val="3025713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33</a:t>
            </a:fld>
            <a:endParaRPr lang="en-US"/>
          </a:p>
        </p:txBody>
      </p:sp>
    </p:spTree>
    <p:extLst>
      <p:ext uri="{BB962C8B-B14F-4D97-AF65-F5344CB8AC3E}">
        <p14:creationId xmlns:p14="http://schemas.microsoft.com/office/powerpoint/2010/main" val="3600048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34</a:t>
            </a:fld>
            <a:endParaRPr lang="en-US"/>
          </a:p>
        </p:txBody>
      </p:sp>
    </p:spTree>
    <p:extLst>
      <p:ext uri="{BB962C8B-B14F-4D97-AF65-F5344CB8AC3E}">
        <p14:creationId xmlns:p14="http://schemas.microsoft.com/office/powerpoint/2010/main" val="3580829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36</a:t>
            </a:fld>
            <a:endParaRPr lang="en-US"/>
          </a:p>
        </p:txBody>
      </p:sp>
    </p:spTree>
    <p:extLst>
      <p:ext uri="{BB962C8B-B14F-4D97-AF65-F5344CB8AC3E}">
        <p14:creationId xmlns:p14="http://schemas.microsoft.com/office/powerpoint/2010/main" val="713268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37</a:t>
            </a:fld>
            <a:endParaRPr lang="en-US"/>
          </a:p>
        </p:txBody>
      </p:sp>
    </p:spTree>
    <p:extLst>
      <p:ext uri="{BB962C8B-B14F-4D97-AF65-F5344CB8AC3E}">
        <p14:creationId xmlns:p14="http://schemas.microsoft.com/office/powerpoint/2010/main" val="26725076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42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384554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43</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29028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44</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190443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51</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9906783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53</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669563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235495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54</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6070853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55</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41790635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57</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1809551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61</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837225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lvl="0" eaLnBrk="1" hangingPunct="1"/>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2E80AE-A2D3-45AA-9282-165AD6710FE8}" type="slidenum">
              <a:rPr kumimoji="0" lang="en-US" sz="1300" b="0" i="0" u="none" strike="noStrike" kern="1200" cap="none" spc="0" normalizeH="0" baseline="0" noProof="0">
                <a:ln>
                  <a:noFill/>
                </a:ln>
                <a:solidFill>
                  <a:prstClr val="black"/>
                </a:solidFill>
                <a:effectLst/>
                <a:uLnTx/>
                <a:uFillTx/>
                <a:latin typeface="Calibri"/>
                <a:ea typeface="+mn-ea"/>
                <a:cs typeface="Arial" charset="0"/>
              </a:rPr>
              <a:pPr marL="0" marR="0" lvl="0" indent="0" algn="r" defTabSz="457200" rtl="0" eaLnBrk="1" fontAlgn="base" latinLnBrk="0" hangingPunct="1">
                <a:lnSpc>
                  <a:spcPct val="100000"/>
                </a:lnSpc>
                <a:spcBef>
                  <a:spcPct val="0"/>
                </a:spcBef>
                <a:spcAft>
                  <a:spcPct val="0"/>
                </a:spcAft>
                <a:buClrTx/>
                <a:buSzTx/>
                <a:buFontTx/>
                <a:buNone/>
                <a:tabLst/>
                <a:defRPr/>
              </a:pPr>
              <a:t>63</a:t>
            </a:fld>
            <a:endParaRPr kumimoji="0" lang="en-US" sz="1300" b="0" i="0" u="none" strike="noStrike" kern="1200" cap="none" spc="0" normalizeH="0" baseline="0" noProof="0" dirty="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856258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3</a:t>
            </a:fld>
            <a:endParaRPr lang="en-US" dirty="0">
              <a:cs typeface="Arial" charset="0"/>
            </a:endParaRPr>
          </a:p>
        </p:txBody>
      </p:sp>
    </p:spTree>
    <p:extLst>
      <p:ext uri="{BB962C8B-B14F-4D97-AF65-F5344CB8AC3E}">
        <p14:creationId xmlns:p14="http://schemas.microsoft.com/office/powerpoint/2010/main" val="2886720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11</a:t>
            </a:fld>
            <a:endParaRPr lang="en-US"/>
          </a:p>
        </p:txBody>
      </p:sp>
    </p:spTree>
    <p:extLst>
      <p:ext uri="{BB962C8B-B14F-4D97-AF65-F5344CB8AC3E}">
        <p14:creationId xmlns:p14="http://schemas.microsoft.com/office/powerpoint/2010/main" val="2487873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14</a:t>
            </a:fld>
            <a:endParaRPr lang="en-US"/>
          </a:p>
        </p:txBody>
      </p:sp>
    </p:spTree>
    <p:extLst>
      <p:ext uri="{BB962C8B-B14F-4D97-AF65-F5344CB8AC3E}">
        <p14:creationId xmlns:p14="http://schemas.microsoft.com/office/powerpoint/2010/main" val="3041336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15</a:t>
            </a:fld>
            <a:endParaRPr lang="en-US"/>
          </a:p>
        </p:txBody>
      </p:sp>
    </p:spTree>
    <p:extLst>
      <p:ext uri="{BB962C8B-B14F-4D97-AF65-F5344CB8AC3E}">
        <p14:creationId xmlns:p14="http://schemas.microsoft.com/office/powerpoint/2010/main" val="2406319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21</a:t>
            </a:fld>
            <a:endParaRPr lang="en-US"/>
          </a:p>
        </p:txBody>
      </p:sp>
    </p:spTree>
    <p:extLst>
      <p:ext uri="{BB962C8B-B14F-4D97-AF65-F5344CB8AC3E}">
        <p14:creationId xmlns:p14="http://schemas.microsoft.com/office/powerpoint/2010/main" val="3175131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22</a:t>
            </a:fld>
            <a:endParaRPr lang="en-US"/>
          </a:p>
        </p:txBody>
      </p:sp>
    </p:spTree>
    <p:extLst>
      <p:ext uri="{BB962C8B-B14F-4D97-AF65-F5344CB8AC3E}">
        <p14:creationId xmlns:p14="http://schemas.microsoft.com/office/powerpoint/2010/main" val="2660834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29</a:t>
            </a:fld>
            <a:endParaRPr lang="en-US"/>
          </a:p>
        </p:txBody>
      </p:sp>
    </p:spTree>
    <p:extLst>
      <p:ext uri="{BB962C8B-B14F-4D97-AF65-F5344CB8AC3E}">
        <p14:creationId xmlns:p14="http://schemas.microsoft.com/office/powerpoint/2010/main" val="246239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om2IPAcADas&amp;feature=youtu.be&amp;list=PLACD953672383720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www.youtube.com/watch?v=XsmIt-OFE54"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4.jpg"/></Relationships>
</file>

<file path=ppt/slides/_rels/slide5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1508" y="3806239"/>
            <a:ext cx="5199462" cy="803275"/>
          </a:xfrm>
        </p:spPr>
        <p:txBody>
          <a:bodyPr rtlCol="0">
            <a:normAutofit fontScale="90000"/>
          </a:bodyPr>
          <a:lstStyle/>
          <a:p>
            <a:pPr eaLnBrk="1" fontAlgn="auto" hangingPunct="1">
              <a:spcAft>
                <a:spcPts val="0"/>
              </a:spcAft>
              <a:defRPr/>
            </a:pPr>
            <a:r>
              <a:rPr sz="3300" dirty="0"/>
              <a:t/>
            </a:r>
            <a:br>
              <a:rPr sz="3300" dirty="0"/>
            </a:br>
            <a:r>
              <a:rPr sz="3300" dirty="0"/>
              <a:t/>
            </a:r>
            <a:br>
              <a:rPr sz="3300" dirty="0"/>
            </a:br>
            <a:r>
              <a:rPr sz="2600" dirty="0"/>
              <a:t>Module </a:t>
            </a:r>
            <a:r>
              <a:rPr lang="en-US" sz="2600" dirty="0"/>
              <a:t>III</a:t>
            </a:r>
            <a:r>
              <a:rPr sz="2600" dirty="0"/>
              <a:t/>
            </a:r>
            <a:br>
              <a:rPr sz="2600" dirty="0"/>
            </a:br>
            <a:r>
              <a:rPr sz="2600" dirty="0"/>
              <a:t>Week </a:t>
            </a:r>
            <a:r>
              <a:rPr lang="en-US" sz="2600" dirty="0"/>
              <a:t>9</a:t>
            </a:r>
            <a:r>
              <a:rPr sz="2600" dirty="0"/>
              <a:t>: </a:t>
            </a:r>
            <a:r>
              <a:rPr lang="en-US" sz="2600" dirty="0"/>
              <a:t>U.S. Statutory Framework of Law</a:t>
            </a:r>
            <a:endParaRPr sz="2600" dirty="0"/>
          </a:p>
        </p:txBody>
      </p:sp>
      <p:sp>
        <p:nvSpPr>
          <p:cNvPr id="12290" name="Subtitle 2"/>
          <p:cNvSpPr>
            <a:spLocks noGrp="1"/>
          </p:cNvSpPr>
          <p:nvPr>
            <p:ph type="body" sz="quarter" idx="13"/>
          </p:nvPr>
        </p:nvSpPr>
        <p:spPr>
          <a:xfrm>
            <a:off x="2391508" y="4999038"/>
            <a:ext cx="5401994" cy="318550"/>
          </a:xfrm>
        </p:spPr>
        <p:txBody>
          <a:bodyPr/>
          <a:lstStyle/>
          <a:p>
            <a:pPr eaLnBrk="1" hangingPunct="1"/>
            <a:r>
              <a:rPr lang="en-US" sz="1900" b="1" dirty="0">
                <a:solidFill>
                  <a:srgbClr val="2F5597"/>
                </a:solidFill>
              </a:rPr>
              <a:t>Lesson 17: Other Federal Laws Regulating Access To Data; Criminalization of Specific Cyber Activities</a:t>
            </a:r>
          </a:p>
        </p:txBody>
      </p:sp>
      <p:sp>
        <p:nvSpPr>
          <p:cNvPr id="4" name="TextBox 3">
            <a:extLst>
              <a:ext uri="{FF2B5EF4-FFF2-40B4-BE49-F238E27FC236}">
                <a16:creationId xmlns:a16="http://schemas.microsoft.com/office/drawing/2014/main" xmlns="" id="{7C9C53F0-FD44-4FD0-8411-BFCE21ED15E3}"/>
              </a:ext>
            </a:extLst>
          </p:cNvPr>
          <p:cNvSpPr txBox="1"/>
          <p:nvPr/>
        </p:nvSpPr>
        <p:spPr>
          <a:xfrm>
            <a:off x="2250831" y="5580503"/>
            <a:ext cx="5373858" cy="600164"/>
          </a:xfrm>
          <a:prstGeom prst="rect">
            <a:avLst/>
          </a:prstGeom>
          <a:noFill/>
          <a:ln>
            <a:solidFill>
              <a:schemeClr val="accent5">
                <a:lumMod val="75000"/>
              </a:schemeClr>
            </a:solidFill>
          </a:ln>
        </p:spPr>
        <p:txBody>
          <a:bodyPr wrap="square" rtlCol="0">
            <a:spAutoFit/>
          </a:bodyPr>
          <a:lstStyle/>
          <a:p>
            <a:r>
              <a:rPr lang="en-US" sz="1100" dirty="0">
                <a:latin typeface="+mn-lt"/>
              </a:rPr>
              <a:t>Lesson Author: Anne Toomey McKenna, Distinguished Scholar of Cyber Law &amp; Policy, Penn State's Dickinson Law and Institute for </a:t>
            </a:r>
            <a:r>
              <a:rPr lang="en-US" sz="1100" dirty="0" err="1">
                <a:latin typeface="+mn-lt"/>
              </a:rPr>
              <a:t>CyberScience</a:t>
            </a:r>
            <a:r>
              <a:rPr lang="en-US" sz="1100" dirty="0">
                <a:latin typeface="+mn-lt"/>
              </a:rPr>
              <a:t>. The author wishes to thank Penn State Law student Ann L. Mallison for her assistance with this lesson.</a:t>
            </a:r>
            <a:endParaRPr lang="en-US" sz="1200"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1b: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Federal Information Security Management Act (FISMA)</a:t>
            </a:r>
          </a:p>
        </p:txBody>
      </p:sp>
      <p:pic>
        <p:nvPicPr>
          <p:cNvPr id="6" name="Picture 5" descr="Image of binary code with a lock representing security.">
            <a:extLst>
              <a:ext uri="{FF2B5EF4-FFF2-40B4-BE49-F238E27FC236}">
                <a16:creationId xmlns:a16="http://schemas.microsoft.com/office/drawing/2014/main" xmlns="" id="{67828049-22F6-47D8-952D-3157FE6EEA14}"/>
              </a:ext>
            </a:extLst>
          </p:cNvPr>
          <p:cNvPicPr>
            <a:picLocks noChangeAspect="1"/>
          </p:cNvPicPr>
          <p:nvPr/>
        </p:nvPicPr>
        <p:blipFill>
          <a:blip r:embed="rId2"/>
          <a:stretch>
            <a:fillRect/>
          </a:stretch>
        </p:blipFill>
        <p:spPr>
          <a:xfrm>
            <a:off x="3471855" y="2377440"/>
            <a:ext cx="4832828" cy="2087880"/>
          </a:xfrm>
          <a:prstGeom prst="rect">
            <a:avLst/>
          </a:prstGeom>
        </p:spPr>
      </p:pic>
    </p:spTree>
    <p:extLst>
      <p:ext uri="{BB962C8B-B14F-4D97-AF65-F5344CB8AC3E}">
        <p14:creationId xmlns:p14="http://schemas.microsoft.com/office/powerpoint/2010/main" val="1337343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Federal Information Security Management Act (FISMA)</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745929"/>
            <a:ext cx="7886700" cy="4351338"/>
          </a:xfrm>
        </p:spPr>
        <p:txBody>
          <a:bodyPr/>
          <a:lstStyle/>
          <a:p>
            <a:pPr marL="0" indent="0" algn="just">
              <a:spcAft>
                <a:spcPts val="600"/>
              </a:spcAft>
              <a:buNone/>
            </a:pPr>
            <a:r>
              <a:rPr lang="en-US" sz="2400" dirty="0"/>
              <a:t>Originally enacted in 2002, FISMA is a federal law that requires federal agencies to develop, document, and implement an information security and protection program.</a:t>
            </a:r>
          </a:p>
          <a:p>
            <a:pPr marL="0" indent="0" algn="just">
              <a:spcAft>
                <a:spcPts val="600"/>
              </a:spcAft>
              <a:buNone/>
            </a:pPr>
            <a:r>
              <a:rPr lang="en-US" sz="2400" dirty="0"/>
              <a:t>FISMA was introduced to reduce the security risk to federal information and data while managing federal spending on information security. </a:t>
            </a:r>
          </a:p>
          <a:p>
            <a:pPr marL="0" indent="0" algn="just">
              <a:spcAft>
                <a:spcPts val="600"/>
              </a:spcAft>
              <a:buNone/>
            </a:pPr>
            <a:r>
              <a:rPr lang="en-US" sz="2400" dirty="0"/>
              <a:t>FISMA establishes a set of guidelines and security standards that federal agencies have to meet. </a:t>
            </a:r>
          </a:p>
          <a:p>
            <a:pPr marL="0" indent="0">
              <a:spcAft>
                <a:spcPts val="600"/>
              </a:spcAft>
              <a:buNone/>
            </a:pPr>
            <a:endParaRPr lang="en-US" dirty="0"/>
          </a:p>
        </p:txBody>
      </p:sp>
      <p:pic>
        <p:nvPicPr>
          <p:cNvPr id="5" name="Picture 4" descr="Clipart of a lock in front of a graphic representing a data system.">
            <a:extLst>
              <a:ext uri="{FF2B5EF4-FFF2-40B4-BE49-F238E27FC236}">
                <a16:creationId xmlns:a16="http://schemas.microsoft.com/office/drawing/2014/main" xmlns="" id="{9D77C9BE-2538-4C77-8BE2-DF70E17B3391}"/>
              </a:ext>
            </a:extLst>
          </p:cNvPr>
          <p:cNvPicPr>
            <a:picLocks noChangeAspect="1"/>
          </p:cNvPicPr>
          <p:nvPr/>
        </p:nvPicPr>
        <p:blipFill>
          <a:blip r:embed="rId3"/>
          <a:stretch>
            <a:fillRect/>
          </a:stretch>
        </p:blipFill>
        <p:spPr>
          <a:xfrm>
            <a:off x="3324782" y="4841610"/>
            <a:ext cx="2494436" cy="1498424"/>
          </a:xfrm>
          <a:prstGeom prst="rect">
            <a:avLst/>
          </a:prstGeom>
        </p:spPr>
      </p:pic>
      <p:sp>
        <p:nvSpPr>
          <p:cNvPr id="4" name="TextBox 3">
            <a:extLst>
              <a:ext uri="{FF2B5EF4-FFF2-40B4-BE49-F238E27FC236}">
                <a16:creationId xmlns:a16="http://schemas.microsoft.com/office/drawing/2014/main" xmlns="" id="{43B5D92B-7123-4F67-8804-548206DF871B}"/>
              </a:ext>
            </a:extLst>
          </p:cNvPr>
          <p:cNvSpPr txBox="1"/>
          <p:nvPr/>
        </p:nvSpPr>
        <p:spPr>
          <a:xfrm>
            <a:off x="886265" y="6340034"/>
            <a:ext cx="6499273" cy="246221"/>
          </a:xfrm>
          <a:prstGeom prst="rect">
            <a:avLst/>
          </a:prstGeom>
          <a:noFill/>
        </p:spPr>
        <p:txBody>
          <a:bodyPr wrap="square" rtlCol="0">
            <a:spAutoFit/>
          </a:bodyPr>
          <a:lstStyle/>
          <a:p>
            <a:r>
              <a:rPr lang="en-US" sz="1000" dirty="0">
                <a:latin typeface="+mn-lt"/>
              </a:rPr>
              <a:t>5. https://www.dhs.gov/fisma</a:t>
            </a:r>
          </a:p>
        </p:txBody>
      </p:sp>
    </p:spTree>
    <p:extLst>
      <p:ext uri="{BB962C8B-B14F-4D97-AF65-F5344CB8AC3E}">
        <p14:creationId xmlns:p14="http://schemas.microsoft.com/office/powerpoint/2010/main" val="2110252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6CE8451-2870-465F-AD9C-E6FD3EE5F660}"/>
              </a:ext>
            </a:extLst>
          </p:cNvPr>
          <p:cNvSpPr>
            <a:spLocks noGrp="1"/>
          </p:cNvSpPr>
          <p:nvPr>
            <p:ph type="title"/>
          </p:nvPr>
        </p:nvSpPr>
        <p:spPr>
          <a:xfrm>
            <a:off x="225083" y="234797"/>
            <a:ext cx="7886700" cy="900966"/>
          </a:xfrm>
        </p:spPr>
        <p:txBody>
          <a:bodyPr/>
          <a:lstStyle/>
          <a:p>
            <a:r>
              <a:rPr lang="en-US" dirty="0"/>
              <a:t>FISMA Amendments and Legislative Updates</a:t>
            </a:r>
            <a:r>
              <a:rPr lang="en-US" baseline="30000" dirty="0"/>
              <a:t>6</a:t>
            </a:r>
          </a:p>
        </p:txBody>
      </p:sp>
      <p:sp>
        <p:nvSpPr>
          <p:cNvPr id="3" name="Content Placeholder 2">
            <a:extLst>
              <a:ext uri="{FF2B5EF4-FFF2-40B4-BE49-F238E27FC236}">
                <a16:creationId xmlns:a16="http://schemas.microsoft.com/office/drawing/2014/main" xmlns="" id="{3F61DA01-653E-4613-A632-AC92F57E4E84}"/>
              </a:ext>
            </a:extLst>
          </p:cNvPr>
          <p:cNvSpPr>
            <a:spLocks noGrp="1"/>
          </p:cNvSpPr>
          <p:nvPr>
            <p:ph idx="1"/>
          </p:nvPr>
        </p:nvSpPr>
        <p:spPr>
          <a:xfrm>
            <a:off x="225083" y="1253331"/>
            <a:ext cx="8693834" cy="4351338"/>
          </a:xfrm>
        </p:spPr>
        <p:txBody>
          <a:bodyPr/>
          <a:lstStyle/>
          <a:p>
            <a:pPr marL="0" indent="0">
              <a:buNone/>
            </a:pPr>
            <a:r>
              <a:rPr lang="en-US" sz="2400" dirty="0"/>
              <a:t>“The Federal Information Security Modernization Act of 2014 (FISMA 2014) updates the Federal Government's cybersecurity practices by:</a:t>
            </a:r>
          </a:p>
          <a:p>
            <a:pPr lvl="1"/>
            <a:r>
              <a:rPr lang="en-US" sz="2000" dirty="0"/>
              <a:t>Codifying Department of Homeland Security (DHS) authority to administer the implementation of information security policies for non-national security federal Executive Branch systems, including providing technical assistance and deploying technologies to such systems;</a:t>
            </a:r>
          </a:p>
          <a:p>
            <a:pPr lvl="1"/>
            <a:r>
              <a:rPr lang="en-US" sz="2000" dirty="0"/>
              <a:t>Amending and clarifying the Office of Management and Budget's (OMB) oversight authority over federal agency information security practices; and by</a:t>
            </a:r>
          </a:p>
          <a:p>
            <a:pPr lvl="1"/>
            <a:r>
              <a:rPr lang="en-US" sz="2000" dirty="0"/>
              <a:t>Requiring OMB to amend or revise OMB A-130 to "eliminate inefficient and wasteful reporting.“</a:t>
            </a:r>
          </a:p>
          <a:p>
            <a:pPr marL="0" indent="0">
              <a:buNone/>
            </a:pPr>
            <a:r>
              <a:rPr lang="en-US" sz="2400" dirty="0"/>
              <a:t>“FISMA 2014 codifies the Department of Homeland Security’s role in administering the implementation of information security policies for federal Executive Branch civilian agencies, overseeing agencies’ compliance with those policies, and assisting OMB in developing those policies.”</a:t>
            </a:r>
          </a:p>
        </p:txBody>
      </p:sp>
      <p:sp>
        <p:nvSpPr>
          <p:cNvPr id="4" name="TextBox 3">
            <a:extLst>
              <a:ext uri="{FF2B5EF4-FFF2-40B4-BE49-F238E27FC236}">
                <a16:creationId xmlns:a16="http://schemas.microsoft.com/office/drawing/2014/main" xmlns="" id="{D550851E-FCCA-4448-A51D-DABB0AB99BA6}"/>
              </a:ext>
            </a:extLst>
          </p:cNvPr>
          <p:cNvSpPr txBox="1"/>
          <p:nvPr/>
        </p:nvSpPr>
        <p:spPr>
          <a:xfrm>
            <a:off x="225083" y="6376982"/>
            <a:ext cx="8440615" cy="246221"/>
          </a:xfrm>
          <a:prstGeom prst="rect">
            <a:avLst/>
          </a:prstGeom>
          <a:noFill/>
        </p:spPr>
        <p:txBody>
          <a:bodyPr wrap="square" rtlCol="0">
            <a:spAutoFit/>
          </a:bodyPr>
          <a:lstStyle/>
          <a:p>
            <a:r>
              <a:rPr lang="en-US" sz="1000" dirty="0">
                <a:latin typeface="+mn-lt"/>
              </a:rPr>
              <a:t>6 https://www.dhs.gov/fisma , </a:t>
            </a:r>
            <a:r>
              <a:rPr lang="fr-FR" sz="1000" dirty="0"/>
              <a:t>FISMA, 44 U.S.C. § 3541, et </a:t>
            </a:r>
            <a:r>
              <a:rPr lang="fr-FR" sz="1000" dirty="0" err="1"/>
              <a:t>seq</a:t>
            </a:r>
            <a:r>
              <a:rPr lang="fr-FR" sz="1000" dirty="0"/>
              <a:t>.</a:t>
            </a:r>
            <a:endParaRPr lang="en-US" sz="1000" dirty="0">
              <a:latin typeface="+mn-lt"/>
            </a:endParaRPr>
          </a:p>
        </p:txBody>
      </p:sp>
    </p:spTree>
    <p:extLst>
      <p:ext uri="{BB962C8B-B14F-4D97-AF65-F5344CB8AC3E}">
        <p14:creationId xmlns:p14="http://schemas.microsoft.com/office/powerpoint/2010/main" val="23051523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1c: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Medical Records: Health Insurance Portability and Accountability Act (HIPAA)</a:t>
            </a:r>
          </a:p>
        </p:txBody>
      </p:sp>
      <p:pic>
        <p:nvPicPr>
          <p:cNvPr id="7" name="Picture 6" descr="Image of a tablet with showing a blank, electronic medical record.">
            <a:extLst>
              <a:ext uri="{FF2B5EF4-FFF2-40B4-BE49-F238E27FC236}">
                <a16:creationId xmlns:a16="http://schemas.microsoft.com/office/drawing/2014/main" xmlns="" id="{27680299-C33F-4562-90CF-B2955EBA2C86}"/>
              </a:ext>
            </a:extLst>
          </p:cNvPr>
          <p:cNvPicPr>
            <a:picLocks noChangeAspect="1"/>
          </p:cNvPicPr>
          <p:nvPr/>
        </p:nvPicPr>
        <p:blipFill>
          <a:blip r:embed="rId2"/>
          <a:stretch>
            <a:fillRect/>
          </a:stretch>
        </p:blipFill>
        <p:spPr>
          <a:xfrm>
            <a:off x="3265170" y="1092298"/>
            <a:ext cx="4076700" cy="3238500"/>
          </a:xfrm>
          <a:prstGeom prst="rect">
            <a:avLst/>
          </a:prstGeom>
        </p:spPr>
      </p:pic>
    </p:spTree>
    <p:extLst>
      <p:ext uri="{BB962C8B-B14F-4D97-AF65-F5344CB8AC3E}">
        <p14:creationId xmlns:p14="http://schemas.microsoft.com/office/powerpoint/2010/main" val="3928308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8127"/>
            <a:ext cx="7886700" cy="1325563"/>
          </a:xfrm>
        </p:spPr>
        <p:txBody>
          <a:bodyPr/>
          <a:lstStyle/>
          <a:p>
            <a:r>
              <a:rPr lang="en-US" dirty="0"/>
              <a:t>Medical Records: Health Insurance Portability and Accountability Act (HIPAA)</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379827" y="1584753"/>
            <a:ext cx="6145238" cy="5002240"/>
          </a:xfrm>
        </p:spPr>
        <p:txBody>
          <a:bodyPr/>
          <a:lstStyle/>
          <a:p>
            <a:pPr>
              <a:spcAft>
                <a:spcPts val="600"/>
              </a:spcAft>
            </a:pPr>
            <a:r>
              <a:rPr lang="en-US" sz="2000" dirty="0"/>
              <a:t>For explanatory content regarding HIPPA, see the following: </a:t>
            </a:r>
            <a:r>
              <a:rPr lang="en-US" sz="2000" dirty="0">
                <a:hlinkClick r:id="rId3"/>
              </a:rPr>
              <a:t>https://www.youtube.com/watch?v=om2IPAcADas&amp;feature=youtu.be&amp;list=PLACD9536723837201</a:t>
            </a:r>
            <a:endParaRPr lang="en-US" sz="2000" dirty="0"/>
          </a:p>
          <a:p>
            <a:pPr marL="0" indent="0">
              <a:spcAft>
                <a:spcPts val="600"/>
              </a:spcAft>
              <a:buNone/>
            </a:pPr>
            <a:r>
              <a:rPr lang="en-US" sz="2400" dirty="0"/>
              <a:t>The Health Insurance Portability and Accountability Act of 1996 (HIPAA) mandated the Secretary of the U.S. Department of Health and Human Services (DHHS) to develop regulations protecting the privacy and security of certain health information.</a:t>
            </a:r>
          </a:p>
          <a:p>
            <a:pPr marL="0" indent="0">
              <a:spcAft>
                <a:spcPts val="600"/>
              </a:spcAft>
              <a:buNone/>
            </a:pPr>
            <a:r>
              <a:rPr lang="en-US" sz="2400" dirty="0"/>
              <a:t>In response to HIPPA, DHHS promulgated what is commonly known as the HIPAA Privacy Rule and the HIPAA Security Rule.</a:t>
            </a:r>
            <a:r>
              <a:rPr lang="en-US" sz="2400" baseline="30000" dirty="0"/>
              <a:t>7</a:t>
            </a:r>
          </a:p>
          <a:p>
            <a:pPr marL="0" indent="0">
              <a:spcAft>
                <a:spcPts val="600"/>
              </a:spcAft>
              <a:buNone/>
            </a:pPr>
            <a:endParaRPr lang="en-US" sz="2000" baseline="30000" dirty="0"/>
          </a:p>
          <a:p>
            <a:pPr marL="0" indent="0">
              <a:buNone/>
            </a:pPr>
            <a:endParaRPr lang="en-US" dirty="0"/>
          </a:p>
        </p:txBody>
      </p:sp>
      <p:sp>
        <p:nvSpPr>
          <p:cNvPr id="3" name="TextBox 2">
            <a:extLst>
              <a:ext uri="{FF2B5EF4-FFF2-40B4-BE49-F238E27FC236}">
                <a16:creationId xmlns:a16="http://schemas.microsoft.com/office/drawing/2014/main" xmlns="" id="{08819205-AC5D-43AF-9035-FAC515128085}"/>
              </a:ext>
            </a:extLst>
          </p:cNvPr>
          <p:cNvSpPr txBox="1"/>
          <p:nvPr/>
        </p:nvSpPr>
        <p:spPr>
          <a:xfrm>
            <a:off x="628650" y="6215875"/>
            <a:ext cx="7886700" cy="246221"/>
          </a:xfrm>
          <a:prstGeom prst="rect">
            <a:avLst/>
          </a:prstGeom>
          <a:noFill/>
        </p:spPr>
        <p:txBody>
          <a:bodyPr wrap="square" rtlCol="0">
            <a:spAutoFit/>
          </a:bodyPr>
          <a:lstStyle/>
          <a:p>
            <a:r>
              <a:rPr lang="en-US" sz="1000" dirty="0">
                <a:latin typeface="+mn-lt"/>
              </a:rPr>
              <a:t>7. https://www.hhs.gov/hipaa/for-professionals/security/laws-regulations/index.html</a:t>
            </a:r>
          </a:p>
        </p:txBody>
      </p:sp>
      <p:pic>
        <p:nvPicPr>
          <p:cNvPr id="6" name="Picture 5" descr="Image of a stethoscope on a medical chart.">
            <a:extLst>
              <a:ext uri="{FF2B5EF4-FFF2-40B4-BE49-F238E27FC236}">
                <a16:creationId xmlns:a16="http://schemas.microsoft.com/office/drawing/2014/main" xmlns="" id="{9642EE8F-90AD-45B8-AD3F-D5269D407CD4}"/>
              </a:ext>
            </a:extLst>
          </p:cNvPr>
          <p:cNvPicPr>
            <a:picLocks noChangeAspect="1"/>
          </p:cNvPicPr>
          <p:nvPr/>
        </p:nvPicPr>
        <p:blipFill>
          <a:blip r:embed="rId4"/>
          <a:stretch>
            <a:fillRect/>
          </a:stretch>
        </p:blipFill>
        <p:spPr>
          <a:xfrm>
            <a:off x="6508653" y="1809750"/>
            <a:ext cx="2152650" cy="3238500"/>
          </a:xfrm>
          <a:prstGeom prst="rect">
            <a:avLst/>
          </a:prstGeom>
        </p:spPr>
      </p:pic>
    </p:spTree>
    <p:extLst>
      <p:ext uri="{BB962C8B-B14F-4D97-AF65-F5344CB8AC3E}">
        <p14:creationId xmlns:p14="http://schemas.microsoft.com/office/powerpoint/2010/main" val="3339707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8127"/>
            <a:ext cx="7886700" cy="1325563"/>
          </a:xfrm>
        </p:spPr>
        <p:txBody>
          <a:bodyPr/>
          <a:lstStyle/>
          <a:p>
            <a:r>
              <a:rPr lang="en-US" dirty="0"/>
              <a:t>HIPAA Rules</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413690"/>
            <a:ext cx="5880003" cy="5002240"/>
          </a:xfrm>
        </p:spPr>
        <p:txBody>
          <a:bodyPr/>
          <a:lstStyle/>
          <a:p>
            <a:pPr marL="0" indent="0">
              <a:spcAft>
                <a:spcPts val="600"/>
              </a:spcAft>
              <a:buNone/>
            </a:pPr>
            <a:r>
              <a:rPr lang="en-US" sz="2400" dirty="0"/>
              <a:t>The Privacy Rule, or </a:t>
            </a:r>
            <a:r>
              <a:rPr lang="en-US" sz="2400" i="1" dirty="0"/>
              <a:t>Standards for Privacy of Individually Identifiable Health Information</a:t>
            </a:r>
            <a:r>
              <a:rPr lang="en-US" sz="2400" dirty="0"/>
              <a:t>, sets forth national standards for the protection of certain health information. The Rule is balanced so that it permits the disclosure of personal health information(PHI) needed for patient care and other important purposes.</a:t>
            </a:r>
          </a:p>
          <a:p>
            <a:pPr marL="0" indent="0">
              <a:spcAft>
                <a:spcPts val="600"/>
              </a:spcAft>
              <a:buNone/>
            </a:pPr>
            <a:r>
              <a:rPr lang="en-US" sz="2400" dirty="0"/>
              <a:t> The </a:t>
            </a:r>
            <a:r>
              <a:rPr lang="en-US" sz="2400" i="1" dirty="0"/>
              <a:t>Security Standards for the Protection of Electronic Protected Health Information</a:t>
            </a:r>
            <a:r>
              <a:rPr lang="en-US" sz="2400" dirty="0"/>
              <a:t> (the Security Rule) creates a national set of security standards for protecting certain health information (PHI) that is held or transferred in electronic form.</a:t>
            </a:r>
            <a:r>
              <a:rPr lang="en-US" sz="2400" baseline="30000" dirty="0"/>
              <a:t>8</a:t>
            </a:r>
          </a:p>
          <a:p>
            <a:pPr marL="0" indent="0">
              <a:spcAft>
                <a:spcPts val="600"/>
              </a:spcAft>
              <a:buNone/>
            </a:pPr>
            <a:endParaRPr lang="en-US" sz="2000" baseline="30000" dirty="0"/>
          </a:p>
          <a:p>
            <a:pPr marL="0" indent="0">
              <a:buNone/>
            </a:pPr>
            <a:endParaRPr lang="en-US" dirty="0"/>
          </a:p>
        </p:txBody>
      </p:sp>
      <p:sp>
        <p:nvSpPr>
          <p:cNvPr id="8" name="TextBox 7">
            <a:extLst>
              <a:ext uri="{FF2B5EF4-FFF2-40B4-BE49-F238E27FC236}">
                <a16:creationId xmlns:a16="http://schemas.microsoft.com/office/drawing/2014/main" xmlns="" id="{53B3D0E3-973B-44E6-ACF4-6EF0477DA5CE}"/>
              </a:ext>
            </a:extLst>
          </p:cNvPr>
          <p:cNvSpPr txBox="1"/>
          <p:nvPr/>
        </p:nvSpPr>
        <p:spPr>
          <a:xfrm>
            <a:off x="628650" y="6215875"/>
            <a:ext cx="7886700" cy="246221"/>
          </a:xfrm>
          <a:prstGeom prst="rect">
            <a:avLst/>
          </a:prstGeom>
          <a:noFill/>
        </p:spPr>
        <p:txBody>
          <a:bodyPr wrap="square" rtlCol="0">
            <a:spAutoFit/>
          </a:bodyPr>
          <a:lstStyle/>
          <a:p>
            <a:r>
              <a:rPr lang="en-US" sz="1000" dirty="0">
                <a:latin typeface="+mn-lt"/>
              </a:rPr>
              <a:t>8. https://www.hhs.gov/hipaa/for-professionals/security/laws-regulations/index.html</a:t>
            </a:r>
          </a:p>
        </p:txBody>
      </p:sp>
      <p:pic>
        <p:nvPicPr>
          <p:cNvPr id="5" name="Picture 4" descr="Clipart of a female medical professional">
            <a:extLst>
              <a:ext uri="{FF2B5EF4-FFF2-40B4-BE49-F238E27FC236}">
                <a16:creationId xmlns:a16="http://schemas.microsoft.com/office/drawing/2014/main" xmlns="" id="{52368D33-B370-4432-B26F-95FFB7717C8B}"/>
              </a:ext>
            </a:extLst>
          </p:cNvPr>
          <p:cNvPicPr>
            <a:picLocks noChangeAspect="1"/>
          </p:cNvPicPr>
          <p:nvPr/>
        </p:nvPicPr>
        <p:blipFill>
          <a:blip r:embed="rId3"/>
          <a:stretch>
            <a:fillRect/>
          </a:stretch>
        </p:blipFill>
        <p:spPr>
          <a:xfrm>
            <a:off x="6639951" y="1627429"/>
            <a:ext cx="2288052" cy="3238500"/>
          </a:xfrm>
          <a:prstGeom prst="rect">
            <a:avLst/>
          </a:prstGeom>
        </p:spPr>
      </p:pic>
    </p:spTree>
    <p:extLst>
      <p:ext uri="{BB962C8B-B14F-4D97-AF65-F5344CB8AC3E}">
        <p14:creationId xmlns:p14="http://schemas.microsoft.com/office/powerpoint/2010/main" val="2385209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3C4927A-302A-4F5E-85BC-EB664A140B04}"/>
              </a:ext>
            </a:extLst>
          </p:cNvPr>
          <p:cNvSpPr>
            <a:spLocks noGrp="1"/>
          </p:cNvSpPr>
          <p:nvPr>
            <p:ph type="title"/>
          </p:nvPr>
        </p:nvSpPr>
        <p:spPr>
          <a:xfrm>
            <a:off x="628650" y="350424"/>
            <a:ext cx="7886700" cy="1325563"/>
          </a:xfrm>
        </p:spPr>
        <p:txBody>
          <a:bodyPr/>
          <a:lstStyle/>
          <a:p>
            <a:r>
              <a:rPr lang="en-US" dirty="0"/>
              <a:t>HIPPA Protected Health Information (PHI)</a:t>
            </a:r>
          </a:p>
        </p:txBody>
      </p:sp>
      <p:sp>
        <p:nvSpPr>
          <p:cNvPr id="3" name="Content Placeholder 2">
            <a:extLst>
              <a:ext uri="{FF2B5EF4-FFF2-40B4-BE49-F238E27FC236}">
                <a16:creationId xmlns:a16="http://schemas.microsoft.com/office/drawing/2014/main" xmlns="" id="{87DDB022-846E-41FF-AFAE-AD7352B74BC2}"/>
              </a:ext>
            </a:extLst>
          </p:cNvPr>
          <p:cNvSpPr>
            <a:spLocks noGrp="1"/>
          </p:cNvSpPr>
          <p:nvPr>
            <p:ph idx="1"/>
          </p:nvPr>
        </p:nvSpPr>
        <p:spPr>
          <a:xfrm>
            <a:off x="628650" y="1372283"/>
            <a:ext cx="7886700" cy="4351338"/>
          </a:xfrm>
        </p:spPr>
        <p:txBody>
          <a:bodyPr/>
          <a:lstStyle/>
          <a:p>
            <a:pPr marL="0" indent="0">
              <a:buNone/>
            </a:pPr>
            <a:r>
              <a:rPr lang="en-US" sz="2400" b="1" dirty="0"/>
              <a:t>Protected Health Information (PHI)</a:t>
            </a:r>
            <a:r>
              <a:rPr lang="en-US" sz="2400" b="1" baseline="30000" dirty="0"/>
              <a:t>9</a:t>
            </a:r>
          </a:p>
          <a:p>
            <a:pPr marL="0" indent="0">
              <a:buNone/>
            </a:pPr>
            <a:r>
              <a:rPr lang="en-US" dirty="0"/>
              <a:t>“The HIPAA Privacy Rule protects most “individually identifiable health information” held or transmitted by a covered entity or its business associate, in any form or medium, whether electronic, on paper, or oral.” </a:t>
            </a:r>
          </a:p>
          <a:p>
            <a:pPr marL="0" indent="0">
              <a:buNone/>
            </a:pPr>
            <a:r>
              <a:rPr lang="en-US" dirty="0"/>
              <a:t>Protected health information (PHI) is information, related to:</a:t>
            </a:r>
          </a:p>
          <a:p>
            <a:pPr lvl="1"/>
            <a:r>
              <a:rPr lang="en-US" sz="2000" dirty="0"/>
              <a:t>demographic information</a:t>
            </a:r>
          </a:p>
          <a:p>
            <a:pPr lvl="1"/>
            <a:r>
              <a:rPr lang="en-US" sz="2000" dirty="0"/>
              <a:t>“the individual’s past, present, or future physical or mental health or condition,</a:t>
            </a:r>
          </a:p>
          <a:p>
            <a:pPr lvl="1"/>
            <a:r>
              <a:rPr lang="en-US" sz="2000" dirty="0"/>
              <a:t>the provision of health care to the individual, or</a:t>
            </a:r>
          </a:p>
          <a:p>
            <a:pPr lvl="1"/>
            <a:r>
              <a:rPr lang="en-US" sz="2000" dirty="0"/>
              <a:t>the past, present, or future payment for the provision of health care to the individual, and that identifies the individual or for which there is a reasonable basis to believe can be used to identify the individual.</a:t>
            </a:r>
          </a:p>
          <a:p>
            <a:pPr lvl="1"/>
            <a:r>
              <a:rPr lang="en-US" sz="2000" dirty="0"/>
              <a:t> Protected health information includes many common identifiers (e.g., name, address, birth date, Social Security Number) when they can be associated with the health information listed above.”</a:t>
            </a:r>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xmlns="" id="{8C254C5B-09DB-46A0-93D6-51A30BCCFF90}"/>
              </a:ext>
            </a:extLst>
          </p:cNvPr>
          <p:cNvSpPr txBox="1"/>
          <p:nvPr/>
        </p:nvSpPr>
        <p:spPr>
          <a:xfrm>
            <a:off x="628650" y="6507576"/>
            <a:ext cx="7886700" cy="246221"/>
          </a:xfrm>
          <a:prstGeom prst="rect">
            <a:avLst/>
          </a:prstGeom>
          <a:noFill/>
        </p:spPr>
        <p:txBody>
          <a:bodyPr wrap="square" rtlCol="0">
            <a:spAutoFit/>
          </a:bodyPr>
          <a:lstStyle/>
          <a:p>
            <a:r>
              <a:rPr lang="en-US" sz="1000" dirty="0">
                <a:latin typeface="+mn-lt"/>
              </a:rPr>
              <a:t>9. https://www.hhs.gov/hipaa/for-professionals/privacy/special-topics/de-identification/index.html#protected</a:t>
            </a:r>
          </a:p>
        </p:txBody>
      </p:sp>
    </p:spTree>
    <p:extLst>
      <p:ext uri="{BB962C8B-B14F-4D97-AF65-F5344CB8AC3E}">
        <p14:creationId xmlns:p14="http://schemas.microsoft.com/office/powerpoint/2010/main" val="10886671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95060EA-CA26-4ABF-A08C-C86943CF5ABC}"/>
              </a:ext>
            </a:extLst>
          </p:cNvPr>
          <p:cNvSpPr>
            <a:spLocks noGrp="1"/>
          </p:cNvSpPr>
          <p:nvPr>
            <p:ph type="title"/>
          </p:nvPr>
        </p:nvSpPr>
        <p:spPr>
          <a:xfrm>
            <a:off x="323557" y="97205"/>
            <a:ext cx="7886700" cy="1325563"/>
          </a:xfrm>
        </p:spPr>
        <p:txBody>
          <a:bodyPr/>
          <a:lstStyle/>
          <a:p>
            <a:r>
              <a:rPr lang="en-US" dirty="0"/>
              <a:t>HIPPA Entities &amp; Protected Information</a:t>
            </a:r>
          </a:p>
        </p:txBody>
      </p:sp>
      <p:sp>
        <p:nvSpPr>
          <p:cNvPr id="3" name="Content Placeholder 2">
            <a:extLst>
              <a:ext uri="{FF2B5EF4-FFF2-40B4-BE49-F238E27FC236}">
                <a16:creationId xmlns:a16="http://schemas.microsoft.com/office/drawing/2014/main" xmlns="" id="{CB6A02BD-CA52-4359-9354-0931327AF085}"/>
              </a:ext>
            </a:extLst>
          </p:cNvPr>
          <p:cNvSpPr>
            <a:spLocks noGrp="1"/>
          </p:cNvSpPr>
          <p:nvPr>
            <p:ph idx="1"/>
          </p:nvPr>
        </p:nvSpPr>
        <p:spPr>
          <a:xfrm>
            <a:off x="323557" y="1284337"/>
            <a:ext cx="8440615" cy="4486274"/>
          </a:xfrm>
        </p:spPr>
        <p:txBody>
          <a:bodyPr/>
          <a:lstStyle/>
          <a:p>
            <a:pPr marL="0" indent="0">
              <a:buNone/>
            </a:pPr>
            <a:r>
              <a:rPr lang="en-US" sz="2000" dirty="0"/>
              <a:t>HIPPA rules apply to health plans, health care clearinghouses, and to any health care provider who transmits health information in electronic form in connection with transactions for which the Secretary of HHS has adopted standards under HIPAA.  These are known as covered entities.</a:t>
            </a:r>
          </a:p>
          <a:p>
            <a:pPr marL="0" indent="0">
              <a:buNone/>
            </a:pPr>
            <a:endParaRPr lang="en-US" sz="2000" dirty="0"/>
          </a:p>
          <a:p>
            <a:pPr marL="0" indent="0">
              <a:buNone/>
            </a:pPr>
            <a:r>
              <a:rPr lang="en-US" sz="2000" dirty="0"/>
              <a:t>The Privacy Rule safeguards "protected health information (PHI),</a:t>
            </a:r>
            <a:r>
              <a:rPr lang="en-US" sz="2000" baseline="30000" dirty="0"/>
              <a:t>10</a:t>
            </a:r>
            <a:r>
              <a:rPr lang="en-US" sz="2000" dirty="0"/>
              <a:t> “which is individually identifiable health information. This includes demographic data, that relates to:</a:t>
            </a:r>
          </a:p>
          <a:p>
            <a:pPr lvl="1"/>
            <a:r>
              <a:rPr lang="en-US" dirty="0"/>
              <a:t>“the individual’s past, present or future physical or mental health or condition,</a:t>
            </a:r>
          </a:p>
          <a:p>
            <a:pPr lvl="1"/>
            <a:r>
              <a:rPr lang="en-US" dirty="0"/>
              <a:t>the provision of health care to the individual, or</a:t>
            </a:r>
          </a:p>
          <a:p>
            <a:pPr lvl="1"/>
            <a:r>
              <a:rPr lang="en-US" dirty="0"/>
              <a:t>the past, present, or future payment for the provision of health care to the individual,</a:t>
            </a:r>
          </a:p>
          <a:p>
            <a:pPr lvl="1"/>
            <a:r>
              <a:rPr lang="en-US" dirty="0"/>
              <a:t>and that identifies the individual or for which there is a reasonable basis to believe it can be used to identify the individual. Individually identifiable health information includes many common identifiers (e.g., name, address, birth date, Social Security Number).”</a:t>
            </a:r>
            <a:r>
              <a:rPr lang="en-US" baseline="30000" dirty="0"/>
              <a:t>11</a:t>
            </a:r>
            <a:endParaRPr lang="en-US" dirty="0"/>
          </a:p>
          <a:p>
            <a:endParaRPr lang="en-US" sz="2000" dirty="0"/>
          </a:p>
        </p:txBody>
      </p:sp>
      <p:sp>
        <p:nvSpPr>
          <p:cNvPr id="4" name="TextBox 3">
            <a:extLst>
              <a:ext uri="{FF2B5EF4-FFF2-40B4-BE49-F238E27FC236}">
                <a16:creationId xmlns:a16="http://schemas.microsoft.com/office/drawing/2014/main" xmlns="" id="{A662FA85-9E27-46D2-AAEC-FF759DACA3F5}"/>
              </a:ext>
            </a:extLst>
          </p:cNvPr>
          <p:cNvSpPr txBox="1"/>
          <p:nvPr/>
        </p:nvSpPr>
        <p:spPr>
          <a:xfrm>
            <a:off x="323557" y="6176963"/>
            <a:ext cx="8440615" cy="400110"/>
          </a:xfrm>
          <a:prstGeom prst="rect">
            <a:avLst/>
          </a:prstGeom>
          <a:noFill/>
        </p:spPr>
        <p:txBody>
          <a:bodyPr wrap="square" rtlCol="0">
            <a:spAutoFit/>
          </a:bodyPr>
          <a:lstStyle/>
          <a:p>
            <a:r>
              <a:rPr lang="da-DK" sz="1000" dirty="0">
                <a:latin typeface="+mn-lt"/>
              </a:rPr>
              <a:t>10 45 C.F.R. § 160.103.</a:t>
            </a:r>
          </a:p>
          <a:p>
            <a:r>
              <a:rPr lang="da-DK" sz="1000" dirty="0">
                <a:latin typeface="+mn-lt"/>
              </a:rPr>
              <a:t>11. https://www.hhs.gov/hipaa/for-professionals/privacy/laws-regulations/index.html</a:t>
            </a:r>
            <a:endParaRPr lang="en-US" sz="1000" dirty="0">
              <a:latin typeface="+mn-lt"/>
            </a:endParaRPr>
          </a:p>
        </p:txBody>
      </p:sp>
    </p:spTree>
    <p:extLst>
      <p:ext uri="{BB962C8B-B14F-4D97-AF65-F5344CB8AC3E}">
        <p14:creationId xmlns:p14="http://schemas.microsoft.com/office/powerpoint/2010/main" val="26265071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EEE272C-8399-42EF-A9D2-548AC2BF71A5}"/>
              </a:ext>
            </a:extLst>
          </p:cNvPr>
          <p:cNvSpPr>
            <a:spLocks noGrp="1"/>
          </p:cNvSpPr>
          <p:nvPr>
            <p:ph type="title"/>
          </p:nvPr>
        </p:nvSpPr>
        <p:spPr/>
        <p:txBody>
          <a:bodyPr/>
          <a:lstStyle/>
          <a:p>
            <a:r>
              <a:rPr lang="en-US" dirty="0"/>
              <a:t>HIPPA Violations – Case Study #1</a:t>
            </a:r>
          </a:p>
        </p:txBody>
      </p:sp>
      <p:sp>
        <p:nvSpPr>
          <p:cNvPr id="3" name="Content Placeholder 2">
            <a:extLst>
              <a:ext uri="{FF2B5EF4-FFF2-40B4-BE49-F238E27FC236}">
                <a16:creationId xmlns:a16="http://schemas.microsoft.com/office/drawing/2014/main" xmlns="" id="{D04CDA92-F3B6-4954-8246-74945935A495}"/>
              </a:ext>
            </a:extLst>
          </p:cNvPr>
          <p:cNvSpPr>
            <a:spLocks noGrp="1"/>
          </p:cNvSpPr>
          <p:nvPr>
            <p:ph idx="1"/>
          </p:nvPr>
        </p:nvSpPr>
        <p:spPr>
          <a:xfrm>
            <a:off x="628650" y="1589649"/>
            <a:ext cx="7886700" cy="4587314"/>
          </a:xfrm>
        </p:spPr>
        <p:txBody>
          <a:bodyPr/>
          <a:lstStyle/>
          <a:p>
            <a:pPr marL="0" indent="0">
              <a:buNone/>
            </a:pPr>
            <a:r>
              <a:rPr lang="en-US" sz="2400" b="1" dirty="0"/>
              <a:t>Advocate Health Care Network, HIPAA data breach</a:t>
            </a:r>
          </a:p>
          <a:p>
            <a:pPr marL="0" indent="0">
              <a:buNone/>
            </a:pPr>
            <a:r>
              <a:rPr lang="en-US" dirty="0"/>
              <a:t>The Advocate Health Care Network case comprised of three different data breaches, and affected 4 million people. “One of the incidents involved an unencrypted laptop that was stolen from an employee vehicle and another incident involved the theft of four computers.”</a:t>
            </a:r>
          </a:p>
          <a:p>
            <a:pPr marL="0" indent="0">
              <a:buNone/>
            </a:pPr>
            <a:r>
              <a:rPr lang="en-US" dirty="0"/>
              <a:t>The Department of Human and Health Services Office of Civil Rights (OCR), which enforces HIPAA, determined that Advocate Health Care failed to conduct an accurate and thorough risk analysis of all of its facilities, information systems, applications, and equipment that handle </a:t>
            </a:r>
            <a:r>
              <a:rPr lang="en-US" dirty="0" err="1"/>
              <a:t>ePHI</a:t>
            </a:r>
            <a:r>
              <a:rPr lang="en-US" dirty="0"/>
              <a:t>.” The company’s risk management plan failed to include necessary “technical” and “physical and administrative measures.”</a:t>
            </a:r>
            <a:r>
              <a:rPr lang="en-US" baseline="30000" dirty="0"/>
              <a:t>12</a:t>
            </a:r>
          </a:p>
          <a:p>
            <a:pPr marL="0" indent="0">
              <a:buNone/>
            </a:pPr>
            <a:r>
              <a:rPr lang="en-US" dirty="0"/>
              <a:t>The $5.5 million dollar settlement that resulted from the Advocate Health Care Network case is one of the larger HIPAA settlements on record.</a:t>
            </a:r>
            <a:endParaRPr lang="en-US" baseline="30000" dirty="0"/>
          </a:p>
          <a:p>
            <a:endParaRPr lang="en-US" dirty="0"/>
          </a:p>
        </p:txBody>
      </p:sp>
      <p:sp>
        <p:nvSpPr>
          <p:cNvPr id="4" name="TextBox 3">
            <a:extLst>
              <a:ext uri="{FF2B5EF4-FFF2-40B4-BE49-F238E27FC236}">
                <a16:creationId xmlns:a16="http://schemas.microsoft.com/office/drawing/2014/main" xmlns="" id="{28D8D02A-8FA2-44D1-8768-52DEA0852B9B}"/>
              </a:ext>
            </a:extLst>
          </p:cNvPr>
          <p:cNvSpPr txBox="1"/>
          <p:nvPr/>
        </p:nvSpPr>
        <p:spPr>
          <a:xfrm>
            <a:off x="628650" y="6049108"/>
            <a:ext cx="7769762" cy="400110"/>
          </a:xfrm>
          <a:prstGeom prst="rect">
            <a:avLst/>
          </a:prstGeom>
          <a:noFill/>
        </p:spPr>
        <p:txBody>
          <a:bodyPr wrap="square" rtlCol="0">
            <a:spAutoFit/>
          </a:bodyPr>
          <a:lstStyle/>
          <a:p>
            <a:r>
              <a:rPr lang="en-US" sz="1000" dirty="0">
                <a:latin typeface="+mn-lt"/>
              </a:rPr>
              <a:t>12. https://www.skyhighnetworks.com/cloud-security-blog/hipaa-violations-examples-and-cases-8-cautionary-tales/, https://www.hhs.gov/hipaa/for-professionals/compliance-enforcement/agreements/ahcn/index.html</a:t>
            </a:r>
          </a:p>
        </p:txBody>
      </p:sp>
      <p:pic>
        <p:nvPicPr>
          <p:cNvPr id="6" name="Picture 5" descr="Image of a heart rate monitor reading.">
            <a:extLst>
              <a:ext uri="{FF2B5EF4-FFF2-40B4-BE49-F238E27FC236}">
                <a16:creationId xmlns:a16="http://schemas.microsoft.com/office/drawing/2014/main" xmlns="" id="{EC328691-46C4-46B9-B8FF-5C38D47B46D8}"/>
              </a:ext>
            </a:extLst>
          </p:cNvPr>
          <p:cNvPicPr>
            <a:picLocks noChangeAspect="1"/>
          </p:cNvPicPr>
          <p:nvPr/>
        </p:nvPicPr>
        <p:blipFill>
          <a:blip r:embed="rId2"/>
          <a:stretch>
            <a:fillRect/>
          </a:stretch>
        </p:blipFill>
        <p:spPr>
          <a:xfrm flipH="1">
            <a:off x="6832112" y="405540"/>
            <a:ext cx="1683238" cy="947518"/>
          </a:xfrm>
          <a:prstGeom prst="rect">
            <a:avLst/>
          </a:prstGeom>
        </p:spPr>
      </p:pic>
    </p:spTree>
    <p:extLst>
      <p:ext uri="{BB962C8B-B14F-4D97-AF65-F5344CB8AC3E}">
        <p14:creationId xmlns:p14="http://schemas.microsoft.com/office/powerpoint/2010/main" val="1494203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EEE272C-8399-42EF-A9D2-548AC2BF71A5}"/>
              </a:ext>
            </a:extLst>
          </p:cNvPr>
          <p:cNvSpPr>
            <a:spLocks noGrp="1"/>
          </p:cNvSpPr>
          <p:nvPr>
            <p:ph type="title"/>
          </p:nvPr>
        </p:nvSpPr>
        <p:spPr/>
        <p:txBody>
          <a:bodyPr/>
          <a:lstStyle/>
          <a:p>
            <a:r>
              <a:rPr lang="en-US" dirty="0"/>
              <a:t>HIPPA Violations – Case Study #2</a:t>
            </a:r>
          </a:p>
        </p:txBody>
      </p:sp>
      <p:sp>
        <p:nvSpPr>
          <p:cNvPr id="3" name="Content Placeholder 2">
            <a:extLst>
              <a:ext uri="{FF2B5EF4-FFF2-40B4-BE49-F238E27FC236}">
                <a16:creationId xmlns:a16="http://schemas.microsoft.com/office/drawing/2014/main" xmlns="" id="{D04CDA92-F3B6-4954-8246-74945935A495}"/>
              </a:ext>
            </a:extLst>
          </p:cNvPr>
          <p:cNvSpPr>
            <a:spLocks noGrp="1"/>
          </p:cNvSpPr>
          <p:nvPr>
            <p:ph idx="1"/>
          </p:nvPr>
        </p:nvSpPr>
        <p:spPr>
          <a:xfrm>
            <a:off x="628650" y="1589649"/>
            <a:ext cx="7886700" cy="4587314"/>
          </a:xfrm>
        </p:spPr>
        <p:txBody>
          <a:bodyPr/>
          <a:lstStyle/>
          <a:p>
            <a:pPr marL="0" indent="0">
              <a:buNone/>
            </a:pPr>
            <a:r>
              <a:rPr lang="en-US" sz="2400" b="1" dirty="0"/>
              <a:t>New York and Presbyterian Hospital (NYP) and Columbia University, $4.8 million settlement</a:t>
            </a:r>
            <a:r>
              <a:rPr lang="en-US" sz="2400" b="1" baseline="30000" dirty="0"/>
              <a:t>11</a:t>
            </a:r>
          </a:p>
          <a:p>
            <a:pPr marL="0" indent="0">
              <a:buNone/>
            </a:pPr>
            <a:r>
              <a:rPr lang="en-US" dirty="0"/>
              <a:t>NYP and Columbia University were fined after 6,800 patient records were accidently exposed publicly to search engines. </a:t>
            </a:r>
          </a:p>
          <a:p>
            <a:pPr marL="0" indent="0">
              <a:buNone/>
            </a:pPr>
            <a:r>
              <a:rPr lang="en-US" dirty="0"/>
              <a:t>“The breach was caused by an improperly configured computer server that was personally owned by a physician. The server was connected to the network that contained electronic patient health information.</a:t>
            </a:r>
          </a:p>
          <a:p>
            <a:pPr marL="0" indent="0">
              <a:buNone/>
            </a:pPr>
            <a:r>
              <a:rPr lang="en-US" dirty="0"/>
              <a:t>NYP lacked processes for assessing and monitoring all its systems, equipment, and applications connected with patient data. It also didn’t have appropriate policies and procedures for authorizing access to patient databases. Both of these violations would have been easy to prevent through administrative processes.”</a:t>
            </a:r>
            <a:r>
              <a:rPr lang="en-US" baseline="30000" dirty="0"/>
              <a:t>13</a:t>
            </a:r>
          </a:p>
          <a:p>
            <a:endParaRPr lang="en-US" dirty="0"/>
          </a:p>
        </p:txBody>
      </p:sp>
      <p:sp>
        <p:nvSpPr>
          <p:cNvPr id="4" name="TextBox 3">
            <a:extLst>
              <a:ext uri="{FF2B5EF4-FFF2-40B4-BE49-F238E27FC236}">
                <a16:creationId xmlns:a16="http://schemas.microsoft.com/office/drawing/2014/main" xmlns="" id="{28D8D02A-8FA2-44D1-8768-52DEA0852B9B}"/>
              </a:ext>
            </a:extLst>
          </p:cNvPr>
          <p:cNvSpPr txBox="1"/>
          <p:nvPr/>
        </p:nvSpPr>
        <p:spPr>
          <a:xfrm>
            <a:off x="628650" y="6049108"/>
            <a:ext cx="7769762" cy="246221"/>
          </a:xfrm>
          <a:prstGeom prst="rect">
            <a:avLst/>
          </a:prstGeom>
          <a:noFill/>
        </p:spPr>
        <p:txBody>
          <a:bodyPr wrap="square" rtlCol="0">
            <a:spAutoFit/>
          </a:bodyPr>
          <a:lstStyle/>
          <a:p>
            <a:r>
              <a:rPr lang="en-US" sz="1000" dirty="0">
                <a:latin typeface="+mn-lt"/>
              </a:rPr>
              <a:t>13. https://www.skyhighnetworks.com/cloud-security-blog/hipaa-violations-examples-and-cases-8-cautionary-tales/, </a:t>
            </a:r>
          </a:p>
        </p:txBody>
      </p:sp>
    </p:spTree>
    <p:extLst>
      <p:ext uri="{BB962C8B-B14F-4D97-AF65-F5344CB8AC3E}">
        <p14:creationId xmlns:p14="http://schemas.microsoft.com/office/powerpoint/2010/main" val="68972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168812" y="180695"/>
            <a:ext cx="7886700" cy="1325563"/>
          </a:xfrm>
        </p:spPr>
        <p:txBody>
          <a:bodyPr/>
          <a:lstStyle/>
          <a:p>
            <a:pPr eaLnBrk="1" hangingPunct="1"/>
            <a:r>
              <a:rPr lang="en-US" dirty="0"/>
              <a:t>Lesson Outline: U.S. Statutory Framework</a:t>
            </a:r>
          </a:p>
        </p:txBody>
      </p:sp>
      <p:sp>
        <p:nvSpPr>
          <p:cNvPr id="14338" name="Content Placeholder 2"/>
          <p:cNvSpPr>
            <a:spLocks noGrp="1"/>
          </p:cNvSpPr>
          <p:nvPr>
            <p:ph idx="1"/>
          </p:nvPr>
        </p:nvSpPr>
        <p:spPr>
          <a:xfrm>
            <a:off x="168812" y="1397833"/>
            <a:ext cx="8862646" cy="4492015"/>
          </a:xfrm>
        </p:spPr>
        <p:txBody>
          <a:bodyPr/>
          <a:lstStyle/>
          <a:p>
            <a:pPr marL="457200" indent="-457200">
              <a:buFont typeface="+mj-lt"/>
              <a:buAutoNum type="arabicPeriod"/>
            </a:pPr>
            <a:r>
              <a:rPr lang="en-US" sz="2400" dirty="0"/>
              <a:t>Other Federal Laws Regulating Access To Data</a:t>
            </a:r>
          </a:p>
          <a:p>
            <a:pPr marL="342900" lvl="1" indent="0">
              <a:buNone/>
            </a:pPr>
            <a:r>
              <a:rPr lang="en-US" sz="2000" dirty="0"/>
              <a:t>a.	 Financial Information: Gramm–Leach–Bliley Act (GLBA)</a:t>
            </a:r>
          </a:p>
          <a:p>
            <a:pPr marL="342900" lvl="1" indent="0">
              <a:buNone/>
            </a:pPr>
            <a:r>
              <a:rPr lang="en-US" sz="2000" dirty="0"/>
              <a:t>b.	 Federal Information Security Management Act (FISMA)</a:t>
            </a:r>
          </a:p>
          <a:p>
            <a:pPr marL="342900" lvl="1" indent="0">
              <a:buNone/>
            </a:pPr>
            <a:r>
              <a:rPr lang="en-US" sz="2000" dirty="0"/>
              <a:t>c.	Medical Records: Health Insurance Portability &amp; Accountability Act (HIPAA)</a:t>
            </a:r>
          </a:p>
          <a:p>
            <a:pPr marL="342900" lvl="1" indent="0">
              <a:buNone/>
            </a:pPr>
            <a:r>
              <a:rPr lang="en-US" sz="2000" dirty="0"/>
              <a:t>d.	 Student Records: Family Educational Rights and Privacy Act (FERPA) </a:t>
            </a:r>
          </a:p>
          <a:p>
            <a:pPr marL="342900" lvl="1" indent="0">
              <a:buNone/>
            </a:pPr>
            <a:r>
              <a:rPr lang="en-US" sz="2000" dirty="0"/>
              <a:t>e.	Identity Theft and Identity Protection Legislation</a:t>
            </a:r>
          </a:p>
          <a:p>
            <a:pPr marL="342900" lvl="1" indent="0">
              <a:buNone/>
            </a:pPr>
            <a:r>
              <a:rPr lang="en-US" sz="2000" dirty="0"/>
              <a:t>f.	Theft of Trade Secrets, 18 U.S. Code § 1832 </a:t>
            </a:r>
          </a:p>
          <a:p>
            <a:pPr marL="342900" lvl="1" indent="0">
              <a:buNone/>
            </a:pPr>
            <a:r>
              <a:rPr lang="en-US" sz="2000" dirty="0"/>
              <a:t>g.	 Federal Data Breach Law and Notification Requirements</a:t>
            </a:r>
          </a:p>
          <a:p>
            <a:pPr marL="800100" lvl="1" indent="-457200">
              <a:buAutoNum type="alphaLcPeriod" startAt="8"/>
            </a:pPr>
            <a:r>
              <a:rPr lang="en-US" sz="2000" dirty="0"/>
              <a:t>Intellectual Property and copyright laws</a:t>
            </a:r>
          </a:p>
          <a:p>
            <a:pPr marL="457200" indent="-457200">
              <a:buAutoNum type="arabicPeriod"/>
            </a:pPr>
            <a:r>
              <a:rPr lang="en-US" sz="2400" dirty="0"/>
              <a:t>Other Federal Laws Criminalizing Specific Cyber Activities</a:t>
            </a:r>
          </a:p>
          <a:p>
            <a:pPr marL="800100" lvl="1" indent="-457200">
              <a:buFont typeface="+mj-lt"/>
              <a:buAutoNum type="alphaLcPeriod"/>
            </a:pPr>
            <a:r>
              <a:rPr lang="en-US" sz="2000" dirty="0"/>
              <a:t>Interstate Stalking Punishment and Prevention Act, 18 USC § 2261A </a:t>
            </a:r>
          </a:p>
          <a:p>
            <a:pPr marL="800100" lvl="1" indent="-457200">
              <a:buFont typeface="+mj-lt"/>
              <a:buAutoNum type="alphaLcPeriod"/>
            </a:pPr>
            <a:r>
              <a:rPr lang="en-US" sz="2000" dirty="0"/>
              <a:t>Interstate Communications Act, 18 USC § 875 </a:t>
            </a:r>
          </a:p>
          <a:p>
            <a:pPr marL="800100" lvl="1" indent="-457200">
              <a:buFont typeface="+mj-lt"/>
              <a:buAutoNum type="alphaLcPeriod"/>
            </a:pPr>
            <a:r>
              <a:rPr lang="en-US" sz="2000" dirty="0"/>
              <a:t>Communications Decency Act, 47 U.S.C. § 223</a:t>
            </a:r>
          </a:p>
          <a:p>
            <a:pPr marL="800100" lvl="1" indent="-457200">
              <a:buFont typeface="+mj-lt"/>
              <a:buAutoNum type="alphaLcPeriod"/>
            </a:pPr>
            <a:r>
              <a:rPr lang="en-US" sz="2000" dirty="0"/>
              <a:t>Child Pornography Prevention Act, 18 U.S.C. § 2251, et seq.; </a:t>
            </a:r>
          </a:p>
          <a:p>
            <a:pPr marL="800100" lvl="1" indent="-457200">
              <a:buFont typeface="+mj-lt"/>
              <a:buAutoNum type="alphaLcPeriod"/>
            </a:pPr>
            <a:r>
              <a:rPr lang="en-US" sz="2000" dirty="0"/>
              <a:t>Child Online Protection Act, 47 U.S.C. § 231, et seq.</a:t>
            </a:r>
          </a:p>
          <a:p>
            <a:pPr marL="800100" lvl="1" indent="-457200">
              <a:buFont typeface="+mj-lt"/>
              <a:buAutoNum type="alphaLcPeriod"/>
            </a:pPr>
            <a:endParaRPr lang="en-US" sz="2000" dirty="0"/>
          </a:p>
        </p:txBody>
      </p:sp>
      <p:pic>
        <p:nvPicPr>
          <p:cNvPr id="3" name="Picture 2" descr="Clipart of the scales of justice">
            <a:extLst>
              <a:ext uri="{FF2B5EF4-FFF2-40B4-BE49-F238E27FC236}">
                <a16:creationId xmlns:a16="http://schemas.microsoft.com/office/drawing/2014/main" xmlns="" id="{4504282E-684E-441E-AB5D-3A8C08B55DAE}"/>
              </a:ext>
            </a:extLst>
          </p:cNvPr>
          <p:cNvPicPr>
            <a:picLocks noChangeAspect="1"/>
          </p:cNvPicPr>
          <p:nvPr/>
        </p:nvPicPr>
        <p:blipFill>
          <a:blip r:embed="rId3"/>
          <a:stretch>
            <a:fillRect/>
          </a:stretch>
        </p:blipFill>
        <p:spPr>
          <a:xfrm>
            <a:off x="7627898" y="210100"/>
            <a:ext cx="1206174" cy="1145529"/>
          </a:xfrm>
          <a:prstGeom prst="rect">
            <a:avLst/>
          </a:prstGeom>
        </p:spPr>
      </p:pic>
    </p:spTree>
    <p:extLst>
      <p:ext uri="{BB962C8B-B14F-4D97-AF65-F5344CB8AC3E}">
        <p14:creationId xmlns:p14="http://schemas.microsoft.com/office/powerpoint/2010/main" val="163710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1d: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Student Records: Family Educational Rights and Privacy Act (FERPA) </a:t>
            </a:r>
          </a:p>
        </p:txBody>
      </p:sp>
      <p:pic>
        <p:nvPicPr>
          <p:cNvPr id="3" name="Picture 2" descr="Clipart of a group of people in front of a tablet screen.">
            <a:extLst>
              <a:ext uri="{FF2B5EF4-FFF2-40B4-BE49-F238E27FC236}">
                <a16:creationId xmlns:a16="http://schemas.microsoft.com/office/drawing/2014/main" xmlns="" id="{FF9FEDA0-C238-4444-94B7-91C53F5DC159}"/>
              </a:ext>
            </a:extLst>
          </p:cNvPr>
          <p:cNvPicPr>
            <a:picLocks noChangeAspect="1"/>
          </p:cNvPicPr>
          <p:nvPr/>
        </p:nvPicPr>
        <p:blipFill>
          <a:blip r:embed="rId2"/>
          <a:stretch>
            <a:fillRect/>
          </a:stretch>
        </p:blipFill>
        <p:spPr>
          <a:xfrm>
            <a:off x="3441530" y="1520458"/>
            <a:ext cx="4053042" cy="3042018"/>
          </a:xfrm>
          <a:prstGeom prst="rect">
            <a:avLst/>
          </a:prstGeom>
        </p:spPr>
      </p:pic>
    </p:spTree>
    <p:extLst>
      <p:ext uri="{BB962C8B-B14F-4D97-AF65-F5344CB8AC3E}">
        <p14:creationId xmlns:p14="http://schemas.microsoft.com/office/powerpoint/2010/main" val="24499941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8127"/>
            <a:ext cx="7886700" cy="1325563"/>
          </a:xfrm>
        </p:spPr>
        <p:txBody>
          <a:bodyPr/>
          <a:lstStyle/>
          <a:p>
            <a:r>
              <a:rPr lang="en-US" dirty="0"/>
              <a:t>Student Records: Family Educational Rights and Privacy Act (FERPA) </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492710"/>
            <a:ext cx="7886700" cy="4741875"/>
          </a:xfrm>
        </p:spPr>
        <p:txBody>
          <a:bodyPr/>
          <a:lstStyle/>
          <a:p>
            <a:pPr marL="0" indent="0">
              <a:spcAft>
                <a:spcPts val="600"/>
              </a:spcAft>
              <a:buNone/>
            </a:pPr>
            <a:r>
              <a:rPr lang="en-US" sz="2000" dirty="0"/>
              <a:t>The Family Educational Rights and Privacy Act (FERPA) is a Federal law that protects the privacy of student education records.</a:t>
            </a:r>
          </a:p>
          <a:p>
            <a:pPr marL="0" indent="0">
              <a:spcAft>
                <a:spcPts val="600"/>
              </a:spcAft>
              <a:buNone/>
            </a:pPr>
            <a:r>
              <a:rPr lang="en-US" sz="2000" dirty="0"/>
              <a:t>The law applies to any public or private elementary, secondary, or post-secondary school and any state or local education agency that receive funding from the U.S. Department of Education.</a:t>
            </a:r>
            <a:endParaRPr lang="en-US" sz="2000" baseline="30000" dirty="0"/>
          </a:p>
          <a:p>
            <a:pPr marL="0" indent="0">
              <a:buNone/>
            </a:pPr>
            <a:r>
              <a:rPr lang="en-US" sz="2000" dirty="0"/>
              <a:t>The Act gives students (or parents - if the student is a minor) the right to inspect and review their education records, request corrections, stop the release of personally identifiable information, and obtain a copy of their institution's policy concerning access to educational records.</a:t>
            </a:r>
            <a:r>
              <a:rPr lang="en-US" sz="2000" baseline="30000" dirty="0"/>
              <a:t> 14</a:t>
            </a:r>
          </a:p>
          <a:p>
            <a:pPr marL="0" indent="0">
              <a:buNone/>
            </a:pPr>
            <a:r>
              <a:rPr lang="en-US" sz="2000" dirty="0"/>
              <a:t>The Act also bars educational institutions from disclosing "personally identifiable information in education records" without the written consent of the student, or student's parents if the student is a minor.</a:t>
            </a:r>
            <a:r>
              <a:rPr lang="en-US" sz="2000" baseline="30000" dirty="0"/>
              <a:t> 15</a:t>
            </a:r>
          </a:p>
          <a:p>
            <a:pPr marL="0" indent="0">
              <a:buNone/>
            </a:pPr>
            <a:r>
              <a:rPr lang="en-US" sz="2000" dirty="0"/>
              <a:t>Schools that fail to comply with FERPA risk losing federal funding.</a:t>
            </a:r>
          </a:p>
        </p:txBody>
      </p:sp>
      <p:sp>
        <p:nvSpPr>
          <p:cNvPr id="8" name="TextBox 7">
            <a:extLst>
              <a:ext uri="{FF2B5EF4-FFF2-40B4-BE49-F238E27FC236}">
                <a16:creationId xmlns:a16="http://schemas.microsoft.com/office/drawing/2014/main" xmlns="" id="{53B3D0E3-973B-44E6-ACF4-6EF0477DA5CE}"/>
              </a:ext>
            </a:extLst>
          </p:cNvPr>
          <p:cNvSpPr txBox="1"/>
          <p:nvPr/>
        </p:nvSpPr>
        <p:spPr>
          <a:xfrm>
            <a:off x="628650" y="5987287"/>
            <a:ext cx="6447399" cy="553998"/>
          </a:xfrm>
          <a:prstGeom prst="rect">
            <a:avLst/>
          </a:prstGeom>
          <a:noFill/>
        </p:spPr>
        <p:txBody>
          <a:bodyPr wrap="square" rtlCol="0">
            <a:spAutoFit/>
          </a:bodyPr>
          <a:lstStyle/>
          <a:p>
            <a:r>
              <a:rPr lang="en-US" sz="1000" dirty="0">
                <a:latin typeface="+mn-lt"/>
              </a:rPr>
              <a:t>14. (20 U.S.C.S. § 1232g(a)). </a:t>
            </a:r>
          </a:p>
          <a:p>
            <a:r>
              <a:rPr lang="en-US" sz="1000" dirty="0">
                <a:latin typeface="+mn-lt"/>
              </a:rPr>
              <a:t>15. (20 U.S.C.S. § 1232g(b))</a:t>
            </a:r>
            <a:endParaRPr lang="en-US" sz="1000" b="1" dirty="0">
              <a:latin typeface="+mn-lt"/>
            </a:endParaRPr>
          </a:p>
          <a:p>
            <a:endParaRPr lang="en-US" sz="1000" dirty="0">
              <a:latin typeface="+mn-lt"/>
            </a:endParaRPr>
          </a:p>
        </p:txBody>
      </p:sp>
      <p:pic>
        <p:nvPicPr>
          <p:cNvPr id="4" name="Picture 3" descr="Image of four hands of different size on top of each other, representing family.">
            <a:extLst>
              <a:ext uri="{FF2B5EF4-FFF2-40B4-BE49-F238E27FC236}">
                <a16:creationId xmlns:a16="http://schemas.microsoft.com/office/drawing/2014/main" xmlns="" id="{F3B6A48D-46A1-41DA-8389-F7EF2D856213}"/>
              </a:ext>
            </a:extLst>
          </p:cNvPr>
          <p:cNvPicPr>
            <a:picLocks noChangeAspect="1"/>
          </p:cNvPicPr>
          <p:nvPr/>
        </p:nvPicPr>
        <p:blipFill>
          <a:blip r:embed="rId3"/>
          <a:stretch>
            <a:fillRect/>
          </a:stretch>
        </p:blipFill>
        <p:spPr>
          <a:xfrm>
            <a:off x="7442689" y="5618695"/>
            <a:ext cx="1554480" cy="1036320"/>
          </a:xfrm>
          <a:prstGeom prst="rect">
            <a:avLst/>
          </a:prstGeom>
        </p:spPr>
      </p:pic>
    </p:spTree>
    <p:extLst>
      <p:ext uri="{BB962C8B-B14F-4D97-AF65-F5344CB8AC3E}">
        <p14:creationId xmlns:p14="http://schemas.microsoft.com/office/powerpoint/2010/main" val="446233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18013" y="156731"/>
            <a:ext cx="7886700" cy="1325563"/>
          </a:xfrm>
        </p:spPr>
        <p:txBody>
          <a:bodyPr/>
          <a:lstStyle/>
          <a:p>
            <a:r>
              <a:rPr lang="en-US" dirty="0"/>
              <a:t>Student Records: FERPA Notification</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413690"/>
            <a:ext cx="7886700" cy="5002240"/>
          </a:xfrm>
        </p:spPr>
        <p:txBody>
          <a:bodyPr/>
          <a:lstStyle/>
          <a:p>
            <a:pPr marL="0" indent="0">
              <a:buNone/>
            </a:pPr>
            <a:r>
              <a:rPr lang="en-US" sz="2000" dirty="0"/>
              <a:t>Schools are required under FERPA to notify parents and eligible students annually of their rights. The notice can take any form, but must explain how a parent or eligible student may:</a:t>
            </a:r>
          </a:p>
          <a:p>
            <a:pPr lvl="1"/>
            <a:r>
              <a:rPr lang="en-US" sz="2000" dirty="0"/>
              <a:t>Exercise the right to review education records.</a:t>
            </a:r>
          </a:p>
          <a:p>
            <a:pPr lvl="1"/>
            <a:r>
              <a:rPr lang="en-US" sz="2000" dirty="0"/>
              <a:t>Correct inaccurate, misleading, or privacy-violating information in their education records.</a:t>
            </a:r>
          </a:p>
          <a:p>
            <a:pPr lvl="1"/>
            <a:r>
              <a:rPr lang="en-US" sz="2000" dirty="0"/>
              <a:t>Consent to disclosure of a student's personally identifiable information.</a:t>
            </a:r>
          </a:p>
          <a:p>
            <a:pPr lvl="1"/>
            <a:r>
              <a:rPr lang="en-US" sz="2000" dirty="0"/>
              <a:t>File a complaint concerning the failure of a school to comply with FERPA's requirements.</a:t>
            </a:r>
            <a:r>
              <a:rPr lang="en-US" sz="2000" baseline="30000" dirty="0"/>
              <a:t>16</a:t>
            </a:r>
          </a:p>
          <a:p>
            <a:pPr marL="0" indent="0">
              <a:buNone/>
            </a:pPr>
            <a:endParaRPr lang="en-US" sz="2000" dirty="0"/>
          </a:p>
          <a:p>
            <a:pPr marL="0" indent="0">
              <a:buNone/>
            </a:pPr>
            <a:r>
              <a:rPr lang="en-US" sz="2000" dirty="0"/>
              <a:t>Schools are also required to maintain a list of all individuals or organizations that have requested or obtained a student's education records, and the list must be accessible to parents, eligible students and school officials.</a:t>
            </a:r>
          </a:p>
          <a:p>
            <a:pPr marL="0" indent="0">
              <a:buNone/>
            </a:pPr>
            <a:endParaRPr lang="en-US" sz="2000" dirty="0"/>
          </a:p>
        </p:txBody>
      </p:sp>
      <p:sp>
        <p:nvSpPr>
          <p:cNvPr id="8" name="TextBox 7">
            <a:extLst>
              <a:ext uri="{FF2B5EF4-FFF2-40B4-BE49-F238E27FC236}">
                <a16:creationId xmlns:a16="http://schemas.microsoft.com/office/drawing/2014/main" xmlns="" id="{53B3D0E3-973B-44E6-ACF4-6EF0477DA5CE}"/>
              </a:ext>
            </a:extLst>
          </p:cNvPr>
          <p:cNvSpPr txBox="1"/>
          <p:nvPr/>
        </p:nvSpPr>
        <p:spPr>
          <a:xfrm>
            <a:off x="628650" y="6159603"/>
            <a:ext cx="7886700" cy="400110"/>
          </a:xfrm>
          <a:prstGeom prst="rect">
            <a:avLst/>
          </a:prstGeom>
          <a:noFill/>
        </p:spPr>
        <p:txBody>
          <a:bodyPr wrap="square" rtlCol="0">
            <a:spAutoFit/>
          </a:bodyPr>
          <a:lstStyle/>
          <a:p>
            <a:r>
              <a:rPr lang="en-US" sz="1000" dirty="0">
                <a:latin typeface="+mn-lt"/>
              </a:rPr>
              <a:t>16. https://www.epic.org/privacy/student/ferpa/</a:t>
            </a:r>
            <a:endParaRPr lang="en-US" sz="1000" baseline="30000" dirty="0">
              <a:latin typeface="+mn-lt"/>
            </a:endParaRPr>
          </a:p>
          <a:p>
            <a:endParaRPr lang="en-US" sz="1000" dirty="0">
              <a:latin typeface="+mn-lt"/>
            </a:endParaRPr>
          </a:p>
        </p:txBody>
      </p:sp>
      <p:pic>
        <p:nvPicPr>
          <p:cNvPr id="5" name="Picture 4" descr="Clipart of a family wearing glasses.">
            <a:extLst>
              <a:ext uri="{FF2B5EF4-FFF2-40B4-BE49-F238E27FC236}">
                <a16:creationId xmlns:a16="http://schemas.microsoft.com/office/drawing/2014/main" xmlns="" id="{743BCD28-38A4-43E4-974B-E75684ED2BCC}"/>
              </a:ext>
            </a:extLst>
          </p:cNvPr>
          <p:cNvPicPr>
            <a:picLocks noChangeAspect="1"/>
          </p:cNvPicPr>
          <p:nvPr/>
        </p:nvPicPr>
        <p:blipFill>
          <a:blip r:embed="rId3"/>
          <a:stretch>
            <a:fillRect/>
          </a:stretch>
        </p:blipFill>
        <p:spPr>
          <a:xfrm>
            <a:off x="7665427" y="0"/>
            <a:ext cx="1478573" cy="1478573"/>
          </a:xfrm>
          <a:prstGeom prst="rect">
            <a:avLst/>
          </a:prstGeom>
        </p:spPr>
      </p:pic>
    </p:spTree>
    <p:extLst>
      <p:ext uri="{BB962C8B-B14F-4D97-AF65-F5344CB8AC3E}">
        <p14:creationId xmlns:p14="http://schemas.microsoft.com/office/powerpoint/2010/main" val="12913473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60FA003-91EF-4596-8AF9-8852F581711D}"/>
              </a:ext>
            </a:extLst>
          </p:cNvPr>
          <p:cNvSpPr>
            <a:spLocks noGrp="1"/>
          </p:cNvSpPr>
          <p:nvPr>
            <p:ph type="title"/>
          </p:nvPr>
        </p:nvSpPr>
        <p:spPr>
          <a:xfrm>
            <a:off x="628650" y="159881"/>
            <a:ext cx="7886700" cy="996257"/>
          </a:xfrm>
        </p:spPr>
        <p:txBody>
          <a:bodyPr/>
          <a:lstStyle/>
          <a:p>
            <a:r>
              <a:rPr lang="en-US" dirty="0"/>
              <a:t>FERPA &amp; Electronic Surveillance:</a:t>
            </a:r>
            <a:br>
              <a:rPr lang="en-US" dirty="0"/>
            </a:br>
            <a:r>
              <a:rPr lang="en-US" dirty="0"/>
              <a:t>A  Case Study</a:t>
            </a:r>
          </a:p>
        </p:txBody>
      </p:sp>
      <p:sp>
        <p:nvSpPr>
          <p:cNvPr id="3" name="Content Placeholder 2">
            <a:extLst>
              <a:ext uri="{FF2B5EF4-FFF2-40B4-BE49-F238E27FC236}">
                <a16:creationId xmlns:a16="http://schemas.microsoft.com/office/drawing/2014/main" xmlns="" id="{8E30579B-B70C-4C58-9674-ABE3AF698ECE}"/>
              </a:ext>
            </a:extLst>
          </p:cNvPr>
          <p:cNvSpPr>
            <a:spLocks noGrp="1"/>
          </p:cNvSpPr>
          <p:nvPr>
            <p:ph idx="1"/>
          </p:nvPr>
        </p:nvSpPr>
        <p:spPr>
          <a:xfrm>
            <a:off x="628650" y="1253331"/>
            <a:ext cx="7886700" cy="4811138"/>
          </a:xfrm>
        </p:spPr>
        <p:txBody>
          <a:bodyPr/>
          <a:lstStyle/>
          <a:p>
            <a:pPr marL="0" indent="0">
              <a:buNone/>
            </a:pPr>
            <a:r>
              <a:rPr lang="en-US" sz="2400" b="1" i="1" dirty="0" err="1"/>
              <a:t>Bryner</a:t>
            </a:r>
            <a:r>
              <a:rPr lang="en-US" sz="2400" b="1" i="1" dirty="0"/>
              <a:t> v. Canyons School District</a:t>
            </a:r>
            <a:r>
              <a:rPr lang="en-US" sz="2400" baseline="30000" dirty="0"/>
              <a:t>17</a:t>
            </a:r>
          </a:p>
          <a:p>
            <a:pPr marL="0" indent="0">
              <a:buNone/>
            </a:pPr>
            <a:r>
              <a:rPr lang="en-US" b="1" dirty="0"/>
              <a:t>Facts:</a:t>
            </a:r>
            <a:r>
              <a:rPr lang="en-US" dirty="0"/>
              <a:t> On October 1, 2012, </a:t>
            </a:r>
            <a:r>
              <a:rPr lang="en-US" dirty="0" err="1"/>
              <a:t>Bryner's</a:t>
            </a:r>
            <a:r>
              <a:rPr lang="en-US" dirty="0"/>
              <a:t> child was involved in an altercation with other students outside of a classroom in Butler Middle School. A surveillance camera recorded that incident.</a:t>
            </a:r>
          </a:p>
          <a:p>
            <a:pPr marL="0" indent="0">
              <a:buNone/>
            </a:pPr>
            <a:r>
              <a:rPr lang="en-US" dirty="0" err="1"/>
              <a:t>Bryner</a:t>
            </a:r>
            <a:r>
              <a:rPr lang="en-US" dirty="0"/>
              <a:t> requested a copy of the video, but the School District said that the video was an educational record, which contained personally identifiable information(PII) of other children and was protected by FERPA.</a:t>
            </a:r>
          </a:p>
          <a:p>
            <a:pPr marL="0" indent="0">
              <a:buNone/>
            </a:pPr>
            <a:r>
              <a:rPr lang="en-US" b="1" dirty="0"/>
              <a:t>The legal question: </a:t>
            </a:r>
            <a:r>
              <a:rPr lang="en-US" dirty="0"/>
              <a:t>Is a surveillance recording taken by a security camera in a school is an educational record as defined by Family Educational Rights and Privacy Act (FERPA)? Utah’s Court decided that the recording was an educational record and was protected by FERPA.</a:t>
            </a:r>
          </a:p>
          <a:p>
            <a:pPr marL="0" indent="0">
              <a:buNone/>
            </a:pPr>
            <a:r>
              <a:rPr lang="en-US" dirty="0" err="1"/>
              <a:t>Bryner</a:t>
            </a:r>
            <a:r>
              <a:rPr lang="en-US" dirty="0"/>
              <a:t> could acquire a redacted version of the video, where all of the PII of other children would be obscured, but he would have to pay for the redaction.</a:t>
            </a:r>
          </a:p>
          <a:p>
            <a:pPr marL="0" indent="0">
              <a:buNone/>
            </a:pPr>
            <a:endParaRPr lang="en-US" dirty="0"/>
          </a:p>
        </p:txBody>
      </p:sp>
      <p:sp>
        <p:nvSpPr>
          <p:cNvPr id="4" name="TextBox 3">
            <a:extLst>
              <a:ext uri="{FF2B5EF4-FFF2-40B4-BE49-F238E27FC236}">
                <a16:creationId xmlns:a16="http://schemas.microsoft.com/office/drawing/2014/main" xmlns="" id="{21C4CE10-2878-46D1-842A-72D9D8B45E7D}"/>
              </a:ext>
            </a:extLst>
          </p:cNvPr>
          <p:cNvSpPr txBox="1"/>
          <p:nvPr/>
        </p:nvSpPr>
        <p:spPr>
          <a:xfrm>
            <a:off x="628650" y="6492874"/>
            <a:ext cx="7886700" cy="246221"/>
          </a:xfrm>
          <a:prstGeom prst="rect">
            <a:avLst/>
          </a:prstGeom>
          <a:noFill/>
        </p:spPr>
        <p:txBody>
          <a:bodyPr wrap="square" rtlCol="0">
            <a:spAutoFit/>
          </a:bodyPr>
          <a:lstStyle/>
          <a:p>
            <a:r>
              <a:rPr lang="en-US" sz="1000" dirty="0">
                <a:latin typeface="+mn-lt"/>
              </a:rPr>
              <a:t>17. </a:t>
            </a:r>
            <a:r>
              <a:rPr lang="en-US" sz="1000" i="1" dirty="0" err="1">
                <a:latin typeface="+mn-lt"/>
              </a:rPr>
              <a:t>Bryner</a:t>
            </a:r>
            <a:r>
              <a:rPr lang="en-US" sz="1000" i="1" dirty="0">
                <a:latin typeface="+mn-lt"/>
              </a:rPr>
              <a:t> v. Canyons Sch. Dist</a:t>
            </a:r>
            <a:r>
              <a:rPr lang="en-US" sz="1000" u="sng" dirty="0">
                <a:latin typeface="+mn-lt"/>
              </a:rPr>
              <a:t>.</a:t>
            </a:r>
            <a:r>
              <a:rPr lang="en-US" sz="1000" dirty="0">
                <a:latin typeface="+mn-lt"/>
              </a:rPr>
              <a:t>, 2015 UT App 131, 351 P.3d 852</a:t>
            </a:r>
          </a:p>
        </p:txBody>
      </p:sp>
      <p:pic>
        <p:nvPicPr>
          <p:cNvPr id="6" name="Picture 5" descr="Photo of a security camera.">
            <a:extLst>
              <a:ext uri="{FF2B5EF4-FFF2-40B4-BE49-F238E27FC236}">
                <a16:creationId xmlns:a16="http://schemas.microsoft.com/office/drawing/2014/main" xmlns="" id="{FF75972F-2A73-4C43-93D6-D0D64E86FEEC}"/>
              </a:ext>
            </a:extLst>
          </p:cNvPr>
          <p:cNvPicPr>
            <a:picLocks noChangeAspect="1"/>
          </p:cNvPicPr>
          <p:nvPr/>
        </p:nvPicPr>
        <p:blipFill>
          <a:blip r:embed="rId2"/>
          <a:stretch>
            <a:fillRect/>
          </a:stretch>
        </p:blipFill>
        <p:spPr>
          <a:xfrm>
            <a:off x="6598627" y="207629"/>
            <a:ext cx="1916723" cy="1277815"/>
          </a:xfrm>
          <a:prstGeom prst="rect">
            <a:avLst/>
          </a:prstGeom>
        </p:spPr>
      </p:pic>
    </p:spTree>
    <p:extLst>
      <p:ext uri="{BB962C8B-B14F-4D97-AF65-F5344CB8AC3E}">
        <p14:creationId xmlns:p14="http://schemas.microsoft.com/office/powerpoint/2010/main" val="19102746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9816C1-21A6-48F7-A864-79832F8CFB98}"/>
              </a:ext>
            </a:extLst>
          </p:cNvPr>
          <p:cNvSpPr>
            <a:spLocks noGrp="1"/>
          </p:cNvSpPr>
          <p:nvPr>
            <p:ph type="title"/>
          </p:nvPr>
        </p:nvSpPr>
        <p:spPr>
          <a:xfrm>
            <a:off x="628650" y="365126"/>
            <a:ext cx="6334858" cy="1325563"/>
          </a:xfrm>
        </p:spPr>
        <p:txBody>
          <a:bodyPr/>
          <a:lstStyle/>
          <a:p>
            <a:r>
              <a:rPr lang="en-US" dirty="0"/>
              <a:t>Federal Law Assessment &amp; Data Protection</a:t>
            </a:r>
          </a:p>
        </p:txBody>
      </p:sp>
      <p:sp>
        <p:nvSpPr>
          <p:cNvPr id="3" name="Content Placeholder 2">
            <a:extLst>
              <a:ext uri="{FF2B5EF4-FFF2-40B4-BE49-F238E27FC236}">
                <a16:creationId xmlns:a16="http://schemas.microsoft.com/office/drawing/2014/main" xmlns="" id="{2B3B1560-FECB-4B15-A3D6-F2FAD6B893E3}"/>
              </a:ext>
            </a:extLst>
          </p:cNvPr>
          <p:cNvSpPr>
            <a:spLocks noGrp="1"/>
          </p:cNvSpPr>
          <p:nvPr>
            <p:ph idx="1"/>
          </p:nvPr>
        </p:nvSpPr>
        <p:spPr>
          <a:xfrm>
            <a:off x="628650" y="1690689"/>
            <a:ext cx="7886700" cy="4351338"/>
          </a:xfrm>
        </p:spPr>
        <p:txBody>
          <a:bodyPr/>
          <a:lstStyle/>
          <a:p>
            <a:pPr marL="0" indent="0">
              <a:buNone/>
            </a:pPr>
            <a:r>
              <a:rPr lang="en-US" sz="2400" b="1" dirty="0"/>
              <a:t>True or False</a:t>
            </a:r>
          </a:p>
          <a:p>
            <a:r>
              <a:rPr lang="en-US" sz="2400" dirty="0"/>
              <a:t>There is one federal law regulating access to data. </a:t>
            </a:r>
          </a:p>
          <a:p>
            <a:r>
              <a:rPr lang="en-US" sz="2400" dirty="0"/>
              <a:t>GLBA gives consumers the right to opt-out from having financial institutions share information with unaffiliated companies. </a:t>
            </a:r>
          </a:p>
          <a:p>
            <a:r>
              <a:rPr lang="en-US" sz="2400" dirty="0"/>
              <a:t>FISMA established a set of guidelines and security standards that federal agencies have to meet. </a:t>
            </a:r>
          </a:p>
          <a:p>
            <a:r>
              <a:rPr lang="en-US" sz="2400" dirty="0"/>
              <a:t>HIPPA regulations protect the privacy and security of certain real estate information. </a:t>
            </a:r>
          </a:p>
          <a:p>
            <a:r>
              <a:rPr lang="en-US" sz="2400" dirty="0"/>
              <a:t>FERPA bars educational institutions from disclosing personally identifiable information in education records without the written consent. </a:t>
            </a:r>
          </a:p>
          <a:p>
            <a:endParaRPr lang="en-US" dirty="0"/>
          </a:p>
        </p:txBody>
      </p:sp>
      <p:pic>
        <p:nvPicPr>
          <p:cNvPr id="4" name="Picture 3" descr="Question mark">
            <a:extLst>
              <a:ext uri="{FF2B5EF4-FFF2-40B4-BE49-F238E27FC236}">
                <a16:creationId xmlns:a16="http://schemas.microsoft.com/office/drawing/2014/main" xmlns="" id="{6882C779-8010-4707-8F77-D46FCF14B115}"/>
              </a:ext>
            </a:extLst>
          </p:cNvPr>
          <p:cNvPicPr>
            <a:picLocks noChangeAspect="1"/>
          </p:cNvPicPr>
          <p:nvPr/>
        </p:nvPicPr>
        <p:blipFill>
          <a:blip r:embed="rId2"/>
          <a:stretch>
            <a:fillRect/>
          </a:stretch>
        </p:blipFill>
        <p:spPr>
          <a:xfrm>
            <a:off x="7189787" y="365125"/>
            <a:ext cx="1325563" cy="1325563"/>
          </a:xfrm>
          <a:prstGeom prst="rect">
            <a:avLst/>
          </a:prstGeom>
        </p:spPr>
      </p:pic>
    </p:spTree>
    <p:extLst>
      <p:ext uri="{BB962C8B-B14F-4D97-AF65-F5344CB8AC3E}">
        <p14:creationId xmlns:p14="http://schemas.microsoft.com/office/powerpoint/2010/main" val="16758588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9816C1-21A6-48F7-A864-79832F8CFB98}"/>
              </a:ext>
            </a:extLst>
          </p:cNvPr>
          <p:cNvSpPr>
            <a:spLocks noGrp="1"/>
          </p:cNvSpPr>
          <p:nvPr>
            <p:ph type="title"/>
          </p:nvPr>
        </p:nvSpPr>
        <p:spPr>
          <a:xfrm>
            <a:off x="628650" y="365126"/>
            <a:ext cx="6630279" cy="1325563"/>
          </a:xfrm>
        </p:spPr>
        <p:txBody>
          <a:bodyPr/>
          <a:lstStyle/>
          <a:p>
            <a:r>
              <a:rPr lang="en-US" dirty="0"/>
              <a:t>Federal Law Assessment &amp; Data Protection (Answers)</a:t>
            </a:r>
          </a:p>
        </p:txBody>
      </p:sp>
      <p:sp>
        <p:nvSpPr>
          <p:cNvPr id="3" name="Content Placeholder 2">
            <a:extLst>
              <a:ext uri="{FF2B5EF4-FFF2-40B4-BE49-F238E27FC236}">
                <a16:creationId xmlns:a16="http://schemas.microsoft.com/office/drawing/2014/main" xmlns="" id="{2B3B1560-FECB-4B15-A3D6-F2FAD6B893E3}"/>
              </a:ext>
            </a:extLst>
          </p:cNvPr>
          <p:cNvSpPr>
            <a:spLocks noGrp="1"/>
          </p:cNvSpPr>
          <p:nvPr>
            <p:ph idx="1"/>
          </p:nvPr>
        </p:nvSpPr>
        <p:spPr/>
        <p:txBody>
          <a:bodyPr/>
          <a:lstStyle/>
          <a:p>
            <a:pPr marL="0" indent="0">
              <a:buNone/>
            </a:pPr>
            <a:r>
              <a:rPr lang="en-US" sz="2400" b="1" dirty="0"/>
              <a:t>True or False</a:t>
            </a:r>
          </a:p>
          <a:p>
            <a:r>
              <a:rPr lang="en-US" sz="2400" dirty="0"/>
              <a:t>There is one federal law regulating access to data. FALSE</a:t>
            </a:r>
          </a:p>
          <a:p>
            <a:r>
              <a:rPr lang="en-US" sz="2400" dirty="0"/>
              <a:t>GLBA gives consumers the right to opt-out from having financial institutions share information with unaffiliated companies. TRUE</a:t>
            </a:r>
          </a:p>
          <a:p>
            <a:r>
              <a:rPr lang="en-US" sz="2400" dirty="0"/>
              <a:t>FISMA established a set of guidelines and security standards that federal agencies have to meet. TRUE</a:t>
            </a:r>
          </a:p>
          <a:p>
            <a:r>
              <a:rPr lang="en-US" sz="2400" dirty="0"/>
              <a:t>HIPPA regulations protect the privacy and security of certain real estate information. FALSE</a:t>
            </a:r>
          </a:p>
          <a:p>
            <a:r>
              <a:rPr lang="en-US" sz="2400" dirty="0"/>
              <a:t>FERPA bars educational institutions from disclosing personally identifiable information in education records without the written consent. TRUE</a:t>
            </a:r>
          </a:p>
          <a:p>
            <a:endParaRPr lang="en-US" dirty="0"/>
          </a:p>
        </p:txBody>
      </p:sp>
      <p:pic>
        <p:nvPicPr>
          <p:cNvPr id="5" name="Picture 4" descr="Question mark">
            <a:extLst>
              <a:ext uri="{FF2B5EF4-FFF2-40B4-BE49-F238E27FC236}">
                <a16:creationId xmlns:a16="http://schemas.microsoft.com/office/drawing/2014/main" xmlns="" id="{99632872-1F93-4291-AE88-A43998B6DA4B}"/>
              </a:ext>
            </a:extLst>
          </p:cNvPr>
          <p:cNvPicPr>
            <a:picLocks noChangeAspect="1"/>
          </p:cNvPicPr>
          <p:nvPr/>
        </p:nvPicPr>
        <p:blipFill>
          <a:blip r:embed="rId2"/>
          <a:stretch>
            <a:fillRect/>
          </a:stretch>
        </p:blipFill>
        <p:spPr>
          <a:xfrm>
            <a:off x="7189787" y="365125"/>
            <a:ext cx="1325563" cy="1325563"/>
          </a:xfrm>
          <a:prstGeom prst="rect">
            <a:avLst/>
          </a:prstGeom>
        </p:spPr>
      </p:pic>
    </p:spTree>
    <p:extLst>
      <p:ext uri="{BB962C8B-B14F-4D97-AF65-F5344CB8AC3E}">
        <p14:creationId xmlns:p14="http://schemas.microsoft.com/office/powerpoint/2010/main" val="36943002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BE30C6-2FD9-4681-A79F-ACC7C085B83A}"/>
              </a:ext>
            </a:extLst>
          </p:cNvPr>
          <p:cNvSpPr>
            <a:spLocks noGrp="1"/>
          </p:cNvSpPr>
          <p:nvPr>
            <p:ph type="title"/>
          </p:nvPr>
        </p:nvSpPr>
        <p:spPr/>
        <p:txBody>
          <a:bodyPr/>
          <a:lstStyle/>
          <a:p>
            <a:r>
              <a:rPr lang="en-US" dirty="0"/>
              <a:t>Federal Law Assessment:  Match the law to the information it protects:</a:t>
            </a:r>
            <a:br>
              <a:rPr lang="en-US" dirty="0"/>
            </a:br>
            <a:endParaRPr lang="en-US" dirty="0"/>
          </a:p>
        </p:txBody>
      </p:sp>
      <p:sp>
        <p:nvSpPr>
          <p:cNvPr id="3" name="Content Placeholder 2">
            <a:extLst>
              <a:ext uri="{FF2B5EF4-FFF2-40B4-BE49-F238E27FC236}">
                <a16:creationId xmlns:a16="http://schemas.microsoft.com/office/drawing/2014/main" xmlns="" id="{350DE6D1-3869-498D-A176-0AC2F3F708AC}"/>
              </a:ext>
            </a:extLst>
          </p:cNvPr>
          <p:cNvSpPr>
            <a:spLocks noGrp="1"/>
          </p:cNvSpPr>
          <p:nvPr>
            <p:ph idx="1"/>
          </p:nvPr>
        </p:nvSpPr>
        <p:spPr>
          <a:xfrm>
            <a:off x="267286" y="1825625"/>
            <a:ext cx="8248064" cy="4448566"/>
          </a:xfrm>
          <a:ln>
            <a:solidFill>
              <a:srgbClr val="0070C0"/>
            </a:solidFill>
          </a:ln>
        </p:spPr>
        <p:txBody>
          <a:bodyPr numCol="2" spcCol="457200"/>
          <a:lstStyle/>
          <a:p>
            <a:pPr marL="457200" lvl="1" indent="-457200">
              <a:spcBef>
                <a:spcPts val="750"/>
              </a:spcBef>
              <a:buFont typeface="+mj-lt"/>
              <a:buAutoNum type="arabicPeriod"/>
            </a:pPr>
            <a:endParaRPr lang="en-US" sz="2400" dirty="0"/>
          </a:p>
          <a:p>
            <a:pPr marL="457200" lvl="1" indent="-457200">
              <a:spcBef>
                <a:spcPts val="750"/>
              </a:spcBef>
              <a:buFont typeface="+mj-lt"/>
              <a:buAutoNum type="arabicPeriod"/>
            </a:pPr>
            <a:r>
              <a:rPr lang="en-US" sz="2400" dirty="0"/>
              <a:t>Gramm–Leach–Bliley Act (GLBA)</a:t>
            </a:r>
          </a:p>
          <a:p>
            <a:pPr marL="457200" lvl="1" indent="-457200">
              <a:spcBef>
                <a:spcPts val="750"/>
              </a:spcBef>
              <a:buFont typeface="+mj-lt"/>
              <a:buAutoNum type="arabicPeriod"/>
            </a:pPr>
            <a:r>
              <a:rPr lang="en-US" sz="2400" dirty="0"/>
              <a:t>Federal Information Security Management Act (FISMA)</a:t>
            </a:r>
          </a:p>
          <a:p>
            <a:pPr marL="457200" lvl="1" indent="-457200">
              <a:spcBef>
                <a:spcPts val="750"/>
              </a:spcBef>
              <a:buFont typeface="+mj-lt"/>
              <a:buAutoNum type="arabicPeriod"/>
            </a:pPr>
            <a:r>
              <a:rPr lang="en-US" sz="2400" dirty="0"/>
              <a:t>Health Insurance Portability &amp; Accountability Act (HIPAA)</a:t>
            </a:r>
          </a:p>
          <a:p>
            <a:pPr marL="457200" lvl="1" indent="-457200">
              <a:spcBef>
                <a:spcPts val="750"/>
              </a:spcBef>
              <a:buFont typeface="+mj-lt"/>
              <a:buAutoNum type="arabicPeriod"/>
            </a:pPr>
            <a:r>
              <a:rPr lang="en-US" sz="2400" dirty="0"/>
              <a:t>Family Educational Rights and Privacy Act (FERPA) </a:t>
            </a:r>
          </a:p>
          <a:p>
            <a:pPr marL="457200" indent="-457200">
              <a:lnSpc>
                <a:spcPct val="100000"/>
              </a:lnSpc>
              <a:spcBef>
                <a:spcPts val="1200"/>
              </a:spcBef>
              <a:spcAft>
                <a:spcPts val="1200"/>
              </a:spcAft>
              <a:buFont typeface="+mj-lt"/>
              <a:buAutoNum type="alphaUcPeriod"/>
            </a:pPr>
            <a:endParaRPr lang="en-US" sz="2400" dirty="0"/>
          </a:p>
          <a:p>
            <a:pPr marL="457200" indent="-457200">
              <a:lnSpc>
                <a:spcPct val="100000"/>
              </a:lnSpc>
              <a:spcBef>
                <a:spcPts val="1200"/>
              </a:spcBef>
              <a:spcAft>
                <a:spcPts val="1200"/>
              </a:spcAft>
              <a:buFont typeface="+mj-lt"/>
              <a:buAutoNum type="alphaUcPeriod"/>
            </a:pPr>
            <a:r>
              <a:rPr lang="en-US" sz="2400" dirty="0"/>
              <a:t>Student Records</a:t>
            </a:r>
          </a:p>
          <a:p>
            <a:pPr marL="457200" indent="-457200">
              <a:lnSpc>
                <a:spcPct val="100000"/>
              </a:lnSpc>
              <a:spcBef>
                <a:spcPts val="1200"/>
              </a:spcBef>
              <a:spcAft>
                <a:spcPts val="1200"/>
              </a:spcAft>
              <a:buFont typeface="+mj-lt"/>
              <a:buAutoNum type="alphaUcPeriod"/>
            </a:pPr>
            <a:r>
              <a:rPr lang="en-US" sz="2400" dirty="0"/>
              <a:t>Federal Information Systems</a:t>
            </a:r>
          </a:p>
          <a:p>
            <a:pPr marL="457200" indent="-457200">
              <a:lnSpc>
                <a:spcPct val="100000"/>
              </a:lnSpc>
              <a:spcBef>
                <a:spcPts val="1200"/>
              </a:spcBef>
              <a:spcAft>
                <a:spcPts val="1200"/>
              </a:spcAft>
              <a:buFont typeface="+mj-lt"/>
              <a:buAutoNum type="alphaUcPeriod"/>
            </a:pPr>
            <a:r>
              <a:rPr lang="en-US" sz="2400" dirty="0"/>
              <a:t>Financial Information</a:t>
            </a:r>
          </a:p>
          <a:p>
            <a:pPr marL="457200" indent="-457200">
              <a:lnSpc>
                <a:spcPct val="100000"/>
              </a:lnSpc>
              <a:spcBef>
                <a:spcPts val="1200"/>
              </a:spcBef>
              <a:spcAft>
                <a:spcPts val="1200"/>
              </a:spcAft>
              <a:buFont typeface="+mj-lt"/>
              <a:buAutoNum type="alphaUcPeriod"/>
            </a:pPr>
            <a:r>
              <a:rPr lang="en-US" sz="2400" dirty="0"/>
              <a:t>Medical Records</a:t>
            </a:r>
            <a:endParaRPr lang="en-US" dirty="0"/>
          </a:p>
        </p:txBody>
      </p:sp>
      <p:cxnSp>
        <p:nvCxnSpPr>
          <p:cNvPr id="5" name="Straight Connector 4" descr="Line drawn between columns">
            <a:extLst>
              <a:ext uri="{FF2B5EF4-FFF2-40B4-BE49-F238E27FC236}">
                <a16:creationId xmlns:a16="http://schemas.microsoft.com/office/drawing/2014/main" xmlns="" id="{373AA413-F15A-45D1-8000-9A819A5CA804}"/>
              </a:ext>
            </a:extLst>
          </p:cNvPr>
          <p:cNvCxnSpPr>
            <a:cxnSpLocks/>
            <a:stCxn id="3" idx="0"/>
            <a:endCxn id="3" idx="2"/>
          </p:cNvCxnSpPr>
          <p:nvPr/>
        </p:nvCxnSpPr>
        <p:spPr>
          <a:xfrm>
            <a:off x="4391318" y="1825625"/>
            <a:ext cx="0" cy="444856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89086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BE30C6-2FD9-4681-A79F-ACC7C085B83A}"/>
              </a:ext>
            </a:extLst>
          </p:cNvPr>
          <p:cNvSpPr>
            <a:spLocks noGrp="1"/>
          </p:cNvSpPr>
          <p:nvPr>
            <p:ph type="title"/>
          </p:nvPr>
        </p:nvSpPr>
        <p:spPr/>
        <p:txBody>
          <a:bodyPr/>
          <a:lstStyle/>
          <a:p>
            <a:r>
              <a:rPr lang="en-US" dirty="0"/>
              <a:t>Federal Law Assessment (Answers):  Match the law to the information it protects:</a:t>
            </a:r>
            <a:br>
              <a:rPr lang="en-US" dirty="0"/>
            </a:br>
            <a:endParaRPr lang="en-US" dirty="0"/>
          </a:p>
        </p:txBody>
      </p:sp>
      <p:sp>
        <p:nvSpPr>
          <p:cNvPr id="3" name="Content Placeholder 2">
            <a:extLst>
              <a:ext uri="{FF2B5EF4-FFF2-40B4-BE49-F238E27FC236}">
                <a16:creationId xmlns:a16="http://schemas.microsoft.com/office/drawing/2014/main" xmlns="" id="{350DE6D1-3869-498D-A176-0AC2F3F708AC}"/>
              </a:ext>
            </a:extLst>
          </p:cNvPr>
          <p:cNvSpPr>
            <a:spLocks noGrp="1"/>
          </p:cNvSpPr>
          <p:nvPr>
            <p:ph idx="1"/>
          </p:nvPr>
        </p:nvSpPr>
        <p:spPr>
          <a:xfrm>
            <a:off x="267286" y="1825625"/>
            <a:ext cx="8248064" cy="4814326"/>
          </a:xfrm>
          <a:ln>
            <a:solidFill>
              <a:srgbClr val="0070C0"/>
            </a:solidFill>
          </a:ln>
        </p:spPr>
        <p:txBody>
          <a:bodyPr numCol="2" spcCol="457200"/>
          <a:lstStyle/>
          <a:p>
            <a:pPr marL="457200" lvl="1" indent="-457200">
              <a:spcBef>
                <a:spcPts val="750"/>
              </a:spcBef>
              <a:buFont typeface="+mj-lt"/>
              <a:buAutoNum type="arabicPeriod"/>
            </a:pPr>
            <a:endParaRPr lang="en-US" sz="2400" dirty="0"/>
          </a:p>
          <a:p>
            <a:pPr marL="457200" lvl="1" indent="-457200">
              <a:spcBef>
                <a:spcPts val="750"/>
              </a:spcBef>
              <a:buFont typeface="+mj-lt"/>
              <a:buAutoNum type="arabicPeriod"/>
            </a:pPr>
            <a:r>
              <a:rPr lang="en-US" sz="2400" dirty="0"/>
              <a:t>Gramm–Leach–Bliley Act (GLBA) </a:t>
            </a:r>
            <a:r>
              <a:rPr lang="en-US" sz="2400" b="1" dirty="0">
                <a:solidFill>
                  <a:srgbClr val="FF0000"/>
                </a:solidFill>
              </a:rPr>
              <a:t>= C</a:t>
            </a:r>
          </a:p>
          <a:p>
            <a:pPr marL="457200" lvl="1" indent="-457200">
              <a:spcBef>
                <a:spcPts val="750"/>
              </a:spcBef>
              <a:buFont typeface="+mj-lt"/>
              <a:buAutoNum type="arabicPeriod"/>
            </a:pPr>
            <a:r>
              <a:rPr lang="en-US" sz="2400" dirty="0"/>
              <a:t>Federal Information Security Management Act (FISMA)</a:t>
            </a:r>
            <a:r>
              <a:rPr lang="en-US" sz="2400" b="1" dirty="0">
                <a:solidFill>
                  <a:srgbClr val="FF0000"/>
                </a:solidFill>
              </a:rPr>
              <a:t> = B</a:t>
            </a:r>
            <a:endParaRPr lang="en-US" sz="2400" dirty="0"/>
          </a:p>
          <a:p>
            <a:pPr marL="457200" lvl="1" indent="-457200">
              <a:spcBef>
                <a:spcPts val="750"/>
              </a:spcBef>
              <a:buFont typeface="+mj-lt"/>
              <a:buAutoNum type="arabicPeriod"/>
            </a:pPr>
            <a:r>
              <a:rPr lang="en-US" sz="2400" dirty="0"/>
              <a:t>Health Insurance Portability &amp; Accountability Act (HIPAA) </a:t>
            </a:r>
            <a:r>
              <a:rPr lang="en-US" sz="2400" b="1" dirty="0">
                <a:solidFill>
                  <a:srgbClr val="FF0000"/>
                </a:solidFill>
              </a:rPr>
              <a:t>= D</a:t>
            </a:r>
          </a:p>
          <a:p>
            <a:pPr marL="457200" lvl="1" indent="-457200">
              <a:spcBef>
                <a:spcPts val="750"/>
              </a:spcBef>
              <a:buFont typeface="+mj-lt"/>
              <a:buAutoNum type="arabicPeriod"/>
            </a:pPr>
            <a:r>
              <a:rPr lang="en-US" sz="2400" dirty="0"/>
              <a:t>Family Educational Rights and Privacy Act (FERPA) </a:t>
            </a:r>
            <a:r>
              <a:rPr lang="en-US" sz="2400" b="1" dirty="0">
                <a:solidFill>
                  <a:srgbClr val="FF0000"/>
                </a:solidFill>
              </a:rPr>
              <a:t>= A</a:t>
            </a:r>
          </a:p>
          <a:p>
            <a:pPr marL="457200" lvl="1" indent="-457200">
              <a:spcBef>
                <a:spcPts val="750"/>
              </a:spcBef>
              <a:buFont typeface="+mj-lt"/>
              <a:buAutoNum type="arabicPeriod"/>
            </a:pPr>
            <a:endParaRPr lang="en-US" sz="2400" dirty="0"/>
          </a:p>
          <a:p>
            <a:pPr marL="457200" indent="-457200">
              <a:lnSpc>
                <a:spcPct val="100000"/>
              </a:lnSpc>
              <a:spcBef>
                <a:spcPts val="1200"/>
              </a:spcBef>
              <a:spcAft>
                <a:spcPts val="1200"/>
              </a:spcAft>
              <a:buFont typeface="+mj-lt"/>
              <a:buAutoNum type="alphaUcPeriod"/>
            </a:pPr>
            <a:endParaRPr lang="en-US" sz="2400" dirty="0"/>
          </a:p>
          <a:p>
            <a:pPr marL="457200" indent="-457200">
              <a:lnSpc>
                <a:spcPct val="100000"/>
              </a:lnSpc>
              <a:spcBef>
                <a:spcPts val="1200"/>
              </a:spcBef>
              <a:spcAft>
                <a:spcPts val="1200"/>
              </a:spcAft>
              <a:buFont typeface="+mj-lt"/>
              <a:buAutoNum type="alphaUcPeriod"/>
            </a:pPr>
            <a:r>
              <a:rPr lang="en-US" sz="2400" dirty="0"/>
              <a:t>Student Records</a:t>
            </a:r>
          </a:p>
          <a:p>
            <a:pPr marL="457200" indent="-457200">
              <a:lnSpc>
                <a:spcPct val="100000"/>
              </a:lnSpc>
              <a:spcBef>
                <a:spcPts val="1200"/>
              </a:spcBef>
              <a:spcAft>
                <a:spcPts val="1200"/>
              </a:spcAft>
              <a:buFont typeface="+mj-lt"/>
              <a:buAutoNum type="alphaUcPeriod"/>
            </a:pPr>
            <a:r>
              <a:rPr lang="en-US" sz="2400" dirty="0"/>
              <a:t>Federal Information Systems</a:t>
            </a:r>
          </a:p>
          <a:p>
            <a:pPr marL="457200" indent="-457200">
              <a:lnSpc>
                <a:spcPct val="100000"/>
              </a:lnSpc>
              <a:spcBef>
                <a:spcPts val="1200"/>
              </a:spcBef>
              <a:spcAft>
                <a:spcPts val="1200"/>
              </a:spcAft>
              <a:buFont typeface="+mj-lt"/>
              <a:buAutoNum type="alphaUcPeriod"/>
            </a:pPr>
            <a:r>
              <a:rPr lang="en-US" sz="2400" dirty="0"/>
              <a:t>Financial Information</a:t>
            </a:r>
          </a:p>
          <a:p>
            <a:pPr marL="457200" indent="-457200">
              <a:lnSpc>
                <a:spcPct val="100000"/>
              </a:lnSpc>
              <a:spcBef>
                <a:spcPts val="1200"/>
              </a:spcBef>
              <a:spcAft>
                <a:spcPts val="1200"/>
              </a:spcAft>
              <a:buFont typeface="+mj-lt"/>
              <a:buAutoNum type="alphaUcPeriod"/>
            </a:pPr>
            <a:r>
              <a:rPr lang="en-US" sz="2400" dirty="0"/>
              <a:t>Medical Records</a:t>
            </a:r>
            <a:endParaRPr lang="en-US" dirty="0"/>
          </a:p>
        </p:txBody>
      </p:sp>
      <p:cxnSp>
        <p:nvCxnSpPr>
          <p:cNvPr id="5" name="Straight Connector 4" descr="Line drawn between columns">
            <a:extLst>
              <a:ext uri="{FF2B5EF4-FFF2-40B4-BE49-F238E27FC236}">
                <a16:creationId xmlns:a16="http://schemas.microsoft.com/office/drawing/2014/main" xmlns="" id="{373AA413-F15A-45D1-8000-9A819A5CA804}"/>
              </a:ext>
            </a:extLst>
          </p:cNvPr>
          <p:cNvCxnSpPr>
            <a:cxnSpLocks/>
            <a:stCxn id="3" idx="0"/>
            <a:endCxn id="3" idx="2"/>
          </p:cNvCxnSpPr>
          <p:nvPr/>
        </p:nvCxnSpPr>
        <p:spPr>
          <a:xfrm>
            <a:off x="4391318" y="1825625"/>
            <a:ext cx="0" cy="48143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04005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1e: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Identity Theft and Identity Protection Legislation</a:t>
            </a:r>
          </a:p>
        </p:txBody>
      </p:sp>
      <p:pic>
        <p:nvPicPr>
          <p:cNvPr id="6" name="Picture 5" descr="Photo of a lock and credit cards on top of a keyboard.">
            <a:extLst>
              <a:ext uri="{FF2B5EF4-FFF2-40B4-BE49-F238E27FC236}">
                <a16:creationId xmlns:a16="http://schemas.microsoft.com/office/drawing/2014/main" xmlns="" id="{89C19799-8070-4AFE-9DE9-050301A812FF}"/>
              </a:ext>
            </a:extLst>
          </p:cNvPr>
          <p:cNvPicPr>
            <a:picLocks noChangeAspect="1"/>
          </p:cNvPicPr>
          <p:nvPr/>
        </p:nvPicPr>
        <p:blipFill>
          <a:blip r:embed="rId2"/>
          <a:stretch>
            <a:fillRect/>
          </a:stretch>
        </p:blipFill>
        <p:spPr>
          <a:xfrm>
            <a:off x="3404380" y="1512324"/>
            <a:ext cx="4288155" cy="3050152"/>
          </a:xfrm>
          <a:prstGeom prst="rect">
            <a:avLst/>
          </a:prstGeom>
        </p:spPr>
      </p:pic>
    </p:spTree>
    <p:extLst>
      <p:ext uri="{BB962C8B-B14F-4D97-AF65-F5344CB8AC3E}">
        <p14:creationId xmlns:p14="http://schemas.microsoft.com/office/powerpoint/2010/main" val="30242494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91025" y="348491"/>
            <a:ext cx="8360605" cy="1325563"/>
          </a:xfrm>
        </p:spPr>
        <p:txBody>
          <a:bodyPr/>
          <a:lstStyle/>
          <a:p>
            <a:r>
              <a:rPr lang="en-US" dirty="0"/>
              <a:t>Identity Theft and Identity Protection Legislation</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28650" y="1330999"/>
            <a:ext cx="7886700" cy="4938821"/>
          </a:xfrm>
        </p:spPr>
        <p:txBody>
          <a:bodyPr/>
          <a:lstStyle/>
          <a:p>
            <a:pPr marL="0" indent="0">
              <a:spcAft>
                <a:spcPts val="600"/>
              </a:spcAft>
              <a:buNone/>
            </a:pPr>
            <a:r>
              <a:rPr lang="en-US" sz="2400" dirty="0"/>
              <a:t>Per the Federal Trade Commission (FTC), identity theft tops the list of consumer complaints that are reported to the FTC and other enforcement agencies every year.</a:t>
            </a:r>
            <a:r>
              <a:rPr lang="en-US" sz="2400" baseline="30000" dirty="0"/>
              <a:t>18</a:t>
            </a:r>
            <a:r>
              <a:rPr lang="en-US" sz="2400" dirty="0"/>
              <a:t> </a:t>
            </a:r>
          </a:p>
          <a:p>
            <a:pPr marL="0" indent="0">
              <a:spcAft>
                <a:spcPts val="600"/>
              </a:spcAft>
              <a:buNone/>
            </a:pPr>
            <a:r>
              <a:rPr lang="en-US" sz="2400" dirty="0"/>
              <a:t>Identity theft is usually a crime in which one knowingly obtains and uses another person's personal data in some way that involves fraud or deception, typically for economic gain.</a:t>
            </a:r>
            <a:r>
              <a:rPr lang="en-US" sz="2400" baseline="30000" dirty="0"/>
              <a:t>19</a:t>
            </a:r>
          </a:p>
          <a:p>
            <a:pPr marL="0" indent="0">
              <a:spcAft>
                <a:spcPts val="600"/>
              </a:spcAft>
              <a:buNone/>
            </a:pPr>
            <a:r>
              <a:rPr lang="en-US" sz="2400" dirty="0"/>
              <a:t>The Federal Trade Commission (FTC) Division of Privacy and Identity Protection educates consumers and businesses about emerging privacy, credit reporting, and information security Issues, as well as identity theft prevention and assistance.”</a:t>
            </a:r>
            <a:r>
              <a:rPr lang="en-US" sz="2400" baseline="30000" dirty="0"/>
              <a:t>20</a:t>
            </a:r>
          </a:p>
          <a:p>
            <a:pPr marL="0" indent="0">
              <a:spcAft>
                <a:spcPts val="600"/>
              </a:spcAft>
              <a:buNone/>
            </a:pPr>
            <a:r>
              <a:rPr lang="en-US" sz="2400" dirty="0"/>
              <a:t>Identity theft is one of the most common forms of cybercrime.</a:t>
            </a:r>
            <a:r>
              <a:rPr lang="en-US" sz="2400" baseline="30000" dirty="0"/>
              <a:t>21</a:t>
            </a:r>
            <a:r>
              <a:rPr lang="en-US" dirty="0"/>
              <a:t/>
            </a:r>
            <a:br>
              <a:rPr lang="en-US" dirty="0"/>
            </a:br>
            <a:endParaRPr lang="en-US" sz="2400" baseline="30000" dirty="0"/>
          </a:p>
        </p:txBody>
      </p:sp>
      <p:sp>
        <p:nvSpPr>
          <p:cNvPr id="8" name="TextBox 7">
            <a:extLst>
              <a:ext uri="{FF2B5EF4-FFF2-40B4-BE49-F238E27FC236}">
                <a16:creationId xmlns:a16="http://schemas.microsoft.com/office/drawing/2014/main" xmlns="" id="{53B3D0E3-973B-44E6-ACF4-6EF0477DA5CE}"/>
              </a:ext>
            </a:extLst>
          </p:cNvPr>
          <p:cNvSpPr txBox="1"/>
          <p:nvPr/>
        </p:nvSpPr>
        <p:spPr>
          <a:xfrm>
            <a:off x="492370" y="6078622"/>
            <a:ext cx="7886700" cy="861774"/>
          </a:xfrm>
          <a:prstGeom prst="rect">
            <a:avLst/>
          </a:prstGeom>
          <a:noFill/>
        </p:spPr>
        <p:txBody>
          <a:bodyPr wrap="square" rtlCol="0">
            <a:spAutoFit/>
          </a:bodyPr>
          <a:lstStyle/>
          <a:p>
            <a:r>
              <a:rPr lang="en-US" sz="1000" dirty="0">
                <a:latin typeface="+mn-lt"/>
              </a:rPr>
              <a:t>18. https://www.ftc.gov/news-events/media-resources/identity-theft-and-data-security</a:t>
            </a:r>
          </a:p>
          <a:p>
            <a:r>
              <a:rPr lang="en-US" sz="1000" dirty="0">
                <a:latin typeface="+mn-lt"/>
              </a:rPr>
              <a:t>19. https://www.justice.gov/criminal-fraud/identity-theft/identity-theft-and-identity-fraud</a:t>
            </a:r>
          </a:p>
          <a:p>
            <a:r>
              <a:rPr lang="en-US" sz="1000" dirty="0">
                <a:latin typeface="+mn-lt"/>
              </a:rPr>
              <a:t>20. https://www.ftc.gov/about-ftc/bureaus-offices/bureau-consumer-protection/our-divisions/division-privacy-and-identity</a:t>
            </a:r>
          </a:p>
          <a:p>
            <a:r>
              <a:rPr lang="en-US" sz="1000" dirty="0">
                <a:latin typeface="+mn-lt"/>
              </a:rPr>
              <a:t>21. § 25:9.Identity theft, 18 U.S.C.A. § 1028(a)(7), Fishman and McKenna, Wiretapping and Eavesdropping § 25:9</a:t>
            </a:r>
          </a:p>
          <a:p>
            <a:endParaRPr lang="en-US" sz="1000" dirty="0">
              <a:latin typeface="+mn-lt"/>
            </a:endParaRPr>
          </a:p>
        </p:txBody>
      </p:sp>
    </p:spTree>
    <p:extLst>
      <p:ext uri="{BB962C8B-B14F-4D97-AF65-F5344CB8AC3E}">
        <p14:creationId xmlns:p14="http://schemas.microsoft.com/office/powerpoint/2010/main" val="2004556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8135522" cy="1325563"/>
          </a:xfrm>
        </p:spPr>
        <p:txBody>
          <a:bodyPr/>
          <a:lstStyle/>
          <a:p>
            <a:pPr eaLnBrk="1" hangingPunct="1"/>
            <a:r>
              <a:rPr lang="en-US" dirty="0"/>
              <a:t>Learning Outcomes: U.S. Statutory Framework</a:t>
            </a:r>
          </a:p>
        </p:txBody>
      </p:sp>
      <p:sp>
        <p:nvSpPr>
          <p:cNvPr id="14338" name="Content Placeholder 2"/>
          <p:cNvSpPr>
            <a:spLocks noGrp="1"/>
          </p:cNvSpPr>
          <p:nvPr>
            <p:ph idx="1"/>
          </p:nvPr>
        </p:nvSpPr>
        <p:spPr>
          <a:xfrm>
            <a:off x="628650" y="1690688"/>
            <a:ext cx="7520940" cy="4351338"/>
          </a:xfrm>
        </p:spPr>
        <p:txBody>
          <a:bodyPr/>
          <a:lstStyle/>
          <a:p>
            <a:pPr marL="0" indent="0" eaLnBrk="1" hangingPunct="1">
              <a:buFont typeface="Arial" charset="0"/>
              <a:buNone/>
            </a:pPr>
            <a:r>
              <a:rPr lang="en-US" sz="2400" dirty="0"/>
              <a:t>Upon completion of this lesson, students will be able to:</a:t>
            </a:r>
          </a:p>
          <a:p>
            <a:pPr lvl="1" eaLnBrk="1" hangingPunct="1"/>
            <a:endParaRPr lang="en-US" sz="2100" dirty="0"/>
          </a:p>
          <a:p>
            <a:pPr lvl="1" eaLnBrk="1" hangingPunct="1"/>
            <a:r>
              <a:rPr lang="en-US" sz="2000" dirty="0"/>
              <a:t>Understand the how some federal laws regulate access to data and criminalize specific cyber activities.</a:t>
            </a:r>
          </a:p>
          <a:p>
            <a:pPr lvl="1" eaLnBrk="1" hangingPunct="1"/>
            <a:r>
              <a:rPr lang="en-US" sz="2000" dirty="0"/>
              <a:t>Recognize which federal laws protect different types of personal information.</a:t>
            </a:r>
          </a:p>
          <a:p>
            <a:pPr lvl="1" eaLnBrk="1" hangingPunct="1"/>
            <a:r>
              <a:rPr lang="en-US" sz="2000" dirty="0"/>
              <a:t>Identify which federal laws protect different types of intellectual property and identify how copyright protection can be easily violated in cyberspace. </a:t>
            </a:r>
          </a:p>
          <a:p>
            <a:pPr lvl="1" eaLnBrk="1" hangingPunct="1"/>
            <a:r>
              <a:rPr lang="en-US" sz="2000" dirty="0"/>
              <a:t>Recognize and differentiate which federal laws protect or prohibit other kinds of online communications or actions.</a:t>
            </a:r>
          </a:p>
          <a:p>
            <a:pPr lvl="1" eaLnBrk="1" hangingPunct="1"/>
            <a:endParaRPr lang="en-US" sz="2000" dirty="0"/>
          </a:p>
          <a:p>
            <a:pPr lvl="1" eaLnBrk="1" hangingPunct="1"/>
            <a:endParaRPr lang="en-US" dirty="0"/>
          </a:p>
        </p:txBody>
      </p:sp>
      <p:pic>
        <p:nvPicPr>
          <p:cNvPr id="3" name="Picture 2" descr="Clip art of a learning outcome timeline.  First comes the question, next comes the research, then the knowledge and finally understanding.">
            <a:extLst>
              <a:ext uri="{FF2B5EF4-FFF2-40B4-BE49-F238E27FC236}">
                <a16:creationId xmlns:a16="http://schemas.microsoft.com/office/drawing/2014/main" xmlns="" id="{3C13AEE4-67B2-44CD-80EB-E9E5DA997225}"/>
              </a:ext>
            </a:extLst>
          </p:cNvPr>
          <p:cNvPicPr>
            <a:picLocks noChangeAspect="1"/>
          </p:cNvPicPr>
          <p:nvPr/>
        </p:nvPicPr>
        <p:blipFill>
          <a:blip r:embed="rId3"/>
          <a:stretch>
            <a:fillRect/>
          </a:stretch>
        </p:blipFill>
        <p:spPr>
          <a:xfrm>
            <a:off x="3447390" y="5358521"/>
            <a:ext cx="2249219" cy="1499479"/>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3895" y="119184"/>
            <a:ext cx="7886700" cy="1325563"/>
          </a:xfrm>
        </p:spPr>
        <p:txBody>
          <a:bodyPr/>
          <a:lstStyle/>
          <a:p>
            <a:r>
              <a:rPr lang="en-US" dirty="0"/>
              <a:t>Privacy and Identity Protection Legislation</a:t>
            </a:r>
            <a:endParaRPr lang="en-US" baseline="30000" dirty="0"/>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511272" y="1090134"/>
            <a:ext cx="8121455" cy="5002239"/>
          </a:xfrm>
        </p:spPr>
        <p:txBody>
          <a:bodyPr/>
          <a:lstStyle/>
          <a:p>
            <a:r>
              <a:rPr lang="en-US" dirty="0"/>
              <a:t>The Identity Theft and Assumption Deterrence Act prohibits someone from knowingly transferring or using, a means of identification of another person with the intent to commit, or to aid or abet, any unlawful activity that constitutes a violation of Federal law without permission or authority.</a:t>
            </a:r>
            <a:r>
              <a:rPr lang="en-US" baseline="30000" dirty="0"/>
              <a:t>22</a:t>
            </a:r>
          </a:p>
          <a:p>
            <a:r>
              <a:rPr lang="en-US" dirty="0"/>
              <a:t>“In an effort to combat and curb the proliferation of identity theft, Congress enacted the Identity Theft Penalty Enhancement Act in 2004. The Act states in pertinent part:</a:t>
            </a:r>
          </a:p>
          <a:p>
            <a:pPr lvl="1"/>
            <a:r>
              <a:rPr lang="en-US" dirty="0"/>
              <a:t>(a) Offenses.— (1) In general.— Whoever, during and in </a:t>
            </a:r>
            <a:r>
              <a:rPr lang="en-US" b="1" dirty="0"/>
              <a:t>relation to any felony </a:t>
            </a:r>
            <a:r>
              <a:rPr lang="en-US" dirty="0"/>
              <a:t>violation enumerated in subsection (c), knowingly transfers, possesses, or uses, without lawful authority, a means of identification of another person shall, in addition to the punishment provided for such felony, be sentenced to a term of imprisonment of 2 years.</a:t>
            </a:r>
          </a:p>
          <a:p>
            <a:pPr lvl="1"/>
            <a:r>
              <a:rPr lang="en-US" dirty="0"/>
              <a:t>It should be noted that, unlike 18 U.S.C.A. § 1028(a)(7), the Aggravated Identity Theft provision contained in section 1028A requires a specific, enumerated predicate felony offense; the enumerated offenses are listed in section 1028A(c) and include mail, bank, and wire fraud.</a:t>
            </a:r>
            <a:r>
              <a:rPr lang="en-US" baseline="30000" dirty="0"/>
              <a:t>” 23</a:t>
            </a:r>
          </a:p>
        </p:txBody>
      </p:sp>
      <p:sp>
        <p:nvSpPr>
          <p:cNvPr id="8" name="TextBox 7">
            <a:extLst>
              <a:ext uri="{FF2B5EF4-FFF2-40B4-BE49-F238E27FC236}">
                <a16:creationId xmlns:a16="http://schemas.microsoft.com/office/drawing/2014/main" xmlns="" id="{53B3D0E3-973B-44E6-ACF4-6EF0477DA5CE}"/>
              </a:ext>
            </a:extLst>
          </p:cNvPr>
          <p:cNvSpPr txBox="1"/>
          <p:nvPr/>
        </p:nvSpPr>
        <p:spPr>
          <a:xfrm>
            <a:off x="393895" y="6198627"/>
            <a:ext cx="7886700" cy="553998"/>
          </a:xfrm>
          <a:prstGeom prst="rect">
            <a:avLst/>
          </a:prstGeom>
          <a:noFill/>
        </p:spPr>
        <p:txBody>
          <a:bodyPr wrap="square" rtlCol="0">
            <a:spAutoFit/>
          </a:bodyPr>
          <a:lstStyle/>
          <a:p>
            <a:r>
              <a:rPr lang="en-US" sz="1000" dirty="0">
                <a:latin typeface="+mn-lt"/>
              </a:rPr>
              <a:t>22. https://www.justice.gov/criminal-fraud/identity-theft/identity-theft-and-identity-fraud,18 U.S.C. § 1028(a)(7)</a:t>
            </a:r>
            <a:endParaRPr lang="en-US" sz="1000" baseline="30000" dirty="0">
              <a:latin typeface="+mn-lt"/>
            </a:endParaRPr>
          </a:p>
          <a:p>
            <a:r>
              <a:rPr lang="en-US" sz="1000" dirty="0">
                <a:latin typeface="+mn-lt"/>
              </a:rPr>
              <a:t>23. § 25:10.Aggravated identity theft, 18 U.S.C.A. § 1028A, Fishman and McKenna, Wiretapping and Eavesdropping § 25:10, 18 U.S.C.A. § 1028A</a:t>
            </a:r>
          </a:p>
          <a:p>
            <a:endParaRPr lang="en-US" sz="1000" dirty="0">
              <a:latin typeface="+mn-lt"/>
            </a:endParaRPr>
          </a:p>
        </p:txBody>
      </p:sp>
    </p:spTree>
    <p:extLst>
      <p:ext uri="{BB962C8B-B14F-4D97-AF65-F5344CB8AC3E}">
        <p14:creationId xmlns:p14="http://schemas.microsoft.com/office/powerpoint/2010/main" val="3334245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674A61-1395-4775-8713-F4EF08469A37}"/>
              </a:ext>
            </a:extLst>
          </p:cNvPr>
          <p:cNvSpPr>
            <a:spLocks noGrp="1"/>
          </p:cNvSpPr>
          <p:nvPr>
            <p:ph type="title"/>
          </p:nvPr>
        </p:nvSpPr>
        <p:spPr/>
        <p:txBody>
          <a:bodyPr/>
          <a:lstStyle/>
          <a:p>
            <a:r>
              <a:rPr lang="en-US" dirty="0"/>
              <a:t>Identity Theft Discussion</a:t>
            </a:r>
          </a:p>
        </p:txBody>
      </p:sp>
      <p:sp>
        <p:nvSpPr>
          <p:cNvPr id="3" name="Content Placeholder 2">
            <a:extLst>
              <a:ext uri="{FF2B5EF4-FFF2-40B4-BE49-F238E27FC236}">
                <a16:creationId xmlns:a16="http://schemas.microsoft.com/office/drawing/2014/main" xmlns="" id="{921F2751-5056-4BDB-939D-F2D2E7A3BFAB}"/>
              </a:ext>
            </a:extLst>
          </p:cNvPr>
          <p:cNvSpPr>
            <a:spLocks noGrp="1"/>
          </p:cNvSpPr>
          <p:nvPr>
            <p:ph idx="1"/>
          </p:nvPr>
        </p:nvSpPr>
        <p:spPr/>
        <p:txBody>
          <a:bodyPr/>
          <a:lstStyle/>
          <a:p>
            <a:pPr marL="0" indent="0">
              <a:buNone/>
            </a:pPr>
            <a:r>
              <a:rPr lang="en-US" sz="2800" dirty="0"/>
              <a:t>Discuss how cyberspaces makes stealing someone’s identity easier and cheaper than in the past.</a:t>
            </a:r>
          </a:p>
          <a:p>
            <a:pPr marL="0" indent="0">
              <a:buNone/>
            </a:pPr>
            <a:endParaRPr lang="en-US" sz="2800" dirty="0"/>
          </a:p>
          <a:p>
            <a:pPr marL="0" indent="0">
              <a:buNone/>
            </a:pPr>
            <a:r>
              <a:rPr lang="en-US" sz="2800" dirty="0"/>
              <a:t>Discuss how federal laws help protect personally identifiable information.</a:t>
            </a:r>
          </a:p>
        </p:txBody>
      </p:sp>
      <p:pic>
        <p:nvPicPr>
          <p:cNvPr id="5" name="Picture 4" descr="Clipart of three people with speech bubbles to symbolize a discussion.">
            <a:extLst>
              <a:ext uri="{FF2B5EF4-FFF2-40B4-BE49-F238E27FC236}">
                <a16:creationId xmlns:a16="http://schemas.microsoft.com/office/drawing/2014/main" xmlns="" id="{186CA4A7-157D-41C6-A057-7EF2FF7731FF}"/>
              </a:ext>
            </a:extLst>
          </p:cNvPr>
          <p:cNvPicPr>
            <a:picLocks noChangeAspect="1"/>
          </p:cNvPicPr>
          <p:nvPr/>
        </p:nvPicPr>
        <p:blipFill>
          <a:blip r:embed="rId2"/>
          <a:stretch>
            <a:fillRect/>
          </a:stretch>
        </p:blipFill>
        <p:spPr>
          <a:xfrm>
            <a:off x="2867574" y="4215842"/>
            <a:ext cx="3408851" cy="2277032"/>
          </a:xfrm>
          <a:prstGeom prst="rect">
            <a:avLst/>
          </a:prstGeom>
        </p:spPr>
      </p:pic>
    </p:spTree>
    <p:extLst>
      <p:ext uri="{BB962C8B-B14F-4D97-AF65-F5344CB8AC3E}">
        <p14:creationId xmlns:p14="http://schemas.microsoft.com/office/powerpoint/2010/main" val="827739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1f: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Theft of Trade Secrets, 18 U.S. Code § 1832 </a:t>
            </a:r>
          </a:p>
        </p:txBody>
      </p:sp>
      <p:pic>
        <p:nvPicPr>
          <p:cNvPr id="3" name="Picture 2" descr="Photo of a magnifying glass looking at a jump drive, data card, hard drive, and other hardware symbolizing data.">
            <a:extLst>
              <a:ext uri="{FF2B5EF4-FFF2-40B4-BE49-F238E27FC236}">
                <a16:creationId xmlns:a16="http://schemas.microsoft.com/office/drawing/2014/main" xmlns="" id="{FD4613E8-7E28-4C61-968E-F6C973B0746C}"/>
              </a:ext>
            </a:extLst>
          </p:cNvPr>
          <p:cNvPicPr>
            <a:picLocks noChangeAspect="1"/>
          </p:cNvPicPr>
          <p:nvPr/>
        </p:nvPicPr>
        <p:blipFill>
          <a:blip r:embed="rId2"/>
          <a:stretch>
            <a:fillRect/>
          </a:stretch>
        </p:blipFill>
        <p:spPr>
          <a:xfrm>
            <a:off x="3625949" y="1413166"/>
            <a:ext cx="4279106" cy="2852737"/>
          </a:xfrm>
          <a:prstGeom prst="rect">
            <a:avLst/>
          </a:prstGeom>
        </p:spPr>
      </p:pic>
    </p:spTree>
    <p:extLst>
      <p:ext uri="{BB962C8B-B14F-4D97-AF65-F5344CB8AC3E}">
        <p14:creationId xmlns:p14="http://schemas.microsoft.com/office/powerpoint/2010/main" val="6087567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66616"/>
            <a:ext cx="7886700" cy="1123965"/>
          </a:xfrm>
        </p:spPr>
        <p:txBody>
          <a:bodyPr/>
          <a:lstStyle/>
          <a:p>
            <a:r>
              <a:rPr lang="en-US" sz="3600" dirty="0"/>
              <a:t>Trade Secret Theft</a:t>
            </a:r>
            <a:endParaRPr lang="en-US" sz="3600" baseline="30000" dirty="0"/>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675248" y="1356377"/>
            <a:ext cx="8032653" cy="4519376"/>
          </a:xfrm>
        </p:spPr>
        <p:txBody>
          <a:bodyPr/>
          <a:lstStyle/>
          <a:p>
            <a:pPr marL="0" indent="0">
              <a:spcAft>
                <a:spcPts val="600"/>
              </a:spcAft>
              <a:buNone/>
            </a:pPr>
            <a:r>
              <a:rPr lang="en-US" sz="2400" dirty="0"/>
              <a:t>“A trade secret means information including a formula, pattern, compilation, program, device, method, technique or process, that derives independent economic value, actual or potential, from not being generally known to, and not being readily ascertainable by proper means by, other persons who can obtain economic value from its disclosure or use, and that is the subject of efforts that are reasonable under the circumstances to maintain its secrecy.”</a:t>
            </a:r>
            <a:r>
              <a:rPr lang="en-US" sz="2400" baseline="30000" dirty="0"/>
              <a:t>24</a:t>
            </a:r>
          </a:p>
          <a:p>
            <a:pPr marL="0" indent="0">
              <a:spcAft>
                <a:spcPts val="600"/>
              </a:spcAft>
              <a:buNone/>
            </a:pPr>
            <a:r>
              <a:rPr lang="en-US" sz="2400" dirty="0"/>
              <a:t>Due to technological advances, physical presence or proximity is no longer needed for trade secret theft. Cyber criminals and hackers can remotely infiltrate computer systems and obtain protected trade secrets.</a:t>
            </a:r>
            <a:endParaRPr lang="en-US" sz="300" dirty="0"/>
          </a:p>
        </p:txBody>
      </p:sp>
      <p:sp>
        <p:nvSpPr>
          <p:cNvPr id="3" name="TextBox 2">
            <a:extLst>
              <a:ext uri="{FF2B5EF4-FFF2-40B4-BE49-F238E27FC236}">
                <a16:creationId xmlns:a16="http://schemas.microsoft.com/office/drawing/2014/main" xmlns="" id="{B38B9AE3-95F6-4769-8E86-CF24F1934A4A}"/>
              </a:ext>
            </a:extLst>
          </p:cNvPr>
          <p:cNvSpPr txBox="1"/>
          <p:nvPr/>
        </p:nvSpPr>
        <p:spPr>
          <a:xfrm>
            <a:off x="675248" y="6175717"/>
            <a:ext cx="8032653" cy="400110"/>
          </a:xfrm>
          <a:prstGeom prst="rect">
            <a:avLst/>
          </a:prstGeom>
          <a:noFill/>
        </p:spPr>
        <p:txBody>
          <a:bodyPr wrap="square" rtlCol="0">
            <a:spAutoFit/>
          </a:bodyPr>
          <a:lstStyle/>
          <a:p>
            <a:r>
              <a:rPr lang="en-US" sz="1000" dirty="0">
                <a:latin typeface="+mn-lt"/>
              </a:rPr>
              <a:t>24. </a:t>
            </a:r>
            <a:r>
              <a:rPr lang="en-US" sz="1000" dirty="0" err="1">
                <a:latin typeface="+mn-lt"/>
              </a:rPr>
              <a:t>Unif</a:t>
            </a:r>
            <a:r>
              <a:rPr lang="en-US" sz="1000" dirty="0">
                <a:latin typeface="+mn-lt"/>
              </a:rPr>
              <a:t>. Trade Secrets Act of 1979 § 1(4); 59 A.L.R.4th 641 (Originally published in 1988)</a:t>
            </a:r>
          </a:p>
          <a:p>
            <a:endParaRPr lang="en-US" sz="1000" dirty="0">
              <a:latin typeface="+mn-lt"/>
            </a:endParaRPr>
          </a:p>
        </p:txBody>
      </p:sp>
      <p:pic>
        <p:nvPicPr>
          <p:cNvPr id="6" name="Picture 5" descr="Photo of a slip of paper with the word &quot;secret&quot; on it.">
            <a:extLst>
              <a:ext uri="{FF2B5EF4-FFF2-40B4-BE49-F238E27FC236}">
                <a16:creationId xmlns:a16="http://schemas.microsoft.com/office/drawing/2014/main" xmlns="" id="{DBB3962B-F54A-49B5-A2EC-4FBC9D9567D9}"/>
              </a:ext>
            </a:extLst>
          </p:cNvPr>
          <p:cNvPicPr>
            <a:picLocks noChangeAspect="1"/>
          </p:cNvPicPr>
          <p:nvPr/>
        </p:nvPicPr>
        <p:blipFill>
          <a:blip r:embed="rId3"/>
          <a:stretch>
            <a:fillRect/>
          </a:stretch>
        </p:blipFill>
        <p:spPr>
          <a:xfrm>
            <a:off x="7153421" y="231092"/>
            <a:ext cx="1554480" cy="1036320"/>
          </a:xfrm>
          <a:prstGeom prst="rect">
            <a:avLst/>
          </a:prstGeom>
        </p:spPr>
      </p:pic>
    </p:spTree>
    <p:extLst>
      <p:ext uri="{BB962C8B-B14F-4D97-AF65-F5344CB8AC3E}">
        <p14:creationId xmlns:p14="http://schemas.microsoft.com/office/powerpoint/2010/main" val="30434845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3895" y="119184"/>
            <a:ext cx="7886700" cy="1325563"/>
          </a:xfrm>
        </p:spPr>
        <p:txBody>
          <a:bodyPr/>
          <a:lstStyle/>
          <a:p>
            <a:r>
              <a:rPr lang="en-US" dirty="0"/>
              <a:t>Theft of Trade Secrets 18 U.S.C. § 1832</a:t>
            </a:r>
            <a:endParaRPr lang="en-US" baseline="30000" dirty="0"/>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393895" y="1216744"/>
            <a:ext cx="8121455" cy="5002239"/>
          </a:xfrm>
        </p:spPr>
        <p:txBody>
          <a:bodyPr/>
          <a:lstStyle/>
          <a:p>
            <a:pPr marL="0" indent="0">
              <a:spcAft>
                <a:spcPts val="600"/>
              </a:spcAft>
              <a:buNone/>
            </a:pPr>
            <a:r>
              <a:rPr lang="en-US" sz="2400" dirty="0"/>
              <a:t>In order to establish the misappropriation of a trade secret, the government must prove: </a:t>
            </a:r>
          </a:p>
          <a:p>
            <a:pPr marL="342900" lvl="1" indent="0">
              <a:spcAft>
                <a:spcPts val="600"/>
              </a:spcAft>
              <a:buNone/>
            </a:pPr>
            <a:r>
              <a:rPr lang="en-US" sz="2400" dirty="0"/>
              <a:t>“(1) the defendant stole, or without authorization of the owner, obtained, destroyed or conveyed information; </a:t>
            </a:r>
          </a:p>
          <a:p>
            <a:pPr marL="342900" lvl="1" indent="0">
              <a:spcAft>
                <a:spcPts val="600"/>
              </a:spcAft>
              <a:buNone/>
            </a:pPr>
            <a:r>
              <a:rPr lang="en-US" sz="2400" dirty="0"/>
              <a:t>(2) the defendant knew this information was proprietary; </a:t>
            </a:r>
          </a:p>
          <a:p>
            <a:pPr marL="342900" lvl="1" indent="0">
              <a:spcAft>
                <a:spcPts val="600"/>
              </a:spcAft>
              <a:buNone/>
            </a:pPr>
            <a:r>
              <a:rPr lang="en-US" sz="2400" dirty="0"/>
              <a:t>(3) the information was in fact a trade secret; </a:t>
            </a:r>
          </a:p>
          <a:p>
            <a:pPr marL="342900" lvl="1" indent="0">
              <a:spcAft>
                <a:spcPts val="600"/>
              </a:spcAft>
              <a:buNone/>
            </a:pPr>
            <a:r>
              <a:rPr lang="en-US" sz="2400" dirty="0"/>
              <a:t>(4) the defendant intended to convert the trade secret to the economic benefit of anyone other than the owner; </a:t>
            </a:r>
          </a:p>
          <a:p>
            <a:pPr marL="342900" lvl="1" indent="0">
              <a:spcAft>
                <a:spcPts val="600"/>
              </a:spcAft>
              <a:buNone/>
            </a:pPr>
            <a:r>
              <a:rPr lang="en-US" sz="2400" dirty="0"/>
              <a:t>(5) the defendant knew or intended that the owner of the trade secret would be injured; and </a:t>
            </a:r>
          </a:p>
          <a:p>
            <a:pPr marL="342900" lvl="1" indent="0">
              <a:spcAft>
                <a:spcPts val="600"/>
              </a:spcAft>
              <a:buNone/>
            </a:pPr>
            <a:r>
              <a:rPr lang="en-US" sz="2400" dirty="0"/>
              <a:t>(6) the trade secret was related to or was included in a product that was produced or placed in interstate or foreign commerce.”</a:t>
            </a:r>
            <a:r>
              <a:rPr lang="en-US" sz="2400" baseline="30000" dirty="0"/>
              <a:t>25</a:t>
            </a:r>
            <a:endParaRPr lang="en-US" sz="2400" b="1" baseline="30000" dirty="0"/>
          </a:p>
        </p:txBody>
      </p:sp>
      <p:sp>
        <p:nvSpPr>
          <p:cNvPr id="8" name="TextBox 7">
            <a:extLst>
              <a:ext uri="{FF2B5EF4-FFF2-40B4-BE49-F238E27FC236}">
                <a16:creationId xmlns:a16="http://schemas.microsoft.com/office/drawing/2014/main" xmlns="" id="{53B3D0E3-973B-44E6-ACF4-6EF0477DA5CE}"/>
              </a:ext>
            </a:extLst>
          </p:cNvPr>
          <p:cNvSpPr txBox="1"/>
          <p:nvPr/>
        </p:nvSpPr>
        <p:spPr>
          <a:xfrm>
            <a:off x="393895" y="6400541"/>
            <a:ext cx="7886700" cy="246221"/>
          </a:xfrm>
          <a:prstGeom prst="rect">
            <a:avLst/>
          </a:prstGeom>
          <a:noFill/>
        </p:spPr>
        <p:txBody>
          <a:bodyPr wrap="square" rtlCol="0">
            <a:spAutoFit/>
          </a:bodyPr>
          <a:lstStyle/>
          <a:p>
            <a:r>
              <a:rPr lang="en-US" sz="1000" dirty="0">
                <a:latin typeface="+mn-lt"/>
              </a:rPr>
              <a:t>25. 18 U.S.C. § 1832</a:t>
            </a:r>
          </a:p>
        </p:txBody>
      </p:sp>
    </p:spTree>
    <p:extLst>
      <p:ext uri="{BB962C8B-B14F-4D97-AF65-F5344CB8AC3E}">
        <p14:creationId xmlns:p14="http://schemas.microsoft.com/office/powerpoint/2010/main" val="35742736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1g: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Data Breach Law and Notification Requirements</a:t>
            </a:r>
          </a:p>
        </p:txBody>
      </p:sp>
      <p:pic>
        <p:nvPicPr>
          <p:cNvPr id="6" name="Picture 5" descr="Clipart of envelopes flying out of a computer screen and a cell phone. ">
            <a:extLst>
              <a:ext uri="{FF2B5EF4-FFF2-40B4-BE49-F238E27FC236}">
                <a16:creationId xmlns:a16="http://schemas.microsoft.com/office/drawing/2014/main" xmlns="" id="{B22E921F-32EF-4425-9E96-E63C9700AB22}"/>
              </a:ext>
            </a:extLst>
          </p:cNvPr>
          <p:cNvPicPr>
            <a:picLocks noChangeAspect="1"/>
          </p:cNvPicPr>
          <p:nvPr/>
        </p:nvPicPr>
        <p:blipFill>
          <a:blip r:embed="rId2"/>
          <a:stretch>
            <a:fillRect/>
          </a:stretch>
        </p:blipFill>
        <p:spPr>
          <a:xfrm>
            <a:off x="3319976" y="1950427"/>
            <a:ext cx="4241335" cy="2375707"/>
          </a:xfrm>
          <a:prstGeom prst="rect">
            <a:avLst/>
          </a:prstGeom>
        </p:spPr>
      </p:pic>
    </p:spTree>
    <p:extLst>
      <p:ext uri="{BB962C8B-B14F-4D97-AF65-F5344CB8AC3E}">
        <p14:creationId xmlns:p14="http://schemas.microsoft.com/office/powerpoint/2010/main" val="3186979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79828" y="0"/>
            <a:ext cx="8609427" cy="1325563"/>
          </a:xfrm>
        </p:spPr>
        <p:txBody>
          <a:bodyPr/>
          <a:lstStyle/>
          <a:p>
            <a:pPr>
              <a:spcAft>
                <a:spcPts val="600"/>
              </a:spcAft>
            </a:pPr>
            <a:r>
              <a:rPr lang="en-US" sz="3600" dirty="0"/>
              <a:t>U.S. Data Breach Laws - PII</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274320" y="924420"/>
            <a:ext cx="8360605" cy="5009160"/>
          </a:xfrm>
        </p:spPr>
        <p:txBody>
          <a:bodyPr/>
          <a:lstStyle/>
          <a:p>
            <a:pPr marL="0" indent="0">
              <a:spcBef>
                <a:spcPts val="0"/>
              </a:spcBef>
              <a:spcAft>
                <a:spcPts val="600"/>
              </a:spcAft>
              <a:buNone/>
            </a:pPr>
            <a:r>
              <a:rPr lang="en-US" sz="2400" dirty="0"/>
              <a:t>Data Breach laws are centered around the concept of personally identifiable information (“PII”), although what is defined as PII varies.</a:t>
            </a:r>
          </a:p>
          <a:p>
            <a:pPr marL="0" indent="0">
              <a:spcBef>
                <a:spcPts val="0"/>
              </a:spcBef>
              <a:spcAft>
                <a:spcPts val="0"/>
              </a:spcAft>
              <a:buNone/>
            </a:pPr>
            <a:r>
              <a:rPr lang="en-US" sz="2400" dirty="0"/>
              <a:t>PII definition per the Department of Labor:</a:t>
            </a:r>
          </a:p>
          <a:p>
            <a:pPr lvl="1">
              <a:spcBef>
                <a:spcPts val="0"/>
              </a:spcBef>
              <a:spcAft>
                <a:spcPts val="0"/>
              </a:spcAft>
            </a:pPr>
            <a:r>
              <a:rPr lang="en-US" sz="2000" dirty="0"/>
              <a:t>“Any representation of information that permits the identity of an individual to whom the information applies to be reasonably inferred by either direct or indirect means. </a:t>
            </a:r>
          </a:p>
          <a:p>
            <a:pPr lvl="1">
              <a:spcBef>
                <a:spcPts val="0"/>
              </a:spcBef>
              <a:spcAft>
                <a:spcPts val="0"/>
              </a:spcAft>
            </a:pPr>
            <a:r>
              <a:rPr lang="en-US" sz="2000" dirty="0"/>
              <a:t>Further, PII is defined as information: (</a:t>
            </a:r>
            <a:r>
              <a:rPr lang="en-US" sz="2000" dirty="0" err="1"/>
              <a:t>i</a:t>
            </a:r>
            <a:r>
              <a:rPr lang="en-US" sz="2000" dirty="0"/>
              <a:t>) that directly identifies an individual (e.g., name, address, social security number or other identifying number or code, telephone number, email address, etc.) or (ii) by which an agency intends to identify specific individuals in conjunction with other data elements, i.e., indirect identification. (These data elements may include a combination of gender, race, birth date, geographic indicator, and other descriptors). </a:t>
            </a:r>
          </a:p>
          <a:p>
            <a:pPr lvl="1">
              <a:spcBef>
                <a:spcPts val="0"/>
              </a:spcBef>
              <a:spcAft>
                <a:spcPts val="0"/>
              </a:spcAft>
            </a:pPr>
            <a:r>
              <a:rPr lang="en-US" sz="2000" dirty="0"/>
              <a:t>Additionally, information permitting the physical or online contacting of a specific individual is the same as personally identifiable information.</a:t>
            </a:r>
          </a:p>
          <a:p>
            <a:pPr lvl="1">
              <a:spcBef>
                <a:spcPts val="0"/>
              </a:spcBef>
              <a:spcAft>
                <a:spcPts val="0"/>
              </a:spcAft>
            </a:pPr>
            <a:r>
              <a:rPr lang="en-US" sz="2000" dirty="0"/>
              <a:t> This information can be maintained in either paper, electronic or other media.”</a:t>
            </a:r>
            <a:r>
              <a:rPr lang="en-US" sz="2000" baseline="30000" dirty="0"/>
              <a:t>23</a:t>
            </a:r>
          </a:p>
        </p:txBody>
      </p:sp>
      <p:sp>
        <p:nvSpPr>
          <p:cNvPr id="3" name="TextBox 2">
            <a:extLst>
              <a:ext uri="{FF2B5EF4-FFF2-40B4-BE49-F238E27FC236}">
                <a16:creationId xmlns:a16="http://schemas.microsoft.com/office/drawing/2014/main" xmlns="" id="{39A29908-7D06-4305-8F05-7D9DD364E643}"/>
              </a:ext>
            </a:extLst>
          </p:cNvPr>
          <p:cNvSpPr txBox="1"/>
          <p:nvPr/>
        </p:nvSpPr>
        <p:spPr>
          <a:xfrm>
            <a:off x="274320" y="6453570"/>
            <a:ext cx="8053754" cy="246221"/>
          </a:xfrm>
          <a:prstGeom prst="rect">
            <a:avLst/>
          </a:prstGeom>
          <a:noFill/>
        </p:spPr>
        <p:txBody>
          <a:bodyPr wrap="square" rtlCol="0">
            <a:spAutoFit/>
          </a:bodyPr>
          <a:lstStyle/>
          <a:p>
            <a:r>
              <a:rPr lang="en-US" sz="1000" dirty="0">
                <a:latin typeface="+mn-lt"/>
              </a:rPr>
              <a:t>23. https://www.dol.gov/general/ppii</a:t>
            </a:r>
          </a:p>
        </p:txBody>
      </p:sp>
    </p:spTree>
    <p:extLst>
      <p:ext uri="{BB962C8B-B14F-4D97-AF65-F5344CB8AC3E}">
        <p14:creationId xmlns:p14="http://schemas.microsoft.com/office/powerpoint/2010/main" val="7841844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27977" y="-26778"/>
            <a:ext cx="8360605" cy="1325563"/>
          </a:xfrm>
        </p:spPr>
        <p:txBody>
          <a:bodyPr/>
          <a:lstStyle/>
          <a:p>
            <a:pPr>
              <a:spcAft>
                <a:spcPts val="600"/>
              </a:spcAft>
            </a:pPr>
            <a:r>
              <a:rPr lang="en-US" sz="3600" dirty="0"/>
              <a:t>U.S. Data Breach Laws (cont.)	</a:t>
            </a:r>
          </a:p>
        </p:txBody>
      </p:sp>
      <p:sp>
        <p:nvSpPr>
          <p:cNvPr id="7" name="Content Placeholder 6">
            <a:extLst>
              <a:ext uri="{FF2B5EF4-FFF2-40B4-BE49-F238E27FC236}">
                <a16:creationId xmlns:a16="http://schemas.microsoft.com/office/drawing/2014/main" xmlns="" id="{746AE7DB-55DA-4FF6-A1DD-6E1EF9FD1C5F}"/>
              </a:ext>
            </a:extLst>
          </p:cNvPr>
          <p:cNvSpPr>
            <a:spLocks noGrp="1"/>
          </p:cNvSpPr>
          <p:nvPr>
            <p:ph idx="1"/>
          </p:nvPr>
        </p:nvSpPr>
        <p:spPr>
          <a:xfrm>
            <a:off x="527977" y="1058062"/>
            <a:ext cx="8088046" cy="4741875"/>
          </a:xfrm>
        </p:spPr>
        <p:txBody>
          <a:bodyPr/>
          <a:lstStyle/>
          <a:p>
            <a:pPr marL="0" indent="0">
              <a:spcAft>
                <a:spcPts val="600"/>
              </a:spcAft>
              <a:buNone/>
            </a:pPr>
            <a:r>
              <a:rPr lang="en-US" sz="2400" dirty="0"/>
              <a:t>No universally applicable federal law regulates data breach notification, although there are multiple industry-specific federal data breach laws with varying requirements.</a:t>
            </a:r>
          </a:p>
          <a:p>
            <a:pPr marL="0" indent="0">
              <a:spcAft>
                <a:spcPts val="600"/>
              </a:spcAft>
              <a:buNone/>
            </a:pPr>
            <a:r>
              <a:rPr lang="en-US" sz="2400" dirty="0"/>
              <a:t>State-level regulation, however, is widespread, and most states require notification for breaches of personal information data.  </a:t>
            </a:r>
          </a:p>
          <a:p>
            <a:pPr marL="0" indent="0">
              <a:spcAft>
                <a:spcPts val="600"/>
              </a:spcAft>
              <a:buNone/>
            </a:pPr>
            <a:r>
              <a:rPr lang="en-US" sz="2400" dirty="0"/>
              <a:t>Some state laws, such as California’s Security Breach Information Act, apply to government “agencies.” However, several states that require government agencies to notify individuals of data breaches also specifically exempt these agencies from being punished for non-compliance.</a:t>
            </a:r>
            <a:r>
              <a:rPr lang="en-US" sz="2400" baseline="30000" dirty="0"/>
              <a:t>24</a:t>
            </a:r>
            <a:endParaRPr lang="en-US" sz="2400" dirty="0"/>
          </a:p>
          <a:p>
            <a:pPr marL="0" indent="0">
              <a:spcAft>
                <a:spcPts val="600"/>
              </a:spcAft>
              <a:buNone/>
            </a:pPr>
            <a:r>
              <a:rPr lang="en-US" sz="2400" dirty="0"/>
              <a:t>The data breach protections afforded by many state laws however, are eliminated by the Cybersecurity Information Sharing Act of 2015 (CISA), which encourages the sharing of cyber threat information.</a:t>
            </a:r>
            <a:r>
              <a:rPr lang="en-US" sz="2400" baseline="30000" dirty="0"/>
              <a:t>25</a:t>
            </a:r>
          </a:p>
        </p:txBody>
      </p:sp>
      <p:pic>
        <p:nvPicPr>
          <p:cNvPr id="4" name="Picture 3" descr="Scales of justice.">
            <a:extLst>
              <a:ext uri="{FF2B5EF4-FFF2-40B4-BE49-F238E27FC236}">
                <a16:creationId xmlns:a16="http://schemas.microsoft.com/office/drawing/2014/main" xmlns="" id="{FFEE1EB7-1698-4026-B591-B55833AF9849}"/>
              </a:ext>
            </a:extLst>
          </p:cNvPr>
          <p:cNvPicPr>
            <a:picLocks noChangeAspect="1"/>
          </p:cNvPicPr>
          <p:nvPr/>
        </p:nvPicPr>
        <p:blipFill>
          <a:blip r:embed="rId3"/>
          <a:stretch>
            <a:fillRect/>
          </a:stretch>
        </p:blipFill>
        <p:spPr>
          <a:xfrm flipH="1">
            <a:off x="7458561" y="238143"/>
            <a:ext cx="956116" cy="820908"/>
          </a:xfrm>
          <a:prstGeom prst="rect">
            <a:avLst/>
          </a:prstGeom>
        </p:spPr>
      </p:pic>
      <p:sp>
        <p:nvSpPr>
          <p:cNvPr id="3" name="TextBox 2">
            <a:extLst>
              <a:ext uri="{FF2B5EF4-FFF2-40B4-BE49-F238E27FC236}">
                <a16:creationId xmlns:a16="http://schemas.microsoft.com/office/drawing/2014/main" xmlns="" id="{6CBFF509-F8E4-43F9-9A50-3C4145191487}"/>
              </a:ext>
            </a:extLst>
          </p:cNvPr>
          <p:cNvSpPr txBox="1"/>
          <p:nvPr/>
        </p:nvSpPr>
        <p:spPr>
          <a:xfrm>
            <a:off x="527977" y="6265598"/>
            <a:ext cx="8088046" cy="400110"/>
          </a:xfrm>
          <a:prstGeom prst="rect">
            <a:avLst/>
          </a:prstGeom>
          <a:noFill/>
        </p:spPr>
        <p:txBody>
          <a:bodyPr wrap="square" rtlCol="0">
            <a:spAutoFit/>
          </a:bodyPr>
          <a:lstStyle/>
          <a:p>
            <a:r>
              <a:rPr lang="en-US" sz="1000" dirty="0">
                <a:latin typeface="+mn-lt"/>
              </a:rPr>
              <a:t>24. California Security Breach Information Act (SB-1386) </a:t>
            </a:r>
          </a:p>
          <a:p>
            <a:r>
              <a:rPr lang="en-US" sz="1000" dirty="0">
                <a:latin typeface="+mn-lt"/>
              </a:rPr>
              <a:t>25. CISA, Section 102-110,  </a:t>
            </a:r>
          </a:p>
        </p:txBody>
      </p:sp>
    </p:spTree>
    <p:extLst>
      <p:ext uri="{BB962C8B-B14F-4D97-AF65-F5344CB8AC3E}">
        <p14:creationId xmlns:p14="http://schemas.microsoft.com/office/powerpoint/2010/main" val="38574721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B29A08-85C9-4D01-AF86-276E027037A2}"/>
              </a:ext>
            </a:extLst>
          </p:cNvPr>
          <p:cNvSpPr>
            <a:spLocks noGrp="1"/>
          </p:cNvSpPr>
          <p:nvPr>
            <p:ph type="title"/>
          </p:nvPr>
        </p:nvSpPr>
        <p:spPr>
          <a:xfrm>
            <a:off x="628650" y="147736"/>
            <a:ext cx="7886700" cy="1325563"/>
          </a:xfrm>
        </p:spPr>
        <p:txBody>
          <a:bodyPr/>
          <a:lstStyle/>
          <a:p>
            <a:r>
              <a:rPr lang="en-US" dirty="0"/>
              <a:t>Notice Requirements under Federal Law</a:t>
            </a:r>
          </a:p>
        </p:txBody>
      </p:sp>
      <p:sp>
        <p:nvSpPr>
          <p:cNvPr id="3" name="Content Placeholder 2">
            <a:extLst>
              <a:ext uri="{FF2B5EF4-FFF2-40B4-BE49-F238E27FC236}">
                <a16:creationId xmlns:a16="http://schemas.microsoft.com/office/drawing/2014/main" xmlns="" id="{489ADA6A-DACF-4ABA-B47C-36BCD812A0B0}"/>
              </a:ext>
            </a:extLst>
          </p:cNvPr>
          <p:cNvSpPr>
            <a:spLocks noGrp="1"/>
          </p:cNvSpPr>
          <p:nvPr>
            <p:ph idx="1"/>
          </p:nvPr>
        </p:nvSpPr>
        <p:spPr>
          <a:xfrm>
            <a:off x="628650" y="1473299"/>
            <a:ext cx="7886700" cy="4573246"/>
          </a:xfrm>
        </p:spPr>
        <p:txBody>
          <a:bodyPr/>
          <a:lstStyle/>
          <a:p>
            <a:pPr marL="0" indent="0">
              <a:spcBef>
                <a:spcPts val="600"/>
              </a:spcBef>
              <a:spcAft>
                <a:spcPts val="600"/>
              </a:spcAft>
              <a:buNone/>
            </a:pPr>
            <a:r>
              <a:rPr lang="en-US" sz="2400" dirty="0"/>
              <a:t>Gramm–Leach–Bliley Act (GLBA): financial institutions are required to provide customers with a notice of their information sharing policies when someone first becomes a customer and annually after that.</a:t>
            </a:r>
            <a:r>
              <a:rPr lang="en-US" sz="2400" baseline="30000" dirty="0"/>
              <a:t>26</a:t>
            </a:r>
            <a:r>
              <a:rPr lang="en-US" sz="2400" dirty="0"/>
              <a:t> </a:t>
            </a:r>
          </a:p>
          <a:p>
            <a:pPr marL="0" indent="0">
              <a:spcBef>
                <a:spcPts val="600"/>
              </a:spcBef>
              <a:spcAft>
                <a:spcPts val="600"/>
              </a:spcAft>
              <a:buNone/>
            </a:pPr>
            <a:r>
              <a:rPr lang="en-US" sz="2400" dirty="0"/>
              <a:t>FISMA: Federal Agencies must give annual and quarterly reports to congress on how to address the adequacy and effectiveness of information security policies, procedures, and practices.</a:t>
            </a:r>
            <a:r>
              <a:rPr lang="en-US" sz="2400" baseline="30000" dirty="0"/>
              <a:t>27</a:t>
            </a:r>
            <a:endParaRPr lang="en-US" sz="2400" dirty="0"/>
          </a:p>
          <a:p>
            <a:pPr marL="0" indent="0">
              <a:spcBef>
                <a:spcPts val="600"/>
              </a:spcBef>
              <a:spcAft>
                <a:spcPts val="600"/>
              </a:spcAft>
              <a:buNone/>
            </a:pPr>
            <a:r>
              <a:rPr lang="en-US" sz="2400" dirty="0"/>
              <a:t>FERPA - Every school is required to notify parents and eligible students annually of their rights under FERPA. The notice can take any form the institution or agency considers appropriate.</a:t>
            </a:r>
            <a:r>
              <a:rPr lang="en-US" sz="2400" baseline="30000" dirty="0"/>
              <a:t>28</a:t>
            </a:r>
            <a:endParaRPr lang="en-US" sz="2400" dirty="0"/>
          </a:p>
          <a:p>
            <a:pPr marL="0" indent="0">
              <a:spcBef>
                <a:spcPts val="600"/>
              </a:spcBef>
              <a:spcAft>
                <a:spcPts val="600"/>
              </a:spcAft>
              <a:buNone/>
            </a:pPr>
            <a:endParaRPr lang="en-US" sz="2000" dirty="0"/>
          </a:p>
        </p:txBody>
      </p:sp>
      <p:sp>
        <p:nvSpPr>
          <p:cNvPr id="4" name="TextBox 3">
            <a:extLst>
              <a:ext uri="{FF2B5EF4-FFF2-40B4-BE49-F238E27FC236}">
                <a16:creationId xmlns:a16="http://schemas.microsoft.com/office/drawing/2014/main" xmlns="" id="{D7C868D3-AFC7-4D6E-B0C9-D8C701E5D51E}"/>
              </a:ext>
            </a:extLst>
          </p:cNvPr>
          <p:cNvSpPr txBox="1"/>
          <p:nvPr/>
        </p:nvSpPr>
        <p:spPr>
          <a:xfrm>
            <a:off x="628650" y="6088748"/>
            <a:ext cx="7886700" cy="861774"/>
          </a:xfrm>
          <a:prstGeom prst="rect">
            <a:avLst/>
          </a:prstGeom>
          <a:noFill/>
        </p:spPr>
        <p:txBody>
          <a:bodyPr wrap="square" rtlCol="0">
            <a:spAutoFit/>
          </a:bodyPr>
          <a:lstStyle/>
          <a:p>
            <a:r>
              <a:rPr lang="en-US" sz="1000" dirty="0">
                <a:latin typeface="+mn-lt"/>
              </a:rPr>
              <a:t>26. Gramm–Leach–Bliley Act: Pub. L. No. 106-102, 113 Stat. 1338, codified in relevant part primarily at 15 U.S.C. §§ 6801-6809, §§ 6821-6827</a:t>
            </a:r>
          </a:p>
          <a:p>
            <a:r>
              <a:rPr lang="en-US" sz="1000" dirty="0">
                <a:latin typeface="+mn-lt"/>
              </a:rPr>
              <a:t>27. </a:t>
            </a:r>
            <a:r>
              <a:rPr lang="fr-FR" sz="1000" dirty="0">
                <a:latin typeface="+mn-lt"/>
              </a:rPr>
              <a:t>FISMA, 44 U.S.C. § 3541, et Seq.</a:t>
            </a:r>
          </a:p>
          <a:p>
            <a:r>
              <a:rPr lang="fr-FR" sz="1000" dirty="0">
                <a:latin typeface="+mn-lt"/>
              </a:rPr>
              <a:t>28. </a:t>
            </a:r>
            <a:r>
              <a:rPr lang="en-US" sz="1000" dirty="0">
                <a:latin typeface="+mn-lt"/>
              </a:rPr>
              <a:t>FERPA, 20 U.S.C.S. § 1232g</a:t>
            </a:r>
            <a:endParaRPr lang="fr-FR" sz="1000" dirty="0">
              <a:latin typeface="+mn-lt"/>
            </a:endParaRPr>
          </a:p>
          <a:p>
            <a:endParaRPr lang="en-US" sz="1000" dirty="0">
              <a:latin typeface="+mn-lt"/>
            </a:endParaRPr>
          </a:p>
          <a:p>
            <a:endParaRPr lang="en-US" sz="1000" dirty="0">
              <a:latin typeface="+mn-lt"/>
            </a:endParaRPr>
          </a:p>
        </p:txBody>
      </p:sp>
    </p:spTree>
    <p:extLst>
      <p:ext uri="{BB962C8B-B14F-4D97-AF65-F5344CB8AC3E}">
        <p14:creationId xmlns:p14="http://schemas.microsoft.com/office/powerpoint/2010/main" val="9720938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B29A08-85C9-4D01-AF86-276E027037A2}"/>
              </a:ext>
            </a:extLst>
          </p:cNvPr>
          <p:cNvSpPr>
            <a:spLocks noGrp="1"/>
          </p:cNvSpPr>
          <p:nvPr>
            <p:ph type="title"/>
          </p:nvPr>
        </p:nvSpPr>
        <p:spPr>
          <a:xfrm>
            <a:off x="455002" y="365126"/>
            <a:ext cx="8233996" cy="1325563"/>
          </a:xfrm>
        </p:spPr>
        <p:txBody>
          <a:bodyPr/>
          <a:lstStyle/>
          <a:p>
            <a:r>
              <a:rPr lang="en-US" dirty="0"/>
              <a:t>Notice Requirements under Federal Law (cont.)</a:t>
            </a:r>
          </a:p>
        </p:txBody>
      </p:sp>
      <p:sp>
        <p:nvSpPr>
          <p:cNvPr id="3" name="Content Placeholder 2">
            <a:extLst>
              <a:ext uri="{FF2B5EF4-FFF2-40B4-BE49-F238E27FC236}">
                <a16:creationId xmlns:a16="http://schemas.microsoft.com/office/drawing/2014/main" xmlns="" id="{489ADA6A-DACF-4ABA-B47C-36BCD812A0B0}"/>
              </a:ext>
            </a:extLst>
          </p:cNvPr>
          <p:cNvSpPr>
            <a:spLocks noGrp="1"/>
          </p:cNvSpPr>
          <p:nvPr>
            <p:ph idx="1"/>
          </p:nvPr>
        </p:nvSpPr>
        <p:spPr>
          <a:xfrm>
            <a:off x="628650" y="1437471"/>
            <a:ext cx="7886700" cy="4486274"/>
          </a:xfrm>
        </p:spPr>
        <p:txBody>
          <a:bodyPr/>
          <a:lstStyle/>
          <a:p>
            <a:pPr marL="0" indent="0">
              <a:spcAft>
                <a:spcPts val="600"/>
              </a:spcAft>
              <a:buNone/>
            </a:pPr>
            <a:r>
              <a:rPr lang="en-US" sz="2400" dirty="0"/>
              <a:t>HIPPA:</a:t>
            </a:r>
            <a:r>
              <a:rPr lang="en-US" sz="2400" baseline="30000" dirty="0"/>
              <a:t>29</a:t>
            </a:r>
            <a:r>
              <a:rPr lang="en-US" sz="2400" dirty="0"/>
              <a:t> Following a breach of unsecured protected health information, covered entities must provide notification of the breach to affected individuals, the Secretary, and, in certain circumstances, to the media.</a:t>
            </a:r>
          </a:p>
          <a:p>
            <a:pPr lvl="1"/>
            <a:r>
              <a:rPr lang="en-US" sz="2100" dirty="0"/>
              <a:t>Business associates must also notify covered entities if a breach occurs at or by the business associate</a:t>
            </a:r>
          </a:p>
          <a:p>
            <a:pPr lvl="1"/>
            <a:r>
              <a:rPr lang="en-US" sz="2100" dirty="0"/>
              <a:t>Notifications must be provided without unreasonable delay and no later than 60 days following the discovery of a breach</a:t>
            </a:r>
          </a:p>
          <a:p>
            <a:pPr lvl="1"/>
            <a:r>
              <a:rPr lang="en-US" sz="2100" dirty="0"/>
              <a:t>Notifications should include, a description of the breach &amp; types of information involved, the steps affected individuals should take to protect themselves from potential harm, what the covered entity is doing to investigate the breach, mitigate harm, and prevent further breaches, as well as contact information for the covered entity</a:t>
            </a:r>
          </a:p>
          <a:p>
            <a:pPr marL="0" indent="0">
              <a:buNone/>
            </a:pPr>
            <a:endParaRPr lang="en-US" sz="2400" dirty="0"/>
          </a:p>
        </p:txBody>
      </p:sp>
      <p:sp>
        <p:nvSpPr>
          <p:cNvPr id="4" name="TextBox 3">
            <a:extLst>
              <a:ext uri="{FF2B5EF4-FFF2-40B4-BE49-F238E27FC236}">
                <a16:creationId xmlns:a16="http://schemas.microsoft.com/office/drawing/2014/main" xmlns="" id="{0FBA3408-6A1A-4725-A992-0E86D4A4EF11}"/>
              </a:ext>
            </a:extLst>
          </p:cNvPr>
          <p:cNvSpPr txBox="1"/>
          <p:nvPr/>
        </p:nvSpPr>
        <p:spPr>
          <a:xfrm>
            <a:off x="628650" y="6189785"/>
            <a:ext cx="7600950" cy="246221"/>
          </a:xfrm>
          <a:prstGeom prst="rect">
            <a:avLst/>
          </a:prstGeom>
          <a:noFill/>
        </p:spPr>
        <p:txBody>
          <a:bodyPr wrap="square" rtlCol="0">
            <a:spAutoFit/>
          </a:bodyPr>
          <a:lstStyle/>
          <a:p>
            <a:r>
              <a:rPr lang="en-US" sz="1000" dirty="0">
                <a:latin typeface="+mn-lt"/>
              </a:rPr>
              <a:t>29. 34 CFR § 99.31 </a:t>
            </a:r>
          </a:p>
        </p:txBody>
      </p:sp>
    </p:spTree>
    <p:extLst>
      <p:ext uri="{BB962C8B-B14F-4D97-AF65-F5344CB8AC3E}">
        <p14:creationId xmlns:p14="http://schemas.microsoft.com/office/powerpoint/2010/main" val="1864856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8DC56F-7068-4060-9C49-3B215703C054}"/>
              </a:ext>
            </a:extLst>
          </p:cNvPr>
          <p:cNvSpPr>
            <a:spLocks noGrp="1"/>
          </p:cNvSpPr>
          <p:nvPr>
            <p:ph type="title"/>
          </p:nvPr>
        </p:nvSpPr>
        <p:spPr/>
        <p:txBody>
          <a:bodyPr/>
          <a:lstStyle/>
          <a:p>
            <a:r>
              <a:rPr lang="en-US" dirty="0"/>
              <a:t>Federal Laws Regulating Access to Data</a:t>
            </a:r>
          </a:p>
        </p:txBody>
      </p:sp>
      <p:sp>
        <p:nvSpPr>
          <p:cNvPr id="3" name="Content Placeholder 2">
            <a:extLst>
              <a:ext uri="{FF2B5EF4-FFF2-40B4-BE49-F238E27FC236}">
                <a16:creationId xmlns:a16="http://schemas.microsoft.com/office/drawing/2014/main" xmlns="" id="{3F228408-F96F-44C2-8183-232B19877474}"/>
              </a:ext>
            </a:extLst>
          </p:cNvPr>
          <p:cNvSpPr>
            <a:spLocks noGrp="1"/>
          </p:cNvSpPr>
          <p:nvPr>
            <p:ph idx="1"/>
          </p:nvPr>
        </p:nvSpPr>
        <p:spPr>
          <a:xfrm>
            <a:off x="628650" y="1825625"/>
            <a:ext cx="7886700" cy="4012467"/>
          </a:xfrm>
        </p:spPr>
        <p:txBody>
          <a:bodyPr/>
          <a:lstStyle/>
          <a:p>
            <a:pPr marL="0" indent="0">
              <a:buNone/>
            </a:pPr>
            <a:r>
              <a:rPr lang="en-US" dirty="0"/>
              <a:t>There is no one federal law regulating access to data. Instead, there is a collection of laws regulating specific industries and specific types of data.</a:t>
            </a:r>
          </a:p>
          <a:p>
            <a:pPr marL="0" indent="0">
              <a:buNone/>
            </a:pPr>
            <a:r>
              <a:rPr lang="en-US" dirty="0"/>
              <a:t>Congress regularly offers proposals to standardize laws at a federal level, but to date nothing has been passed.</a:t>
            </a:r>
          </a:p>
          <a:p>
            <a:pPr marL="0" indent="0">
              <a:buNone/>
            </a:pPr>
            <a:r>
              <a:rPr lang="en-US" dirty="0"/>
              <a:t>Instead, the US has a collection of federal and state laws and regulations that can sometimes overlap, dovetail and contradict one another.</a:t>
            </a:r>
            <a:r>
              <a:rPr lang="en-US" baseline="30000" dirty="0"/>
              <a:t>6 </a:t>
            </a:r>
          </a:p>
          <a:p>
            <a:pPr marL="0" indent="0">
              <a:buNone/>
            </a:pPr>
            <a:r>
              <a:rPr lang="en-US" dirty="0"/>
              <a:t>Also, many guidelines, which have been developed by governmental agencies and industry groups exist.  These guidelines do not have the force of law, but are part of self-regulatory guidelines and frameworks that are considered "best practices".</a:t>
            </a:r>
            <a:r>
              <a:rPr lang="en-US" baseline="30000" dirty="0"/>
              <a:t>1 </a:t>
            </a:r>
          </a:p>
          <a:p>
            <a:pPr marL="0" indent="0">
              <a:buNone/>
            </a:pPr>
            <a:endParaRPr lang="en-US" dirty="0"/>
          </a:p>
        </p:txBody>
      </p:sp>
      <p:sp>
        <p:nvSpPr>
          <p:cNvPr id="4" name="TextBox 3">
            <a:extLst>
              <a:ext uri="{FF2B5EF4-FFF2-40B4-BE49-F238E27FC236}">
                <a16:creationId xmlns:a16="http://schemas.microsoft.com/office/drawing/2014/main" xmlns="" id="{E22EE17E-B9B4-434D-BE91-F7ED5B15BC18}"/>
              </a:ext>
            </a:extLst>
          </p:cNvPr>
          <p:cNvSpPr txBox="1"/>
          <p:nvPr/>
        </p:nvSpPr>
        <p:spPr>
          <a:xfrm>
            <a:off x="628650" y="6288258"/>
            <a:ext cx="8037048" cy="400110"/>
          </a:xfrm>
          <a:prstGeom prst="rect">
            <a:avLst/>
          </a:prstGeom>
          <a:noFill/>
        </p:spPr>
        <p:txBody>
          <a:bodyPr wrap="square" rtlCol="0">
            <a:spAutoFit/>
          </a:bodyPr>
          <a:lstStyle/>
          <a:p>
            <a:r>
              <a:rPr lang="en-US" sz="1000" dirty="0">
                <a:latin typeface="+mn-lt"/>
              </a:rPr>
              <a:t>1. Data protection in the United States: overview, Practical Law Country Q&amp;A 6-502-0467</a:t>
            </a:r>
          </a:p>
          <a:p>
            <a:endParaRPr lang="en-US" sz="1000" dirty="0">
              <a:latin typeface="+mn-lt"/>
            </a:endParaRPr>
          </a:p>
        </p:txBody>
      </p:sp>
    </p:spTree>
    <p:extLst>
      <p:ext uri="{BB962C8B-B14F-4D97-AF65-F5344CB8AC3E}">
        <p14:creationId xmlns:p14="http://schemas.microsoft.com/office/powerpoint/2010/main" val="9918757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xmlns="" id="{66129ED7-2E7F-0B43-B186-DC50FE8AF39A}"/>
              </a:ext>
            </a:extLst>
          </p:cNvPr>
          <p:cNvSpPr>
            <a:spLocks noGrp="1"/>
          </p:cNvSpPr>
          <p:nvPr>
            <p:ph type="title"/>
          </p:nvPr>
        </p:nvSpPr>
        <p:spPr>
          <a:xfrm>
            <a:off x="337625" y="365126"/>
            <a:ext cx="8177725" cy="1325563"/>
          </a:xfrm>
        </p:spPr>
        <p:txBody>
          <a:bodyPr/>
          <a:lstStyle/>
          <a:p>
            <a:r>
              <a:rPr lang="en-IE" dirty="0"/>
              <a:t>Data Breach –PII Assessment </a:t>
            </a:r>
          </a:p>
        </p:txBody>
      </p:sp>
      <p:sp>
        <p:nvSpPr>
          <p:cNvPr id="5" name="Content Placeholder 4">
            <a:extLst>
              <a:ext uri="{FF2B5EF4-FFF2-40B4-BE49-F238E27FC236}">
                <a16:creationId xmlns:a16="http://schemas.microsoft.com/office/drawing/2014/main" xmlns="" id="{BD054AFC-F341-4F4E-BD83-55545C5D436B}"/>
              </a:ext>
            </a:extLst>
          </p:cNvPr>
          <p:cNvSpPr>
            <a:spLocks noGrp="1"/>
          </p:cNvSpPr>
          <p:nvPr>
            <p:ph idx="1"/>
          </p:nvPr>
        </p:nvSpPr>
        <p:spPr>
          <a:xfrm>
            <a:off x="483137" y="1586475"/>
            <a:ext cx="7886700" cy="4351338"/>
          </a:xfrm>
        </p:spPr>
        <p:txBody>
          <a:bodyPr/>
          <a:lstStyle/>
          <a:p>
            <a:pPr marL="0" indent="0">
              <a:buNone/>
            </a:pPr>
            <a:r>
              <a:rPr lang="en-US" sz="3200" dirty="0"/>
              <a:t>What does personally identifiable information mean, and what kind of information does it include?</a:t>
            </a:r>
          </a:p>
        </p:txBody>
      </p:sp>
      <p:pic>
        <p:nvPicPr>
          <p:cNvPr id="4" name="Picture 3" descr="Image of a pile of questions marks.">
            <a:extLst>
              <a:ext uri="{FF2B5EF4-FFF2-40B4-BE49-F238E27FC236}">
                <a16:creationId xmlns:a16="http://schemas.microsoft.com/office/drawing/2014/main" xmlns="" id="{33B188CF-0029-46AA-A5D0-E29632BB1D12}"/>
              </a:ext>
            </a:extLst>
          </p:cNvPr>
          <p:cNvPicPr>
            <a:picLocks noChangeAspect="1"/>
          </p:cNvPicPr>
          <p:nvPr/>
        </p:nvPicPr>
        <p:blipFill>
          <a:blip r:embed="rId2"/>
          <a:stretch>
            <a:fillRect/>
          </a:stretch>
        </p:blipFill>
        <p:spPr>
          <a:xfrm>
            <a:off x="1187987" y="3429000"/>
            <a:ext cx="6477000" cy="3238500"/>
          </a:xfrm>
          <a:prstGeom prst="rect">
            <a:avLst/>
          </a:prstGeom>
        </p:spPr>
      </p:pic>
    </p:spTree>
    <p:extLst>
      <p:ext uri="{BB962C8B-B14F-4D97-AF65-F5344CB8AC3E}">
        <p14:creationId xmlns:p14="http://schemas.microsoft.com/office/powerpoint/2010/main" val="24761072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1h: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Intellectual Property and Copyright Laws</a:t>
            </a:r>
          </a:p>
        </p:txBody>
      </p:sp>
      <p:pic>
        <p:nvPicPr>
          <p:cNvPr id="3" name="Picture 2" descr="Image of a person holding a copyright symbol.">
            <a:extLst>
              <a:ext uri="{FF2B5EF4-FFF2-40B4-BE49-F238E27FC236}">
                <a16:creationId xmlns:a16="http://schemas.microsoft.com/office/drawing/2014/main" xmlns="" id="{63F0A775-F18E-4079-A333-D8A2ECF3ADAF}"/>
              </a:ext>
            </a:extLst>
          </p:cNvPr>
          <p:cNvPicPr>
            <a:picLocks noChangeAspect="1"/>
          </p:cNvPicPr>
          <p:nvPr/>
        </p:nvPicPr>
        <p:blipFill>
          <a:blip r:embed="rId2"/>
          <a:stretch>
            <a:fillRect/>
          </a:stretch>
        </p:blipFill>
        <p:spPr>
          <a:xfrm>
            <a:off x="3412224" y="1921658"/>
            <a:ext cx="2676258" cy="2676258"/>
          </a:xfrm>
          <a:prstGeom prst="rect">
            <a:avLst/>
          </a:prstGeom>
        </p:spPr>
      </p:pic>
    </p:spTree>
    <p:extLst>
      <p:ext uri="{BB962C8B-B14F-4D97-AF65-F5344CB8AC3E}">
        <p14:creationId xmlns:p14="http://schemas.microsoft.com/office/powerpoint/2010/main" val="14641268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196948" y="194270"/>
            <a:ext cx="7093413" cy="994172"/>
          </a:xfrm>
        </p:spPr>
        <p:txBody>
          <a:bodyPr/>
          <a:lstStyle/>
          <a:p>
            <a:pPr eaLnBrk="1" hangingPunct="1"/>
            <a:r>
              <a:rPr lang="en-US" dirty="0"/>
              <a:t>Intellectual Property and Copyright Laws</a:t>
            </a:r>
          </a:p>
        </p:txBody>
      </p:sp>
      <p:sp>
        <p:nvSpPr>
          <p:cNvPr id="14338" name="Content Placeholder 2" descr="Mysterious image of a thief"/>
          <p:cNvSpPr>
            <a:spLocks noGrp="1"/>
          </p:cNvSpPr>
          <p:nvPr>
            <p:ph idx="1"/>
          </p:nvPr>
        </p:nvSpPr>
        <p:spPr>
          <a:xfrm>
            <a:off x="196948" y="1012871"/>
            <a:ext cx="8570521" cy="4223881"/>
          </a:xfrm>
        </p:spPr>
        <p:txBody>
          <a:bodyPr>
            <a:noAutofit/>
          </a:bodyPr>
          <a:lstStyle/>
          <a:p>
            <a:pPr marL="0" indent="0">
              <a:spcAft>
                <a:spcPts val="600"/>
              </a:spcAft>
              <a:buNone/>
            </a:pPr>
            <a:r>
              <a:rPr lang="en-US" sz="2300" dirty="0"/>
              <a:t>Intellectual property is any product of the human intellect that the law protects from unauthorized use by others. The ownership of intellectual property creates a limited monopoly in the protected property.  </a:t>
            </a:r>
          </a:p>
          <a:p>
            <a:pPr marL="0" indent="0">
              <a:spcBef>
                <a:spcPts val="0"/>
              </a:spcBef>
              <a:spcAft>
                <a:spcPts val="0"/>
              </a:spcAft>
              <a:buNone/>
            </a:pPr>
            <a:r>
              <a:rPr lang="en-US" sz="2300" dirty="0"/>
              <a:t>Intellectual property is comprised of four categories:  </a:t>
            </a:r>
          </a:p>
          <a:p>
            <a:pPr lvl="1">
              <a:spcBef>
                <a:spcPts val="0"/>
              </a:spcBef>
              <a:spcAft>
                <a:spcPts val="0"/>
              </a:spcAft>
            </a:pPr>
            <a:r>
              <a:rPr lang="en-US" sz="2000" dirty="0"/>
              <a:t>Copyright -protects the original writings of authors (but not ideas or facts).</a:t>
            </a:r>
            <a:r>
              <a:rPr lang="en-US" sz="2000" baseline="30000" dirty="0"/>
              <a:t>30</a:t>
            </a:r>
          </a:p>
          <a:p>
            <a:pPr lvl="1" eaLnBrk="1" hangingPunct="1">
              <a:spcBef>
                <a:spcPts val="0"/>
              </a:spcBef>
              <a:spcAft>
                <a:spcPts val="0"/>
              </a:spcAft>
            </a:pPr>
            <a:r>
              <a:rPr lang="en-US" sz="2000" dirty="0"/>
              <a:t>Patent -grants the patent holder the exclusive right to exclude others from making, using, importing, and selling the patented innovation for a limited period of time.</a:t>
            </a:r>
            <a:r>
              <a:rPr lang="en-US" sz="2000" baseline="30000" dirty="0"/>
              <a:t> 31</a:t>
            </a:r>
          </a:p>
          <a:p>
            <a:pPr lvl="1" eaLnBrk="1" hangingPunct="1">
              <a:spcBef>
                <a:spcPts val="0"/>
              </a:spcBef>
              <a:spcAft>
                <a:spcPts val="0"/>
              </a:spcAft>
            </a:pPr>
            <a:r>
              <a:rPr lang="en-US" sz="2000" dirty="0"/>
              <a:t>Trademark - any word, name, symbol, or design, or any combination thereof, used in commerce to identify and distinguish the goods of one manufacturer or seller from those of another and to indicate the source of the goods.</a:t>
            </a:r>
            <a:r>
              <a:rPr lang="en-US" sz="2000" baseline="30000" dirty="0"/>
              <a:t> 32</a:t>
            </a:r>
          </a:p>
          <a:p>
            <a:pPr lvl="1" eaLnBrk="1" hangingPunct="1">
              <a:spcBef>
                <a:spcPts val="0"/>
              </a:spcBef>
              <a:spcAft>
                <a:spcPts val="0"/>
              </a:spcAft>
            </a:pPr>
            <a:r>
              <a:rPr lang="en-US" sz="2000" dirty="0"/>
              <a:t>Trade Secrets - information used in business that gives an economic advantage over competitors.  These can include a formula, pattern, compilation, program, device, method, technique or process.</a:t>
            </a:r>
            <a:r>
              <a:rPr lang="en-US" sz="2000" baseline="30000" dirty="0"/>
              <a:t> 33</a:t>
            </a:r>
          </a:p>
        </p:txBody>
      </p:sp>
      <p:sp>
        <p:nvSpPr>
          <p:cNvPr id="2" name="TextBox 1">
            <a:extLst>
              <a:ext uri="{FF2B5EF4-FFF2-40B4-BE49-F238E27FC236}">
                <a16:creationId xmlns:a16="http://schemas.microsoft.com/office/drawing/2014/main" xmlns="" id="{0B240950-ADA7-454B-BBAB-BC580C61D29F}"/>
              </a:ext>
            </a:extLst>
          </p:cNvPr>
          <p:cNvSpPr txBox="1"/>
          <p:nvPr/>
        </p:nvSpPr>
        <p:spPr>
          <a:xfrm>
            <a:off x="576775" y="5992837"/>
            <a:ext cx="7962314" cy="707886"/>
          </a:xfrm>
          <a:prstGeom prst="rect">
            <a:avLst/>
          </a:prstGeom>
          <a:noFill/>
        </p:spPr>
        <p:txBody>
          <a:bodyPr wrap="square" rtlCol="0">
            <a:spAutoFit/>
          </a:bodyPr>
          <a:lstStyle/>
          <a:p>
            <a:r>
              <a:rPr lang="en-US" sz="1000" dirty="0">
                <a:latin typeface="+mn-lt"/>
              </a:rPr>
              <a:t>30. https://www.uspto.gov/patents-getting-started/general-information-concerning-patents#heading-2</a:t>
            </a:r>
          </a:p>
          <a:p>
            <a:r>
              <a:rPr lang="en-US" sz="1000" dirty="0">
                <a:latin typeface="+mn-lt"/>
              </a:rPr>
              <a:t>31. https://www.uspto.gov/patents-getting-started/general-information-concerning-patents#heading-2</a:t>
            </a:r>
          </a:p>
          <a:p>
            <a:r>
              <a:rPr lang="en-US" sz="1000" dirty="0">
                <a:latin typeface="+mn-lt"/>
              </a:rPr>
              <a:t>32. https://www.uspto.gov/patents-getting-started/general-information-concerning-patents#heading-2</a:t>
            </a:r>
          </a:p>
          <a:p>
            <a:r>
              <a:rPr lang="en-US" sz="1000" dirty="0">
                <a:latin typeface="+mn-lt"/>
              </a:rPr>
              <a:t>33. https://www.law.cornell.edu/wex/trade_secret, Uniform Trade Secrets Act</a:t>
            </a:r>
          </a:p>
        </p:txBody>
      </p:sp>
    </p:spTree>
    <p:extLst>
      <p:ext uri="{BB962C8B-B14F-4D97-AF65-F5344CB8AC3E}">
        <p14:creationId xmlns:p14="http://schemas.microsoft.com/office/powerpoint/2010/main" val="26426944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487973" y="78031"/>
            <a:ext cx="7886700" cy="1325563"/>
          </a:xfrm>
        </p:spPr>
        <p:txBody>
          <a:bodyPr/>
          <a:lstStyle/>
          <a:p>
            <a:pPr eaLnBrk="1" hangingPunct="1"/>
            <a:r>
              <a:rPr lang="en-US" dirty="0"/>
              <a:t>Intellectual Property Regulation</a:t>
            </a:r>
          </a:p>
        </p:txBody>
      </p:sp>
      <p:sp>
        <p:nvSpPr>
          <p:cNvPr id="14338" name="Content Placeholder 2" descr="Mysterious image of a thief"/>
          <p:cNvSpPr>
            <a:spLocks noGrp="1"/>
          </p:cNvSpPr>
          <p:nvPr>
            <p:ph idx="1"/>
          </p:nvPr>
        </p:nvSpPr>
        <p:spPr>
          <a:xfrm>
            <a:off x="628650" y="1253331"/>
            <a:ext cx="7886700" cy="4351338"/>
          </a:xfrm>
        </p:spPr>
        <p:txBody>
          <a:bodyPr>
            <a:noAutofit/>
          </a:bodyPr>
          <a:lstStyle/>
          <a:p>
            <a:pPr marL="0" indent="0">
              <a:spcAft>
                <a:spcPts val="600"/>
              </a:spcAft>
              <a:buNone/>
            </a:pPr>
            <a:r>
              <a:rPr lang="en-US" sz="2400" dirty="0"/>
              <a:t>Copyrights are exclusively regulated by federal law, 17 U.S.C. §§ 101 – 810,  and must be registered with the U.S. Copyright Office to be legally enforceable. </a:t>
            </a:r>
          </a:p>
          <a:p>
            <a:pPr marL="0" indent="0">
              <a:spcAft>
                <a:spcPts val="600"/>
              </a:spcAft>
              <a:buNone/>
            </a:pPr>
            <a:r>
              <a:rPr lang="en-US" sz="2400" dirty="0"/>
              <a:t>Trade secrets are regulated federally by The Defend Trade Secrets Act of 2016, 18 U.S.C. § 1836, and at the state level by the Uniform Trade Secrets Act, which has been adopted by 48 states.</a:t>
            </a:r>
          </a:p>
          <a:p>
            <a:pPr marL="0" indent="0">
              <a:spcAft>
                <a:spcPts val="600"/>
              </a:spcAft>
              <a:buNone/>
            </a:pPr>
            <a:r>
              <a:rPr lang="en-US" sz="2400" dirty="0"/>
              <a:t>The U.S. Patent and Trademark Office (PTO) is responsible for issuing and monitoring federally registered patents and trademarks.  </a:t>
            </a:r>
          </a:p>
          <a:p>
            <a:pPr marL="342900" lvl="1" indent="0">
              <a:spcAft>
                <a:spcPts val="600"/>
              </a:spcAft>
              <a:buNone/>
            </a:pPr>
            <a:r>
              <a:rPr lang="en-US" sz="2100" dirty="0"/>
              <a:t>Patents are exclusively governed by federal law, U.S. Patent Act, 35 U.S.C. §§ 1 </a:t>
            </a:r>
            <a:r>
              <a:rPr lang="en-US" sz="2100" i="1" dirty="0"/>
              <a:t>et seq</a:t>
            </a:r>
            <a:r>
              <a:rPr lang="en-US" sz="2100" dirty="0"/>
              <a:t>. </a:t>
            </a:r>
          </a:p>
          <a:p>
            <a:pPr marL="342900" lvl="1" indent="0">
              <a:spcAft>
                <a:spcPts val="600"/>
              </a:spcAft>
              <a:buNone/>
            </a:pPr>
            <a:r>
              <a:rPr lang="en-US" sz="2100" dirty="0"/>
              <a:t>Trademarks are protected by the Lanham Act, 15 U.S.C. § 1127, but may also be regulated by state law.</a:t>
            </a:r>
          </a:p>
          <a:p>
            <a:pPr marL="0" indent="0" eaLnBrk="1" hangingPunct="1">
              <a:spcAft>
                <a:spcPts val="600"/>
              </a:spcAft>
              <a:buNone/>
            </a:pPr>
            <a:endParaRPr lang="en-US" sz="3000" dirty="0"/>
          </a:p>
        </p:txBody>
      </p:sp>
      <p:pic>
        <p:nvPicPr>
          <p:cNvPr id="3" name="Picture 2" descr="Image of a gavel on a keyboard.">
            <a:extLst>
              <a:ext uri="{FF2B5EF4-FFF2-40B4-BE49-F238E27FC236}">
                <a16:creationId xmlns:a16="http://schemas.microsoft.com/office/drawing/2014/main" xmlns="" id="{9F877EDF-9F82-47E1-B912-2B6196E12375}"/>
              </a:ext>
            </a:extLst>
          </p:cNvPr>
          <p:cNvPicPr>
            <a:picLocks noChangeAspect="1"/>
          </p:cNvPicPr>
          <p:nvPr/>
        </p:nvPicPr>
        <p:blipFill>
          <a:blip r:embed="rId3"/>
          <a:stretch>
            <a:fillRect/>
          </a:stretch>
        </p:blipFill>
        <p:spPr>
          <a:xfrm>
            <a:off x="7294532" y="219361"/>
            <a:ext cx="1220818" cy="892641"/>
          </a:xfrm>
          <a:prstGeom prst="rect">
            <a:avLst/>
          </a:prstGeom>
        </p:spPr>
      </p:pic>
    </p:spTree>
    <p:extLst>
      <p:ext uri="{BB962C8B-B14F-4D97-AF65-F5344CB8AC3E}">
        <p14:creationId xmlns:p14="http://schemas.microsoft.com/office/powerpoint/2010/main" val="1587558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295422" y="111908"/>
            <a:ext cx="8219928" cy="1325563"/>
          </a:xfrm>
        </p:spPr>
        <p:txBody>
          <a:bodyPr/>
          <a:lstStyle/>
          <a:p>
            <a:pPr eaLnBrk="1" hangingPunct="1"/>
            <a:r>
              <a:rPr lang="en-US" dirty="0"/>
              <a:t>Copyright Act of 1976</a:t>
            </a:r>
            <a:r>
              <a:rPr lang="en-US" baseline="30000" dirty="0"/>
              <a:t>34</a:t>
            </a:r>
            <a:r>
              <a:rPr lang="en-US" dirty="0"/>
              <a:t> </a:t>
            </a:r>
          </a:p>
        </p:txBody>
      </p:sp>
      <p:sp>
        <p:nvSpPr>
          <p:cNvPr id="14338" name="Content Placeholder 2" descr="Mysterious image of a thief"/>
          <p:cNvSpPr>
            <a:spLocks noGrp="1"/>
          </p:cNvSpPr>
          <p:nvPr>
            <p:ph idx="1"/>
          </p:nvPr>
        </p:nvSpPr>
        <p:spPr>
          <a:xfrm>
            <a:off x="628650" y="1252025"/>
            <a:ext cx="7886700" cy="4671719"/>
          </a:xfrm>
        </p:spPr>
        <p:txBody>
          <a:bodyPr>
            <a:noAutofit/>
          </a:bodyPr>
          <a:lstStyle/>
          <a:p>
            <a:pPr marL="0" indent="0">
              <a:spcAft>
                <a:spcPts val="600"/>
              </a:spcAft>
              <a:buNone/>
            </a:pPr>
            <a:r>
              <a:rPr lang="en-US" sz="2400" dirty="0"/>
              <a:t>Copyright protection exists for </a:t>
            </a:r>
            <a:r>
              <a:rPr lang="en-US" sz="2400" u="sng" dirty="0"/>
              <a:t>original works </a:t>
            </a:r>
            <a:r>
              <a:rPr lang="en-US" sz="2400" dirty="0"/>
              <a:t>of authorship fixed in any </a:t>
            </a:r>
            <a:r>
              <a:rPr lang="en-US" sz="2400" u="sng" dirty="0"/>
              <a:t>tangible</a:t>
            </a:r>
            <a:r>
              <a:rPr lang="en-US" sz="2400" dirty="0"/>
              <a:t> medium of expression from which they can be perceived, reproduced, or otherwise communicated, either directly or with the aid of a machine or device. </a:t>
            </a:r>
          </a:p>
          <a:p>
            <a:pPr marL="0" indent="0">
              <a:spcAft>
                <a:spcPts val="600"/>
              </a:spcAft>
              <a:buNone/>
            </a:pPr>
            <a:r>
              <a:rPr lang="en-US" sz="2400" dirty="0"/>
              <a:t>Copyright protection does not extend to any idea, procedure, process, system, method of operation, concept, principle, or discovery. </a:t>
            </a:r>
          </a:p>
          <a:p>
            <a:pPr marL="0" indent="0">
              <a:spcAft>
                <a:spcPts val="600"/>
              </a:spcAft>
              <a:buNone/>
            </a:pPr>
            <a:r>
              <a:rPr lang="en-US" sz="2400" dirty="0"/>
              <a:t>The owner of a copyright has the exclusive right to reproduce, distribute, perform, display, license, and to prepare derivative works based on the copyrighted work.</a:t>
            </a:r>
          </a:p>
          <a:p>
            <a:pPr marL="0" indent="0">
              <a:spcAft>
                <a:spcPts val="600"/>
              </a:spcAft>
              <a:buNone/>
            </a:pPr>
            <a:r>
              <a:rPr lang="en-US" sz="2400" dirty="0"/>
              <a:t>Copyright registration is voluntary, as a copyright exists from the moment the work is created. However registration must be done to bring a lawsuit for infringement of a U.S. work. </a:t>
            </a:r>
          </a:p>
          <a:p>
            <a:pPr lvl="1">
              <a:spcAft>
                <a:spcPts val="600"/>
              </a:spcAft>
            </a:pPr>
            <a:endParaRPr lang="en-US" sz="2400" dirty="0"/>
          </a:p>
        </p:txBody>
      </p:sp>
      <p:sp>
        <p:nvSpPr>
          <p:cNvPr id="2" name="TextBox 1">
            <a:extLst>
              <a:ext uri="{FF2B5EF4-FFF2-40B4-BE49-F238E27FC236}">
                <a16:creationId xmlns:a16="http://schemas.microsoft.com/office/drawing/2014/main" xmlns="" id="{8086830E-4983-4B3E-B2B5-21B72B2BE2BB}"/>
              </a:ext>
            </a:extLst>
          </p:cNvPr>
          <p:cNvSpPr txBox="1"/>
          <p:nvPr/>
        </p:nvSpPr>
        <p:spPr>
          <a:xfrm>
            <a:off x="628650" y="6372665"/>
            <a:ext cx="7446205" cy="246221"/>
          </a:xfrm>
          <a:prstGeom prst="rect">
            <a:avLst/>
          </a:prstGeom>
          <a:noFill/>
        </p:spPr>
        <p:txBody>
          <a:bodyPr wrap="square" rtlCol="0">
            <a:spAutoFit/>
          </a:bodyPr>
          <a:lstStyle/>
          <a:p>
            <a:r>
              <a:rPr lang="en-US" sz="1000" dirty="0">
                <a:latin typeface="+mn-lt"/>
              </a:rPr>
              <a:t>34. 17 U.S.C. §§ 101 – 810</a:t>
            </a:r>
          </a:p>
        </p:txBody>
      </p:sp>
    </p:spTree>
    <p:extLst>
      <p:ext uri="{BB962C8B-B14F-4D97-AF65-F5344CB8AC3E}">
        <p14:creationId xmlns:p14="http://schemas.microsoft.com/office/powerpoint/2010/main" val="35026427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C88F2D-E0BD-41CD-B64F-5B2136A6646E}"/>
              </a:ext>
            </a:extLst>
          </p:cNvPr>
          <p:cNvSpPr>
            <a:spLocks noGrp="1"/>
          </p:cNvSpPr>
          <p:nvPr>
            <p:ph type="title"/>
          </p:nvPr>
        </p:nvSpPr>
        <p:spPr/>
        <p:txBody>
          <a:bodyPr/>
          <a:lstStyle/>
          <a:p>
            <a:r>
              <a:rPr lang="en-US" dirty="0"/>
              <a:t>Copyright Issues in Cyberspace</a:t>
            </a:r>
          </a:p>
        </p:txBody>
      </p:sp>
      <p:sp>
        <p:nvSpPr>
          <p:cNvPr id="3" name="Content Placeholder 2">
            <a:extLst>
              <a:ext uri="{FF2B5EF4-FFF2-40B4-BE49-F238E27FC236}">
                <a16:creationId xmlns:a16="http://schemas.microsoft.com/office/drawing/2014/main" xmlns="" id="{2CEB8344-FB81-4AA8-BBCE-C47E7E8E312D}"/>
              </a:ext>
            </a:extLst>
          </p:cNvPr>
          <p:cNvSpPr>
            <a:spLocks noGrp="1"/>
          </p:cNvSpPr>
          <p:nvPr>
            <p:ph idx="1"/>
          </p:nvPr>
        </p:nvSpPr>
        <p:spPr>
          <a:xfrm>
            <a:off x="628650" y="1431730"/>
            <a:ext cx="7886700" cy="4351338"/>
          </a:xfrm>
        </p:spPr>
        <p:txBody>
          <a:bodyPr/>
          <a:lstStyle/>
          <a:p>
            <a:pPr marL="0" indent="0">
              <a:buNone/>
            </a:pPr>
            <a:r>
              <a:rPr lang="en-US" dirty="0"/>
              <a:t>“The Internet and digital technology have created an incredibly vast market for pirated software, music, videos, and films. Such piracy poses an investigative and enforcement challenge for law enforcement: technological advances make it possible to create low-cost but high quality fraudulent copies of intellectual property; there are multiple ways for criminals to commit piracy; and pirated software, films and music are easily distributed via the Internet. The economic costs from such piracy are staggering. In 2003 alone, computer software developers suffered retail sales losses of $6.4 billion dollars stemming solely from piracy of personal computer applications.</a:t>
            </a:r>
          </a:p>
          <a:p>
            <a:pPr marL="0" indent="0">
              <a:buNone/>
            </a:pPr>
            <a:endParaRPr lang="en-US" sz="900" dirty="0"/>
          </a:p>
          <a:p>
            <a:pPr marL="0" indent="0">
              <a:buNone/>
            </a:pPr>
            <a:r>
              <a:rPr lang="en-US" dirty="0"/>
              <a:t>Piracy of software, music, video, and film usually constitutes a criminal copyright infringement or violation. With increasing frequency, more sophisticated cyber-criminals have taken to operating a conglomerate of illegal online activities, from child-pornography to phishing schemes to theft and distribution of stolen intellectual property.”</a:t>
            </a:r>
            <a:r>
              <a:rPr lang="en-US" baseline="30000" dirty="0"/>
              <a:t>35</a:t>
            </a:r>
          </a:p>
        </p:txBody>
      </p:sp>
      <p:pic>
        <p:nvPicPr>
          <p:cNvPr id="6" name="Picture 5" descr="Image of a person sitting on a download icon.">
            <a:extLst>
              <a:ext uri="{FF2B5EF4-FFF2-40B4-BE49-F238E27FC236}">
                <a16:creationId xmlns:a16="http://schemas.microsoft.com/office/drawing/2014/main" xmlns="" id="{655B7E1C-3BBB-4963-B813-AA7CAB9201FD}"/>
              </a:ext>
            </a:extLst>
          </p:cNvPr>
          <p:cNvPicPr>
            <a:picLocks noChangeAspect="1"/>
          </p:cNvPicPr>
          <p:nvPr/>
        </p:nvPicPr>
        <p:blipFill>
          <a:blip r:embed="rId2"/>
          <a:stretch>
            <a:fillRect/>
          </a:stretch>
        </p:blipFill>
        <p:spPr>
          <a:xfrm>
            <a:off x="7323184" y="229587"/>
            <a:ext cx="1690689" cy="1690689"/>
          </a:xfrm>
          <a:prstGeom prst="rect">
            <a:avLst/>
          </a:prstGeom>
        </p:spPr>
      </p:pic>
      <p:sp>
        <p:nvSpPr>
          <p:cNvPr id="4" name="TextBox 3">
            <a:extLst>
              <a:ext uri="{FF2B5EF4-FFF2-40B4-BE49-F238E27FC236}">
                <a16:creationId xmlns:a16="http://schemas.microsoft.com/office/drawing/2014/main" xmlns="" id="{7D9079B6-3387-432C-B243-84EB614DE5EA}"/>
              </a:ext>
            </a:extLst>
          </p:cNvPr>
          <p:cNvSpPr txBox="1"/>
          <p:nvPr/>
        </p:nvSpPr>
        <p:spPr>
          <a:xfrm>
            <a:off x="628650" y="6244901"/>
            <a:ext cx="7315200" cy="400110"/>
          </a:xfrm>
          <a:prstGeom prst="rect">
            <a:avLst/>
          </a:prstGeom>
          <a:noFill/>
        </p:spPr>
        <p:txBody>
          <a:bodyPr wrap="square" rtlCol="0">
            <a:spAutoFit/>
          </a:bodyPr>
          <a:lstStyle/>
          <a:p>
            <a:r>
              <a:rPr lang="en-US" sz="1000" dirty="0">
                <a:latin typeface="+mn-lt"/>
              </a:rPr>
              <a:t>35. § 25:15.Copyright statutes, Fishman and McKenna, Wiretapping and Eavesdropping § 25:15</a:t>
            </a:r>
          </a:p>
          <a:p>
            <a:endParaRPr lang="en-US" sz="1000" dirty="0">
              <a:latin typeface="+mn-lt"/>
            </a:endParaRPr>
          </a:p>
        </p:txBody>
      </p:sp>
    </p:spTree>
    <p:extLst>
      <p:ext uri="{BB962C8B-B14F-4D97-AF65-F5344CB8AC3E}">
        <p14:creationId xmlns:p14="http://schemas.microsoft.com/office/powerpoint/2010/main" val="38227536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C2F1963-FEE2-400B-B3AF-F5E611492EFD}"/>
              </a:ext>
            </a:extLst>
          </p:cNvPr>
          <p:cNvSpPr>
            <a:spLocks noGrp="1"/>
          </p:cNvSpPr>
          <p:nvPr>
            <p:ph type="title"/>
          </p:nvPr>
        </p:nvSpPr>
        <p:spPr/>
        <p:txBody>
          <a:bodyPr/>
          <a:lstStyle/>
          <a:p>
            <a:r>
              <a:rPr lang="da-DK" dirty="0"/>
              <a:t>Copyright Cyberspace Case Study</a:t>
            </a:r>
            <a:r>
              <a:rPr lang="da-DK" b="1" dirty="0"/>
              <a:t/>
            </a:r>
            <a:br>
              <a:rPr lang="da-DK" b="1" dirty="0"/>
            </a:br>
            <a:endParaRPr lang="en-US" dirty="0"/>
          </a:p>
        </p:txBody>
      </p:sp>
      <p:sp>
        <p:nvSpPr>
          <p:cNvPr id="3" name="Content Placeholder 2">
            <a:extLst>
              <a:ext uri="{FF2B5EF4-FFF2-40B4-BE49-F238E27FC236}">
                <a16:creationId xmlns:a16="http://schemas.microsoft.com/office/drawing/2014/main" xmlns="" id="{CFC757C2-A2D6-4729-877C-80792DCB1FB3}"/>
              </a:ext>
            </a:extLst>
          </p:cNvPr>
          <p:cNvSpPr>
            <a:spLocks noGrp="1"/>
          </p:cNvSpPr>
          <p:nvPr>
            <p:ph idx="1"/>
          </p:nvPr>
        </p:nvSpPr>
        <p:spPr>
          <a:xfrm>
            <a:off x="628650" y="1350498"/>
            <a:ext cx="7886700" cy="4826465"/>
          </a:xfrm>
        </p:spPr>
        <p:txBody>
          <a:bodyPr/>
          <a:lstStyle/>
          <a:p>
            <a:pPr marL="0" indent="0">
              <a:buNone/>
            </a:pPr>
            <a:r>
              <a:rPr lang="da-DK" sz="2400" b="1" i="1" dirty="0"/>
              <a:t>Elsevier Inc. et al v. Sci-Hub </a:t>
            </a:r>
            <a:r>
              <a:rPr lang="da-DK" sz="2400" b="1" dirty="0"/>
              <a:t>(2017)</a:t>
            </a:r>
            <a:r>
              <a:rPr lang="da-DK" sz="2400" b="1" baseline="30000" dirty="0"/>
              <a:t>36</a:t>
            </a:r>
          </a:p>
          <a:p>
            <a:pPr marL="0" indent="0">
              <a:spcBef>
                <a:spcPts val="1200"/>
              </a:spcBef>
              <a:spcAft>
                <a:spcPts val="1200"/>
              </a:spcAft>
              <a:buNone/>
            </a:pPr>
            <a:r>
              <a:rPr lang="en-US" sz="2400" dirty="0"/>
              <a:t>Elsevier Inc. is a major publisher of scientific information. Sci-Hub is an online database that allowed users to bypass Elsevier’s paywalls and access works for free. Elsevier sued Sci-Hub for copyright infringement.</a:t>
            </a:r>
          </a:p>
          <a:p>
            <a:pPr marL="0" indent="0">
              <a:spcBef>
                <a:spcPts val="1200"/>
              </a:spcBef>
              <a:spcAft>
                <a:spcPts val="1200"/>
              </a:spcAft>
              <a:buNone/>
            </a:pPr>
            <a:r>
              <a:rPr lang="en-US" sz="2400" dirty="0"/>
              <a:t>Elsevier gave the court a list of 100 articles illicitly made available by Sci-Hub and </a:t>
            </a:r>
            <a:r>
              <a:rPr lang="en-US" sz="2400" dirty="0" err="1"/>
              <a:t>LibGen</a:t>
            </a:r>
            <a:r>
              <a:rPr lang="en-US" sz="2400" dirty="0"/>
              <a:t>. Elsevier holds the copyright for the largest share of the roughly 28 million papers downloaded from Sci-Hub over 6 months in 2016.</a:t>
            </a:r>
          </a:p>
          <a:p>
            <a:pPr marL="0" indent="0">
              <a:spcBef>
                <a:spcPts val="1200"/>
              </a:spcBef>
              <a:spcAft>
                <a:spcPts val="1200"/>
              </a:spcAft>
              <a:buNone/>
            </a:pPr>
            <a:r>
              <a:rPr lang="en-US" sz="2400" dirty="0"/>
              <a:t>A New York district court found Sci-Hub guilty and awarded Elsevier $15 million in damages for copyright infringement.</a:t>
            </a:r>
          </a:p>
        </p:txBody>
      </p:sp>
      <p:sp>
        <p:nvSpPr>
          <p:cNvPr id="4" name="TextBox 3">
            <a:extLst>
              <a:ext uri="{FF2B5EF4-FFF2-40B4-BE49-F238E27FC236}">
                <a16:creationId xmlns:a16="http://schemas.microsoft.com/office/drawing/2014/main" xmlns="" id="{1B2E5254-B282-49D7-A420-3B7C11387D0E}"/>
              </a:ext>
            </a:extLst>
          </p:cNvPr>
          <p:cNvSpPr txBox="1"/>
          <p:nvPr/>
        </p:nvSpPr>
        <p:spPr>
          <a:xfrm>
            <a:off x="844062" y="6288258"/>
            <a:ext cx="7033846" cy="400110"/>
          </a:xfrm>
          <a:prstGeom prst="rect">
            <a:avLst/>
          </a:prstGeom>
          <a:noFill/>
        </p:spPr>
        <p:txBody>
          <a:bodyPr wrap="square" rtlCol="0">
            <a:spAutoFit/>
          </a:bodyPr>
          <a:lstStyle/>
          <a:p>
            <a:r>
              <a:rPr lang="en-US" sz="1000" dirty="0">
                <a:latin typeface="+mn-lt"/>
              </a:rPr>
              <a:t>36. </a:t>
            </a:r>
            <a:r>
              <a:rPr lang="da-DK" sz="1000" i="1" dirty="0">
                <a:latin typeface="+mn-lt"/>
              </a:rPr>
              <a:t>Elsevier Inc. et al v. Sci-Hub et al</a:t>
            </a:r>
            <a:r>
              <a:rPr lang="da-DK" sz="1000" dirty="0">
                <a:latin typeface="+mn-lt"/>
              </a:rPr>
              <a:t>, 1:15CV04282</a:t>
            </a:r>
          </a:p>
          <a:p>
            <a:endParaRPr lang="en-US" sz="1000" dirty="0">
              <a:latin typeface="+mn-lt"/>
            </a:endParaRPr>
          </a:p>
        </p:txBody>
      </p:sp>
      <p:pic>
        <p:nvPicPr>
          <p:cNvPr id="6" name="Picture 5" descr="Image of a lightbulb in front of a blackboard with science symbols written on it.">
            <a:extLst>
              <a:ext uri="{FF2B5EF4-FFF2-40B4-BE49-F238E27FC236}">
                <a16:creationId xmlns:a16="http://schemas.microsoft.com/office/drawing/2014/main" xmlns="" id="{451A2912-F293-431B-8A0F-AA6BE80F6A7D}"/>
              </a:ext>
            </a:extLst>
          </p:cNvPr>
          <p:cNvPicPr>
            <a:picLocks noChangeAspect="1"/>
          </p:cNvPicPr>
          <p:nvPr/>
        </p:nvPicPr>
        <p:blipFill>
          <a:blip r:embed="rId2"/>
          <a:stretch>
            <a:fillRect/>
          </a:stretch>
        </p:blipFill>
        <p:spPr>
          <a:xfrm>
            <a:off x="6688718" y="431948"/>
            <a:ext cx="2097024" cy="1036320"/>
          </a:xfrm>
          <a:prstGeom prst="rect">
            <a:avLst/>
          </a:prstGeom>
        </p:spPr>
      </p:pic>
    </p:spTree>
    <p:extLst>
      <p:ext uri="{BB962C8B-B14F-4D97-AF65-F5344CB8AC3E}">
        <p14:creationId xmlns:p14="http://schemas.microsoft.com/office/powerpoint/2010/main" val="38851795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E450A35-9FFC-4A1B-870E-0A9CD3B729E9}"/>
              </a:ext>
            </a:extLst>
          </p:cNvPr>
          <p:cNvSpPr>
            <a:spLocks noGrp="1"/>
          </p:cNvSpPr>
          <p:nvPr>
            <p:ph type="title"/>
          </p:nvPr>
        </p:nvSpPr>
        <p:spPr/>
        <p:txBody>
          <a:bodyPr/>
          <a:lstStyle/>
          <a:p>
            <a:r>
              <a:rPr lang="en-US" dirty="0"/>
              <a:t>Trade Secret &amp; Copyright Assessment</a:t>
            </a:r>
          </a:p>
        </p:txBody>
      </p:sp>
      <p:sp>
        <p:nvSpPr>
          <p:cNvPr id="3" name="Content Placeholder 2">
            <a:extLst>
              <a:ext uri="{FF2B5EF4-FFF2-40B4-BE49-F238E27FC236}">
                <a16:creationId xmlns:a16="http://schemas.microsoft.com/office/drawing/2014/main" xmlns="" id="{50A979E3-AC7C-4852-A933-062DC0BF8753}"/>
              </a:ext>
            </a:extLst>
          </p:cNvPr>
          <p:cNvSpPr>
            <a:spLocks noGrp="1"/>
          </p:cNvSpPr>
          <p:nvPr>
            <p:ph idx="1"/>
          </p:nvPr>
        </p:nvSpPr>
        <p:spPr>
          <a:xfrm>
            <a:off x="628650" y="1690689"/>
            <a:ext cx="7886700" cy="4486274"/>
          </a:xfrm>
        </p:spPr>
        <p:txBody>
          <a:bodyPr/>
          <a:lstStyle/>
          <a:p>
            <a:pPr marL="0" indent="0">
              <a:buNone/>
            </a:pPr>
            <a:r>
              <a:rPr lang="en-US" sz="2400" b="1" dirty="0"/>
              <a:t>True or False</a:t>
            </a:r>
          </a:p>
          <a:p>
            <a:r>
              <a:rPr lang="en-US" sz="2000" dirty="0"/>
              <a:t>A trademark is information of economic value, which is not generally known to others and is not readily ascertainable by proper means. </a:t>
            </a:r>
            <a:endParaRPr lang="en-US" sz="2000" b="1" dirty="0"/>
          </a:p>
          <a:p>
            <a:r>
              <a:rPr lang="en-US" sz="2000" dirty="0"/>
              <a:t>The growth of cyberspace has created more ways to steal trade secrets that are now easily scanned, copied, downloaded, or carried with an ex-employee. </a:t>
            </a:r>
            <a:endParaRPr lang="en-US" sz="2000" b="1" dirty="0"/>
          </a:p>
          <a:p>
            <a:r>
              <a:rPr lang="en-US" sz="2000" dirty="0"/>
              <a:t>The owner of a copyright does not have the exclusive right to reproduce, distribute, perform, display, license, and to prepare derivative works based on the copyrighted work. </a:t>
            </a:r>
            <a:endParaRPr lang="en-US" sz="2000" b="1" dirty="0"/>
          </a:p>
          <a:p>
            <a:r>
              <a:rPr lang="en-US" sz="2000" dirty="0"/>
              <a:t>Downloading content from one site, modifying it or reproducing it on another site has been made possible by digital technology and produced challenges for the traditional interpretation copyright laws. </a:t>
            </a:r>
            <a:endParaRPr lang="en-US" sz="2000" b="1" dirty="0"/>
          </a:p>
          <a:p>
            <a:pPr marL="0" indent="0">
              <a:buNone/>
            </a:pPr>
            <a:endParaRPr lang="en-US" sz="2000" dirty="0"/>
          </a:p>
          <a:p>
            <a:endParaRPr lang="en-US" dirty="0"/>
          </a:p>
        </p:txBody>
      </p:sp>
      <p:pic>
        <p:nvPicPr>
          <p:cNvPr id="5" name="Picture 4" descr="Clip art of a question mark.">
            <a:extLst>
              <a:ext uri="{FF2B5EF4-FFF2-40B4-BE49-F238E27FC236}">
                <a16:creationId xmlns:a16="http://schemas.microsoft.com/office/drawing/2014/main" xmlns="" id="{355BF033-684C-450D-A4F9-49AA117B6A11}"/>
              </a:ext>
            </a:extLst>
          </p:cNvPr>
          <p:cNvPicPr>
            <a:picLocks noChangeAspect="1"/>
          </p:cNvPicPr>
          <p:nvPr/>
        </p:nvPicPr>
        <p:blipFill>
          <a:blip r:embed="rId2"/>
          <a:stretch>
            <a:fillRect/>
          </a:stretch>
        </p:blipFill>
        <p:spPr>
          <a:xfrm>
            <a:off x="7254604" y="496472"/>
            <a:ext cx="1490957" cy="1313278"/>
          </a:xfrm>
          <a:prstGeom prst="rect">
            <a:avLst/>
          </a:prstGeom>
        </p:spPr>
      </p:pic>
    </p:spTree>
    <p:extLst>
      <p:ext uri="{BB962C8B-B14F-4D97-AF65-F5344CB8AC3E}">
        <p14:creationId xmlns:p14="http://schemas.microsoft.com/office/powerpoint/2010/main" val="35653499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E450A35-9FFC-4A1B-870E-0A9CD3B729E9}"/>
              </a:ext>
            </a:extLst>
          </p:cNvPr>
          <p:cNvSpPr>
            <a:spLocks noGrp="1"/>
          </p:cNvSpPr>
          <p:nvPr>
            <p:ph type="title"/>
          </p:nvPr>
        </p:nvSpPr>
        <p:spPr/>
        <p:txBody>
          <a:bodyPr/>
          <a:lstStyle/>
          <a:p>
            <a:r>
              <a:rPr lang="en-US" dirty="0"/>
              <a:t>Trade Secret &amp; Copyright Assessment (Answers)</a:t>
            </a:r>
          </a:p>
        </p:txBody>
      </p:sp>
      <p:sp>
        <p:nvSpPr>
          <p:cNvPr id="3" name="Content Placeholder 2">
            <a:extLst>
              <a:ext uri="{FF2B5EF4-FFF2-40B4-BE49-F238E27FC236}">
                <a16:creationId xmlns:a16="http://schemas.microsoft.com/office/drawing/2014/main" xmlns="" id="{50A979E3-AC7C-4852-A933-062DC0BF8753}"/>
              </a:ext>
            </a:extLst>
          </p:cNvPr>
          <p:cNvSpPr>
            <a:spLocks noGrp="1"/>
          </p:cNvSpPr>
          <p:nvPr>
            <p:ph idx="1"/>
          </p:nvPr>
        </p:nvSpPr>
        <p:spPr>
          <a:xfrm>
            <a:off x="628650" y="1690689"/>
            <a:ext cx="7886700" cy="4486274"/>
          </a:xfrm>
        </p:spPr>
        <p:txBody>
          <a:bodyPr/>
          <a:lstStyle/>
          <a:p>
            <a:pPr marL="0" indent="0">
              <a:buNone/>
            </a:pPr>
            <a:r>
              <a:rPr lang="en-US" sz="2400" b="1" dirty="0"/>
              <a:t>True or False</a:t>
            </a:r>
          </a:p>
          <a:p>
            <a:r>
              <a:rPr lang="en-US" sz="2000" dirty="0"/>
              <a:t>A trademark is information of economic value, which is not generally known to others and is not readily ascertainable by proper means. </a:t>
            </a:r>
            <a:r>
              <a:rPr lang="en-US" sz="2000" b="1" dirty="0"/>
              <a:t>FALSE</a:t>
            </a:r>
          </a:p>
          <a:p>
            <a:r>
              <a:rPr lang="en-US" sz="2000" dirty="0"/>
              <a:t>The growth of cyberspace has created more ways to steal trade secrets that are now easily scanned, copied, downloaded, or carried with an ex-employee. </a:t>
            </a:r>
            <a:r>
              <a:rPr lang="en-US" sz="2000" b="1" dirty="0"/>
              <a:t>TRUE</a:t>
            </a:r>
          </a:p>
          <a:p>
            <a:r>
              <a:rPr lang="en-US" sz="2000" dirty="0"/>
              <a:t>The owner of a copyright does not have the exclusive right to reproduce, distribute, perform, display, license, and to prepare derivative works based on the copyrighted work. </a:t>
            </a:r>
            <a:r>
              <a:rPr lang="en-US" sz="2000" b="1" dirty="0"/>
              <a:t>FALSE</a:t>
            </a:r>
          </a:p>
          <a:p>
            <a:r>
              <a:rPr lang="en-US" sz="2000" dirty="0"/>
              <a:t>Downloading content from one site, modifying it or reproducing it on another site has been made possible by digital technology and produced challenges for the traditional interpretation copyright laws. </a:t>
            </a:r>
            <a:r>
              <a:rPr lang="en-US" sz="2000" b="1" dirty="0"/>
              <a:t>TRUE</a:t>
            </a:r>
          </a:p>
          <a:p>
            <a:pPr marL="0" indent="0">
              <a:buNone/>
            </a:pPr>
            <a:endParaRPr lang="en-US" sz="2000" dirty="0"/>
          </a:p>
          <a:p>
            <a:endParaRPr lang="en-US" dirty="0"/>
          </a:p>
        </p:txBody>
      </p:sp>
      <p:pic>
        <p:nvPicPr>
          <p:cNvPr id="4" name="Picture 3" descr="Clip art of a question mark.">
            <a:extLst>
              <a:ext uri="{FF2B5EF4-FFF2-40B4-BE49-F238E27FC236}">
                <a16:creationId xmlns:a16="http://schemas.microsoft.com/office/drawing/2014/main" xmlns="" id="{C434D10D-1B4D-4EB9-8450-C632175F849E}"/>
              </a:ext>
            </a:extLst>
          </p:cNvPr>
          <p:cNvPicPr>
            <a:picLocks noChangeAspect="1"/>
          </p:cNvPicPr>
          <p:nvPr/>
        </p:nvPicPr>
        <p:blipFill>
          <a:blip r:embed="rId2"/>
          <a:stretch>
            <a:fillRect/>
          </a:stretch>
        </p:blipFill>
        <p:spPr>
          <a:xfrm>
            <a:off x="7254604" y="496472"/>
            <a:ext cx="1490957" cy="1313278"/>
          </a:xfrm>
          <a:prstGeom prst="rect">
            <a:avLst/>
          </a:prstGeom>
        </p:spPr>
      </p:pic>
    </p:spTree>
    <p:extLst>
      <p:ext uri="{BB962C8B-B14F-4D97-AF65-F5344CB8AC3E}">
        <p14:creationId xmlns:p14="http://schemas.microsoft.com/office/powerpoint/2010/main" val="33769645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326A8C5-8EC2-4E86-8632-D5CA97539536}"/>
              </a:ext>
            </a:extLst>
          </p:cNvPr>
          <p:cNvSpPr>
            <a:spLocks noGrp="1"/>
          </p:cNvSpPr>
          <p:nvPr>
            <p:ph type="title"/>
          </p:nvPr>
        </p:nvSpPr>
        <p:spPr/>
        <p:txBody>
          <a:bodyPr/>
          <a:lstStyle/>
          <a:p>
            <a:r>
              <a:rPr lang="en-US" sz="3600" dirty="0"/>
              <a:t>2. Other Federal Laws Criminalizing Specific Cyber Activities</a:t>
            </a:r>
            <a:br>
              <a:rPr lang="en-US" sz="3600" dirty="0"/>
            </a:br>
            <a:endParaRPr lang="en-US" dirty="0"/>
          </a:p>
        </p:txBody>
      </p:sp>
      <p:sp>
        <p:nvSpPr>
          <p:cNvPr id="3" name="Content Placeholder 2">
            <a:extLst>
              <a:ext uri="{FF2B5EF4-FFF2-40B4-BE49-F238E27FC236}">
                <a16:creationId xmlns:a16="http://schemas.microsoft.com/office/drawing/2014/main" xmlns="" id="{91A37CEB-98E2-40CE-84C4-D21E3543D861}"/>
              </a:ext>
            </a:extLst>
          </p:cNvPr>
          <p:cNvSpPr>
            <a:spLocks noGrp="1"/>
          </p:cNvSpPr>
          <p:nvPr>
            <p:ph idx="1"/>
          </p:nvPr>
        </p:nvSpPr>
        <p:spPr/>
        <p:txBody>
          <a:bodyPr/>
          <a:lstStyle/>
          <a:p>
            <a:pPr marL="800100" lvl="1" indent="-457200">
              <a:buFont typeface="+mj-lt"/>
              <a:buAutoNum type="alphaLcPeriod"/>
            </a:pPr>
            <a:r>
              <a:rPr lang="en-US" sz="2400" dirty="0"/>
              <a:t>Interstate Stalking Punishment and Prevention Act, 18 USC § 2261A </a:t>
            </a:r>
          </a:p>
          <a:p>
            <a:pPr marL="800100" lvl="1" indent="-457200">
              <a:buFont typeface="+mj-lt"/>
              <a:buAutoNum type="alphaLcPeriod"/>
            </a:pPr>
            <a:r>
              <a:rPr lang="en-US" sz="2400" dirty="0"/>
              <a:t>Interstate Communications Act, 18 USC § 875 </a:t>
            </a:r>
          </a:p>
          <a:p>
            <a:pPr marL="800100" lvl="1" indent="-457200">
              <a:buFont typeface="+mj-lt"/>
              <a:buAutoNum type="alphaLcPeriod"/>
            </a:pPr>
            <a:r>
              <a:rPr lang="en-US" sz="2400" dirty="0"/>
              <a:t>Communications Decency Act, 47 U.S.C. § 223</a:t>
            </a:r>
          </a:p>
          <a:p>
            <a:pPr marL="800100" lvl="1" indent="-457200">
              <a:buFont typeface="+mj-lt"/>
              <a:buAutoNum type="alphaLcPeriod"/>
            </a:pPr>
            <a:r>
              <a:rPr lang="en-US" sz="2400" dirty="0"/>
              <a:t>Child Pornography Prevention Act, 18 U.S.C. § 2251, et seq.; </a:t>
            </a:r>
          </a:p>
          <a:p>
            <a:pPr marL="800100" lvl="1" indent="-457200">
              <a:buFont typeface="+mj-lt"/>
              <a:buAutoNum type="alphaLcPeriod"/>
            </a:pPr>
            <a:r>
              <a:rPr lang="en-US" sz="2400" dirty="0"/>
              <a:t>Child Online Protection Act, 47 U.S.C. § 231, et seq.</a:t>
            </a:r>
          </a:p>
          <a:p>
            <a:pPr marL="0" indent="0">
              <a:buNone/>
            </a:pPr>
            <a:endParaRPr lang="en-US" sz="2400" dirty="0"/>
          </a:p>
          <a:p>
            <a:pPr marL="0" indent="0">
              <a:buNone/>
            </a:pPr>
            <a:r>
              <a:rPr lang="en-US" sz="2400" dirty="0"/>
              <a:t>These laws exist to deter cyber actors from acting in particular ways online. </a:t>
            </a:r>
          </a:p>
        </p:txBody>
      </p:sp>
    </p:spTree>
    <p:extLst>
      <p:ext uri="{BB962C8B-B14F-4D97-AF65-F5344CB8AC3E}">
        <p14:creationId xmlns:p14="http://schemas.microsoft.com/office/powerpoint/2010/main" val="1026821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D61E5FE-B991-44D0-AEA1-26B463CBF536}"/>
              </a:ext>
            </a:extLst>
          </p:cNvPr>
          <p:cNvSpPr>
            <a:spLocks noGrp="1"/>
          </p:cNvSpPr>
          <p:nvPr>
            <p:ph type="title"/>
          </p:nvPr>
        </p:nvSpPr>
        <p:spPr/>
        <p:txBody>
          <a:bodyPr/>
          <a:lstStyle/>
          <a:p>
            <a:r>
              <a:rPr lang="en-US" dirty="0"/>
              <a:t>1. Federal Laws Regulating Access to Data</a:t>
            </a:r>
          </a:p>
        </p:txBody>
      </p:sp>
      <p:sp>
        <p:nvSpPr>
          <p:cNvPr id="3" name="Content Placeholder 2">
            <a:extLst>
              <a:ext uri="{FF2B5EF4-FFF2-40B4-BE49-F238E27FC236}">
                <a16:creationId xmlns:a16="http://schemas.microsoft.com/office/drawing/2014/main" xmlns="" id="{B894849A-0326-4AF6-A8C4-57F0FFB1BBAF}"/>
              </a:ext>
            </a:extLst>
          </p:cNvPr>
          <p:cNvSpPr>
            <a:spLocks noGrp="1"/>
          </p:cNvSpPr>
          <p:nvPr>
            <p:ph idx="1"/>
          </p:nvPr>
        </p:nvSpPr>
        <p:spPr/>
        <p:txBody>
          <a:bodyPr/>
          <a:lstStyle/>
          <a:p>
            <a:pPr marL="457200" indent="-457200">
              <a:buFont typeface="+mj-lt"/>
              <a:buAutoNum type="alphaLcPeriod"/>
            </a:pPr>
            <a:r>
              <a:rPr lang="en-US" sz="2300" dirty="0"/>
              <a:t>Financial Information: Gramm–Leach–Bliley Act (GLBA)</a:t>
            </a:r>
          </a:p>
          <a:p>
            <a:pPr marL="457200" indent="-457200">
              <a:buFont typeface="+mj-lt"/>
              <a:buAutoNum type="alphaLcPeriod"/>
            </a:pPr>
            <a:r>
              <a:rPr lang="en-US" sz="2300" dirty="0"/>
              <a:t>Federal Information Security Management Act (FISMA)</a:t>
            </a:r>
          </a:p>
          <a:p>
            <a:pPr marL="457200" indent="-457200">
              <a:buFont typeface="+mj-lt"/>
              <a:buAutoNum type="alphaLcPeriod"/>
            </a:pPr>
            <a:r>
              <a:rPr lang="en-US" sz="2300" dirty="0"/>
              <a:t>Medical Records: Health Insurance Portability &amp; Accountability Act (HIPAA)</a:t>
            </a:r>
          </a:p>
          <a:p>
            <a:pPr marL="457200" indent="-457200">
              <a:buFont typeface="+mj-lt"/>
              <a:buAutoNum type="alphaLcPeriod"/>
            </a:pPr>
            <a:r>
              <a:rPr lang="en-US" sz="2300" dirty="0"/>
              <a:t>Student Records: Family Educational Rights and Privacy Act (FERPA) </a:t>
            </a:r>
          </a:p>
          <a:p>
            <a:pPr marL="457200" indent="-457200">
              <a:buFont typeface="+mj-lt"/>
              <a:buAutoNum type="alphaLcPeriod"/>
            </a:pPr>
            <a:r>
              <a:rPr lang="en-US" sz="2300" dirty="0"/>
              <a:t>Identity Theft and Identity Protection Legislation</a:t>
            </a:r>
          </a:p>
          <a:p>
            <a:pPr marL="457200" indent="-457200">
              <a:buFont typeface="+mj-lt"/>
              <a:buAutoNum type="alphaLcPeriod"/>
            </a:pPr>
            <a:r>
              <a:rPr lang="en-US" sz="2300" dirty="0"/>
              <a:t>Theft of Trade Secrets, 18 U.S. Code § 1832 </a:t>
            </a:r>
          </a:p>
          <a:p>
            <a:pPr marL="457200" indent="-457200">
              <a:buFont typeface="+mj-lt"/>
              <a:buAutoNum type="alphaLcPeriod"/>
            </a:pPr>
            <a:r>
              <a:rPr lang="en-US" sz="2300" dirty="0"/>
              <a:t>Federal Data Breach Law and Notification Requirements</a:t>
            </a:r>
          </a:p>
          <a:p>
            <a:pPr marL="457200" indent="-457200">
              <a:buFont typeface="+mj-lt"/>
              <a:buAutoNum type="alphaLcPeriod"/>
            </a:pPr>
            <a:r>
              <a:rPr lang="en-US" sz="2300" dirty="0"/>
              <a:t>Intellectual Property and copyright laws</a:t>
            </a:r>
          </a:p>
          <a:p>
            <a:endParaRPr lang="en-US" dirty="0"/>
          </a:p>
        </p:txBody>
      </p:sp>
    </p:spTree>
    <p:extLst>
      <p:ext uri="{BB962C8B-B14F-4D97-AF65-F5344CB8AC3E}">
        <p14:creationId xmlns:p14="http://schemas.microsoft.com/office/powerpoint/2010/main" val="160101581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2a: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Interstate Stalking Punishment and Prevention Act, 18 USC § 2261A </a:t>
            </a:r>
          </a:p>
        </p:txBody>
      </p:sp>
      <p:pic>
        <p:nvPicPr>
          <p:cNvPr id="2" name="Picture 1" descr="Clipart of a cell phone screen with evil eyes staring out.">
            <a:extLst>
              <a:ext uri="{FF2B5EF4-FFF2-40B4-BE49-F238E27FC236}">
                <a16:creationId xmlns:a16="http://schemas.microsoft.com/office/drawing/2014/main" xmlns="" id="{5CC3EA09-AC16-4079-9ACD-C0DE64C3A15B}"/>
              </a:ext>
            </a:extLst>
          </p:cNvPr>
          <p:cNvPicPr>
            <a:picLocks noChangeAspect="1"/>
          </p:cNvPicPr>
          <p:nvPr/>
        </p:nvPicPr>
        <p:blipFill>
          <a:blip r:embed="rId2"/>
          <a:stretch>
            <a:fillRect/>
          </a:stretch>
        </p:blipFill>
        <p:spPr>
          <a:xfrm>
            <a:off x="4031026" y="1809752"/>
            <a:ext cx="4038187" cy="2438692"/>
          </a:xfrm>
          <a:prstGeom prst="rect">
            <a:avLst/>
          </a:prstGeom>
        </p:spPr>
      </p:pic>
    </p:spTree>
    <p:extLst>
      <p:ext uri="{BB962C8B-B14F-4D97-AF65-F5344CB8AC3E}">
        <p14:creationId xmlns:p14="http://schemas.microsoft.com/office/powerpoint/2010/main" val="22876950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r>
              <a:rPr lang="en-US" dirty="0"/>
              <a:t>Interstate Stalking Punishment and Prevention Act, 18 USC § 2261A </a:t>
            </a:r>
          </a:p>
        </p:txBody>
      </p:sp>
      <p:sp>
        <p:nvSpPr>
          <p:cNvPr id="14338" name="Content Placeholder 2" descr="Mysterious image of a thief"/>
          <p:cNvSpPr>
            <a:spLocks noGrp="1"/>
          </p:cNvSpPr>
          <p:nvPr>
            <p:ph idx="1"/>
          </p:nvPr>
        </p:nvSpPr>
        <p:spPr>
          <a:xfrm>
            <a:off x="628650" y="1814732"/>
            <a:ext cx="7886700" cy="4206240"/>
          </a:xfrm>
        </p:spPr>
        <p:txBody>
          <a:bodyPr>
            <a:noAutofit/>
          </a:bodyPr>
          <a:lstStyle/>
          <a:p>
            <a:pPr marL="0" indent="0">
              <a:spcAft>
                <a:spcPts val="600"/>
              </a:spcAft>
              <a:buNone/>
            </a:pPr>
            <a:r>
              <a:rPr lang="en-US" sz="2000" dirty="0"/>
              <a:t>The interstate stalking statute was enacted in 1996 as part of the Violence Against Women Act (VAWA). </a:t>
            </a:r>
          </a:p>
          <a:p>
            <a:pPr marL="0" indent="0">
              <a:spcAft>
                <a:spcPts val="600"/>
              </a:spcAft>
              <a:buNone/>
            </a:pPr>
            <a:r>
              <a:rPr lang="en-US" sz="2000" dirty="0"/>
              <a:t>The Act bars actors from “traveling across state lines with the intent to injure or harass another person, and in the course of such travel, or as a result of it, placing the person or a member of the person's immediate family in fear of death or serious bodily injury.”</a:t>
            </a:r>
            <a:r>
              <a:rPr lang="en-US" sz="2000" baseline="30000" dirty="0"/>
              <a:t>37 </a:t>
            </a:r>
          </a:p>
          <a:p>
            <a:pPr marL="0" indent="0">
              <a:spcAft>
                <a:spcPts val="600"/>
              </a:spcAft>
              <a:buNone/>
            </a:pPr>
            <a:r>
              <a:rPr lang="en-US" sz="2000" dirty="0"/>
              <a:t>Section 2261A(2) makes it a </a:t>
            </a:r>
            <a:r>
              <a:rPr lang="en-US" sz="2000" u="sng" dirty="0"/>
              <a:t>federal crime to stalk another person across state, tribal or international lines, using regular mail, email, or the Internet</a:t>
            </a:r>
            <a:r>
              <a:rPr lang="en-US" sz="2000" dirty="0"/>
              <a:t>. </a:t>
            </a:r>
            <a:r>
              <a:rPr lang="en-US" sz="2000" baseline="30000" dirty="0"/>
              <a:t>38</a:t>
            </a:r>
          </a:p>
          <a:p>
            <a:pPr marL="0" indent="0">
              <a:spcAft>
                <a:spcPts val="600"/>
              </a:spcAft>
              <a:buNone/>
            </a:pPr>
            <a:r>
              <a:rPr lang="en-US" sz="2000" dirty="0"/>
              <a:t>Cyberstalking is the common name for a crime using the Internet, email, or other types of electronic communications to stalk, harass, or threaten another person.</a:t>
            </a:r>
            <a:endParaRPr lang="en-US" sz="2000" baseline="30000" dirty="0"/>
          </a:p>
          <a:p>
            <a:pPr lvl="2">
              <a:spcAft>
                <a:spcPts val="600"/>
              </a:spcAft>
            </a:pPr>
            <a:endParaRPr lang="en-US" sz="2000" baseline="30000" dirty="0"/>
          </a:p>
        </p:txBody>
      </p:sp>
      <p:sp>
        <p:nvSpPr>
          <p:cNvPr id="2" name="TextBox 1">
            <a:extLst>
              <a:ext uri="{FF2B5EF4-FFF2-40B4-BE49-F238E27FC236}">
                <a16:creationId xmlns:a16="http://schemas.microsoft.com/office/drawing/2014/main" xmlns="" id="{C8F786D1-51A0-4EE8-9ED7-BD16256C63E3}"/>
              </a:ext>
            </a:extLst>
          </p:cNvPr>
          <p:cNvSpPr txBox="1"/>
          <p:nvPr/>
        </p:nvSpPr>
        <p:spPr>
          <a:xfrm>
            <a:off x="460938" y="6231988"/>
            <a:ext cx="7979678" cy="553998"/>
          </a:xfrm>
          <a:prstGeom prst="rect">
            <a:avLst/>
          </a:prstGeom>
          <a:noFill/>
        </p:spPr>
        <p:txBody>
          <a:bodyPr wrap="square" rtlCol="0">
            <a:spAutoFit/>
          </a:bodyPr>
          <a:lstStyle/>
          <a:p>
            <a:r>
              <a:rPr lang="en-US" sz="1000" dirty="0">
                <a:latin typeface="+mn-lt"/>
              </a:rPr>
              <a:t>37. 50 A.L.R. Fed. 2d 189 (Originally published in 2010)</a:t>
            </a:r>
          </a:p>
          <a:p>
            <a:r>
              <a:rPr lang="en-US" sz="1000" dirty="0">
                <a:latin typeface="+mn-lt"/>
              </a:rPr>
              <a:t>38. 18 USC § 2261A(2)</a:t>
            </a:r>
          </a:p>
          <a:p>
            <a:r>
              <a:rPr lang="en-US" sz="1000" dirty="0">
                <a:latin typeface="+mn-lt"/>
              </a:rPr>
              <a:t> </a:t>
            </a:r>
          </a:p>
        </p:txBody>
      </p:sp>
      <p:pic>
        <p:nvPicPr>
          <p:cNvPr id="4" name="Picture 3" descr="Clipart of a computer screen with an eye looking out.">
            <a:extLst>
              <a:ext uri="{FF2B5EF4-FFF2-40B4-BE49-F238E27FC236}">
                <a16:creationId xmlns:a16="http://schemas.microsoft.com/office/drawing/2014/main" xmlns="" id="{14B5F90B-0DBB-4F0A-9FF8-E6BDC313707A}"/>
              </a:ext>
            </a:extLst>
          </p:cNvPr>
          <p:cNvPicPr>
            <a:picLocks noChangeAspect="1"/>
          </p:cNvPicPr>
          <p:nvPr/>
        </p:nvPicPr>
        <p:blipFill>
          <a:blip r:embed="rId3"/>
          <a:stretch>
            <a:fillRect/>
          </a:stretch>
        </p:blipFill>
        <p:spPr>
          <a:xfrm>
            <a:off x="6960870" y="365126"/>
            <a:ext cx="1554480" cy="1036320"/>
          </a:xfrm>
          <a:prstGeom prst="rect">
            <a:avLst/>
          </a:prstGeom>
        </p:spPr>
      </p:pic>
    </p:spTree>
    <p:extLst>
      <p:ext uri="{BB962C8B-B14F-4D97-AF65-F5344CB8AC3E}">
        <p14:creationId xmlns:p14="http://schemas.microsoft.com/office/powerpoint/2010/main" val="20855692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2b: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Interstate Communications Act, 18 USC § 875 </a:t>
            </a:r>
          </a:p>
        </p:txBody>
      </p:sp>
      <p:pic>
        <p:nvPicPr>
          <p:cNvPr id="3" name="Picture 2" descr="Map of the world with light beams from continent to continent symbolizing communications/internet.">
            <a:extLst>
              <a:ext uri="{FF2B5EF4-FFF2-40B4-BE49-F238E27FC236}">
                <a16:creationId xmlns:a16="http://schemas.microsoft.com/office/drawing/2014/main" xmlns="" id="{752ED840-6899-400F-9D8B-99E94D2F1BF1}"/>
              </a:ext>
            </a:extLst>
          </p:cNvPr>
          <p:cNvPicPr>
            <a:picLocks noChangeAspect="1"/>
          </p:cNvPicPr>
          <p:nvPr/>
        </p:nvPicPr>
        <p:blipFill>
          <a:blip r:embed="rId2"/>
          <a:stretch>
            <a:fillRect/>
          </a:stretch>
        </p:blipFill>
        <p:spPr>
          <a:xfrm>
            <a:off x="3423138" y="2264898"/>
            <a:ext cx="4785774" cy="2033954"/>
          </a:xfrm>
          <a:prstGeom prst="rect">
            <a:avLst/>
          </a:prstGeom>
        </p:spPr>
      </p:pic>
    </p:spTree>
    <p:extLst>
      <p:ext uri="{BB962C8B-B14F-4D97-AF65-F5344CB8AC3E}">
        <p14:creationId xmlns:p14="http://schemas.microsoft.com/office/powerpoint/2010/main" val="26989347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553916" y="220106"/>
            <a:ext cx="7886700" cy="896145"/>
          </a:xfrm>
        </p:spPr>
        <p:txBody>
          <a:bodyPr/>
          <a:lstStyle/>
          <a:p>
            <a:pPr eaLnBrk="1" hangingPunct="1"/>
            <a:r>
              <a:rPr lang="en-US" dirty="0"/>
              <a:t>Interstate Communications Act, 18 USC § 875 </a:t>
            </a:r>
          </a:p>
        </p:txBody>
      </p:sp>
      <p:sp>
        <p:nvSpPr>
          <p:cNvPr id="14338" name="Content Placeholder 2"/>
          <p:cNvSpPr>
            <a:spLocks noGrp="1"/>
          </p:cNvSpPr>
          <p:nvPr>
            <p:ph idx="1"/>
          </p:nvPr>
        </p:nvSpPr>
        <p:spPr>
          <a:xfrm>
            <a:off x="628650" y="1161077"/>
            <a:ext cx="7886700" cy="5178157"/>
          </a:xfrm>
        </p:spPr>
        <p:txBody>
          <a:bodyPr>
            <a:noAutofit/>
          </a:bodyPr>
          <a:lstStyle/>
          <a:p>
            <a:pPr marL="0" indent="0">
              <a:spcBef>
                <a:spcPts val="600"/>
              </a:spcBef>
              <a:spcAft>
                <a:spcPts val="0"/>
              </a:spcAft>
              <a:buNone/>
            </a:pPr>
            <a:r>
              <a:rPr lang="en-US" sz="2000" dirty="0"/>
              <a:t>The Act prohibits the transmission in interstate or foreign commerce of:</a:t>
            </a:r>
          </a:p>
          <a:p>
            <a:pPr marL="342900" lvl="1" indent="0">
              <a:spcBef>
                <a:spcPts val="600"/>
              </a:spcBef>
              <a:spcAft>
                <a:spcPts val="0"/>
              </a:spcAft>
              <a:buNone/>
            </a:pPr>
            <a:r>
              <a:rPr lang="en-US" dirty="0"/>
              <a:t>(1) any demand or request for ransom or reward for the release of any kidnapped person;</a:t>
            </a:r>
          </a:p>
          <a:p>
            <a:pPr marL="342900" lvl="1" indent="0">
              <a:spcBef>
                <a:spcPts val="600"/>
              </a:spcBef>
              <a:spcAft>
                <a:spcPts val="0"/>
              </a:spcAft>
              <a:buNone/>
            </a:pPr>
            <a:r>
              <a:rPr lang="en-US" dirty="0"/>
              <a:t>(2) a threat to kidnap or injure any person, either with or without the intent to extort; or </a:t>
            </a:r>
          </a:p>
          <a:p>
            <a:pPr marL="342900" lvl="1" indent="0">
              <a:spcBef>
                <a:spcPts val="600"/>
              </a:spcBef>
              <a:spcAft>
                <a:spcPts val="0"/>
              </a:spcAft>
              <a:buNone/>
            </a:pPr>
            <a:r>
              <a:rPr lang="en-US" dirty="0"/>
              <a:t>(3) with intent to extort, a threat to injure the property or reputation of any person, including the reputation of a deceased person, or a threat to accuse any person of a crime.</a:t>
            </a:r>
            <a:r>
              <a:rPr lang="en-US" baseline="30000" dirty="0"/>
              <a:t>39</a:t>
            </a:r>
            <a:endParaRPr lang="en-US" dirty="0"/>
          </a:p>
          <a:p>
            <a:pPr marL="0" indent="0">
              <a:spcAft>
                <a:spcPts val="600"/>
              </a:spcAft>
              <a:buNone/>
            </a:pPr>
            <a:r>
              <a:rPr lang="en-US" sz="2000" dirty="0"/>
              <a:t>The communication in interstate commerce of threats to harm a person or property, to kidnap a person, or to damage a person’s reputation, is a violation of federal law.</a:t>
            </a:r>
            <a:r>
              <a:rPr lang="en-US" sz="2000" baseline="30000" dirty="0"/>
              <a:t> </a:t>
            </a:r>
            <a:r>
              <a:rPr lang="en-US" sz="2000" dirty="0"/>
              <a:t>Because the Internet is a means of interstate commerce, threats sent online may be federally prosecuted. </a:t>
            </a:r>
          </a:p>
          <a:p>
            <a:pPr marL="0" indent="0">
              <a:spcAft>
                <a:spcPts val="600"/>
              </a:spcAft>
              <a:buNone/>
            </a:pPr>
            <a:r>
              <a:rPr lang="en-US" sz="2000" dirty="0"/>
              <a:t>“Cyberthreats” are threatening communications that are conveyed via the Internet, cellphone, or other digital means; and are threatening to the victim, as the perpetrator generally intends the victim to feel threatened.</a:t>
            </a:r>
            <a:r>
              <a:rPr lang="en-US" sz="2000" baseline="30000" dirty="0"/>
              <a:t>40</a:t>
            </a:r>
          </a:p>
          <a:p>
            <a:pPr marL="0" indent="0">
              <a:spcAft>
                <a:spcPts val="600"/>
              </a:spcAft>
              <a:buNone/>
            </a:pPr>
            <a:endParaRPr lang="en-US" sz="2400" baseline="30000" dirty="0"/>
          </a:p>
        </p:txBody>
      </p:sp>
      <p:sp>
        <p:nvSpPr>
          <p:cNvPr id="2" name="TextBox 1">
            <a:extLst>
              <a:ext uri="{FF2B5EF4-FFF2-40B4-BE49-F238E27FC236}">
                <a16:creationId xmlns:a16="http://schemas.microsoft.com/office/drawing/2014/main" xmlns="" id="{C8F786D1-51A0-4EE8-9ED7-BD16256C63E3}"/>
              </a:ext>
            </a:extLst>
          </p:cNvPr>
          <p:cNvSpPr txBox="1"/>
          <p:nvPr/>
        </p:nvSpPr>
        <p:spPr>
          <a:xfrm>
            <a:off x="460938" y="6334070"/>
            <a:ext cx="7979678" cy="400110"/>
          </a:xfrm>
          <a:prstGeom prst="rect">
            <a:avLst/>
          </a:prstGeom>
          <a:noFill/>
        </p:spPr>
        <p:txBody>
          <a:bodyPr wrap="square" rtlCol="0">
            <a:spAutoFit/>
          </a:bodyPr>
          <a:lstStyle/>
          <a:p>
            <a:r>
              <a:rPr lang="en-US" sz="1000" dirty="0">
                <a:latin typeface="+mn-lt"/>
              </a:rPr>
              <a:t>39. 18 USC § 875 </a:t>
            </a:r>
          </a:p>
          <a:p>
            <a:r>
              <a:rPr lang="en-US" sz="1000" dirty="0">
                <a:latin typeface="+mn-lt"/>
              </a:rPr>
              <a:t>40. https://www.justice.gov/usao/file/851856/download </a:t>
            </a:r>
          </a:p>
        </p:txBody>
      </p:sp>
      <p:pic>
        <p:nvPicPr>
          <p:cNvPr id="4" name="Picture 3" descr="Image of a map of the world with lines connecting the continents representing digital networks.">
            <a:extLst>
              <a:ext uri="{FF2B5EF4-FFF2-40B4-BE49-F238E27FC236}">
                <a16:creationId xmlns:a16="http://schemas.microsoft.com/office/drawing/2014/main" xmlns="" id="{BEDB71C6-6FAA-41A7-A691-1F9F5098E207}"/>
              </a:ext>
            </a:extLst>
          </p:cNvPr>
          <p:cNvPicPr>
            <a:picLocks noChangeAspect="1"/>
          </p:cNvPicPr>
          <p:nvPr/>
        </p:nvPicPr>
        <p:blipFill>
          <a:blip r:embed="rId3"/>
          <a:stretch>
            <a:fillRect/>
          </a:stretch>
        </p:blipFill>
        <p:spPr>
          <a:xfrm>
            <a:off x="7098570" y="5666362"/>
            <a:ext cx="1725168" cy="1036320"/>
          </a:xfrm>
          <a:prstGeom prst="rect">
            <a:avLst/>
          </a:prstGeom>
        </p:spPr>
      </p:pic>
    </p:spTree>
    <p:extLst>
      <p:ext uri="{BB962C8B-B14F-4D97-AF65-F5344CB8AC3E}">
        <p14:creationId xmlns:p14="http://schemas.microsoft.com/office/powerpoint/2010/main" val="34852688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111908"/>
            <a:ext cx="7886700" cy="872831"/>
          </a:xfrm>
        </p:spPr>
        <p:txBody>
          <a:bodyPr/>
          <a:lstStyle/>
          <a:p>
            <a:pPr eaLnBrk="1" hangingPunct="1"/>
            <a:r>
              <a:rPr lang="en-US" dirty="0"/>
              <a:t>Case Study: </a:t>
            </a:r>
            <a:r>
              <a:rPr lang="en-US" i="1" dirty="0"/>
              <a:t>Elonis v. United States</a:t>
            </a:r>
            <a:r>
              <a:rPr lang="en-US" i="1" baseline="30000" dirty="0"/>
              <a:t>41</a:t>
            </a:r>
            <a:endParaRPr lang="en-US" dirty="0"/>
          </a:p>
        </p:txBody>
      </p:sp>
      <p:sp>
        <p:nvSpPr>
          <p:cNvPr id="14338" name="Content Placeholder 2" descr="Mysterious image of a thief"/>
          <p:cNvSpPr>
            <a:spLocks noGrp="1"/>
          </p:cNvSpPr>
          <p:nvPr>
            <p:ph idx="1"/>
          </p:nvPr>
        </p:nvSpPr>
        <p:spPr>
          <a:xfrm>
            <a:off x="628650" y="984739"/>
            <a:ext cx="7886700" cy="4351338"/>
          </a:xfrm>
        </p:spPr>
        <p:txBody>
          <a:bodyPr>
            <a:noAutofit/>
          </a:bodyPr>
          <a:lstStyle/>
          <a:p>
            <a:r>
              <a:rPr lang="en-US" sz="2000" dirty="0"/>
              <a:t>For explanatory content regarding </a:t>
            </a:r>
            <a:r>
              <a:rPr lang="en-US" sz="2000" i="1" dirty="0"/>
              <a:t>Elonis v. United States, </a:t>
            </a:r>
            <a:r>
              <a:rPr lang="en-US" sz="2000" dirty="0"/>
              <a:t>see the following:</a:t>
            </a:r>
            <a:r>
              <a:rPr lang="en-US" sz="2000" i="1" dirty="0"/>
              <a:t> </a:t>
            </a:r>
            <a:r>
              <a:rPr lang="en-US" sz="2000" dirty="0">
                <a:hlinkClick r:id="rId3"/>
              </a:rPr>
              <a:t>https://www.youtube.com/watch?v=XsmIt-OFE54</a:t>
            </a:r>
            <a:endParaRPr lang="en-US" sz="2000" dirty="0"/>
          </a:p>
          <a:p>
            <a:pPr marL="0" indent="0">
              <a:buNone/>
            </a:pPr>
            <a:r>
              <a:rPr lang="en-US" sz="2400" dirty="0"/>
              <a:t>Anthony Elonis was arrested on December 8, 2010 and charged with five counts of violating a federal anti-threat statute, 18 U.S.C. § 875(c).  He was charged with threatening his ex-wife, co-workers, a kindergarten class, the local police, and an FBI agent. </a:t>
            </a:r>
          </a:p>
          <a:p>
            <a:pPr marL="0" indent="0">
              <a:buNone/>
            </a:pPr>
            <a:r>
              <a:rPr lang="en-US" sz="2400" dirty="0"/>
              <a:t>Elonis had posted statements on his Facebook page that were allegedly threatening to his ex-wife and other people in his life. Elonis argued that he was an aspiring rap artist and that his comments were merely a form of artistic expression.</a:t>
            </a:r>
          </a:p>
          <a:p>
            <a:pPr marL="0" indent="0">
              <a:buNone/>
            </a:pPr>
            <a:r>
              <a:rPr lang="en-US" sz="2400" dirty="0"/>
              <a:t>Elonis argued that he could not be convicted of making a threat because he did not intend to threaten anyone with his postings. In legal terms, he said that he did not have a subjective intent to threaten anyone.</a:t>
            </a:r>
            <a:r>
              <a:rPr lang="en-US" sz="2400" baseline="30000" dirty="0"/>
              <a:t>42</a:t>
            </a:r>
          </a:p>
        </p:txBody>
      </p:sp>
      <p:sp>
        <p:nvSpPr>
          <p:cNvPr id="2" name="TextBox 1">
            <a:extLst>
              <a:ext uri="{FF2B5EF4-FFF2-40B4-BE49-F238E27FC236}">
                <a16:creationId xmlns:a16="http://schemas.microsoft.com/office/drawing/2014/main" xmlns="" id="{C8F786D1-51A0-4EE8-9ED7-BD16256C63E3}"/>
              </a:ext>
            </a:extLst>
          </p:cNvPr>
          <p:cNvSpPr txBox="1"/>
          <p:nvPr/>
        </p:nvSpPr>
        <p:spPr>
          <a:xfrm>
            <a:off x="460938" y="6231988"/>
            <a:ext cx="7979678" cy="400110"/>
          </a:xfrm>
          <a:prstGeom prst="rect">
            <a:avLst/>
          </a:prstGeom>
          <a:noFill/>
        </p:spPr>
        <p:txBody>
          <a:bodyPr wrap="square" rtlCol="0">
            <a:spAutoFit/>
          </a:bodyPr>
          <a:lstStyle/>
          <a:p>
            <a:r>
              <a:rPr lang="en-US" sz="1000" dirty="0">
                <a:latin typeface="+mn-lt"/>
              </a:rPr>
              <a:t>29. 135 S. Ct. 2001, 192 L. Ed. 2d 1 (2015)</a:t>
            </a:r>
          </a:p>
          <a:p>
            <a:r>
              <a:rPr lang="en-US" sz="1000" dirty="0">
                <a:latin typeface="+mn-lt"/>
              </a:rPr>
              <a:t>30. http://www.uscourts.gov/educational-resources/educational-activities/facts-and-case-summary-elonis-v-us</a:t>
            </a:r>
          </a:p>
        </p:txBody>
      </p:sp>
      <p:pic>
        <p:nvPicPr>
          <p:cNvPr id="4" name="Picture 3" descr="Image of a hand coming out of an electronic device.">
            <a:extLst>
              <a:ext uri="{FF2B5EF4-FFF2-40B4-BE49-F238E27FC236}">
                <a16:creationId xmlns:a16="http://schemas.microsoft.com/office/drawing/2014/main" xmlns="" id="{63C290CD-9973-426F-B94D-FC96BEFCC3D6}"/>
              </a:ext>
            </a:extLst>
          </p:cNvPr>
          <p:cNvPicPr>
            <a:picLocks noChangeAspect="1"/>
          </p:cNvPicPr>
          <p:nvPr/>
        </p:nvPicPr>
        <p:blipFill>
          <a:blip r:embed="rId4"/>
          <a:stretch>
            <a:fillRect/>
          </a:stretch>
        </p:blipFill>
        <p:spPr>
          <a:xfrm>
            <a:off x="7738286" y="225902"/>
            <a:ext cx="1179576" cy="1036320"/>
          </a:xfrm>
          <a:prstGeom prst="rect">
            <a:avLst/>
          </a:prstGeom>
        </p:spPr>
      </p:pic>
    </p:spTree>
    <p:extLst>
      <p:ext uri="{BB962C8B-B14F-4D97-AF65-F5344CB8AC3E}">
        <p14:creationId xmlns:p14="http://schemas.microsoft.com/office/powerpoint/2010/main" val="256489472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r>
              <a:rPr lang="en-US" i="1" dirty="0"/>
              <a:t>Elonis v. United States</a:t>
            </a:r>
            <a:r>
              <a:rPr lang="en-US" sz="3600" baseline="30000" dirty="0"/>
              <a:t>43</a:t>
            </a:r>
            <a:r>
              <a:rPr lang="en-US" dirty="0"/>
              <a:t> (cont.)</a:t>
            </a:r>
          </a:p>
        </p:txBody>
      </p:sp>
      <p:sp>
        <p:nvSpPr>
          <p:cNvPr id="14338" name="Content Placeholder 2" descr="Mysterious image of a thief"/>
          <p:cNvSpPr>
            <a:spLocks noGrp="1"/>
          </p:cNvSpPr>
          <p:nvPr>
            <p:ph idx="1"/>
          </p:nvPr>
        </p:nvSpPr>
        <p:spPr>
          <a:xfrm>
            <a:off x="628650" y="1401446"/>
            <a:ext cx="7886700" cy="4775517"/>
          </a:xfrm>
        </p:spPr>
        <p:txBody>
          <a:bodyPr>
            <a:noAutofit/>
          </a:bodyPr>
          <a:lstStyle/>
          <a:p>
            <a:pPr marL="0" indent="0">
              <a:spcBef>
                <a:spcPts val="1200"/>
              </a:spcBef>
              <a:spcAft>
                <a:spcPts val="1200"/>
              </a:spcAft>
              <a:buNone/>
            </a:pPr>
            <a:r>
              <a:rPr lang="en-US" sz="2000" b="1" dirty="0"/>
              <a:t>Trial Court Events: </a:t>
            </a:r>
            <a:r>
              <a:rPr lang="en-US" sz="2000" dirty="0"/>
              <a:t>Elonis sought dismissal of the case on the grounds that he did not intend to threaten his ex-wife and others, but rather he was engaged in free speech and parody as well writing rap music lyrics. The trial court denied Elonis’s motion to dismiss the case on the grounds that that a reasonable person hearing Elonis’s comments would perceive them as a threat.  Elonis was convicted of four of the five counts.  He was sentenced to 44 months imprisonment, and three years of supervised release. </a:t>
            </a:r>
          </a:p>
          <a:p>
            <a:pPr marL="0" indent="0">
              <a:spcBef>
                <a:spcPts val="1200"/>
              </a:spcBef>
              <a:spcAft>
                <a:spcPts val="1200"/>
              </a:spcAft>
              <a:buNone/>
            </a:pPr>
            <a:r>
              <a:rPr lang="en-US" sz="2000" b="1" dirty="0"/>
              <a:t>Supreme Court: </a:t>
            </a:r>
            <a:r>
              <a:rPr lang="en-US" sz="2000" dirty="0"/>
              <a:t>In what was viewed as a free speech victory but an erosion of laws designed to protect women, the U.S. Supreme Court reversed Elonis’s conviction on the grounds that, to be convicted, it must be shown the defendant intended to issue threats or knew that communications would be viewed as threats. (The difference is the focus of perception: whose perception matters – the defendant’s or the victim’s perception? For this criminal law, the defendant must be shown to have the mental intent to injure or cause fear. </a:t>
            </a:r>
            <a:endParaRPr lang="en-US" sz="2000" baseline="30000" dirty="0"/>
          </a:p>
          <a:p>
            <a:pPr marL="685800" lvl="2" indent="0">
              <a:spcAft>
                <a:spcPts val="600"/>
              </a:spcAft>
              <a:buNone/>
            </a:pPr>
            <a:endParaRPr lang="en-US" sz="2400" baseline="30000" dirty="0"/>
          </a:p>
        </p:txBody>
      </p:sp>
      <p:sp>
        <p:nvSpPr>
          <p:cNvPr id="2" name="TextBox 1">
            <a:extLst>
              <a:ext uri="{FF2B5EF4-FFF2-40B4-BE49-F238E27FC236}">
                <a16:creationId xmlns:a16="http://schemas.microsoft.com/office/drawing/2014/main" xmlns="" id="{C8F786D1-51A0-4EE8-9ED7-BD16256C63E3}"/>
              </a:ext>
            </a:extLst>
          </p:cNvPr>
          <p:cNvSpPr txBox="1"/>
          <p:nvPr/>
        </p:nvSpPr>
        <p:spPr>
          <a:xfrm>
            <a:off x="460938" y="6231988"/>
            <a:ext cx="7979678" cy="246221"/>
          </a:xfrm>
          <a:prstGeom prst="rect">
            <a:avLst/>
          </a:prstGeom>
          <a:noFill/>
        </p:spPr>
        <p:txBody>
          <a:bodyPr wrap="square" rtlCol="0">
            <a:spAutoFit/>
          </a:bodyPr>
          <a:lstStyle/>
          <a:p>
            <a:r>
              <a:rPr lang="en-US" sz="1000" dirty="0">
                <a:latin typeface="+mn-lt"/>
              </a:rPr>
              <a:t>43. </a:t>
            </a:r>
            <a:r>
              <a:rPr lang="en-US" sz="1000" i="1" dirty="0">
                <a:latin typeface="+mn-lt"/>
              </a:rPr>
              <a:t>Elonis v. United States </a:t>
            </a:r>
            <a:r>
              <a:rPr lang="en-US" sz="1000" dirty="0">
                <a:latin typeface="+mn-lt"/>
              </a:rPr>
              <a:t>135 S. Ct. 2001, 192 L. Ed. 2d 1 (2015)</a:t>
            </a:r>
          </a:p>
        </p:txBody>
      </p:sp>
      <p:pic>
        <p:nvPicPr>
          <p:cNvPr id="4" name="Picture 3" descr="Clipart of an envelope with a skull on it coming out of a computer screen.">
            <a:extLst>
              <a:ext uri="{FF2B5EF4-FFF2-40B4-BE49-F238E27FC236}">
                <a16:creationId xmlns:a16="http://schemas.microsoft.com/office/drawing/2014/main" xmlns="" id="{615E21D1-528B-4016-B040-7A6E51F6F7A5}"/>
              </a:ext>
            </a:extLst>
          </p:cNvPr>
          <p:cNvPicPr>
            <a:picLocks noChangeAspect="1"/>
          </p:cNvPicPr>
          <p:nvPr/>
        </p:nvPicPr>
        <p:blipFill>
          <a:blip r:embed="rId3"/>
          <a:stretch>
            <a:fillRect/>
          </a:stretch>
        </p:blipFill>
        <p:spPr>
          <a:xfrm>
            <a:off x="6788810" y="154919"/>
            <a:ext cx="1840992" cy="1036320"/>
          </a:xfrm>
          <a:prstGeom prst="rect">
            <a:avLst/>
          </a:prstGeom>
        </p:spPr>
      </p:pic>
    </p:spTree>
    <p:extLst>
      <p:ext uri="{BB962C8B-B14F-4D97-AF65-F5344CB8AC3E}">
        <p14:creationId xmlns:p14="http://schemas.microsoft.com/office/powerpoint/2010/main" val="9598542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2c: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Communications Decency Act, 47 U.S.C. § 223</a:t>
            </a:r>
          </a:p>
        </p:txBody>
      </p:sp>
      <p:pic>
        <p:nvPicPr>
          <p:cNvPr id="2" name="Picture 1" descr="Photo of a fiber optic cable">
            <a:extLst>
              <a:ext uri="{FF2B5EF4-FFF2-40B4-BE49-F238E27FC236}">
                <a16:creationId xmlns:a16="http://schemas.microsoft.com/office/drawing/2014/main" xmlns="" id="{F85ABED3-3721-4670-BE5C-ED9CFDAB8454}"/>
              </a:ext>
            </a:extLst>
          </p:cNvPr>
          <p:cNvPicPr>
            <a:picLocks noChangeAspect="1"/>
          </p:cNvPicPr>
          <p:nvPr/>
        </p:nvPicPr>
        <p:blipFill>
          <a:blip r:embed="rId2"/>
          <a:stretch>
            <a:fillRect/>
          </a:stretch>
        </p:blipFill>
        <p:spPr>
          <a:xfrm>
            <a:off x="3629465" y="2099165"/>
            <a:ext cx="3694967" cy="2463311"/>
          </a:xfrm>
          <a:prstGeom prst="rect">
            <a:avLst/>
          </a:prstGeom>
        </p:spPr>
      </p:pic>
    </p:spTree>
    <p:extLst>
      <p:ext uri="{BB962C8B-B14F-4D97-AF65-F5344CB8AC3E}">
        <p14:creationId xmlns:p14="http://schemas.microsoft.com/office/powerpoint/2010/main" val="20898846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95274"/>
            <a:ext cx="7886700" cy="1325563"/>
          </a:xfrm>
        </p:spPr>
        <p:txBody>
          <a:bodyPr/>
          <a:lstStyle/>
          <a:p>
            <a:pPr eaLnBrk="1" hangingPunct="1"/>
            <a:r>
              <a:rPr lang="en-US" dirty="0"/>
              <a:t>Communications Decency Act Overview</a:t>
            </a:r>
          </a:p>
        </p:txBody>
      </p:sp>
      <p:sp>
        <p:nvSpPr>
          <p:cNvPr id="14338" name="Content Placeholder 2" descr="Mysterious image of a thief"/>
          <p:cNvSpPr>
            <a:spLocks noGrp="1"/>
          </p:cNvSpPr>
          <p:nvPr>
            <p:ph idx="1"/>
          </p:nvPr>
        </p:nvSpPr>
        <p:spPr>
          <a:xfrm>
            <a:off x="628650" y="1209822"/>
            <a:ext cx="7886700" cy="4756126"/>
          </a:xfrm>
        </p:spPr>
        <p:txBody>
          <a:bodyPr>
            <a:noAutofit/>
          </a:bodyPr>
          <a:lstStyle/>
          <a:p>
            <a:pPr marL="0" indent="0">
              <a:spcBef>
                <a:spcPts val="1200"/>
              </a:spcBef>
              <a:spcAft>
                <a:spcPts val="1200"/>
              </a:spcAft>
              <a:buNone/>
            </a:pPr>
            <a:r>
              <a:rPr lang="en-US" sz="2000" dirty="0"/>
              <a:t>Congress enacted the Communications Decency Act (CDA) to encourage websites to edit and remove pornographic material, particularly child pornography, from the Internet without assuming liability for engaging in this editorial function. Section 230 of the CDA specifically gives immunity to Internet Service Communication Providers and websites for content created by users (so called third-party content).</a:t>
            </a:r>
            <a:r>
              <a:rPr lang="en-US" sz="2000" baseline="30000" dirty="0"/>
              <a:t>45</a:t>
            </a:r>
          </a:p>
          <a:p>
            <a:pPr marL="0" indent="0">
              <a:spcBef>
                <a:spcPts val="1200"/>
              </a:spcBef>
              <a:spcAft>
                <a:spcPts val="1200"/>
              </a:spcAft>
              <a:buNone/>
            </a:pPr>
            <a:r>
              <a:rPr lang="en-US" sz="2000" dirty="0"/>
              <a:t>The CDA does prohibit certain transmissions of obscene or indecent material to minors, or knowingly displaying indecent material in a manner that makes it available to minors. But it is Section 230 of the Act, which provides incredibly broad immunity to almost all state-based and common law causes of action, that conversely has had the opposite effect. By permitting immunity to websites and sites that host content, including social media sites, (provided the content was created by a third party) the CDA removes any incentive for websites and social media sites to remove harmful, damaging, privacy-invading content.     </a:t>
            </a:r>
          </a:p>
        </p:txBody>
      </p:sp>
      <p:sp>
        <p:nvSpPr>
          <p:cNvPr id="2" name="TextBox 1">
            <a:extLst>
              <a:ext uri="{FF2B5EF4-FFF2-40B4-BE49-F238E27FC236}">
                <a16:creationId xmlns:a16="http://schemas.microsoft.com/office/drawing/2014/main" xmlns="" id="{C8F786D1-51A0-4EE8-9ED7-BD16256C63E3}"/>
              </a:ext>
            </a:extLst>
          </p:cNvPr>
          <p:cNvSpPr txBox="1"/>
          <p:nvPr/>
        </p:nvSpPr>
        <p:spPr>
          <a:xfrm>
            <a:off x="641728" y="6231988"/>
            <a:ext cx="7798888" cy="246221"/>
          </a:xfrm>
          <a:prstGeom prst="rect">
            <a:avLst/>
          </a:prstGeom>
          <a:noFill/>
        </p:spPr>
        <p:txBody>
          <a:bodyPr wrap="square" rtlCol="0">
            <a:spAutoFit/>
          </a:bodyPr>
          <a:lstStyle/>
          <a:p>
            <a:r>
              <a:rPr lang="en-US" sz="1000" dirty="0">
                <a:latin typeface="+mn-lt"/>
              </a:rPr>
              <a:t>44. See 47 U.S.C. §§ 223(a)(1)(B) and (a)(2), 223(d), 230</a:t>
            </a:r>
          </a:p>
        </p:txBody>
      </p:sp>
    </p:spTree>
    <p:extLst>
      <p:ext uri="{BB962C8B-B14F-4D97-AF65-F5344CB8AC3E}">
        <p14:creationId xmlns:p14="http://schemas.microsoft.com/office/powerpoint/2010/main" val="14449763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02075A0-64A0-4D83-B1AC-D51DE4ECEFA4}"/>
              </a:ext>
            </a:extLst>
          </p:cNvPr>
          <p:cNvSpPr>
            <a:spLocks noGrp="1"/>
          </p:cNvSpPr>
          <p:nvPr>
            <p:ph type="title"/>
          </p:nvPr>
        </p:nvSpPr>
        <p:spPr>
          <a:xfrm>
            <a:off x="628650" y="77397"/>
            <a:ext cx="7886700" cy="1325563"/>
          </a:xfrm>
        </p:spPr>
        <p:txBody>
          <a:bodyPr/>
          <a:lstStyle/>
          <a:p>
            <a:r>
              <a:rPr lang="en-US" dirty="0"/>
              <a:t>CDA Case Study</a:t>
            </a:r>
          </a:p>
        </p:txBody>
      </p:sp>
      <p:sp>
        <p:nvSpPr>
          <p:cNvPr id="3" name="Content Placeholder 2">
            <a:extLst>
              <a:ext uri="{FF2B5EF4-FFF2-40B4-BE49-F238E27FC236}">
                <a16:creationId xmlns:a16="http://schemas.microsoft.com/office/drawing/2014/main" xmlns="" id="{0241F6A7-476D-40FE-BBA6-9C97C9A12A93}"/>
              </a:ext>
            </a:extLst>
          </p:cNvPr>
          <p:cNvSpPr>
            <a:spLocks noGrp="1"/>
          </p:cNvSpPr>
          <p:nvPr>
            <p:ph idx="1"/>
          </p:nvPr>
        </p:nvSpPr>
        <p:spPr>
          <a:xfrm>
            <a:off x="628650" y="1375459"/>
            <a:ext cx="7886700" cy="4351338"/>
          </a:xfrm>
        </p:spPr>
        <p:txBody>
          <a:bodyPr/>
          <a:lstStyle/>
          <a:p>
            <a:pPr marL="0" indent="0">
              <a:buNone/>
            </a:pPr>
            <a:r>
              <a:rPr lang="en-US" sz="2400" b="1" i="1" dirty="0"/>
              <a:t>Blumenthal v. Drudge</a:t>
            </a:r>
            <a:r>
              <a:rPr lang="en-US" sz="2400" b="1" i="1" baseline="30000" dirty="0"/>
              <a:t>46</a:t>
            </a:r>
          </a:p>
          <a:p>
            <a:pPr marL="0" indent="0">
              <a:buNone/>
            </a:pPr>
            <a:r>
              <a:rPr lang="en-US" sz="2400" dirty="0"/>
              <a:t>Drudge is an online columnist who writes the well known </a:t>
            </a:r>
            <a:r>
              <a:rPr lang="en-US" sz="2400" i="1" dirty="0"/>
              <a:t>Drudge Report</a:t>
            </a:r>
            <a:r>
              <a:rPr lang="en-US" sz="2400" dirty="0"/>
              <a:t>. AOL was an Internet Service Provider (ISP) that also maintains its own website. AOL paid Drudge $3000 a month to post </a:t>
            </a:r>
            <a:r>
              <a:rPr lang="en-US" sz="2400" i="1" dirty="0"/>
              <a:t>The Drudge Report </a:t>
            </a:r>
            <a:r>
              <a:rPr lang="en-US" sz="2400" dirty="0"/>
              <a:t>on its website. </a:t>
            </a:r>
          </a:p>
          <a:p>
            <a:pPr marL="0" indent="0">
              <a:buNone/>
            </a:pPr>
            <a:r>
              <a:rPr lang="en-US" sz="2400" dirty="0"/>
              <a:t>One issue of </a:t>
            </a:r>
            <a:r>
              <a:rPr lang="en-US" sz="2400" i="1" dirty="0"/>
              <a:t>The Drudge Report </a:t>
            </a:r>
            <a:r>
              <a:rPr lang="en-US" sz="2400" dirty="0"/>
              <a:t>claimed that Blumenthal, an assistant to the President, had assaulted his wife, who also worked at the White House. </a:t>
            </a:r>
          </a:p>
          <a:p>
            <a:pPr marL="0" indent="0">
              <a:buNone/>
            </a:pPr>
            <a:r>
              <a:rPr lang="en-US" sz="2400" dirty="0"/>
              <a:t>Blumenthal sued Drudge and AOL for defamation. The Court held that Section 230 of the CDA provided AOL with complete immunity from liability since AOL had no hand in creating the offensive content. </a:t>
            </a:r>
          </a:p>
          <a:p>
            <a:pPr marL="0" indent="0">
              <a:buNone/>
            </a:pPr>
            <a:r>
              <a:rPr lang="en-US" sz="2400" dirty="0"/>
              <a:t>DISCUSS: How has the CDA’S Section 230 resulted in different treatment for online news sources versus traditional media?</a:t>
            </a:r>
          </a:p>
          <a:p>
            <a:pPr marL="0" indent="0">
              <a:buNone/>
            </a:pPr>
            <a:r>
              <a:rPr lang="en-US" sz="2400" dirty="0"/>
              <a:t/>
            </a:r>
            <a:br>
              <a:rPr lang="en-US" sz="2400" dirty="0"/>
            </a:br>
            <a:endParaRPr lang="en-US" sz="2800" dirty="0"/>
          </a:p>
        </p:txBody>
      </p:sp>
      <p:sp>
        <p:nvSpPr>
          <p:cNvPr id="4" name="TextBox 3">
            <a:extLst>
              <a:ext uri="{FF2B5EF4-FFF2-40B4-BE49-F238E27FC236}">
                <a16:creationId xmlns:a16="http://schemas.microsoft.com/office/drawing/2014/main" xmlns="" id="{38939617-F35D-4F7F-9824-C38B261DBC3C}"/>
              </a:ext>
            </a:extLst>
          </p:cNvPr>
          <p:cNvSpPr txBox="1"/>
          <p:nvPr/>
        </p:nvSpPr>
        <p:spPr>
          <a:xfrm>
            <a:off x="628650" y="6458194"/>
            <a:ext cx="8088923" cy="246221"/>
          </a:xfrm>
          <a:prstGeom prst="rect">
            <a:avLst/>
          </a:prstGeom>
          <a:noFill/>
        </p:spPr>
        <p:txBody>
          <a:bodyPr wrap="square" rtlCol="0">
            <a:spAutoFit/>
          </a:bodyPr>
          <a:lstStyle/>
          <a:p>
            <a:r>
              <a:rPr lang="en-US" sz="1000" i="1" dirty="0">
                <a:latin typeface="+mn-lt"/>
              </a:rPr>
              <a:t>46. Blumenthal v. Drudge</a:t>
            </a:r>
            <a:r>
              <a:rPr lang="en-US" sz="1000" dirty="0">
                <a:latin typeface="+mn-lt"/>
              </a:rPr>
              <a:t>, 992 F. Supp 44 (D.D.C. 1998)</a:t>
            </a:r>
          </a:p>
        </p:txBody>
      </p:sp>
      <p:pic>
        <p:nvPicPr>
          <p:cNvPr id="12" name="Picture 11" descr="Photo of a person typing on a keyboard.">
            <a:extLst>
              <a:ext uri="{FF2B5EF4-FFF2-40B4-BE49-F238E27FC236}">
                <a16:creationId xmlns:a16="http://schemas.microsoft.com/office/drawing/2014/main" xmlns="" id="{66F71BBE-0189-4846-A5A2-A1C09C832842}"/>
              </a:ext>
            </a:extLst>
          </p:cNvPr>
          <p:cNvPicPr>
            <a:picLocks noChangeAspect="1"/>
          </p:cNvPicPr>
          <p:nvPr/>
        </p:nvPicPr>
        <p:blipFill>
          <a:blip r:embed="rId2"/>
          <a:stretch>
            <a:fillRect/>
          </a:stretch>
        </p:blipFill>
        <p:spPr>
          <a:xfrm>
            <a:off x="6728788" y="399806"/>
            <a:ext cx="1988345" cy="1325563"/>
          </a:xfrm>
          <a:prstGeom prst="rect">
            <a:avLst/>
          </a:prstGeom>
        </p:spPr>
      </p:pic>
    </p:spTree>
    <p:extLst>
      <p:ext uri="{BB962C8B-B14F-4D97-AF65-F5344CB8AC3E}">
        <p14:creationId xmlns:p14="http://schemas.microsoft.com/office/powerpoint/2010/main" val="220914026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02075A0-64A0-4D83-B1AC-D51DE4ECEFA4}"/>
              </a:ext>
            </a:extLst>
          </p:cNvPr>
          <p:cNvSpPr>
            <a:spLocks noGrp="1"/>
          </p:cNvSpPr>
          <p:nvPr>
            <p:ph type="title"/>
          </p:nvPr>
        </p:nvSpPr>
        <p:spPr>
          <a:xfrm>
            <a:off x="628650" y="77397"/>
            <a:ext cx="7886700" cy="1325563"/>
          </a:xfrm>
        </p:spPr>
        <p:txBody>
          <a:bodyPr/>
          <a:lstStyle/>
          <a:p>
            <a:r>
              <a:rPr lang="en-US" dirty="0"/>
              <a:t>CDA </a:t>
            </a:r>
            <a:r>
              <a:rPr lang="en-US" dirty="0" err="1"/>
              <a:t>DIscussion</a:t>
            </a:r>
            <a:endParaRPr lang="en-US" dirty="0"/>
          </a:p>
        </p:txBody>
      </p:sp>
      <p:sp>
        <p:nvSpPr>
          <p:cNvPr id="3" name="Content Placeholder 2">
            <a:extLst>
              <a:ext uri="{FF2B5EF4-FFF2-40B4-BE49-F238E27FC236}">
                <a16:creationId xmlns:a16="http://schemas.microsoft.com/office/drawing/2014/main" xmlns="" id="{0241F6A7-476D-40FE-BBA6-9C97C9A12A93}"/>
              </a:ext>
            </a:extLst>
          </p:cNvPr>
          <p:cNvSpPr>
            <a:spLocks noGrp="1"/>
          </p:cNvSpPr>
          <p:nvPr>
            <p:ph idx="1"/>
          </p:nvPr>
        </p:nvSpPr>
        <p:spPr>
          <a:xfrm>
            <a:off x="628650" y="1375459"/>
            <a:ext cx="7886700" cy="4351338"/>
          </a:xfrm>
        </p:spPr>
        <p:txBody>
          <a:bodyPr/>
          <a:lstStyle/>
          <a:p>
            <a:pPr marL="0" indent="0">
              <a:buNone/>
            </a:pPr>
            <a:endParaRPr lang="en-US" sz="2400" dirty="0"/>
          </a:p>
          <a:p>
            <a:pPr marL="0" indent="0">
              <a:buNone/>
            </a:pPr>
            <a:r>
              <a:rPr lang="en-US" sz="2400" dirty="0"/>
              <a:t>Consider how the Blumenthal case would have been different if an article that was untrue and defamatory about Blumenthal was published by </a:t>
            </a:r>
            <a:r>
              <a:rPr lang="en-US" sz="2400" i="1" dirty="0"/>
              <a:t>The Washington Post</a:t>
            </a:r>
            <a:r>
              <a:rPr lang="en-US" sz="2400" dirty="0"/>
              <a:t>. </a:t>
            </a:r>
          </a:p>
          <a:p>
            <a:pPr marL="0" indent="0">
              <a:buNone/>
            </a:pPr>
            <a:r>
              <a:rPr lang="en-US" sz="2400" b="1" dirty="0"/>
              <a:t>Discuss:</a:t>
            </a:r>
          </a:p>
          <a:p>
            <a:r>
              <a:rPr lang="en-US" sz="2400" dirty="0"/>
              <a:t>Would </a:t>
            </a:r>
            <a:r>
              <a:rPr lang="en-US" sz="2400" i="1" dirty="0"/>
              <a:t>The Washington Post </a:t>
            </a:r>
            <a:r>
              <a:rPr lang="en-US" sz="2400" dirty="0"/>
              <a:t>be able to avoid liability for posting defamatory content? </a:t>
            </a:r>
          </a:p>
          <a:p>
            <a:r>
              <a:rPr lang="en-US" sz="2400" dirty="0"/>
              <a:t>How has the CDA’S Section 230 resulted in different treatment for online news sources versus traditional media?</a:t>
            </a:r>
          </a:p>
          <a:p>
            <a:pPr marL="0" indent="0">
              <a:buNone/>
            </a:pPr>
            <a:r>
              <a:rPr lang="en-US" sz="2400" dirty="0"/>
              <a:t/>
            </a:r>
            <a:br>
              <a:rPr lang="en-US" sz="2400" dirty="0"/>
            </a:br>
            <a:endParaRPr lang="en-US" sz="2800" dirty="0"/>
          </a:p>
        </p:txBody>
      </p:sp>
      <p:sp>
        <p:nvSpPr>
          <p:cNvPr id="4" name="TextBox 3">
            <a:extLst>
              <a:ext uri="{FF2B5EF4-FFF2-40B4-BE49-F238E27FC236}">
                <a16:creationId xmlns:a16="http://schemas.microsoft.com/office/drawing/2014/main" xmlns="" id="{38939617-F35D-4F7F-9824-C38B261DBC3C}"/>
              </a:ext>
            </a:extLst>
          </p:cNvPr>
          <p:cNvSpPr txBox="1"/>
          <p:nvPr/>
        </p:nvSpPr>
        <p:spPr>
          <a:xfrm>
            <a:off x="628650" y="6206344"/>
            <a:ext cx="8088923" cy="400110"/>
          </a:xfrm>
          <a:prstGeom prst="rect">
            <a:avLst/>
          </a:prstGeom>
          <a:noFill/>
        </p:spPr>
        <p:txBody>
          <a:bodyPr wrap="square" rtlCol="0">
            <a:spAutoFit/>
          </a:bodyPr>
          <a:lstStyle/>
          <a:p>
            <a:r>
              <a:rPr lang="en-US" sz="1000" i="1" dirty="0">
                <a:latin typeface="+mn-lt"/>
              </a:rPr>
              <a:t>46. Blumenthal v. Drudge</a:t>
            </a:r>
            <a:r>
              <a:rPr lang="en-US" sz="1000" dirty="0">
                <a:latin typeface="+mn-lt"/>
              </a:rPr>
              <a:t>, 992 F. Supp 44 (D.D.C. 1998)</a:t>
            </a:r>
          </a:p>
          <a:p>
            <a:endParaRPr lang="en-US" sz="1000" dirty="0">
              <a:latin typeface="+mn-lt"/>
            </a:endParaRPr>
          </a:p>
        </p:txBody>
      </p:sp>
      <p:pic>
        <p:nvPicPr>
          <p:cNvPr id="12" name="Picture 11" descr="Photo of a person typing on a keyboard.">
            <a:extLst>
              <a:ext uri="{FF2B5EF4-FFF2-40B4-BE49-F238E27FC236}">
                <a16:creationId xmlns:a16="http://schemas.microsoft.com/office/drawing/2014/main" xmlns="" id="{66F71BBE-0189-4846-A5A2-A1C09C832842}"/>
              </a:ext>
            </a:extLst>
          </p:cNvPr>
          <p:cNvPicPr>
            <a:picLocks noChangeAspect="1"/>
          </p:cNvPicPr>
          <p:nvPr/>
        </p:nvPicPr>
        <p:blipFill>
          <a:blip r:embed="rId2"/>
          <a:stretch>
            <a:fillRect/>
          </a:stretch>
        </p:blipFill>
        <p:spPr>
          <a:xfrm>
            <a:off x="6728788" y="399806"/>
            <a:ext cx="1988345" cy="1325563"/>
          </a:xfrm>
          <a:prstGeom prst="rect">
            <a:avLst/>
          </a:prstGeom>
        </p:spPr>
      </p:pic>
    </p:spTree>
    <p:extLst>
      <p:ext uri="{BB962C8B-B14F-4D97-AF65-F5344CB8AC3E}">
        <p14:creationId xmlns:p14="http://schemas.microsoft.com/office/powerpoint/2010/main" val="4216472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1a: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Financial Information: Gramm–Leach–Bliley Act (GLBA)</a:t>
            </a:r>
          </a:p>
        </p:txBody>
      </p:sp>
      <p:pic>
        <p:nvPicPr>
          <p:cNvPr id="3" name="Picture 2" descr="Image of a laptop and dollar bills.">
            <a:extLst>
              <a:ext uri="{FF2B5EF4-FFF2-40B4-BE49-F238E27FC236}">
                <a16:creationId xmlns:a16="http://schemas.microsoft.com/office/drawing/2014/main" xmlns="" id="{E7AA43E6-32DF-4296-AD60-CAB481D73FC4}"/>
              </a:ext>
            </a:extLst>
          </p:cNvPr>
          <p:cNvPicPr>
            <a:picLocks noChangeAspect="1"/>
          </p:cNvPicPr>
          <p:nvPr/>
        </p:nvPicPr>
        <p:blipFill>
          <a:blip r:embed="rId2"/>
          <a:stretch>
            <a:fillRect/>
          </a:stretch>
        </p:blipFill>
        <p:spPr>
          <a:xfrm>
            <a:off x="3643531" y="2385500"/>
            <a:ext cx="4337171" cy="1932684"/>
          </a:xfrm>
          <a:prstGeom prst="rect">
            <a:avLst/>
          </a:prstGeom>
        </p:spPr>
      </p:pic>
    </p:spTree>
    <p:extLst>
      <p:ext uri="{BB962C8B-B14F-4D97-AF65-F5344CB8AC3E}">
        <p14:creationId xmlns:p14="http://schemas.microsoft.com/office/powerpoint/2010/main" val="34748560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2d: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Child Pornography Prevention Act, 18 U.S.C. § 2251, et seq.; </a:t>
            </a:r>
          </a:p>
        </p:txBody>
      </p:sp>
      <p:pic>
        <p:nvPicPr>
          <p:cNvPr id="7" name="Picture 6" descr="Photo of children's hands.">
            <a:extLst>
              <a:ext uri="{FF2B5EF4-FFF2-40B4-BE49-F238E27FC236}">
                <a16:creationId xmlns:a16="http://schemas.microsoft.com/office/drawing/2014/main" xmlns="" id="{485243EF-94E0-4BFD-ABE4-DEEC14EED394}"/>
              </a:ext>
            </a:extLst>
          </p:cNvPr>
          <p:cNvPicPr>
            <a:picLocks noChangeAspect="1"/>
          </p:cNvPicPr>
          <p:nvPr/>
        </p:nvPicPr>
        <p:blipFill>
          <a:blip r:embed="rId2"/>
          <a:stretch>
            <a:fillRect/>
          </a:stretch>
        </p:blipFill>
        <p:spPr>
          <a:xfrm>
            <a:off x="3442114" y="1709738"/>
            <a:ext cx="4008119" cy="2677329"/>
          </a:xfrm>
          <a:prstGeom prst="rect">
            <a:avLst/>
          </a:prstGeom>
        </p:spPr>
      </p:pic>
    </p:spTree>
    <p:extLst>
      <p:ext uri="{BB962C8B-B14F-4D97-AF65-F5344CB8AC3E}">
        <p14:creationId xmlns:p14="http://schemas.microsoft.com/office/powerpoint/2010/main" val="967399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r>
              <a:rPr lang="en-US" dirty="0"/>
              <a:t>Child Pornography Prevention Act, 18 U.S.C. §2251, et seq.</a:t>
            </a:r>
          </a:p>
        </p:txBody>
      </p:sp>
      <p:sp>
        <p:nvSpPr>
          <p:cNvPr id="14338" name="Content Placeholder 2"/>
          <p:cNvSpPr>
            <a:spLocks noGrp="1"/>
          </p:cNvSpPr>
          <p:nvPr>
            <p:ph idx="1"/>
          </p:nvPr>
        </p:nvSpPr>
        <p:spPr>
          <a:xfrm>
            <a:off x="628650" y="1690689"/>
            <a:ext cx="7886700" cy="4351338"/>
          </a:xfrm>
        </p:spPr>
        <p:txBody>
          <a:bodyPr>
            <a:noAutofit/>
          </a:bodyPr>
          <a:lstStyle/>
          <a:p>
            <a:pPr marL="0" indent="0">
              <a:buNone/>
            </a:pPr>
            <a:r>
              <a:rPr lang="en-US" sz="2000" dirty="0"/>
              <a:t>Congress passed the Child Pornography Prevention Act (“CPPA”) in 1996, which criminalized the production, distribution, and receipt of computer-generated, sexual images of children (child pornography) on the internet.</a:t>
            </a:r>
            <a:r>
              <a:rPr lang="en-US" sz="2000" baseline="30000" dirty="0"/>
              <a:t>47</a:t>
            </a:r>
          </a:p>
          <a:p>
            <a:pPr marL="0" indent="0">
              <a:buNone/>
            </a:pPr>
            <a:r>
              <a:rPr lang="en-US" sz="2000" dirty="0"/>
              <a:t>Types of speech prohibited by CPAA:</a:t>
            </a:r>
            <a:r>
              <a:rPr lang="en-US" sz="2000" baseline="30000" dirty="0"/>
              <a:t>48</a:t>
            </a:r>
            <a:endParaRPr lang="en-US" sz="2000" dirty="0"/>
          </a:p>
          <a:p>
            <a:pPr lvl="1"/>
            <a:r>
              <a:rPr lang="en-US" dirty="0"/>
              <a:t>pornographic images made using actual children</a:t>
            </a:r>
            <a:r>
              <a:rPr lang="en-US" baseline="30000" dirty="0"/>
              <a:t>49</a:t>
            </a:r>
            <a:endParaRPr lang="en-US" dirty="0"/>
          </a:p>
          <a:p>
            <a:pPr lvl="1"/>
            <a:r>
              <a:rPr lang="en-US" dirty="0"/>
              <a:t>any visual depiction, including any photograph, film, video, picture, or computer or computer-generated image or picture,” that “is, or appears to be, of a minor engaging in sexually explicit conduct</a:t>
            </a:r>
            <a:r>
              <a:rPr lang="en-US" baseline="30000" dirty="0"/>
              <a:t>50</a:t>
            </a:r>
            <a:endParaRPr lang="en-US" dirty="0"/>
          </a:p>
          <a:p>
            <a:pPr lvl="1"/>
            <a:r>
              <a:rPr lang="en-US" dirty="0"/>
              <a:t>any sexually explicit image that is “advertised, promoted, presented, described, or distributed in such a manner that conveys the impression” it depicts “a minor engaging in sexually explicit conduct,</a:t>
            </a:r>
            <a:r>
              <a:rPr lang="en-US" baseline="30000" dirty="0"/>
              <a:t>51</a:t>
            </a:r>
            <a:endParaRPr lang="en-US" dirty="0"/>
          </a:p>
          <a:p>
            <a:pPr marL="0" indent="0">
              <a:buNone/>
            </a:pPr>
            <a:r>
              <a:rPr lang="en-US" sz="2000" dirty="0"/>
              <a:t>The Supreme Court struck down CPPA in 2002 in </a:t>
            </a:r>
            <a:r>
              <a:rPr lang="en-US" sz="2000" i="1" dirty="0"/>
              <a:t>Ashcroft v. Free Speech Coalition</a:t>
            </a:r>
            <a:r>
              <a:rPr lang="en-US" sz="2000" dirty="0"/>
              <a:t> as a violation of the First Amendment for being too broad.</a:t>
            </a:r>
            <a:endParaRPr lang="en-US" sz="2000" baseline="30000" dirty="0"/>
          </a:p>
          <a:p>
            <a:pPr marL="0" indent="0">
              <a:buNone/>
            </a:pPr>
            <a:endParaRPr lang="en-US" sz="2000" dirty="0"/>
          </a:p>
          <a:p>
            <a:pPr marL="685800" lvl="2" indent="0">
              <a:spcAft>
                <a:spcPts val="600"/>
              </a:spcAft>
              <a:buNone/>
            </a:pPr>
            <a:endParaRPr lang="en-US" sz="2000" baseline="30000" dirty="0"/>
          </a:p>
        </p:txBody>
      </p:sp>
      <p:sp>
        <p:nvSpPr>
          <p:cNvPr id="2" name="TextBox 1">
            <a:extLst>
              <a:ext uri="{FF2B5EF4-FFF2-40B4-BE49-F238E27FC236}">
                <a16:creationId xmlns:a16="http://schemas.microsoft.com/office/drawing/2014/main" xmlns="" id="{C8F786D1-51A0-4EE8-9ED7-BD16256C63E3}"/>
              </a:ext>
            </a:extLst>
          </p:cNvPr>
          <p:cNvSpPr txBox="1"/>
          <p:nvPr/>
        </p:nvSpPr>
        <p:spPr>
          <a:xfrm>
            <a:off x="460938" y="5842337"/>
            <a:ext cx="7979678" cy="1015663"/>
          </a:xfrm>
          <a:prstGeom prst="rect">
            <a:avLst/>
          </a:prstGeom>
          <a:noFill/>
        </p:spPr>
        <p:txBody>
          <a:bodyPr wrap="square" rtlCol="0">
            <a:spAutoFit/>
          </a:bodyPr>
          <a:lstStyle/>
          <a:p>
            <a:r>
              <a:rPr lang="en-US" sz="1000" dirty="0">
                <a:latin typeface="+mn-lt"/>
              </a:rPr>
              <a:t>47. Elkin </a:t>
            </a:r>
            <a:r>
              <a:rPr lang="en-US" sz="1000" dirty="0" err="1">
                <a:latin typeface="+mn-lt"/>
              </a:rPr>
              <a:t>Girgenti</a:t>
            </a:r>
            <a:r>
              <a:rPr lang="en-US" sz="1000" dirty="0">
                <a:latin typeface="+mn-lt"/>
              </a:rPr>
              <a:t>, Computer Crimes, 55 Am. Crim. L. Rev. 911, 928 (2018), See 18 U.S.C.A. §§ 2251 to 2260</a:t>
            </a:r>
          </a:p>
          <a:p>
            <a:r>
              <a:rPr lang="en-US" sz="1000" dirty="0">
                <a:latin typeface="+mn-lt"/>
              </a:rPr>
              <a:t>48.  Ashcroft v. Free Speech Coal., 535 U.S. 234, 234, 122 S. Ct. 1389, 1392–93, 152 L. Ed. 2d 403 (2002) </a:t>
            </a:r>
          </a:p>
          <a:p>
            <a:r>
              <a:rPr lang="en-US" sz="1000" dirty="0">
                <a:latin typeface="+mn-lt"/>
              </a:rPr>
              <a:t>49. 18 U.S.C. § 2256(8)(A)</a:t>
            </a:r>
          </a:p>
          <a:p>
            <a:r>
              <a:rPr lang="en-US" sz="1000" dirty="0">
                <a:latin typeface="+mn-lt"/>
              </a:rPr>
              <a:t>50. </a:t>
            </a:r>
            <a:r>
              <a:rPr lang="en-US" sz="1000" dirty="0"/>
              <a:t>18 U.S.C. </a:t>
            </a:r>
            <a:r>
              <a:rPr lang="en-US" sz="1000" dirty="0">
                <a:latin typeface="+mn-lt"/>
              </a:rPr>
              <a:t>§ 2256(8)(B)</a:t>
            </a:r>
          </a:p>
          <a:p>
            <a:r>
              <a:rPr lang="en-US" sz="1000" dirty="0">
                <a:latin typeface="+mn-lt"/>
              </a:rPr>
              <a:t>51. </a:t>
            </a:r>
            <a:r>
              <a:rPr lang="en-US" sz="1000" dirty="0"/>
              <a:t>18 U.S.C. </a:t>
            </a:r>
            <a:r>
              <a:rPr lang="en-US" sz="1000" dirty="0">
                <a:latin typeface="+mn-lt"/>
              </a:rPr>
              <a:t>§ 2256(8)(D)</a:t>
            </a:r>
          </a:p>
          <a:p>
            <a:endParaRPr lang="en-US" sz="1000" dirty="0">
              <a:latin typeface="+mn-lt"/>
            </a:endParaRPr>
          </a:p>
        </p:txBody>
      </p:sp>
    </p:spTree>
    <p:extLst>
      <p:ext uri="{BB962C8B-B14F-4D97-AF65-F5344CB8AC3E}">
        <p14:creationId xmlns:p14="http://schemas.microsoft.com/office/powerpoint/2010/main" val="89315010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7AC4084-5D06-405D-AB79-C6ABD35E36AB}"/>
              </a:ext>
            </a:extLst>
          </p:cNvPr>
          <p:cNvSpPr>
            <a:spLocks noGrp="1"/>
          </p:cNvSpPr>
          <p:nvPr>
            <p:ph type="title"/>
          </p:nvPr>
        </p:nvSpPr>
        <p:spPr/>
        <p:txBody>
          <a:bodyPr/>
          <a:lstStyle/>
          <a:p>
            <a:r>
              <a:rPr lang="en-US" dirty="0"/>
              <a:t>Section 2e: </a:t>
            </a:r>
          </a:p>
        </p:txBody>
      </p:sp>
      <p:sp>
        <p:nvSpPr>
          <p:cNvPr id="5" name="Text Placeholder 4">
            <a:extLst>
              <a:ext uri="{FF2B5EF4-FFF2-40B4-BE49-F238E27FC236}">
                <a16:creationId xmlns:a16="http://schemas.microsoft.com/office/drawing/2014/main" xmlns="" id="{56839316-9A88-47AE-AFA9-8BCB0FD2A166}"/>
              </a:ext>
            </a:extLst>
          </p:cNvPr>
          <p:cNvSpPr>
            <a:spLocks noGrp="1"/>
          </p:cNvSpPr>
          <p:nvPr>
            <p:ph type="body" idx="1"/>
          </p:nvPr>
        </p:nvSpPr>
        <p:spPr/>
        <p:txBody>
          <a:bodyPr/>
          <a:lstStyle/>
          <a:p>
            <a:pPr lvl="1"/>
            <a:r>
              <a:rPr lang="en-US" sz="2000" dirty="0"/>
              <a:t>Child Online Protection Act, 47 U.S.C. § 231, et seq.</a:t>
            </a:r>
          </a:p>
        </p:txBody>
      </p:sp>
      <p:pic>
        <p:nvPicPr>
          <p:cNvPr id="3" name="Picture 2" descr="Image of hands surrounding a bubble with a cartoon family inside. ">
            <a:extLst>
              <a:ext uri="{FF2B5EF4-FFF2-40B4-BE49-F238E27FC236}">
                <a16:creationId xmlns:a16="http://schemas.microsoft.com/office/drawing/2014/main" xmlns="" id="{78E755F5-4539-4B20-9CA1-5DD6BBDA1990}"/>
              </a:ext>
            </a:extLst>
          </p:cNvPr>
          <p:cNvPicPr>
            <a:picLocks noChangeAspect="1"/>
          </p:cNvPicPr>
          <p:nvPr/>
        </p:nvPicPr>
        <p:blipFill>
          <a:blip r:embed="rId2"/>
          <a:stretch>
            <a:fillRect/>
          </a:stretch>
        </p:blipFill>
        <p:spPr>
          <a:xfrm>
            <a:off x="3726183" y="1323976"/>
            <a:ext cx="3886200" cy="3238500"/>
          </a:xfrm>
          <a:prstGeom prst="rect">
            <a:avLst/>
          </a:prstGeom>
        </p:spPr>
      </p:pic>
    </p:spTree>
    <p:extLst>
      <p:ext uri="{BB962C8B-B14F-4D97-AF65-F5344CB8AC3E}">
        <p14:creationId xmlns:p14="http://schemas.microsoft.com/office/powerpoint/2010/main" val="9281416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a:xfrm>
            <a:off x="119575" y="210603"/>
            <a:ext cx="8904849" cy="1325563"/>
          </a:xfrm>
        </p:spPr>
        <p:txBody>
          <a:bodyPr/>
          <a:lstStyle/>
          <a:p>
            <a:pPr eaLnBrk="1" hangingPunct="1"/>
            <a:r>
              <a:rPr lang="en-US" dirty="0"/>
              <a:t>Child Online Protection Act, 47 U.S.C. § 231, et seq.</a:t>
            </a:r>
          </a:p>
        </p:txBody>
      </p:sp>
      <p:sp>
        <p:nvSpPr>
          <p:cNvPr id="14338" name="Content Placeholder 2" descr="Mysterious image of a thief"/>
          <p:cNvSpPr>
            <a:spLocks noGrp="1"/>
          </p:cNvSpPr>
          <p:nvPr>
            <p:ph idx="1"/>
          </p:nvPr>
        </p:nvSpPr>
        <p:spPr>
          <a:xfrm>
            <a:off x="430111" y="1280160"/>
            <a:ext cx="8334061" cy="4896803"/>
          </a:xfrm>
        </p:spPr>
        <p:txBody>
          <a:bodyPr>
            <a:noAutofit/>
          </a:bodyPr>
          <a:lstStyle/>
          <a:p>
            <a:pPr marL="0" indent="0">
              <a:buNone/>
            </a:pPr>
            <a:r>
              <a:rPr lang="en-US" sz="2400" dirty="0"/>
              <a:t>In 1998, the United States passed the Child Online Protection Act (COPA) to restrict access by minors to any material defined as “harmful to such minors” on the Internet. </a:t>
            </a:r>
          </a:p>
          <a:p>
            <a:pPr marL="0" indent="0">
              <a:buNone/>
            </a:pPr>
            <a:r>
              <a:rPr lang="en-US" sz="2400" dirty="0"/>
              <a:t>COPA required site operators to verify the age of their users before allowing them access to any potentially inappropriate content. The law left it up to individual communities to determine just what constituted inappropriate material. </a:t>
            </a:r>
          </a:p>
          <a:p>
            <a:pPr marL="0" indent="0">
              <a:buNone/>
            </a:pPr>
            <a:r>
              <a:rPr lang="en-US" sz="2400" dirty="0"/>
              <a:t>COPA would have required site operators to restrict their content to the standards of the most conservative communities. Any site that did not would be exposed to a lawsuit.</a:t>
            </a:r>
            <a:endParaRPr lang="en-US" sz="2400" baseline="30000" dirty="0"/>
          </a:p>
          <a:p>
            <a:pPr marL="0" indent="0">
              <a:buNone/>
            </a:pPr>
            <a:r>
              <a:rPr lang="en-US" sz="2400" dirty="0"/>
              <a:t>The federal government was prevented from enforcing COPA by a court order in 1998, and in 2004 the Supreme Court agreed that the law was likely unconstitutional.</a:t>
            </a:r>
            <a:r>
              <a:rPr lang="en-US" sz="2400" baseline="30000" dirty="0"/>
              <a:t>52  </a:t>
            </a:r>
            <a:r>
              <a:rPr lang="en-US" sz="2400" dirty="0"/>
              <a:t>Subsequent efforts to enact the law have failed. </a:t>
            </a:r>
            <a:endParaRPr lang="en-US" sz="2400" baseline="30000" dirty="0"/>
          </a:p>
        </p:txBody>
      </p:sp>
      <p:sp>
        <p:nvSpPr>
          <p:cNvPr id="2" name="TextBox 1">
            <a:extLst>
              <a:ext uri="{FF2B5EF4-FFF2-40B4-BE49-F238E27FC236}">
                <a16:creationId xmlns:a16="http://schemas.microsoft.com/office/drawing/2014/main" xmlns="" id="{C8F786D1-51A0-4EE8-9ED7-BD16256C63E3}"/>
              </a:ext>
            </a:extLst>
          </p:cNvPr>
          <p:cNvSpPr txBox="1"/>
          <p:nvPr/>
        </p:nvSpPr>
        <p:spPr>
          <a:xfrm>
            <a:off x="430111" y="6401176"/>
            <a:ext cx="7979678" cy="246221"/>
          </a:xfrm>
          <a:prstGeom prst="rect">
            <a:avLst/>
          </a:prstGeom>
          <a:noFill/>
        </p:spPr>
        <p:txBody>
          <a:bodyPr wrap="square" rtlCol="0">
            <a:spAutoFit/>
          </a:bodyPr>
          <a:lstStyle/>
          <a:p>
            <a:r>
              <a:rPr lang="en-US" sz="1000" dirty="0">
                <a:latin typeface="+mn-lt"/>
              </a:rPr>
              <a:t>40. </a:t>
            </a:r>
            <a:r>
              <a:rPr lang="en-US" sz="1000" i="1" dirty="0">
                <a:latin typeface="+mn-lt"/>
              </a:rPr>
              <a:t>Ashcroft v. Am. Civil Liberties Union</a:t>
            </a:r>
            <a:r>
              <a:rPr lang="en-US" sz="1000" dirty="0">
                <a:latin typeface="+mn-lt"/>
              </a:rPr>
              <a:t>, 542 U.S. 656, 124 S. Ct. 2783, 159 L. Ed. 2d 690 (2004) </a:t>
            </a:r>
          </a:p>
        </p:txBody>
      </p:sp>
    </p:spTree>
    <p:extLst>
      <p:ext uri="{BB962C8B-B14F-4D97-AF65-F5344CB8AC3E}">
        <p14:creationId xmlns:p14="http://schemas.microsoft.com/office/powerpoint/2010/main" val="39622805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326A8C5-8EC2-4E86-8632-D5CA97539536}"/>
              </a:ext>
            </a:extLst>
          </p:cNvPr>
          <p:cNvSpPr>
            <a:spLocks noGrp="1"/>
          </p:cNvSpPr>
          <p:nvPr>
            <p:ph type="title"/>
          </p:nvPr>
        </p:nvSpPr>
        <p:spPr>
          <a:xfrm>
            <a:off x="628650" y="365126"/>
            <a:ext cx="6166045" cy="1325563"/>
          </a:xfrm>
        </p:spPr>
        <p:txBody>
          <a:bodyPr/>
          <a:lstStyle/>
          <a:p>
            <a:r>
              <a:rPr lang="en-US" sz="3600" dirty="0"/>
              <a:t>Criminalizing Specific Cyber Activities Assessment</a:t>
            </a:r>
            <a:br>
              <a:rPr lang="en-US" sz="3600" dirty="0"/>
            </a:br>
            <a:endParaRPr lang="en-US" dirty="0"/>
          </a:p>
        </p:txBody>
      </p:sp>
      <p:sp>
        <p:nvSpPr>
          <p:cNvPr id="3" name="Content Placeholder 2">
            <a:extLst>
              <a:ext uri="{FF2B5EF4-FFF2-40B4-BE49-F238E27FC236}">
                <a16:creationId xmlns:a16="http://schemas.microsoft.com/office/drawing/2014/main" xmlns="" id="{91A37CEB-98E2-40CE-84C4-D21E3543D861}"/>
              </a:ext>
            </a:extLst>
          </p:cNvPr>
          <p:cNvSpPr>
            <a:spLocks noGrp="1"/>
          </p:cNvSpPr>
          <p:nvPr>
            <p:ph idx="1"/>
          </p:nvPr>
        </p:nvSpPr>
        <p:spPr/>
        <p:txBody>
          <a:bodyPr/>
          <a:lstStyle/>
          <a:p>
            <a:pPr marL="0" indent="0">
              <a:buNone/>
            </a:pPr>
            <a:r>
              <a:rPr lang="en-US" sz="2700" b="1" dirty="0"/>
              <a:t>Multiple Choice</a:t>
            </a:r>
          </a:p>
          <a:p>
            <a:pPr marL="0" indent="0">
              <a:buNone/>
            </a:pPr>
            <a:r>
              <a:rPr lang="en-US" sz="2700" dirty="0"/>
              <a:t>1. Which of the following Acts are currently laws in the U.S.?</a:t>
            </a:r>
          </a:p>
          <a:p>
            <a:pPr marL="800100" lvl="1" indent="-457200">
              <a:buFont typeface="+mj-lt"/>
              <a:buAutoNum type="alphaLcPeriod"/>
            </a:pPr>
            <a:r>
              <a:rPr lang="en-US" sz="2400" dirty="0"/>
              <a:t>Interstate Stalking Punishment and Prevention Act, 18 USC § 2261A </a:t>
            </a:r>
          </a:p>
          <a:p>
            <a:pPr marL="800100" lvl="1" indent="-457200">
              <a:buFont typeface="+mj-lt"/>
              <a:buAutoNum type="alphaLcPeriod"/>
            </a:pPr>
            <a:r>
              <a:rPr lang="en-US" sz="2400" dirty="0"/>
              <a:t>Interstate Communications Act, 18 USC § 875 </a:t>
            </a:r>
          </a:p>
          <a:p>
            <a:pPr marL="800100" lvl="1" indent="-457200">
              <a:buFont typeface="+mj-lt"/>
              <a:buAutoNum type="alphaLcPeriod"/>
            </a:pPr>
            <a:r>
              <a:rPr lang="en-US" sz="2400" dirty="0"/>
              <a:t>Communications Decency Act, 47 U.S.C. § 223</a:t>
            </a:r>
          </a:p>
          <a:p>
            <a:pPr marL="800100" lvl="1" indent="-457200">
              <a:buFont typeface="+mj-lt"/>
              <a:buAutoNum type="alphaLcPeriod"/>
            </a:pPr>
            <a:r>
              <a:rPr lang="en-US" sz="2400" dirty="0"/>
              <a:t>Child Pornography Prevention Act, 18 U.S.C. § 2251, et seq.; </a:t>
            </a:r>
          </a:p>
          <a:p>
            <a:pPr marL="800100" lvl="1" indent="-457200">
              <a:buFont typeface="+mj-lt"/>
              <a:buAutoNum type="alphaLcPeriod"/>
            </a:pPr>
            <a:r>
              <a:rPr lang="en-US" sz="2400" dirty="0"/>
              <a:t>Child Online Protection Act, 47 U.S.C. § 231, et seq.</a:t>
            </a:r>
          </a:p>
          <a:p>
            <a:pPr marL="0" indent="0">
              <a:buNone/>
            </a:pPr>
            <a:endParaRPr lang="en-US" sz="2400" dirty="0"/>
          </a:p>
        </p:txBody>
      </p:sp>
      <p:pic>
        <p:nvPicPr>
          <p:cNvPr id="5" name="Picture 4" descr="Image of a gavel and books.">
            <a:extLst>
              <a:ext uri="{FF2B5EF4-FFF2-40B4-BE49-F238E27FC236}">
                <a16:creationId xmlns:a16="http://schemas.microsoft.com/office/drawing/2014/main" xmlns="" id="{37F31991-3D22-4CDE-802E-7A2E49EAC0CC}"/>
              </a:ext>
            </a:extLst>
          </p:cNvPr>
          <p:cNvPicPr>
            <a:picLocks noChangeAspect="1"/>
          </p:cNvPicPr>
          <p:nvPr/>
        </p:nvPicPr>
        <p:blipFill>
          <a:blip r:embed="rId2"/>
          <a:stretch>
            <a:fillRect/>
          </a:stretch>
        </p:blipFill>
        <p:spPr>
          <a:xfrm>
            <a:off x="6794695" y="365126"/>
            <a:ext cx="1766118" cy="1325563"/>
          </a:xfrm>
          <a:prstGeom prst="rect">
            <a:avLst/>
          </a:prstGeom>
        </p:spPr>
      </p:pic>
    </p:spTree>
    <p:extLst>
      <p:ext uri="{BB962C8B-B14F-4D97-AF65-F5344CB8AC3E}">
        <p14:creationId xmlns:p14="http://schemas.microsoft.com/office/powerpoint/2010/main" val="169566903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326A8C5-8EC2-4E86-8632-D5CA97539536}"/>
              </a:ext>
            </a:extLst>
          </p:cNvPr>
          <p:cNvSpPr>
            <a:spLocks noGrp="1"/>
          </p:cNvSpPr>
          <p:nvPr>
            <p:ph type="title"/>
          </p:nvPr>
        </p:nvSpPr>
        <p:spPr>
          <a:xfrm>
            <a:off x="628650" y="365126"/>
            <a:ext cx="6166045" cy="1325563"/>
          </a:xfrm>
        </p:spPr>
        <p:txBody>
          <a:bodyPr/>
          <a:lstStyle/>
          <a:p>
            <a:r>
              <a:rPr lang="en-US" sz="3600" dirty="0"/>
              <a:t>Criminalizing Specific Cyber Activities Assessment Answers</a:t>
            </a:r>
            <a:br>
              <a:rPr lang="en-US" sz="3600" dirty="0"/>
            </a:br>
            <a:endParaRPr lang="en-US" dirty="0"/>
          </a:p>
        </p:txBody>
      </p:sp>
      <p:sp>
        <p:nvSpPr>
          <p:cNvPr id="3" name="Content Placeholder 2">
            <a:extLst>
              <a:ext uri="{FF2B5EF4-FFF2-40B4-BE49-F238E27FC236}">
                <a16:creationId xmlns:a16="http://schemas.microsoft.com/office/drawing/2014/main" xmlns="" id="{91A37CEB-98E2-40CE-84C4-D21E3543D861}"/>
              </a:ext>
            </a:extLst>
          </p:cNvPr>
          <p:cNvSpPr>
            <a:spLocks noGrp="1"/>
          </p:cNvSpPr>
          <p:nvPr>
            <p:ph idx="1"/>
          </p:nvPr>
        </p:nvSpPr>
        <p:spPr/>
        <p:txBody>
          <a:bodyPr/>
          <a:lstStyle/>
          <a:p>
            <a:pPr marL="0" indent="0">
              <a:buNone/>
            </a:pPr>
            <a:r>
              <a:rPr lang="en-US" sz="2700" b="1" dirty="0"/>
              <a:t>Multiple Choice</a:t>
            </a:r>
          </a:p>
          <a:p>
            <a:pPr marL="0" indent="0">
              <a:buNone/>
            </a:pPr>
            <a:r>
              <a:rPr lang="en-US" sz="2700" dirty="0"/>
              <a:t>1. Which of the following Acts are currently laws in the U.S.?</a:t>
            </a:r>
          </a:p>
          <a:p>
            <a:pPr marL="800100" lvl="1" indent="-457200">
              <a:buFont typeface="+mj-lt"/>
              <a:buAutoNum type="alphaLcPeriod"/>
            </a:pPr>
            <a:r>
              <a:rPr lang="en-US" sz="2400" b="1" u="sng" dirty="0"/>
              <a:t>Interstate Stalking Punishment and Prevention Act, 18 USC § 2261A </a:t>
            </a:r>
          </a:p>
          <a:p>
            <a:pPr marL="800100" lvl="1" indent="-457200">
              <a:buFont typeface="+mj-lt"/>
              <a:buAutoNum type="alphaLcPeriod"/>
            </a:pPr>
            <a:r>
              <a:rPr lang="en-US" sz="2400" b="1" u="sng" dirty="0"/>
              <a:t>Interstate Communications Act, 18 USC § 875 </a:t>
            </a:r>
          </a:p>
          <a:p>
            <a:pPr marL="800100" lvl="1" indent="-457200">
              <a:buFont typeface="+mj-lt"/>
              <a:buAutoNum type="alphaLcPeriod"/>
            </a:pPr>
            <a:r>
              <a:rPr lang="en-US" sz="2400" b="1" u="sng" dirty="0"/>
              <a:t>Communications Decency Act, 47 U.S.C. § 223</a:t>
            </a:r>
          </a:p>
          <a:p>
            <a:pPr marL="800100" lvl="1" indent="-457200">
              <a:buFont typeface="+mj-lt"/>
              <a:buAutoNum type="alphaLcPeriod"/>
            </a:pPr>
            <a:r>
              <a:rPr lang="en-US" sz="2400" dirty="0"/>
              <a:t>Child Pornography Prevention Act, 18 U.S.C. § 2251, et seq.; </a:t>
            </a:r>
          </a:p>
          <a:p>
            <a:pPr marL="800100" lvl="1" indent="-457200">
              <a:buFont typeface="+mj-lt"/>
              <a:buAutoNum type="alphaLcPeriod"/>
            </a:pPr>
            <a:r>
              <a:rPr lang="en-US" sz="2400" dirty="0"/>
              <a:t>Child Online Protection Act, 47 U.S.C. § 231, et seq.</a:t>
            </a:r>
          </a:p>
          <a:p>
            <a:pPr marL="0" indent="0">
              <a:buNone/>
            </a:pPr>
            <a:endParaRPr lang="en-US" sz="2400" dirty="0"/>
          </a:p>
        </p:txBody>
      </p:sp>
      <p:pic>
        <p:nvPicPr>
          <p:cNvPr id="5" name="Picture 4" descr="Image of a gavel and books.">
            <a:extLst>
              <a:ext uri="{FF2B5EF4-FFF2-40B4-BE49-F238E27FC236}">
                <a16:creationId xmlns:a16="http://schemas.microsoft.com/office/drawing/2014/main" xmlns="" id="{37F31991-3D22-4CDE-802E-7A2E49EAC0CC}"/>
              </a:ext>
            </a:extLst>
          </p:cNvPr>
          <p:cNvPicPr>
            <a:picLocks noChangeAspect="1"/>
          </p:cNvPicPr>
          <p:nvPr/>
        </p:nvPicPr>
        <p:blipFill>
          <a:blip r:embed="rId2"/>
          <a:stretch>
            <a:fillRect/>
          </a:stretch>
        </p:blipFill>
        <p:spPr>
          <a:xfrm>
            <a:off x="6794695" y="365126"/>
            <a:ext cx="1766118" cy="1325563"/>
          </a:xfrm>
          <a:prstGeom prst="rect">
            <a:avLst/>
          </a:prstGeom>
        </p:spPr>
      </p:pic>
    </p:spTree>
    <p:extLst>
      <p:ext uri="{BB962C8B-B14F-4D97-AF65-F5344CB8AC3E}">
        <p14:creationId xmlns:p14="http://schemas.microsoft.com/office/powerpoint/2010/main" val="378825054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F95A2C-1600-48A3-9597-E1D46F109712}"/>
              </a:ext>
            </a:extLst>
          </p:cNvPr>
          <p:cNvSpPr>
            <a:spLocks noGrp="1"/>
          </p:cNvSpPr>
          <p:nvPr>
            <p:ph type="title"/>
          </p:nvPr>
        </p:nvSpPr>
        <p:spPr/>
        <p:txBody>
          <a:bodyPr/>
          <a:lstStyle/>
          <a:p>
            <a:r>
              <a:rPr lang="en-US" dirty="0"/>
              <a:t>Image Attribution</a:t>
            </a:r>
          </a:p>
        </p:txBody>
      </p:sp>
      <p:sp>
        <p:nvSpPr>
          <p:cNvPr id="3" name="Content Placeholder 2">
            <a:extLst>
              <a:ext uri="{FF2B5EF4-FFF2-40B4-BE49-F238E27FC236}">
                <a16:creationId xmlns:a16="http://schemas.microsoft.com/office/drawing/2014/main" xmlns="" id="{63C193A0-CEC7-443A-A862-09785964F41C}"/>
              </a:ext>
            </a:extLst>
          </p:cNvPr>
          <p:cNvSpPr>
            <a:spLocks noGrp="1"/>
          </p:cNvSpPr>
          <p:nvPr>
            <p:ph idx="1"/>
          </p:nvPr>
        </p:nvSpPr>
        <p:spPr>
          <a:xfrm>
            <a:off x="628650" y="1505243"/>
            <a:ext cx="7886700" cy="4671720"/>
          </a:xfrm>
        </p:spPr>
        <p:txBody>
          <a:bodyPr/>
          <a:lstStyle/>
          <a:p>
            <a:pPr marL="0" indent="0">
              <a:buNone/>
            </a:pPr>
            <a:r>
              <a:rPr lang="en-US" sz="2400" dirty="0"/>
              <a:t>The images on the following slides are from </a:t>
            </a:r>
            <a:r>
              <a:rPr lang="en-US" sz="2400" dirty="0" err="1"/>
              <a:t>Pixabay</a:t>
            </a:r>
            <a:r>
              <a:rPr lang="en-US" sz="2400" dirty="0"/>
              <a:t> (https://pixabay.com), and per the website: “All images and videos on </a:t>
            </a:r>
            <a:r>
              <a:rPr lang="en-US" sz="2400" dirty="0" err="1"/>
              <a:t>Pixabay</a:t>
            </a:r>
            <a:r>
              <a:rPr lang="en-US" sz="2400" dirty="0"/>
              <a:t> are released under the Creative Commons CC0. Thus, they may be used freely for almost any purpose - even commercially and in printed format. Attribution is appreciated, but not required.)”</a:t>
            </a:r>
            <a:r>
              <a:rPr lang="en-US" sz="2400" baseline="30000" dirty="0"/>
              <a:t>53</a:t>
            </a:r>
          </a:p>
          <a:p>
            <a:pPr lvl="1"/>
            <a:endParaRPr lang="en-US" sz="2400" dirty="0"/>
          </a:p>
          <a:p>
            <a:pPr lvl="1"/>
            <a:r>
              <a:rPr lang="en-US" sz="2400" dirty="0"/>
              <a:t>Slides 2-3, 6, 8, 10-11, 13-15</a:t>
            </a:r>
          </a:p>
          <a:p>
            <a:pPr lvl="1"/>
            <a:r>
              <a:rPr lang="en-US" sz="2400" dirty="0"/>
              <a:t>Slides 18, 20-25, 28, 31-32</a:t>
            </a:r>
          </a:p>
          <a:p>
            <a:pPr lvl="1"/>
            <a:r>
              <a:rPr lang="en-US" sz="2400" dirty="0"/>
              <a:t>Slides 35-36, 38, 41-42, 44</a:t>
            </a:r>
          </a:p>
          <a:p>
            <a:pPr lvl="1"/>
            <a:r>
              <a:rPr lang="en-US" sz="2400" dirty="0"/>
              <a:t>Slides 46-49, 51-57</a:t>
            </a:r>
          </a:p>
          <a:p>
            <a:pPr lvl="1"/>
            <a:r>
              <a:rPr lang="en-US" sz="2400" dirty="0"/>
              <a:t>Slides 59-60, 62</a:t>
            </a:r>
          </a:p>
          <a:p>
            <a:pPr lvl="1"/>
            <a:r>
              <a:rPr lang="en-US" sz="2400" dirty="0"/>
              <a:t>Slides 64-65</a:t>
            </a:r>
          </a:p>
          <a:p>
            <a:endParaRPr lang="en-US" sz="2000" baseline="30000" dirty="0"/>
          </a:p>
          <a:p>
            <a:endParaRPr lang="en-US" sz="2000" baseline="30000" dirty="0"/>
          </a:p>
        </p:txBody>
      </p:sp>
      <p:sp>
        <p:nvSpPr>
          <p:cNvPr id="4" name="TextBox 3">
            <a:extLst>
              <a:ext uri="{FF2B5EF4-FFF2-40B4-BE49-F238E27FC236}">
                <a16:creationId xmlns:a16="http://schemas.microsoft.com/office/drawing/2014/main" xmlns="" id="{49EFA781-04A5-4C10-9083-D0F6982EA875}"/>
              </a:ext>
            </a:extLst>
          </p:cNvPr>
          <p:cNvSpPr txBox="1"/>
          <p:nvPr/>
        </p:nvSpPr>
        <p:spPr>
          <a:xfrm>
            <a:off x="628650" y="6369763"/>
            <a:ext cx="7174523" cy="246221"/>
          </a:xfrm>
          <a:prstGeom prst="rect">
            <a:avLst/>
          </a:prstGeom>
          <a:noFill/>
        </p:spPr>
        <p:txBody>
          <a:bodyPr wrap="square" rtlCol="0">
            <a:spAutoFit/>
          </a:bodyPr>
          <a:lstStyle/>
          <a:p>
            <a:r>
              <a:rPr lang="en-US" sz="1000" dirty="0"/>
              <a:t>53. https://pixabay.com/en/blog/posts/public-domain-images-what-is-allowed-and-what-is-4/</a:t>
            </a:r>
          </a:p>
        </p:txBody>
      </p:sp>
    </p:spTree>
    <p:extLst>
      <p:ext uri="{BB962C8B-B14F-4D97-AF65-F5344CB8AC3E}">
        <p14:creationId xmlns:p14="http://schemas.microsoft.com/office/powerpoint/2010/main" val="1478491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2B96F2-B4A1-404D-BC36-99B054B06905}"/>
              </a:ext>
            </a:extLst>
          </p:cNvPr>
          <p:cNvSpPr>
            <a:spLocks noGrp="1"/>
          </p:cNvSpPr>
          <p:nvPr>
            <p:ph type="title"/>
          </p:nvPr>
        </p:nvSpPr>
        <p:spPr>
          <a:xfrm>
            <a:off x="628650" y="70524"/>
            <a:ext cx="7886700" cy="1325563"/>
          </a:xfrm>
        </p:spPr>
        <p:txBody>
          <a:bodyPr/>
          <a:lstStyle/>
          <a:p>
            <a:r>
              <a:rPr lang="en-US" dirty="0"/>
              <a:t>Financial Information: Gramm–Leach–Bliley Act (GLBA)</a:t>
            </a:r>
          </a:p>
        </p:txBody>
      </p:sp>
      <p:sp>
        <p:nvSpPr>
          <p:cNvPr id="3" name="Content Placeholder 2">
            <a:extLst>
              <a:ext uri="{FF2B5EF4-FFF2-40B4-BE49-F238E27FC236}">
                <a16:creationId xmlns:a16="http://schemas.microsoft.com/office/drawing/2014/main" xmlns="" id="{9DD972CE-642A-4A4E-BBCE-44588A16C851}"/>
              </a:ext>
            </a:extLst>
          </p:cNvPr>
          <p:cNvSpPr>
            <a:spLocks noGrp="1"/>
          </p:cNvSpPr>
          <p:nvPr>
            <p:ph idx="1"/>
          </p:nvPr>
        </p:nvSpPr>
        <p:spPr>
          <a:xfrm>
            <a:off x="628650" y="1241342"/>
            <a:ext cx="7886700" cy="4780876"/>
          </a:xfrm>
        </p:spPr>
        <p:txBody>
          <a:bodyPr/>
          <a:lstStyle/>
          <a:p>
            <a:pPr marL="0" indent="0">
              <a:spcBef>
                <a:spcPts val="600"/>
              </a:spcBef>
              <a:spcAft>
                <a:spcPts val="600"/>
              </a:spcAft>
              <a:buNone/>
            </a:pPr>
            <a:r>
              <a:rPr lang="en-US" sz="2000" dirty="0"/>
              <a:t>GLBA provides limited privacy protections against the sale of consumer’s private financial information. </a:t>
            </a:r>
          </a:p>
          <a:p>
            <a:pPr marL="0" indent="0">
              <a:spcBef>
                <a:spcPts val="600"/>
              </a:spcBef>
              <a:spcAft>
                <a:spcPts val="600"/>
              </a:spcAft>
              <a:buNone/>
            </a:pPr>
            <a:r>
              <a:rPr lang="en-US" sz="2000" dirty="0"/>
              <a:t>The GLBA's privacy protections only regulate financial institutions: businesses that are engaged in banking, insuring, stocks and bonds, financial advice, and investing.</a:t>
            </a:r>
          </a:p>
          <a:p>
            <a:pPr marL="0" indent="0">
              <a:spcBef>
                <a:spcPts val="600"/>
              </a:spcBef>
              <a:spcAft>
                <a:spcPts val="600"/>
              </a:spcAft>
              <a:buNone/>
            </a:pPr>
            <a:r>
              <a:rPr lang="en-US" sz="2000" dirty="0"/>
              <a:t>Financial institutions “must develop precautions to ensure the security and confidentiality of customer records and information, to protect against any anticipated threats or hazards to the security or integrity of such records, and to protect against unauthorized access to or use of such records or information, which could result in substantial harm or inconvenience to any customer.”</a:t>
            </a:r>
            <a:r>
              <a:rPr lang="en-US" sz="2000" baseline="30000" dirty="0"/>
              <a:t>2</a:t>
            </a:r>
          </a:p>
          <a:p>
            <a:pPr marL="0" indent="0">
              <a:spcBef>
                <a:spcPts val="600"/>
              </a:spcBef>
              <a:spcAft>
                <a:spcPts val="600"/>
              </a:spcAft>
              <a:buNone/>
            </a:pPr>
            <a:r>
              <a:rPr lang="en-US" sz="2000" dirty="0"/>
              <a:t>Financial institutions must also provide consumers with a notice of their information sharing policies when you first become a customer, and each year after that. </a:t>
            </a:r>
          </a:p>
          <a:p>
            <a:pPr marL="0" indent="0">
              <a:spcBef>
                <a:spcPts val="600"/>
              </a:spcBef>
              <a:spcAft>
                <a:spcPts val="600"/>
              </a:spcAft>
              <a:buNone/>
            </a:pPr>
            <a:r>
              <a:rPr lang="en-US" sz="2000" dirty="0"/>
              <a:t>GLBA gives consumers the right to opt-out from having financial institutions share information with unaffiliated companies.</a:t>
            </a:r>
            <a:endParaRPr lang="en-US" sz="2000" baseline="30000" dirty="0"/>
          </a:p>
          <a:p>
            <a:pPr>
              <a:spcBef>
                <a:spcPts val="600"/>
              </a:spcBef>
              <a:spcAft>
                <a:spcPts val="600"/>
              </a:spcAft>
            </a:pPr>
            <a:endParaRPr lang="en-US" dirty="0"/>
          </a:p>
        </p:txBody>
      </p:sp>
      <p:sp>
        <p:nvSpPr>
          <p:cNvPr id="4" name="TextBox 3">
            <a:extLst>
              <a:ext uri="{FF2B5EF4-FFF2-40B4-BE49-F238E27FC236}">
                <a16:creationId xmlns:a16="http://schemas.microsoft.com/office/drawing/2014/main" xmlns="" id="{8B001EA2-B569-469D-97B1-A6381862AB7D}"/>
              </a:ext>
            </a:extLst>
          </p:cNvPr>
          <p:cNvSpPr txBox="1"/>
          <p:nvPr/>
        </p:nvSpPr>
        <p:spPr>
          <a:xfrm>
            <a:off x="628650" y="6304002"/>
            <a:ext cx="8079252" cy="553998"/>
          </a:xfrm>
          <a:prstGeom prst="rect">
            <a:avLst/>
          </a:prstGeom>
          <a:noFill/>
        </p:spPr>
        <p:txBody>
          <a:bodyPr wrap="square" rtlCol="0">
            <a:spAutoFit/>
          </a:bodyPr>
          <a:lstStyle/>
          <a:p>
            <a:r>
              <a:rPr lang="en-US" sz="1000" dirty="0">
                <a:latin typeface="+mn-lt"/>
              </a:rPr>
              <a:t>2. Pub. L. No. 106-102, 113 Stat. 1338, codified in relevant part primarily at 15 U.S.C. §§ 6801-6809, §§ 6821-6827; </a:t>
            </a:r>
          </a:p>
          <a:p>
            <a:r>
              <a:rPr lang="en-US" sz="1000" dirty="0">
                <a:latin typeface="+mn-lt"/>
              </a:rPr>
              <a:t>https://epic.org/privacy/glba/, § 1739.Gramm-Leach-Bliley Financial Modernization Act of 1999—Privacy of consumer information, 2 West's Fed. Admin. </a:t>
            </a:r>
            <a:r>
              <a:rPr lang="en-US" sz="1000" dirty="0" err="1">
                <a:latin typeface="+mn-lt"/>
              </a:rPr>
              <a:t>Prac</a:t>
            </a:r>
            <a:r>
              <a:rPr lang="en-US" sz="1000" dirty="0">
                <a:latin typeface="+mn-lt"/>
              </a:rPr>
              <a:t>. § 1739. See 15 U.S.C.A. § 6801(a-d).</a:t>
            </a:r>
          </a:p>
        </p:txBody>
      </p:sp>
    </p:spTree>
    <p:extLst>
      <p:ext uri="{BB962C8B-B14F-4D97-AF65-F5344CB8AC3E}">
        <p14:creationId xmlns:p14="http://schemas.microsoft.com/office/powerpoint/2010/main" val="930874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29E3B3-735E-4B45-A3BA-670F6E1ECBF8}"/>
              </a:ext>
            </a:extLst>
          </p:cNvPr>
          <p:cNvSpPr>
            <a:spLocks noGrp="1"/>
          </p:cNvSpPr>
          <p:nvPr>
            <p:ph type="title"/>
          </p:nvPr>
        </p:nvSpPr>
        <p:spPr>
          <a:xfrm>
            <a:off x="628650" y="85836"/>
            <a:ext cx="7886700" cy="1325563"/>
          </a:xfrm>
        </p:spPr>
        <p:txBody>
          <a:bodyPr/>
          <a:lstStyle/>
          <a:p>
            <a:r>
              <a:rPr lang="en-US" dirty="0"/>
              <a:t>GLBA &amp; Financial Data: TaxSlayer</a:t>
            </a:r>
            <a:r>
              <a:rPr lang="en-US" baseline="30000" dirty="0"/>
              <a:t> </a:t>
            </a:r>
            <a:r>
              <a:rPr lang="en-US" dirty="0"/>
              <a:t>Case</a:t>
            </a:r>
            <a:endParaRPr lang="en-US" baseline="30000" dirty="0"/>
          </a:p>
        </p:txBody>
      </p:sp>
      <p:sp>
        <p:nvSpPr>
          <p:cNvPr id="3" name="Content Placeholder 2">
            <a:extLst>
              <a:ext uri="{FF2B5EF4-FFF2-40B4-BE49-F238E27FC236}">
                <a16:creationId xmlns:a16="http://schemas.microsoft.com/office/drawing/2014/main" xmlns="" id="{4790EBB9-F0EE-405D-ADF6-2375732DD2A1}"/>
              </a:ext>
            </a:extLst>
          </p:cNvPr>
          <p:cNvSpPr>
            <a:spLocks noGrp="1"/>
          </p:cNvSpPr>
          <p:nvPr>
            <p:ph idx="1"/>
          </p:nvPr>
        </p:nvSpPr>
        <p:spPr>
          <a:xfrm>
            <a:off x="628650" y="1566231"/>
            <a:ext cx="7886700" cy="4643585"/>
          </a:xfrm>
        </p:spPr>
        <p:txBody>
          <a:bodyPr/>
          <a:lstStyle/>
          <a:p>
            <a:pPr marL="0" indent="0">
              <a:spcBef>
                <a:spcPts val="600"/>
              </a:spcBef>
              <a:spcAft>
                <a:spcPts val="600"/>
              </a:spcAft>
              <a:buNone/>
            </a:pPr>
            <a:r>
              <a:rPr lang="en-US" sz="2400" dirty="0"/>
              <a:t>TaxSlayer is an online tax preparation service, which offers consumers tax preparation and filing services that are both web-based and available through the company’s app.</a:t>
            </a:r>
          </a:p>
          <a:p>
            <a:pPr marL="0" indent="0">
              <a:spcBef>
                <a:spcPts val="600"/>
              </a:spcBef>
              <a:spcAft>
                <a:spcPts val="600"/>
              </a:spcAft>
              <a:buNone/>
            </a:pPr>
            <a:r>
              <a:rPr lang="en-US" sz="2400" dirty="0"/>
              <a:t>“The FTC alleged that malicious hackers were able to gain full access to nearly 9,000 TaxSlayer accounts between October 2015 and December 2015.”</a:t>
            </a:r>
            <a:r>
              <a:rPr lang="en-US" sz="2400" baseline="30000" dirty="0"/>
              <a:t> 3</a:t>
            </a:r>
            <a:endParaRPr lang="en-US" sz="2400" dirty="0"/>
          </a:p>
          <a:p>
            <a:pPr marL="0" indent="0">
              <a:spcBef>
                <a:spcPts val="600"/>
              </a:spcBef>
              <a:spcAft>
                <a:spcPts val="600"/>
              </a:spcAft>
              <a:buNone/>
            </a:pPr>
            <a:r>
              <a:rPr lang="en-US" sz="2400" dirty="0"/>
              <a:t>The hackers then committed tax identity theft using the information, where they obtained tax refunds by filing fraudulent tax returns.</a:t>
            </a:r>
          </a:p>
          <a:p>
            <a:endParaRPr lang="en-US" dirty="0"/>
          </a:p>
        </p:txBody>
      </p:sp>
      <p:sp>
        <p:nvSpPr>
          <p:cNvPr id="4" name="TextBox 3">
            <a:extLst>
              <a:ext uri="{FF2B5EF4-FFF2-40B4-BE49-F238E27FC236}">
                <a16:creationId xmlns:a16="http://schemas.microsoft.com/office/drawing/2014/main" xmlns="" id="{7783B5EF-F5CD-46B1-BD20-431DD206173C}"/>
              </a:ext>
            </a:extLst>
          </p:cNvPr>
          <p:cNvSpPr txBox="1"/>
          <p:nvPr/>
        </p:nvSpPr>
        <p:spPr>
          <a:xfrm>
            <a:off x="614582" y="6420921"/>
            <a:ext cx="8155964" cy="246221"/>
          </a:xfrm>
          <a:prstGeom prst="rect">
            <a:avLst/>
          </a:prstGeom>
          <a:noFill/>
        </p:spPr>
        <p:txBody>
          <a:bodyPr wrap="square" rtlCol="0">
            <a:spAutoFit/>
          </a:bodyPr>
          <a:lstStyle/>
          <a:p>
            <a:r>
              <a:rPr lang="en-US" sz="1000" dirty="0">
                <a:latin typeface="+mn-lt"/>
              </a:rPr>
              <a:t>3. https://www.ftc.gov/news-events/press-releases/2017/09/lenovo-settles-ftc-charges-it-harmed-consumers-preinstalled</a:t>
            </a:r>
          </a:p>
        </p:txBody>
      </p:sp>
      <p:pic>
        <p:nvPicPr>
          <p:cNvPr id="6" name="Picture 5" descr="Image of someone standing in front of binary code with the word &quot;HACKED&quot; in the center.">
            <a:extLst>
              <a:ext uri="{FF2B5EF4-FFF2-40B4-BE49-F238E27FC236}">
                <a16:creationId xmlns:a16="http://schemas.microsoft.com/office/drawing/2014/main" xmlns="" id="{4D04BD3A-0013-4211-ADF8-CB84FDEC9D6A}"/>
              </a:ext>
            </a:extLst>
          </p:cNvPr>
          <p:cNvPicPr>
            <a:picLocks noChangeAspect="1"/>
          </p:cNvPicPr>
          <p:nvPr/>
        </p:nvPicPr>
        <p:blipFill>
          <a:blip r:embed="rId2"/>
          <a:stretch>
            <a:fillRect/>
          </a:stretch>
        </p:blipFill>
        <p:spPr>
          <a:xfrm>
            <a:off x="6514830" y="4720313"/>
            <a:ext cx="2000520" cy="1333680"/>
          </a:xfrm>
          <a:prstGeom prst="rect">
            <a:avLst/>
          </a:prstGeom>
        </p:spPr>
      </p:pic>
    </p:spTree>
    <p:extLst>
      <p:ext uri="{BB962C8B-B14F-4D97-AF65-F5344CB8AC3E}">
        <p14:creationId xmlns:p14="http://schemas.microsoft.com/office/powerpoint/2010/main" val="3456925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29E3B3-735E-4B45-A3BA-670F6E1ECBF8}"/>
              </a:ext>
            </a:extLst>
          </p:cNvPr>
          <p:cNvSpPr>
            <a:spLocks noGrp="1"/>
          </p:cNvSpPr>
          <p:nvPr>
            <p:ph type="title"/>
          </p:nvPr>
        </p:nvSpPr>
        <p:spPr>
          <a:xfrm>
            <a:off x="614582" y="85836"/>
            <a:ext cx="7886700" cy="1325563"/>
          </a:xfrm>
        </p:spPr>
        <p:txBody>
          <a:bodyPr/>
          <a:lstStyle/>
          <a:p>
            <a:r>
              <a:rPr lang="en-US" dirty="0"/>
              <a:t>GLBA &amp; Financial Data: TaxSlayer</a:t>
            </a:r>
            <a:r>
              <a:rPr lang="en-US" baseline="30000" dirty="0"/>
              <a:t>4 </a:t>
            </a:r>
            <a:r>
              <a:rPr lang="en-US" dirty="0"/>
              <a:t>Case</a:t>
            </a:r>
          </a:p>
        </p:txBody>
      </p:sp>
      <p:sp>
        <p:nvSpPr>
          <p:cNvPr id="3" name="Content Placeholder 2">
            <a:extLst>
              <a:ext uri="{FF2B5EF4-FFF2-40B4-BE49-F238E27FC236}">
                <a16:creationId xmlns:a16="http://schemas.microsoft.com/office/drawing/2014/main" xmlns="" id="{4790EBB9-F0EE-405D-ADF6-2375732DD2A1}"/>
              </a:ext>
            </a:extLst>
          </p:cNvPr>
          <p:cNvSpPr>
            <a:spLocks noGrp="1"/>
          </p:cNvSpPr>
          <p:nvPr>
            <p:ph idx="1"/>
          </p:nvPr>
        </p:nvSpPr>
        <p:spPr>
          <a:xfrm>
            <a:off x="642718" y="1252025"/>
            <a:ext cx="7886700" cy="4643585"/>
          </a:xfrm>
        </p:spPr>
        <p:txBody>
          <a:bodyPr/>
          <a:lstStyle/>
          <a:p>
            <a:pPr marL="0" indent="0">
              <a:buNone/>
            </a:pPr>
            <a:r>
              <a:rPr lang="en-US" sz="2000" dirty="0"/>
              <a:t>The FTC alleged TaxSlayer violated the Gramm-Leach-Bliley Act’s main rules:</a:t>
            </a:r>
          </a:p>
          <a:p>
            <a:pPr lvl="1"/>
            <a:r>
              <a:rPr lang="en-US" sz="2000" dirty="0"/>
              <a:t>Safeguards Rule - requires financial institutions to implement safeguards to protect customer information</a:t>
            </a:r>
          </a:p>
          <a:p>
            <a:pPr lvl="1"/>
            <a:r>
              <a:rPr lang="en-US" sz="2000" dirty="0"/>
              <a:t>Privacy Rule and Regulation P- requires financial institutions to deliver privacy notices to customers</a:t>
            </a:r>
          </a:p>
          <a:p>
            <a:pPr marL="0" indent="0">
              <a:buNone/>
            </a:pPr>
            <a:endParaRPr lang="en-US" sz="1000" dirty="0"/>
          </a:p>
          <a:p>
            <a:pPr marL="0" indent="0">
              <a:buNone/>
            </a:pPr>
            <a:r>
              <a:rPr lang="en-US" sz="2000" dirty="0"/>
              <a:t>The FTC alleged that TaxSlayer violated the Safeguards Rule by failing:</a:t>
            </a:r>
          </a:p>
          <a:p>
            <a:pPr lvl="1"/>
            <a:r>
              <a:rPr lang="en-US" dirty="0"/>
              <a:t>to develop a written comprehensive security program until November 2015</a:t>
            </a:r>
          </a:p>
          <a:p>
            <a:pPr lvl="1"/>
            <a:r>
              <a:rPr lang="en-US" dirty="0"/>
              <a:t>to conduct a risk assessment to identify reasonably foreseeable internal and external risks to security</a:t>
            </a:r>
          </a:p>
          <a:p>
            <a:pPr lvl="1"/>
            <a:r>
              <a:rPr lang="en-US" dirty="0"/>
              <a:t>to implement information security safeguards that would help prevent a cyberattack</a:t>
            </a:r>
          </a:p>
          <a:p>
            <a:pPr marL="0" indent="0">
              <a:buNone/>
            </a:pPr>
            <a:endParaRPr lang="en-US" sz="1000" dirty="0"/>
          </a:p>
          <a:p>
            <a:pPr marL="0" indent="0">
              <a:buNone/>
            </a:pPr>
            <a:r>
              <a:rPr lang="en-US" sz="2000" dirty="0"/>
              <a:t>The FTC alleged that TaxSlayer violated the Safeguards Rule by failing:</a:t>
            </a:r>
          </a:p>
          <a:p>
            <a:pPr lvl="1"/>
            <a:r>
              <a:rPr lang="en-US" sz="1700" dirty="0"/>
              <a:t> to provide its customers with a clear initial privacy notice and to deliver it in a way that ensured that customers received it</a:t>
            </a:r>
          </a:p>
        </p:txBody>
      </p:sp>
      <p:sp>
        <p:nvSpPr>
          <p:cNvPr id="4" name="TextBox 3">
            <a:extLst>
              <a:ext uri="{FF2B5EF4-FFF2-40B4-BE49-F238E27FC236}">
                <a16:creationId xmlns:a16="http://schemas.microsoft.com/office/drawing/2014/main" xmlns="" id="{7783B5EF-F5CD-46B1-BD20-431DD206173C}"/>
              </a:ext>
            </a:extLst>
          </p:cNvPr>
          <p:cNvSpPr txBox="1"/>
          <p:nvPr/>
        </p:nvSpPr>
        <p:spPr>
          <a:xfrm>
            <a:off x="614582" y="6420921"/>
            <a:ext cx="8155964" cy="246221"/>
          </a:xfrm>
          <a:prstGeom prst="rect">
            <a:avLst/>
          </a:prstGeom>
          <a:noFill/>
        </p:spPr>
        <p:txBody>
          <a:bodyPr wrap="square" rtlCol="0">
            <a:spAutoFit/>
          </a:bodyPr>
          <a:lstStyle/>
          <a:p>
            <a:r>
              <a:rPr lang="en-US" sz="1000" dirty="0">
                <a:latin typeface="+mn-lt"/>
              </a:rPr>
              <a:t>4. https://www.ftc.gov/news-events/press-releases/2017/09/lenovo-settles-ftc-charges-it-harmed-consumers-preinstalled</a:t>
            </a:r>
          </a:p>
        </p:txBody>
      </p:sp>
    </p:spTree>
    <p:extLst>
      <p:ext uri="{BB962C8B-B14F-4D97-AF65-F5344CB8AC3E}">
        <p14:creationId xmlns:p14="http://schemas.microsoft.com/office/powerpoint/2010/main" val="1048835618"/>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13577</TotalTime>
  <Words>6471</Words>
  <Application>Microsoft Office PowerPoint</Application>
  <PresentationFormat>On-screen Show (4:3)</PresentationFormat>
  <Paragraphs>440</Paragraphs>
  <Slides>66</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66</vt:i4>
      </vt:variant>
    </vt:vector>
  </HeadingPairs>
  <TitlesOfParts>
    <vt:vector size="70" baseType="lpstr">
      <vt:lpstr>Arial</vt:lpstr>
      <vt:lpstr>Calibri</vt:lpstr>
      <vt:lpstr>Calibri Light</vt:lpstr>
      <vt:lpstr>PP_C5Modules_CC_License_standard</vt:lpstr>
      <vt:lpstr>  Module III Week 9: U.S. Statutory Framework of Law</vt:lpstr>
      <vt:lpstr>Lesson Outline: U.S. Statutory Framework</vt:lpstr>
      <vt:lpstr>Learning Outcomes: U.S. Statutory Framework</vt:lpstr>
      <vt:lpstr>Federal Laws Regulating Access to Data</vt:lpstr>
      <vt:lpstr>1. Federal Laws Regulating Access to Data</vt:lpstr>
      <vt:lpstr>Section 1a: </vt:lpstr>
      <vt:lpstr>Financial Information: Gramm–Leach–Bliley Act (GLBA)</vt:lpstr>
      <vt:lpstr>GLBA &amp; Financial Data: TaxSlayer Case</vt:lpstr>
      <vt:lpstr>GLBA &amp; Financial Data: TaxSlayer4 Case</vt:lpstr>
      <vt:lpstr>Section 1b: </vt:lpstr>
      <vt:lpstr>Federal Information Security Management Act (FISMA)</vt:lpstr>
      <vt:lpstr>FISMA Amendments and Legislative Updates6</vt:lpstr>
      <vt:lpstr>Section 1c: </vt:lpstr>
      <vt:lpstr>Medical Records: Health Insurance Portability and Accountability Act (HIPAA)</vt:lpstr>
      <vt:lpstr>HIPAA Rules</vt:lpstr>
      <vt:lpstr>HIPPA Protected Health Information (PHI)</vt:lpstr>
      <vt:lpstr>HIPPA Entities &amp; Protected Information</vt:lpstr>
      <vt:lpstr>HIPPA Violations – Case Study #1</vt:lpstr>
      <vt:lpstr>HIPPA Violations – Case Study #2</vt:lpstr>
      <vt:lpstr>Section 1d: </vt:lpstr>
      <vt:lpstr>Student Records: Family Educational Rights and Privacy Act (FERPA) </vt:lpstr>
      <vt:lpstr>Student Records: FERPA Notification</vt:lpstr>
      <vt:lpstr>FERPA &amp; Electronic Surveillance: A  Case Study</vt:lpstr>
      <vt:lpstr>Federal Law Assessment &amp; Data Protection</vt:lpstr>
      <vt:lpstr>Federal Law Assessment &amp; Data Protection (Answers)</vt:lpstr>
      <vt:lpstr>Federal Law Assessment:  Match the law to the information it protects: </vt:lpstr>
      <vt:lpstr>Federal Law Assessment (Answers):  Match the law to the information it protects: </vt:lpstr>
      <vt:lpstr>Section 1e: </vt:lpstr>
      <vt:lpstr>Identity Theft and Identity Protection Legislation</vt:lpstr>
      <vt:lpstr>Privacy and Identity Protection Legislation</vt:lpstr>
      <vt:lpstr>Identity Theft Discussion</vt:lpstr>
      <vt:lpstr>Section 1f: </vt:lpstr>
      <vt:lpstr>Trade Secret Theft</vt:lpstr>
      <vt:lpstr>Theft of Trade Secrets 18 U.S.C. § 1832</vt:lpstr>
      <vt:lpstr>Section 1g: </vt:lpstr>
      <vt:lpstr>U.S. Data Breach Laws - PII</vt:lpstr>
      <vt:lpstr>U.S. Data Breach Laws (cont.) </vt:lpstr>
      <vt:lpstr>Notice Requirements under Federal Law</vt:lpstr>
      <vt:lpstr>Notice Requirements under Federal Law (cont.)</vt:lpstr>
      <vt:lpstr>Data Breach –PII Assessment </vt:lpstr>
      <vt:lpstr>Section 1h: </vt:lpstr>
      <vt:lpstr>Intellectual Property and Copyright Laws</vt:lpstr>
      <vt:lpstr>Intellectual Property Regulation</vt:lpstr>
      <vt:lpstr>Copyright Act of 197634 </vt:lpstr>
      <vt:lpstr>Copyright Issues in Cyberspace</vt:lpstr>
      <vt:lpstr>Copyright Cyberspace Case Study </vt:lpstr>
      <vt:lpstr>Trade Secret &amp; Copyright Assessment</vt:lpstr>
      <vt:lpstr>Trade Secret &amp; Copyright Assessment (Answers)</vt:lpstr>
      <vt:lpstr>2. Other Federal Laws Criminalizing Specific Cyber Activities </vt:lpstr>
      <vt:lpstr>Section 2a: </vt:lpstr>
      <vt:lpstr>Interstate Stalking Punishment and Prevention Act, 18 USC § 2261A </vt:lpstr>
      <vt:lpstr>Section 2b: </vt:lpstr>
      <vt:lpstr>Interstate Communications Act, 18 USC § 875 </vt:lpstr>
      <vt:lpstr>Case Study: Elonis v. United States41</vt:lpstr>
      <vt:lpstr>Elonis v. United States43 (cont.)</vt:lpstr>
      <vt:lpstr>Section 2c: </vt:lpstr>
      <vt:lpstr>Communications Decency Act Overview</vt:lpstr>
      <vt:lpstr>CDA Case Study</vt:lpstr>
      <vt:lpstr>CDA DIscussion</vt:lpstr>
      <vt:lpstr>Section 2d: </vt:lpstr>
      <vt:lpstr>Child Pornography Prevention Act, 18 U.S.C. §2251, et seq.</vt:lpstr>
      <vt:lpstr>Section 2e: </vt:lpstr>
      <vt:lpstr>Child Online Protection Act, 47 U.S.C. § 231, et seq.</vt:lpstr>
      <vt:lpstr>Criminalizing Specific Cyber Activities Assessment </vt:lpstr>
      <vt:lpstr>Criminalizing Specific Cyber Activities Assessment Answers </vt:lpstr>
      <vt:lpstr>Image Attribution</vt:lpstr>
    </vt:vector>
  </TitlesOfParts>
  <Company>University of California at Davis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Kevin S. Kuczynski</cp:lastModifiedBy>
  <cp:revision>738</cp:revision>
  <cp:lastPrinted>2016-07-18T16:40:10Z</cp:lastPrinted>
  <dcterms:created xsi:type="dcterms:W3CDTF">2016-07-03T20:12:42Z</dcterms:created>
  <dcterms:modified xsi:type="dcterms:W3CDTF">2018-08-27T15:22:21Z</dcterms:modified>
</cp:coreProperties>
</file>