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5"/>
  </p:notesMasterIdLst>
  <p:sldIdLst>
    <p:sldId id="256" r:id="rId3"/>
    <p:sldId id="319" r:id="rId4"/>
    <p:sldId id="313" r:id="rId5"/>
    <p:sldId id="258" r:id="rId6"/>
    <p:sldId id="300" r:id="rId7"/>
    <p:sldId id="301" r:id="rId8"/>
    <p:sldId id="294" r:id="rId9"/>
    <p:sldId id="295" r:id="rId10"/>
    <p:sldId id="314" r:id="rId11"/>
    <p:sldId id="315" r:id="rId12"/>
    <p:sldId id="260" r:id="rId13"/>
    <p:sldId id="264" r:id="rId14"/>
    <p:sldId id="321" r:id="rId15"/>
    <p:sldId id="267" r:id="rId16"/>
    <p:sldId id="268" r:id="rId17"/>
    <p:sldId id="269" r:id="rId18"/>
    <p:sldId id="270" r:id="rId19"/>
    <p:sldId id="292" r:id="rId20"/>
    <p:sldId id="316" r:id="rId21"/>
    <p:sldId id="317" r:id="rId22"/>
    <p:sldId id="272" r:id="rId23"/>
    <p:sldId id="302" r:id="rId24"/>
    <p:sldId id="299" r:id="rId25"/>
    <p:sldId id="308" r:id="rId26"/>
    <p:sldId id="275" r:id="rId27"/>
    <p:sldId id="276" r:id="rId28"/>
    <p:sldId id="277" r:id="rId29"/>
    <p:sldId id="278" r:id="rId30"/>
    <p:sldId id="309" r:id="rId31"/>
    <p:sldId id="282" r:id="rId32"/>
    <p:sldId id="283" r:id="rId33"/>
    <p:sldId id="284" r:id="rId34"/>
    <p:sldId id="285" r:id="rId35"/>
    <p:sldId id="303" r:id="rId36"/>
    <p:sldId id="289" r:id="rId37"/>
    <p:sldId id="310" r:id="rId38"/>
    <p:sldId id="290" r:id="rId39"/>
    <p:sldId id="311" r:id="rId40"/>
    <p:sldId id="304" r:id="rId41"/>
    <p:sldId id="312" r:id="rId42"/>
    <p:sldId id="318" r:id="rId43"/>
    <p:sldId id="320"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Houck, James" initials="HJ" lastIdx="16" clrIdx="0">
    <p:extLst>
      <p:ext uri="{19B8F6BF-5375-455C-9EA6-DF929625EA0E}">
        <p15:presenceInfo xmlns:p15="http://schemas.microsoft.com/office/powerpoint/2012/main" userId="S-1-5-21-755334853-669077136-483988704-25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140" autoAdjust="0"/>
    <p:restoredTop sz="79107" autoAdjust="0"/>
  </p:normalViewPr>
  <p:slideViewPr>
    <p:cSldViewPr snapToGrid="0">
      <p:cViewPr varScale="1">
        <p:scale>
          <a:sx n="92" d="100"/>
          <a:sy n="92" d="100"/>
        </p:scale>
        <p:origin x="1776" y="8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 Id="rId51"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18165C-9336-4661-A7D0-F0F94179EC45}" type="datetimeFigureOut">
              <a:rPr lang="en-US" smtClean="0"/>
              <a:t>8/29/2018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A99256-5E03-4962-A7A4-F4AF279DE596}" type="slidenum">
              <a:rPr lang="en-US" smtClean="0"/>
              <a:t>‹#›</a:t>
            </a:fld>
            <a:endParaRPr lang="en-US"/>
          </a:p>
        </p:txBody>
      </p:sp>
    </p:spTree>
    <p:extLst>
      <p:ext uri="{BB962C8B-B14F-4D97-AF65-F5344CB8AC3E}">
        <p14:creationId xmlns:p14="http://schemas.microsoft.com/office/powerpoint/2010/main" val="1745156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65887" rtl="0" eaLnBrk="1" fontAlgn="base" latinLnBrk="0" hangingPunct="1">
              <a:lnSpc>
                <a:spcPct val="100000"/>
              </a:lnSpc>
              <a:spcBef>
                <a:spcPct val="0"/>
              </a:spcBef>
              <a:spcAft>
                <a:spcPct val="0"/>
              </a:spcAft>
              <a:buClrTx/>
              <a:buSzTx/>
              <a:buFontTx/>
              <a:buNone/>
              <a:tabLst/>
              <a:defRPr/>
            </a:pPr>
            <a:fld id="{D3F77F84-EBF5-4DC2-873D-49BD8B121CCF}"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65887" rtl="0" eaLnBrk="1" fontAlgn="base" latinLnBrk="0" hangingPunct="1">
                <a:lnSpc>
                  <a:spcPct val="100000"/>
                </a:lnSpc>
                <a:spcBef>
                  <a:spcPct val="0"/>
                </a:spcBef>
                <a:spcAft>
                  <a:spcPct val="0"/>
                </a:spcAft>
                <a:buClrTx/>
                <a:buSzTx/>
                <a:buFontTx/>
                <a:buNone/>
                <a:tabLst/>
                <a:defRPr/>
              </a:pPr>
              <a:t>1</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97727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448003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16194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40695">
              <a:defRPr/>
            </a:pP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486621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85378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1"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99256-5E03-4962-A7A4-F4AF279DE59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698291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endParaRPr lang="en-US" dirty="0"/>
          </a:p>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40695"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40695" rtl="0" eaLnBrk="1" fontAlgn="base" latinLnBrk="0" hangingPunct="1">
                <a:lnSpc>
                  <a:spcPct val="100000"/>
                </a:lnSpc>
                <a:spcBef>
                  <a:spcPct val="0"/>
                </a:spcBef>
                <a:spcAft>
                  <a:spcPct val="0"/>
                </a:spcAft>
                <a:buClrTx/>
                <a:buSzTx/>
                <a:buFontTx/>
                <a:buNone/>
                <a:tabLst/>
                <a:defRPr/>
              </a:pPr>
              <a:t>21</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8262368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endParaRPr lang="en-US" dirty="0"/>
          </a:p>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40695"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40695" rtl="0" eaLnBrk="1" fontAlgn="base" latinLnBrk="0" hangingPunct="1">
                <a:lnSpc>
                  <a:spcPct val="100000"/>
                </a:lnSpc>
                <a:spcBef>
                  <a:spcPct val="0"/>
                </a:spcBef>
                <a:spcAft>
                  <a:spcPct val="0"/>
                </a:spcAft>
                <a:buClrTx/>
                <a:buSzTx/>
                <a:buFontTx/>
                <a:buNone/>
                <a:tabLst/>
                <a:defRPr/>
              </a:pPr>
              <a:t>22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0653567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endParaRPr lang="en-US" dirty="0"/>
          </a:p>
        </p:txBody>
      </p:sp>
      <p:sp>
        <p:nvSpPr>
          <p:cNvPr id="4" name="Slide Number Placeholder 3"/>
          <p:cNvSpPr>
            <a:spLocks noGrp="1"/>
          </p:cNvSpPr>
          <p:nvPr>
            <p:ph type="sldNum" sz="quarter" idx="10"/>
          </p:nvPr>
        </p:nvSpPr>
        <p:spPr/>
        <p:txBody>
          <a:bodyPr/>
          <a:lstStyle/>
          <a:p>
            <a:fld id="{08A99256-5E03-4962-A7A4-F4AF279DE596}" type="slidenum">
              <a:rPr lang="en-US" smtClean="0"/>
              <a:t>23</a:t>
            </a:fld>
            <a:endParaRPr lang="en-US"/>
          </a:p>
        </p:txBody>
      </p:sp>
    </p:spTree>
    <p:extLst>
      <p:ext uri="{BB962C8B-B14F-4D97-AF65-F5344CB8AC3E}">
        <p14:creationId xmlns:p14="http://schemas.microsoft.com/office/powerpoint/2010/main" val="25893202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50000"/>
              </a:lnSpc>
            </a:pP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97370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fld id="{08A99256-5E03-4962-A7A4-F4AF279DE596}" type="slidenum">
              <a:rPr lang="en-US" smtClean="0"/>
              <a:t>28</a:t>
            </a:fld>
            <a:endParaRPr lang="en-US"/>
          </a:p>
        </p:txBody>
      </p:sp>
    </p:spTree>
    <p:extLst>
      <p:ext uri="{BB962C8B-B14F-4D97-AF65-F5344CB8AC3E}">
        <p14:creationId xmlns:p14="http://schemas.microsoft.com/office/powerpoint/2010/main" val="573270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65887"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a:ln>
                  <a:noFill/>
                </a:ln>
                <a:solidFill>
                  <a:prstClr val="black"/>
                </a:solidFill>
                <a:effectLst/>
                <a:uLnTx/>
                <a:uFillTx/>
                <a:latin typeface="Calibri"/>
                <a:ea typeface="+mn-ea"/>
                <a:cs typeface="+mn-cs"/>
              </a:rPr>
              <a:pPr marL="0" marR="0" lvl="0" indent="0" algn="r" defTabSz="465887" rtl="0" eaLnBrk="1" fontAlgn="auto" latinLnBrk="0" hangingPunct="1">
                <a:lnSpc>
                  <a:spcPct val="100000"/>
                </a:lnSpc>
                <a:spcBef>
                  <a:spcPts val="0"/>
                </a:spcBef>
                <a:spcAft>
                  <a:spcPts val="0"/>
                </a:spcAft>
                <a:buClrTx/>
                <a:buSzTx/>
                <a:buFontTx/>
                <a:buNone/>
                <a:tabLst/>
                <a:defRPr/>
              </a:pPr>
              <a:t>3</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717979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defTabSz="440695">
              <a:defRPr/>
            </a:pPr>
            <a:endParaRPr lang="en-US" dirty="0"/>
          </a:p>
          <a:p>
            <a:pPr defTabSz="440695">
              <a:defRPr/>
            </a:pP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431419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defTabSz="440695">
              <a:defRPr/>
            </a:pPr>
            <a:endParaRPr lang="en-US" dirty="0"/>
          </a:p>
          <a:p>
            <a:pPr defTabSz="440695">
              <a:defRPr/>
            </a:pP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470887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377235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40695"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a:ln>
                  <a:noFill/>
                </a:ln>
                <a:solidFill>
                  <a:prstClr val="black"/>
                </a:solidFill>
                <a:effectLst/>
                <a:uLnTx/>
                <a:uFillTx/>
                <a:latin typeface="Calibri"/>
                <a:ea typeface="+mn-ea"/>
                <a:cs typeface="+mn-cs"/>
              </a:rPr>
              <a:pPr marL="0" marR="0" lvl="0" indent="0" algn="r" defTabSz="440695" rtl="0" eaLnBrk="1" fontAlgn="auto" latinLnBrk="0" hangingPunct="1">
                <a:lnSpc>
                  <a:spcPct val="100000"/>
                </a:lnSpc>
                <a:spcBef>
                  <a:spcPts val="0"/>
                </a:spcBef>
                <a:spcAft>
                  <a:spcPts val="0"/>
                </a:spcAft>
                <a:buClrTx/>
                <a:buSzTx/>
                <a:buFontTx/>
                <a:buNone/>
                <a:tabLst/>
                <a:defRPr/>
              </a:pPr>
              <a:t>33</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460810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eaLnBrk="1" fontAlgn="auto" hangingPunct="1">
              <a:spcBef>
                <a:spcPts val="0"/>
              </a:spcBef>
              <a:spcAft>
                <a:spcPts val="0"/>
              </a:spcAft>
              <a:defRPr/>
            </a:pPr>
            <a:r>
              <a:rPr lang="en-US" dirty="0">
                <a:solidFill>
                  <a:prstClr val="black"/>
                </a:solidFill>
              </a:rPr>
              <a:t>ANSWER</a:t>
            </a:r>
          </a:p>
          <a:p>
            <a:pPr defTabSz="881390" eaLnBrk="1" fontAlgn="auto" hangingPunct="1">
              <a:spcBef>
                <a:spcPts val="0"/>
              </a:spcBef>
              <a:spcAft>
                <a:spcPts val="0"/>
              </a:spcAft>
              <a:defRPr/>
            </a:pPr>
            <a:endParaRPr lang="en-US" dirty="0">
              <a:solidFill>
                <a:prstClr val="black"/>
              </a:solidFill>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647848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331854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65887"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a:ln>
                  <a:noFill/>
                </a:ln>
                <a:solidFill>
                  <a:prstClr val="black"/>
                </a:solidFill>
                <a:effectLst/>
                <a:uLnTx/>
                <a:uFillTx/>
                <a:latin typeface="Calibri"/>
                <a:ea typeface="+mn-ea"/>
                <a:cs typeface="+mn-cs"/>
              </a:rPr>
              <a:pPr marL="0" marR="0" lvl="0" indent="0" algn="r" defTabSz="465887" rtl="0" eaLnBrk="1" fontAlgn="auto" latinLnBrk="0" hangingPunct="1">
                <a:lnSpc>
                  <a:spcPct val="100000"/>
                </a:lnSpc>
                <a:spcBef>
                  <a:spcPts val="0"/>
                </a:spcBef>
                <a:spcAft>
                  <a:spcPts val="0"/>
                </a:spcAft>
                <a:buClrTx/>
                <a:buSzTx/>
                <a:buFontTx/>
                <a:buNone/>
                <a:tabLst/>
                <a:defRPr/>
              </a:pPr>
              <a:t>4</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45863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65887"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a:ln>
                  <a:noFill/>
                </a:ln>
                <a:solidFill>
                  <a:prstClr val="black"/>
                </a:solidFill>
                <a:effectLst/>
                <a:uLnTx/>
                <a:uFillTx/>
                <a:latin typeface="Calibri"/>
                <a:ea typeface="+mn-ea"/>
                <a:cs typeface="+mn-cs"/>
              </a:rPr>
              <a:pPr marL="0" marR="0" lvl="0" indent="0" algn="r" defTabSz="465887" rtl="0" eaLnBrk="1" fontAlgn="auto" latinLnBrk="0" hangingPunct="1">
                <a:lnSpc>
                  <a:spcPct val="100000"/>
                </a:lnSpc>
                <a:spcBef>
                  <a:spcPts val="0"/>
                </a:spcBef>
                <a:spcAft>
                  <a:spcPts val="0"/>
                </a:spcAft>
                <a:buClrTx/>
                <a:buSzTx/>
                <a:buFontTx/>
                <a:buNone/>
                <a:tabLst/>
                <a:defRPr/>
              </a:pPr>
              <a:t>5</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06381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65887"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a:ln>
                  <a:noFill/>
                </a:ln>
                <a:solidFill>
                  <a:prstClr val="black"/>
                </a:solidFill>
                <a:effectLst/>
                <a:uLnTx/>
                <a:uFillTx/>
                <a:latin typeface="Calibri"/>
                <a:ea typeface="+mn-ea"/>
                <a:cs typeface="+mn-cs"/>
              </a:rPr>
              <a:pPr marL="0" marR="0" lvl="0" indent="0" algn="r" defTabSz="465887" rtl="0" eaLnBrk="1" fontAlgn="auto" latinLnBrk="0" hangingPunct="1">
                <a:lnSpc>
                  <a:spcPct val="100000"/>
                </a:lnSpc>
                <a:spcBef>
                  <a:spcPts val="0"/>
                </a:spcBef>
                <a:spcAft>
                  <a:spcPts val="0"/>
                </a:spcAft>
                <a:buClrTx/>
                <a:buSzTx/>
                <a:buFontTx/>
                <a:buNone/>
                <a:tabLst/>
                <a:defRPr/>
              </a:pPr>
              <a:t>6</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127970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1" dirty="0"/>
          </a:p>
        </p:txBody>
      </p:sp>
      <p:sp>
        <p:nvSpPr>
          <p:cNvPr id="4" name="Slide Number Placeholder 3"/>
          <p:cNvSpPr>
            <a:spLocks noGrp="1"/>
          </p:cNvSpPr>
          <p:nvPr>
            <p:ph type="sldNum" sz="quarter" idx="10"/>
          </p:nvPr>
        </p:nvSpPr>
        <p:spPr/>
        <p:txBody>
          <a:bodyPr/>
          <a:lstStyle/>
          <a:p>
            <a:fld id="{08A99256-5E03-4962-A7A4-F4AF279DE596}" type="slidenum">
              <a:rPr lang="en-US" smtClean="0"/>
              <a:t>8</a:t>
            </a:fld>
            <a:endParaRPr lang="en-US"/>
          </a:p>
        </p:txBody>
      </p:sp>
    </p:spTree>
    <p:extLst>
      <p:ext uri="{BB962C8B-B14F-4D97-AF65-F5344CB8AC3E}">
        <p14:creationId xmlns:p14="http://schemas.microsoft.com/office/powerpoint/2010/main" val="250016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1"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99256-5E03-4962-A7A4-F4AF279DE59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5981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78412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0446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660F02-D9BF-4FE9-AA58-187C3F2D1EF7}" type="slidenum">
              <a:rPr lang="en-US" smtClean="0"/>
              <a:t>‹#›</a:t>
            </a:fld>
            <a:endParaRPr lang="en-US"/>
          </a:p>
        </p:txBody>
      </p:sp>
    </p:spTree>
    <p:extLst>
      <p:ext uri="{BB962C8B-B14F-4D97-AF65-F5344CB8AC3E}">
        <p14:creationId xmlns:p14="http://schemas.microsoft.com/office/powerpoint/2010/main" val="409343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660F02-D9BF-4FE9-AA58-187C3F2D1EF7}" type="slidenum">
              <a:rPr lang="en-US" smtClean="0"/>
              <a:t>‹#›</a:t>
            </a:fld>
            <a:endParaRPr lang="en-US"/>
          </a:p>
        </p:txBody>
      </p:sp>
    </p:spTree>
    <p:extLst>
      <p:ext uri="{BB962C8B-B14F-4D97-AF65-F5344CB8AC3E}">
        <p14:creationId xmlns:p14="http://schemas.microsoft.com/office/powerpoint/2010/main" val="2738195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660F02-D9BF-4FE9-AA58-187C3F2D1EF7}" type="slidenum">
              <a:rPr lang="en-US" smtClean="0"/>
              <a:t>‹#›</a:t>
            </a:fld>
            <a:endParaRPr lang="en-US"/>
          </a:p>
        </p:txBody>
      </p:sp>
    </p:spTree>
    <p:extLst>
      <p:ext uri="{BB962C8B-B14F-4D97-AF65-F5344CB8AC3E}">
        <p14:creationId xmlns:p14="http://schemas.microsoft.com/office/powerpoint/2010/main" val="27943169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extLst>
      <p:ext uri="{BB962C8B-B14F-4D97-AF65-F5344CB8AC3E}">
        <p14:creationId xmlns:p14="http://schemas.microsoft.com/office/powerpoint/2010/main" val="3999116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extLst>
      <p:ext uri="{BB962C8B-B14F-4D97-AF65-F5344CB8AC3E}">
        <p14:creationId xmlns:p14="http://schemas.microsoft.com/office/powerpoint/2010/main" val="18226172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extLst>
      <p:ext uri="{BB962C8B-B14F-4D97-AF65-F5344CB8AC3E}">
        <p14:creationId xmlns:p14="http://schemas.microsoft.com/office/powerpoint/2010/main" val="27183154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extLst>
      <p:ext uri="{BB962C8B-B14F-4D97-AF65-F5344CB8AC3E}">
        <p14:creationId xmlns:p14="http://schemas.microsoft.com/office/powerpoint/2010/main" val="14587778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extLst>
      <p:ext uri="{BB962C8B-B14F-4D97-AF65-F5344CB8AC3E}">
        <p14:creationId xmlns:p14="http://schemas.microsoft.com/office/powerpoint/2010/main" val="21302330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extLst>
      <p:ext uri="{BB962C8B-B14F-4D97-AF65-F5344CB8AC3E}">
        <p14:creationId xmlns:p14="http://schemas.microsoft.com/office/powerpoint/2010/main" val="3927517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extLst>
      <p:ext uri="{BB962C8B-B14F-4D97-AF65-F5344CB8AC3E}">
        <p14:creationId xmlns:p14="http://schemas.microsoft.com/office/powerpoint/2010/main" val="9365975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extLst>
      <p:ext uri="{BB962C8B-B14F-4D97-AF65-F5344CB8AC3E}">
        <p14:creationId xmlns:p14="http://schemas.microsoft.com/office/powerpoint/2010/main" val="3843622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660F02-D9BF-4FE9-AA58-187C3F2D1EF7}" type="slidenum">
              <a:rPr lang="en-US" smtClean="0"/>
              <a:t>‹#›</a:t>
            </a:fld>
            <a:endParaRPr lang="en-US"/>
          </a:p>
        </p:txBody>
      </p:sp>
    </p:spTree>
    <p:extLst>
      <p:ext uri="{BB962C8B-B14F-4D97-AF65-F5344CB8AC3E}">
        <p14:creationId xmlns:p14="http://schemas.microsoft.com/office/powerpoint/2010/main" val="27133788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extLst>
      <p:ext uri="{BB962C8B-B14F-4D97-AF65-F5344CB8AC3E}">
        <p14:creationId xmlns:p14="http://schemas.microsoft.com/office/powerpoint/2010/main" val="4233560531"/>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660F02-D9BF-4FE9-AA58-187C3F2D1EF7}" type="slidenum">
              <a:rPr lang="en-US" smtClean="0"/>
              <a:t>‹#›</a:t>
            </a:fld>
            <a:endParaRPr lang="en-US"/>
          </a:p>
        </p:txBody>
      </p:sp>
    </p:spTree>
    <p:extLst>
      <p:ext uri="{BB962C8B-B14F-4D97-AF65-F5344CB8AC3E}">
        <p14:creationId xmlns:p14="http://schemas.microsoft.com/office/powerpoint/2010/main" val="3524501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660F02-D9BF-4FE9-AA58-187C3F2D1EF7}" type="slidenum">
              <a:rPr lang="en-US" smtClean="0"/>
              <a:t>‹#›</a:t>
            </a:fld>
            <a:endParaRPr lang="en-US"/>
          </a:p>
        </p:txBody>
      </p:sp>
    </p:spTree>
    <p:extLst>
      <p:ext uri="{BB962C8B-B14F-4D97-AF65-F5344CB8AC3E}">
        <p14:creationId xmlns:p14="http://schemas.microsoft.com/office/powerpoint/2010/main" val="1417303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660F02-D9BF-4FE9-AA58-187C3F2D1EF7}" type="slidenum">
              <a:rPr lang="en-US" smtClean="0"/>
              <a:t>‹#›</a:t>
            </a:fld>
            <a:endParaRPr lang="en-US"/>
          </a:p>
        </p:txBody>
      </p:sp>
    </p:spTree>
    <p:extLst>
      <p:ext uri="{BB962C8B-B14F-4D97-AF65-F5344CB8AC3E}">
        <p14:creationId xmlns:p14="http://schemas.microsoft.com/office/powerpoint/2010/main" val="2282263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660F02-D9BF-4FE9-AA58-187C3F2D1EF7}" type="slidenum">
              <a:rPr lang="en-US" smtClean="0"/>
              <a:t>‹#›</a:t>
            </a:fld>
            <a:endParaRPr lang="en-US"/>
          </a:p>
        </p:txBody>
      </p:sp>
    </p:spTree>
    <p:extLst>
      <p:ext uri="{BB962C8B-B14F-4D97-AF65-F5344CB8AC3E}">
        <p14:creationId xmlns:p14="http://schemas.microsoft.com/office/powerpoint/2010/main" val="2506245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660F02-D9BF-4FE9-AA58-187C3F2D1EF7}" type="slidenum">
              <a:rPr lang="en-US" smtClean="0"/>
              <a:t>‹#›</a:t>
            </a:fld>
            <a:endParaRPr lang="en-US"/>
          </a:p>
        </p:txBody>
      </p:sp>
    </p:spTree>
    <p:extLst>
      <p:ext uri="{BB962C8B-B14F-4D97-AF65-F5344CB8AC3E}">
        <p14:creationId xmlns:p14="http://schemas.microsoft.com/office/powerpoint/2010/main" val="1094446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660F02-D9BF-4FE9-AA58-187C3F2D1EF7}" type="slidenum">
              <a:rPr lang="en-US" smtClean="0"/>
              <a:t>‹#›</a:t>
            </a:fld>
            <a:endParaRPr lang="en-US"/>
          </a:p>
        </p:txBody>
      </p:sp>
    </p:spTree>
    <p:extLst>
      <p:ext uri="{BB962C8B-B14F-4D97-AF65-F5344CB8AC3E}">
        <p14:creationId xmlns:p14="http://schemas.microsoft.com/office/powerpoint/2010/main" val="2614700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660F02-D9BF-4FE9-AA58-187C3F2D1EF7}" type="slidenum">
              <a:rPr lang="en-US" smtClean="0"/>
              <a:t>‹#›</a:t>
            </a:fld>
            <a:endParaRPr lang="en-US"/>
          </a:p>
        </p:txBody>
      </p:sp>
    </p:spTree>
    <p:extLst>
      <p:ext uri="{BB962C8B-B14F-4D97-AF65-F5344CB8AC3E}">
        <p14:creationId xmlns:p14="http://schemas.microsoft.com/office/powerpoint/2010/main" val="953180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1.png"/><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5660F02-D9BF-4FE9-AA58-187C3F2D1EF7}" type="slidenum">
              <a:rPr lang="en-US" smtClean="0"/>
              <a:t>‹#›</a:t>
            </a:fld>
            <a:endParaRPr lang="en-US"/>
          </a:p>
        </p:txBody>
      </p:sp>
    </p:spTree>
    <p:extLst>
      <p:ext uri="{BB962C8B-B14F-4D97-AF65-F5344CB8AC3E}">
        <p14:creationId xmlns:p14="http://schemas.microsoft.com/office/powerpoint/2010/main" val="40966024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extLst>
      <p:ext uri="{BB962C8B-B14F-4D97-AF65-F5344CB8AC3E}">
        <p14:creationId xmlns:p14="http://schemas.microsoft.com/office/powerpoint/2010/main" val="8293353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890645"/>
            <a:ext cx="4611687"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3300" dirty="0"/>
              <a:t>Module IV. Cyber Operations</a:t>
            </a:r>
            <a:br>
              <a:rPr sz="3300" dirty="0"/>
            </a:br>
            <a:r>
              <a:rPr sz="3300" dirty="0"/>
              <a:t>Week 13: Cyber Operations </a:t>
            </a:r>
            <a:r>
              <a:rPr sz="3300"/>
              <a:t>Against International </a:t>
            </a:r>
            <a:r>
              <a:rPr sz="3300" dirty="0"/>
              <a:t>Actors</a:t>
            </a:r>
            <a:endParaRPr dirty="0"/>
          </a:p>
        </p:txBody>
      </p:sp>
      <p:sp>
        <p:nvSpPr>
          <p:cNvPr id="12290" name="Subtitle 2"/>
          <p:cNvSpPr>
            <a:spLocks noGrp="1"/>
          </p:cNvSpPr>
          <p:nvPr>
            <p:ph type="body" sz="quarter" idx="13"/>
          </p:nvPr>
        </p:nvSpPr>
        <p:spPr>
          <a:xfrm>
            <a:off x="2630487" y="4951561"/>
            <a:ext cx="5133287" cy="345057"/>
          </a:xfrm>
        </p:spPr>
        <p:txBody>
          <a:bodyPr/>
          <a:lstStyle/>
          <a:p>
            <a:pPr eaLnBrk="1" hangingPunct="1"/>
            <a:r>
              <a:rPr lang="en-US" sz="2000" b="1" dirty="0">
                <a:solidFill>
                  <a:srgbClr val="2F5597"/>
                </a:solidFill>
              </a:rPr>
              <a:t>Lesson 26:  The Right to Conduct Cyber Operations Against International Actors (2)</a:t>
            </a:r>
          </a:p>
        </p:txBody>
      </p:sp>
      <p:sp>
        <p:nvSpPr>
          <p:cNvPr id="4" name="TextBox 3">
            <a:extLst>
              <a:ext uri="{FF2B5EF4-FFF2-40B4-BE49-F238E27FC236}">
                <a16:creationId xmlns:a16="http://schemas.microsoft.com/office/drawing/2014/main" xmlns="" id="{7B664497-976B-48CB-B2A2-8AEEB417129C}"/>
              </a:ext>
            </a:extLst>
          </p:cNvPr>
          <p:cNvSpPr txBox="1"/>
          <p:nvPr/>
        </p:nvSpPr>
        <p:spPr>
          <a:xfrm>
            <a:off x="2236763" y="5580503"/>
            <a:ext cx="5373858" cy="769441"/>
          </a:xfrm>
          <a:prstGeom prst="rect">
            <a:avLst/>
          </a:prstGeom>
          <a:noFill/>
          <a:ln>
            <a:solidFill>
              <a:schemeClr val="accent5">
                <a:lumMod val="75000"/>
              </a:schemeClr>
            </a:solidFill>
          </a:ln>
        </p:spPr>
        <p:txBody>
          <a:bodyPr wrap="square" rtlCol="0">
            <a:spAutoFit/>
          </a:bodyPr>
          <a:lstStyle/>
          <a:p>
            <a:r>
              <a:rPr lang="en-US" sz="1100" dirty="0"/>
              <a:t>Lesson Author: James W. Houck, Vice Admiral, Judge Advocate General's Corps, U.S. Navy (Ret.) and Distinguished Scholar in Residence, Penn State Law. The author wishes to thank Penn State Law students Lucas Breaux, Charles Deibel, and Thorsten </a:t>
            </a:r>
            <a:r>
              <a:rPr lang="en-US" sz="1100" dirty="0" err="1"/>
              <a:t>Swider</a:t>
            </a:r>
            <a:r>
              <a:rPr lang="en-US" sz="1100" dirty="0"/>
              <a:t> for their assistance with this Lesson.</a:t>
            </a:r>
            <a:endParaRPr lang="en-US" sz="1200" dirty="0">
              <a:latin typeface="+mn-lt"/>
            </a:endParaRPr>
          </a:p>
        </p:txBody>
      </p:sp>
    </p:spTree>
    <p:extLst>
      <p:ext uri="{BB962C8B-B14F-4D97-AF65-F5344CB8AC3E}">
        <p14:creationId xmlns:p14="http://schemas.microsoft.com/office/powerpoint/2010/main" val="38939545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 Answered</a:t>
            </a:r>
          </a:p>
        </p:txBody>
      </p:sp>
      <p:sp>
        <p:nvSpPr>
          <p:cNvPr id="3" name="Content Placeholder 2"/>
          <p:cNvSpPr>
            <a:spLocks noGrp="1"/>
          </p:cNvSpPr>
          <p:nvPr>
            <p:ph idx="1"/>
          </p:nvPr>
        </p:nvSpPr>
        <p:spPr>
          <a:xfrm>
            <a:off x="628650" y="1605491"/>
            <a:ext cx="8096250" cy="4351338"/>
          </a:xfrm>
        </p:spPr>
        <p:txBody>
          <a:bodyPr/>
          <a:lstStyle/>
          <a:p>
            <a:pPr marL="0" indent="0">
              <a:buNone/>
            </a:pPr>
            <a:r>
              <a:rPr lang="en-US" dirty="0"/>
              <a:t>The correct answer is B.  Unless it is impractical under the circumstances, State B must first demand that State A stop its offending behavior before State B may resort to countermeasures.  A is incorrect because State B may not use force in response to an unlawful intervention.  C is incorrect because countermeasures must be proportional, but need not be identical to the offending behavior.  D is incorrect because “diplomatic countermeasures” is an oxymoron:  diplomacy is never unlawful; countermeasures, by definition, are actions that would otherwise be unlawful but for the unlawful behavior of State A.</a:t>
            </a:r>
          </a:p>
        </p:txBody>
      </p:sp>
    </p:spTree>
    <p:extLst>
      <p:ext uri="{BB962C8B-B14F-4D97-AF65-F5344CB8AC3E}">
        <p14:creationId xmlns:p14="http://schemas.microsoft.com/office/powerpoint/2010/main" val="7414738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248650" cy="1325563"/>
          </a:xfrm>
        </p:spPr>
        <p:txBody>
          <a:bodyPr/>
          <a:lstStyle/>
          <a:p>
            <a:r>
              <a:rPr lang="en-US" dirty="0"/>
              <a:t/>
            </a:r>
            <a:br>
              <a:rPr lang="en-US" dirty="0"/>
            </a:br>
            <a:r>
              <a:rPr lang="en-US" dirty="0"/>
              <a:t>3. Actions and Authorized Responses</a:t>
            </a:r>
            <a:br>
              <a:rPr lang="en-US" dirty="0"/>
            </a:br>
            <a:r>
              <a:rPr lang="en-US" dirty="0"/>
              <a:t>Cyber Operations Below Force or Intervention</a:t>
            </a:r>
          </a:p>
        </p:txBody>
      </p:sp>
      <p:sp>
        <p:nvSpPr>
          <p:cNvPr id="3" name="Content Placeholder 2"/>
          <p:cNvSpPr>
            <a:spLocks noGrp="1"/>
          </p:cNvSpPr>
          <p:nvPr>
            <p:ph idx="1"/>
          </p:nvPr>
        </p:nvSpPr>
        <p:spPr>
          <a:xfrm>
            <a:off x="628650" y="1950334"/>
            <a:ext cx="7886700" cy="4351338"/>
          </a:xfrm>
        </p:spPr>
        <p:txBody>
          <a:bodyPr/>
          <a:lstStyle/>
          <a:p>
            <a:pPr marL="0" indent="0">
              <a:lnSpc>
                <a:spcPct val="100000"/>
              </a:lnSpc>
              <a:spcBef>
                <a:spcPts val="0"/>
              </a:spcBef>
              <a:buNone/>
            </a:pPr>
            <a:r>
              <a:rPr lang="en-US" dirty="0"/>
              <a:t>Today, much, if not most, non-consensual activity between states in cyberspace takes place at a level below the use of force or intervention.  These are sometimes called “below the threshold” or “gray zone” operations.</a:t>
            </a:r>
            <a:r>
              <a:rPr lang="en-US" baseline="30000" dirty="0"/>
              <a:t>2</a:t>
            </a:r>
            <a:endParaRPr lang="en-US" dirty="0"/>
          </a:p>
          <a:p>
            <a:pPr lvl="1">
              <a:lnSpc>
                <a:spcPct val="100000"/>
              </a:lnSpc>
              <a:spcBef>
                <a:spcPts val="0"/>
              </a:spcBef>
            </a:pPr>
            <a:r>
              <a:rPr lang="en-US" dirty="0"/>
              <a:t>One of the reasons states find “below the threshold” or “gray zone” operations useful is that states can conduct these operations with relative ease and anonymity.  Even when targeted states, including the U.S., are able to attribute the operations to a specific actor, states often respond cautiously, perhaps for fear of provoking an escalation or to preserve their own freedom to operate similarly in the future.</a:t>
            </a:r>
          </a:p>
          <a:p>
            <a:pPr lvl="1">
              <a:lnSpc>
                <a:spcPct val="100000"/>
              </a:lnSpc>
              <a:spcBef>
                <a:spcPts val="0"/>
              </a:spcBef>
            </a:pPr>
            <a:r>
              <a:rPr lang="en-US" dirty="0"/>
              <a:t>Whatever the reason, states have failed, at least as of September 2018, to agree on legal norms governing these operations.  This section addresses relevant legal considerations and the emerging debate over authorized responses to “below the threshold” or “gray zone” operations. </a:t>
            </a:r>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2. Michael N. Schmitt, </a:t>
            </a:r>
            <a:r>
              <a:rPr lang="en-US" sz="1000" i="1" dirty="0"/>
              <a:t>Grey Zones in the International Law of Cyberspace</a:t>
            </a:r>
            <a:r>
              <a:rPr lang="en-US" sz="1000" dirty="0"/>
              <a:t>, 42 Y</a:t>
            </a:r>
            <a:r>
              <a:rPr lang="en-US" sz="1000" cap="small" dirty="0"/>
              <a:t>ale J. Intl. L. Online 1 (2017).</a:t>
            </a:r>
            <a:endParaRPr lang="en-US" sz="1000" dirty="0"/>
          </a:p>
          <a:p>
            <a:pPr lvl="1">
              <a:lnSpc>
                <a:spcPct val="100000"/>
              </a:lnSpc>
              <a:spcBef>
                <a:spcPts val="0"/>
              </a:spcBef>
            </a:pPr>
            <a:endParaRPr lang="en-US" dirty="0"/>
          </a:p>
          <a:p>
            <a:pPr marL="0" indent="0">
              <a:lnSpc>
                <a:spcPct val="100000"/>
              </a:lnSpc>
              <a:spcBef>
                <a:spcPts val="0"/>
              </a:spcBef>
              <a:buNone/>
            </a:pPr>
            <a:endParaRPr lang="en-US" dirty="0"/>
          </a:p>
          <a:p>
            <a:pPr marL="0" indent="0">
              <a:buNone/>
            </a:pPr>
            <a:r>
              <a:rPr lang="en-US" dirty="0"/>
              <a:t> </a:t>
            </a:r>
          </a:p>
        </p:txBody>
      </p:sp>
    </p:spTree>
    <p:extLst>
      <p:ext uri="{BB962C8B-B14F-4D97-AF65-F5344CB8AC3E}">
        <p14:creationId xmlns:p14="http://schemas.microsoft.com/office/powerpoint/2010/main" val="372443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834357"/>
            <a:ext cx="8299450" cy="4351338"/>
          </a:xfrm>
        </p:spPr>
        <p:txBody>
          <a:bodyPr/>
          <a:lstStyle/>
          <a:p>
            <a:pPr marL="0" indent="0">
              <a:lnSpc>
                <a:spcPct val="100000"/>
              </a:lnSpc>
              <a:spcBef>
                <a:spcPts val="0"/>
              </a:spcBef>
              <a:buNone/>
            </a:pPr>
            <a:r>
              <a:rPr lang="en-US" dirty="0"/>
              <a:t>International law provides that a state has the right to: 1) prescribe and enforce domestic laws regarding what cyber activity and effects will be allowed within its borders; 2) defend its internal cyber public and private infrastructure and intellectual property;</a:t>
            </a:r>
            <a:r>
              <a:rPr lang="en-US" baseline="30000" dirty="0"/>
              <a:t>3</a:t>
            </a:r>
            <a:r>
              <a:rPr lang="en-US" dirty="0"/>
              <a:t> and 3) conduct international cyber operations subject to the limits international law.</a:t>
            </a:r>
            <a:r>
              <a:rPr lang="en-US" baseline="30000" dirty="0"/>
              <a:t>4</a:t>
            </a:r>
            <a:r>
              <a:rPr lang="en-US" dirty="0"/>
              <a:t>  </a:t>
            </a:r>
          </a:p>
          <a:p>
            <a:pPr marL="0" indent="0">
              <a:lnSpc>
                <a:spcPct val="100000"/>
              </a:lnSpc>
              <a:spcBef>
                <a:spcPts val="600"/>
              </a:spcBef>
              <a:buNone/>
            </a:pPr>
            <a:r>
              <a:rPr lang="en-US" dirty="0"/>
              <a:t>What is less clear is whether, and in what circumstances, cyber intrusions into areas that have been traditionally considered part of state’s sovereign domain should be considered unlawful acts giving rise to a right to respond with countermeasures.  Commentators hold different perspectives on the question and state practice and </a:t>
            </a:r>
            <a:r>
              <a:rPr lang="en-US" i="1" dirty="0" err="1"/>
              <a:t>opinio</a:t>
            </a:r>
            <a:r>
              <a:rPr lang="en-US" i="1" dirty="0"/>
              <a:t> juris </a:t>
            </a:r>
            <a:r>
              <a:rPr lang="en-US" dirty="0"/>
              <a:t>is difficult to identify.  Two differing perspectives are examined below.</a:t>
            </a:r>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3. TALLINN MANUAL 2.0, Rule 2, Internal Sovereignty.</a:t>
            </a:r>
          </a:p>
          <a:p>
            <a:pPr marL="0" indent="0">
              <a:lnSpc>
                <a:spcPct val="100000"/>
              </a:lnSpc>
              <a:spcBef>
                <a:spcPts val="0"/>
              </a:spcBef>
              <a:buNone/>
            </a:pPr>
            <a:r>
              <a:rPr lang="en-US" sz="1000" dirty="0"/>
              <a:t>4. TALLINN MANUAL 2.0, Rule 3, External Sovereignty.</a:t>
            </a:r>
          </a:p>
          <a:p>
            <a:pPr marL="342900" lvl="1" indent="0">
              <a:lnSpc>
                <a:spcPct val="100000"/>
              </a:lnSpc>
              <a:spcBef>
                <a:spcPts val="0"/>
              </a:spcBef>
              <a:buNone/>
            </a:pPr>
            <a:endParaRPr lang="en-US" dirty="0"/>
          </a:p>
          <a:p>
            <a:pPr marL="0" indent="0">
              <a:lnSpc>
                <a:spcPct val="100000"/>
              </a:lnSpc>
              <a:spcBef>
                <a:spcPts val="0"/>
              </a:spcBef>
              <a:buNone/>
            </a:pPr>
            <a:endParaRPr lang="en-US" dirty="0"/>
          </a:p>
          <a:p>
            <a:pPr marL="0" indent="0">
              <a:buNone/>
            </a:pPr>
            <a:r>
              <a:rPr lang="en-US" dirty="0"/>
              <a:t> </a:t>
            </a:r>
          </a:p>
        </p:txBody>
      </p:sp>
      <p:sp>
        <p:nvSpPr>
          <p:cNvPr id="6" name="Title 1"/>
          <p:cNvSpPr>
            <a:spLocks noGrp="1"/>
          </p:cNvSpPr>
          <p:nvPr>
            <p:ph type="title"/>
          </p:nvPr>
        </p:nvSpPr>
        <p:spPr>
          <a:xfrm>
            <a:off x="628650" y="365126"/>
            <a:ext cx="8248650" cy="1325563"/>
          </a:xfrm>
        </p:spPr>
        <p:txBody>
          <a:bodyPr/>
          <a:lstStyle/>
          <a:p>
            <a:r>
              <a:rPr lang="en-US" dirty="0"/>
              <a:t/>
            </a:r>
            <a:br>
              <a:rPr lang="en-US" dirty="0"/>
            </a:br>
            <a:r>
              <a:rPr lang="en-US" dirty="0"/>
              <a:t>3. Actions and Authorized Responses</a:t>
            </a:r>
            <a:br>
              <a:rPr lang="en-US" dirty="0"/>
            </a:br>
            <a:r>
              <a:rPr lang="en-US" dirty="0"/>
              <a:t>Cyber Operations Below Force or Intervention (cont.)</a:t>
            </a:r>
            <a:br>
              <a:rPr lang="en-US" dirty="0"/>
            </a:br>
            <a:endParaRPr lang="en-US" dirty="0"/>
          </a:p>
        </p:txBody>
      </p:sp>
    </p:spTree>
    <p:extLst>
      <p:ext uri="{BB962C8B-B14F-4D97-AF65-F5344CB8AC3E}">
        <p14:creationId xmlns:p14="http://schemas.microsoft.com/office/powerpoint/2010/main" val="22127319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848733"/>
            <a:ext cx="8083550" cy="4351338"/>
          </a:xfrm>
        </p:spPr>
        <p:txBody>
          <a:bodyPr/>
          <a:lstStyle/>
          <a:p>
            <a:pPr marL="0" indent="0">
              <a:lnSpc>
                <a:spcPct val="100000"/>
              </a:lnSpc>
              <a:spcBef>
                <a:spcPts val="0"/>
              </a:spcBef>
              <a:buNone/>
            </a:pPr>
            <a:r>
              <a:rPr lang="en-US" sz="2000" u="sng" dirty="0"/>
              <a:t>Non-consensual cyber operations within a state’s territory or its cyber infrastructure located abroad give the injured state a legal right to respond</a:t>
            </a:r>
            <a:r>
              <a:rPr lang="en-US" sz="2000" baseline="30000" dirty="0"/>
              <a:t>5</a:t>
            </a:r>
          </a:p>
          <a:p>
            <a:pPr marL="0" indent="0">
              <a:lnSpc>
                <a:spcPct val="100000"/>
              </a:lnSpc>
              <a:spcBef>
                <a:spcPts val="600"/>
              </a:spcBef>
              <a:buNone/>
            </a:pPr>
            <a:r>
              <a:rPr lang="en-US" dirty="0"/>
              <a:t>One perspective holds that if State A conducts cyber operations within State B’s territory, or, State B’s cyber infrastructure located abroad, State A has acted unlawfully, creating in State B a right to respond with necessary and proportionate countermeasures.  </a:t>
            </a:r>
          </a:p>
          <a:p>
            <a:pPr marL="0" indent="0">
              <a:lnSpc>
                <a:spcPct val="100000"/>
              </a:lnSpc>
              <a:spcBef>
                <a:spcPts val="600"/>
              </a:spcBef>
              <a:buNone/>
            </a:pPr>
            <a:r>
              <a:rPr lang="en-US" dirty="0"/>
              <a:t>The Tallinn Manual provides an illustration.</a:t>
            </a:r>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5. TALLINN MANUAL 2.0, Rule 4, Violation of Sovereignty.</a:t>
            </a:r>
            <a:r>
              <a:rPr lang="en-US" dirty="0"/>
              <a:t> </a:t>
            </a:r>
          </a:p>
          <a:p>
            <a:pPr lvl="1">
              <a:lnSpc>
                <a:spcPct val="100000"/>
              </a:lnSpc>
              <a:spcBef>
                <a:spcPts val="0"/>
              </a:spcBef>
            </a:pPr>
            <a:endParaRPr lang="en-US" dirty="0"/>
          </a:p>
          <a:p>
            <a:pPr marL="342900" lvl="1" indent="0">
              <a:lnSpc>
                <a:spcPct val="100000"/>
              </a:lnSpc>
              <a:spcBef>
                <a:spcPts val="0"/>
              </a:spcBef>
              <a:buNone/>
            </a:pPr>
            <a:endParaRPr lang="en-US" dirty="0"/>
          </a:p>
          <a:p>
            <a:pPr marL="0" indent="0">
              <a:lnSpc>
                <a:spcPct val="100000"/>
              </a:lnSpc>
              <a:spcBef>
                <a:spcPts val="0"/>
              </a:spcBef>
              <a:buNone/>
            </a:pPr>
            <a:endParaRPr lang="en-US" dirty="0"/>
          </a:p>
          <a:p>
            <a:pPr marL="0" indent="0">
              <a:buNone/>
            </a:pPr>
            <a:r>
              <a:rPr lang="en-US" dirty="0"/>
              <a:t> </a:t>
            </a:r>
          </a:p>
        </p:txBody>
      </p:sp>
      <p:sp>
        <p:nvSpPr>
          <p:cNvPr id="7" name="Title 1"/>
          <p:cNvSpPr>
            <a:spLocks noGrp="1"/>
          </p:cNvSpPr>
          <p:nvPr>
            <p:ph type="title"/>
          </p:nvPr>
        </p:nvSpPr>
        <p:spPr>
          <a:xfrm>
            <a:off x="628650" y="365126"/>
            <a:ext cx="8248650" cy="1325563"/>
          </a:xfrm>
        </p:spPr>
        <p:txBody>
          <a:bodyPr/>
          <a:lstStyle/>
          <a:p>
            <a:r>
              <a:rPr lang="en-US" dirty="0"/>
              <a:t/>
            </a:r>
            <a:br>
              <a:rPr lang="en-US" dirty="0"/>
            </a:br>
            <a:r>
              <a:rPr lang="en-US" dirty="0"/>
              <a:t>3. Actions and Authorized Responses</a:t>
            </a:r>
            <a:br>
              <a:rPr lang="en-US" dirty="0"/>
            </a:br>
            <a:r>
              <a:rPr lang="en-US" dirty="0"/>
              <a:t>Cyber Operations Below Force or Intervention (cont.)</a:t>
            </a:r>
            <a:br>
              <a:rPr lang="en-US" dirty="0"/>
            </a:br>
            <a:endParaRPr lang="en-US" dirty="0"/>
          </a:p>
        </p:txBody>
      </p:sp>
    </p:spTree>
    <p:extLst>
      <p:ext uri="{BB962C8B-B14F-4D97-AF65-F5344CB8AC3E}">
        <p14:creationId xmlns:p14="http://schemas.microsoft.com/office/powerpoint/2010/main" val="33508381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843642"/>
            <a:ext cx="8152743" cy="4787579"/>
          </a:xfrm>
        </p:spPr>
        <p:txBody>
          <a:bodyPr/>
          <a:lstStyle/>
          <a:p>
            <a:pPr marL="0" lvl="1" indent="0">
              <a:lnSpc>
                <a:spcPct val="100000"/>
              </a:lnSpc>
              <a:spcBef>
                <a:spcPts val="0"/>
              </a:spcBef>
              <a:buNone/>
            </a:pPr>
            <a:r>
              <a:rPr lang="en-US" sz="2100" dirty="0"/>
              <a:t>State A conducts cyber operations from outside State B’s territory that cause effects within State B’s territory.  In this case, State A does not physically intrude on State B’s territory.  In this respect, the scenario superficially resembles a situation in which State A might intercept State B’s wireless communications from outside State B’s territory, a practice considered legitimate by all states.  The difference, however, is that even though State A initiates operations from outside State B’s territory, the operations have effects within the territory.</a:t>
            </a:r>
          </a:p>
          <a:p>
            <a:pPr marL="0" lvl="1" indent="0">
              <a:lnSpc>
                <a:spcPct val="100000"/>
              </a:lnSpc>
              <a:spcBef>
                <a:spcPts val="600"/>
              </a:spcBef>
              <a:buNone/>
            </a:pPr>
            <a:r>
              <a:rPr lang="en-US" sz="2100" dirty="0"/>
              <a:t>As noted in the Tallinn Manual, these “remote cyber operations” are generally evaluated under one of two separate standards to determine if they have violated State B’s sovereignty:</a:t>
            </a:r>
          </a:p>
          <a:p>
            <a:pPr marL="685800" lvl="1" indent="-342900">
              <a:lnSpc>
                <a:spcPct val="100000"/>
              </a:lnSpc>
              <a:spcBef>
                <a:spcPts val="0"/>
              </a:spcBef>
              <a:buFont typeface="+mj-lt"/>
              <a:buAutoNum type="arabicPeriod"/>
            </a:pPr>
            <a:r>
              <a:rPr lang="en-US" dirty="0"/>
              <a:t>The degree to which the operation infringes on the injured state’s territory (“degree of infringement”); or,</a:t>
            </a:r>
          </a:p>
          <a:p>
            <a:pPr marL="685800" lvl="1" indent="-342900">
              <a:lnSpc>
                <a:spcPct val="100000"/>
              </a:lnSpc>
              <a:spcBef>
                <a:spcPts val="0"/>
              </a:spcBef>
              <a:buFont typeface="+mj-lt"/>
              <a:buAutoNum type="arabicPeriod"/>
            </a:pPr>
            <a:r>
              <a:rPr lang="en-US" dirty="0"/>
              <a:t>The extent to which the operation interferes with an “inherently governmental function” within the sovereign prerogative of the injured state.</a:t>
            </a:r>
            <a:endParaRPr lang="en-US" baseline="30000" dirty="0"/>
          </a:p>
        </p:txBody>
      </p:sp>
      <p:sp>
        <p:nvSpPr>
          <p:cNvPr id="5" name="Title 4"/>
          <p:cNvSpPr>
            <a:spLocks noGrp="1"/>
          </p:cNvSpPr>
          <p:nvPr>
            <p:ph type="title"/>
          </p:nvPr>
        </p:nvSpPr>
        <p:spPr/>
        <p:txBody>
          <a:bodyPr/>
          <a:lstStyle/>
          <a:p>
            <a:pPr lvl="1"/>
            <a:r>
              <a:rPr lang="en-US" dirty="0"/>
              <a:t/>
            </a:r>
            <a:br>
              <a:rPr lang="en-US" dirty="0"/>
            </a:br>
            <a:endParaRPr lang="en-US" dirty="0"/>
          </a:p>
        </p:txBody>
      </p:sp>
      <p:sp>
        <p:nvSpPr>
          <p:cNvPr id="6" name="Title 1"/>
          <p:cNvSpPr txBox="1">
            <a:spLocks/>
          </p:cNvSpPr>
          <p:nvPr/>
        </p:nvSpPr>
        <p:spPr bwMode="auto">
          <a:xfrm>
            <a:off x="628650" y="365126"/>
            <a:ext cx="824865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a:lstStyle>
          <a:p>
            <a:r>
              <a:rPr lang="en-US" dirty="0"/>
              <a:t/>
            </a:r>
            <a:br>
              <a:rPr lang="en-US" dirty="0"/>
            </a:br>
            <a:r>
              <a:rPr lang="en-US" dirty="0"/>
              <a:t>3. Actions and Authorized Responses</a:t>
            </a:r>
            <a:br>
              <a:rPr lang="en-US" dirty="0"/>
            </a:br>
            <a:r>
              <a:rPr lang="en-US" dirty="0"/>
              <a:t>Cyber Operations Below Force or Intervention (cont.)</a:t>
            </a:r>
            <a:br>
              <a:rPr lang="en-US" dirty="0"/>
            </a:br>
            <a:endParaRPr lang="en-US" dirty="0"/>
          </a:p>
        </p:txBody>
      </p:sp>
    </p:spTree>
    <p:extLst>
      <p:ext uri="{BB962C8B-B14F-4D97-AF65-F5344CB8AC3E}">
        <p14:creationId xmlns:p14="http://schemas.microsoft.com/office/powerpoint/2010/main" val="8086895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938835"/>
            <a:ext cx="8152743" cy="4787579"/>
          </a:xfrm>
        </p:spPr>
        <p:txBody>
          <a:bodyPr/>
          <a:lstStyle/>
          <a:p>
            <a:pPr marL="0" lvl="1" indent="0">
              <a:spcBef>
                <a:spcPts val="750"/>
              </a:spcBef>
              <a:buNone/>
            </a:pPr>
            <a:r>
              <a:rPr lang="en-US" sz="2100" dirty="0"/>
              <a:t>1.  Degree of infringement.  The first standard relates to the degree to which the remote cyber operation infringes on the target state’s sovereignty. Several factors are considered.</a:t>
            </a:r>
          </a:p>
          <a:p>
            <a:pPr lvl="1"/>
            <a:r>
              <a:rPr lang="en-US" dirty="0"/>
              <a:t>Damage.  To what degree did the cyber operations result in physical damage, permanent or temporary, to cyber infrastructure, persons, or other property?</a:t>
            </a:r>
          </a:p>
          <a:p>
            <a:pPr lvl="1"/>
            <a:r>
              <a:rPr lang="en-US" dirty="0"/>
              <a:t>Loss of functionality.  Even without damage, to what degree did the cyber operations result in a significant loss of functionality, cyber or otherwise, within the target state?  E.g., did machines or systems cease operating permanently or temporarily?</a:t>
            </a:r>
          </a:p>
          <a:p>
            <a:pPr lvl="1"/>
            <a:r>
              <a:rPr lang="en-US" dirty="0"/>
              <a:t>Significant consequences.  Even without damage or loss of functionality, did the cyber operations result in significant consequences, such as, e.g., </a:t>
            </a:r>
          </a:p>
          <a:p>
            <a:pPr lvl="2"/>
            <a:r>
              <a:rPr lang="en-US" sz="1600" dirty="0"/>
              <a:t>Denying access to the Internet</a:t>
            </a:r>
          </a:p>
          <a:p>
            <a:pPr lvl="2"/>
            <a:r>
              <a:rPr lang="en-US" sz="1600" dirty="0"/>
              <a:t>Gaining access to economic systems creating public loss of confidence in those systems</a:t>
            </a:r>
          </a:p>
          <a:p>
            <a:pPr lvl="2"/>
            <a:r>
              <a:rPr lang="en-US" sz="1600" dirty="0"/>
              <a:t>Gaining access to critical infrastructure.</a:t>
            </a:r>
          </a:p>
        </p:txBody>
      </p:sp>
      <p:sp>
        <p:nvSpPr>
          <p:cNvPr id="6" name="Title 1"/>
          <p:cNvSpPr>
            <a:spLocks noGrp="1"/>
          </p:cNvSpPr>
          <p:nvPr>
            <p:ph type="title"/>
          </p:nvPr>
        </p:nvSpPr>
        <p:spPr>
          <a:xfrm>
            <a:off x="628650" y="365126"/>
            <a:ext cx="8248650" cy="1325563"/>
          </a:xfrm>
        </p:spPr>
        <p:txBody>
          <a:bodyPr/>
          <a:lstStyle/>
          <a:p>
            <a:r>
              <a:rPr lang="en-US" dirty="0"/>
              <a:t/>
            </a:r>
            <a:br>
              <a:rPr lang="en-US" dirty="0"/>
            </a:br>
            <a:r>
              <a:rPr lang="en-US" dirty="0"/>
              <a:t>3. Actions and Authorized Responses</a:t>
            </a:r>
            <a:br>
              <a:rPr lang="en-US" dirty="0"/>
            </a:br>
            <a:r>
              <a:rPr lang="en-US" dirty="0"/>
              <a:t>Cyber Operations Below Force or Intervention (cont.)</a:t>
            </a:r>
            <a:br>
              <a:rPr lang="en-US" dirty="0"/>
            </a:br>
            <a:endParaRPr lang="en-US" dirty="0"/>
          </a:p>
        </p:txBody>
      </p:sp>
    </p:spTree>
    <p:extLst>
      <p:ext uri="{BB962C8B-B14F-4D97-AF65-F5344CB8AC3E}">
        <p14:creationId xmlns:p14="http://schemas.microsoft.com/office/powerpoint/2010/main" val="40687325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2070422"/>
            <a:ext cx="8152743" cy="4600202"/>
          </a:xfrm>
        </p:spPr>
        <p:txBody>
          <a:bodyPr/>
          <a:lstStyle/>
          <a:p>
            <a:pPr marL="0" lvl="1" indent="0">
              <a:lnSpc>
                <a:spcPct val="100000"/>
              </a:lnSpc>
              <a:spcBef>
                <a:spcPts val="0"/>
              </a:spcBef>
              <a:buNone/>
            </a:pPr>
            <a:r>
              <a:rPr lang="en-US" sz="2100" dirty="0"/>
              <a:t>2. Inherently governmental functions.  The second standard relates to a state’s right to perform functions essential to the operation of its government.  Cyber operations that interfere with functions such as the ability to conduct elections, deliver critical social services, conduct diplomacy, collect revenue, etc., are violations of the target state’s sovereignty regardless of the severity of the actions.</a:t>
            </a:r>
          </a:p>
          <a:p>
            <a:pPr marL="0" lvl="1" indent="0">
              <a:lnSpc>
                <a:spcPct val="100000"/>
              </a:lnSpc>
              <a:spcBef>
                <a:spcPts val="600"/>
              </a:spcBef>
              <a:buNone/>
            </a:pPr>
            <a:r>
              <a:rPr lang="en-US" sz="2100" dirty="0"/>
              <a:t>	</a:t>
            </a:r>
          </a:p>
          <a:p>
            <a:pPr marL="0" lvl="1" indent="0">
              <a:spcBef>
                <a:spcPts val="750"/>
              </a:spcBef>
              <a:buNone/>
            </a:pPr>
            <a:endParaRPr lang="en-US" sz="2100" dirty="0"/>
          </a:p>
        </p:txBody>
      </p:sp>
      <p:sp>
        <p:nvSpPr>
          <p:cNvPr id="6" name="Title 1"/>
          <p:cNvSpPr>
            <a:spLocks noGrp="1"/>
          </p:cNvSpPr>
          <p:nvPr>
            <p:ph type="title"/>
          </p:nvPr>
        </p:nvSpPr>
        <p:spPr>
          <a:xfrm>
            <a:off x="628650" y="365126"/>
            <a:ext cx="8248650" cy="1325563"/>
          </a:xfrm>
        </p:spPr>
        <p:txBody>
          <a:bodyPr/>
          <a:lstStyle/>
          <a:p>
            <a:r>
              <a:rPr lang="en-US" dirty="0"/>
              <a:t/>
            </a:r>
            <a:br>
              <a:rPr lang="en-US" dirty="0"/>
            </a:br>
            <a:r>
              <a:rPr lang="en-US" dirty="0"/>
              <a:t>3. Actions and Authorized Responses</a:t>
            </a:r>
            <a:br>
              <a:rPr lang="en-US" dirty="0"/>
            </a:br>
            <a:r>
              <a:rPr lang="en-US" dirty="0"/>
              <a:t>Cyber Operations Below Force or Intervention</a:t>
            </a:r>
            <a:br>
              <a:rPr lang="en-US" dirty="0"/>
            </a:br>
            <a:r>
              <a:rPr lang="en-US" dirty="0"/>
              <a:t>(cont.)</a:t>
            </a:r>
            <a:br>
              <a:rPr lang="en-US" dirty="0"/>
            </a:br>
            <a:endParaRPr lang="en-US" dirty="0"/>
          </a:p>
        </p:txBody>
      </p:sp>
    </p:spTree>
    <p:extLst>
      <p:ext uri="{BB962C8B-B14F-4D97-AF65-F5344CB8AC3E}">
        <p14:creationId xmlns:p14="http://schemas.microsoft.com/office/powerpoint/2010/main" val="35854256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Content Placeholder 2"/>
          <p:cNvSpPr>
            <a:spLocks noGrp="1"/>
          </p:cNvSpPr>
          <p:nvPr>
            <p:ph idx="1"/>
          </p:nvPr>
        </p:nvSpPr>
        <p:spPr>
          <a:xfrm>
            <a:off x="628650" y="1849102"/>
            <a:ext cx="7886700" cy="4351338"/>
          </a:xfrm>
        </p:spPr>
        <p:txBody>
          <a:bodyPr/>
          <a:lstStyle/>
          <a:p>
            <a:pPr marL="0" indent="0">
              <a:buNone/>
            </a:pPr>
            <a:r>
              <a:rPr lang="en-US" u="sng" dirty="0"/>
              <a:t>Non-consensual cyber operations (not rising to the level of a use of force or intervention) within a state’s territory or its cyber infrastructure abroad are lawful until governments determine otherwise, either by agreement or the development of customary law</a:t>
            </a:r>
            <a:r>
              <a:rPr lang="en-US" baseline="30000" dirty="0"/>
              <a:t>6</a:t>
            </a:r>
            <a:endParaRPr lang="en-US" dirty="0"/>
          </a:p>
          <a:p>
            <a:pPr marL="0" indent="0">
              <a:buNone/>
            </a:pPr>
            <a:r>
              <a:rPr lang="en-US" dirty="0"/>
              <a:t>Under this view, the parameters of lawful and unlawful cyber operations are unsettled and will emerge over time through international agreements or state practice.  As a result, the principle of sovereignty, including territorial sovereignty, does not establish an absolute prohibition against operations by State A that affect cyberinfrastructure within State B, provided that the effects do not rise to the level of an unlawful use of force or an unlawful intervention.  </a:t>
            </a:r>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6. Gary P. Corn &amp; Robert Taylor, </a:t>
            </a:r>
            <a:r>
              <a:rPr lang="en-US" sz="1000" i="1" dirty="0"/>
              <a:t>Sovereignty in the Age of Cyber</a:t>
            </a:r>
            <a:r>
              <a:rPr lang="en-US" sz="1000" dirty="0"/>
              <a:t>, 111 AJIL </a:t>
            </a:r>
            <a:r>
              <a:rPr lang="en-US" sz="1000" cap="small" dirty="0"/>
              <a:t>Unbound 207 (2017).</a:t>
            </a:r>
            <a:endParaRPr lang="en-US" sz="1000" dirty="0"/>
          </a:p>
          <a:p>
            <a:pPr marL="0" indent="0">
              <a:buNone/>
            </a:pPr>
            <a:endParaRPr lang="en-US" dirty="0"/>
          </a:p>
          <a:p>
            <a:pPr marL="0" indent="0">
              <a:buNone/>
            </a:pPr>
            <a:endParaRPr lang="en-US" dirty="0"/>
          </a:p>
          <a:p>
            <a:pPr marL="0" indent="0">
              <a:buNone/>
            </a:pPr>
            <a:endParaRPr lang="en-US" dirty="0"/>
          </a:p>
        </p:txBody>
      </p:sp>
      <p:sp>
        <p:nvSpPr>
          <p:cNvPr id="6" name="Title 1"/>
          <p:cNvSpPr>
            <a:spLocks noGrp="1"/>
          </p:cNvSpPr>
          <p:nvPr>
            <p:ph type="title"/>
          </p:nvPr>
        </p:nvSpPr>
        <p:spPr>
          <a:xfrm>
            <a:off x="628650" y="365126"/>
            <a:ext cx="8248650" cy="1325563"/>
          </a:xfrm>
        </p:spPr>
        <p:txBody>
          <a:bodyPr/>
          <a:lstStyle/>
          <a:p>
            <a:r>
              <a:rPr lang="en-US" dirty="0"/>
              <a:t/>
            </a:r>
            <a:br>
              <a:rPr lang="en-US" dirty="0"/>
            </a:br>
            <a:r>
              <a:rPr lang="en-US" dirty="0"/>
              <a:t>3. Actions and Authorized Responses</a:t>
            </a:r>
            <a:br>
              <a:rPr lang="en-US" dirty="0"/>
            </a:br>
            <a:r>
              <a:rPr lang="en-US" dirty="0"/>
              <a:t>Cyber Operations Below Force or Intervention (cont.)</a:t>
            </a:r>
            <a:br>
              <a:rPr lang="en-US" dirty="0"/>
            </a:br>
            <a:endParaRPr lang="en-US" dirty="0"/>
          </a:p>
        </p:txBody>
      </p:sp>
    </p:spTree>
    <p:extLst>
      <p:ext uri="{BB962C8B-B14F-4D97-AF65-F5344CB8AC3E}">
        <p14:creationId xmlns:p14="http://schemas.microsoft.com/office/powerpoint/2010/main" val="32795735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Content Placeholder 2"/>
          <p:cNvSpPr>
            <a:spLocks noGrp="1"/>
          </p:cNvSpPr>
          <p:nvPr>
            <p:ph idx="1"/>
          </p:nvPr>
        </p:nvSpPr>
        <p:spPr>
          <a:xfrm>
            <a:off x="628650" y="1984200"/>
            <a:ext cx="7997557" cy="4351338"/>
          </a:xfrm>
        </p:spPr>
        <p:txBody>
          <a:bodyPr/>
          <a:lstStyle/>
          <a:p>
            <a:pPr marL="0" indent="0">
              <a:buNone/>
            </a:pPr>
            <a:r>
              <a:rPr lang="en-US" dirty="0"/>
              <a:t>Proponents of this view note, for example, that states have agreed to territorial intrusions in other contexts that might otherwise be considered unlawful.  For example, a warship of State A may pass lawfully through State B’s territorial waters under the right of innocent passage.  Under an absolute view of sovereignty, such passage would be a violation of State B’s territory; however, the international community has determined otherwise.  Likewise, states have accepted overflight of their national airspace in ways that might otherwise be considered a violation of their sovereignty.  </a:t>
            </a:r>
          </a:p>
          <a:p>
            <a:pPr marL="0" indent="0">
              <a:buNone/>
            </a:pPr>
            <a:r>
              <a:rPr lang="en-US" dirty="0"/>
              <a:t>Proponents of this approach argue that until international cyber norms crystalize based on state agreement or practice, states may lawfully operate as they choose, so long as they do not use force or unlawfully intervene in another state’s affairs.    </a:t>
            </a:r>
          </a:p>
          <a:p>
            <a:pPr marL="0" indent="0">
              <a:buNone/>
            </a:pPr>
            <a:endParaRPr lang="en-US" dirty="0"/>
          </a:p>
          <a:p>
            <a:pPr marL="0" indent="0">
              <a:buNone/>
            </a:pPr>
            <a:endParaRPr lang="en-US" dirty="0"/>
          </a:p>
        </p:txBody>
      </p:sp>
      <p:sp>
        <p:nvSpPr>
          <p:cNvPr id="6" name="Title 1"/>
          <p:cNvSpPr>
            <a:spLocks noGrp="1"/>
          </p:cNvSpPr>
          <p:nvPr>
            <p:ph type="title"/>
          </p:nvPr>
        </p:nvSpPr>
        <p:spPr>
          <a:xfrm>
            <a:off x="628650" y="365126"/>
            <a:ext cx="8248650" cy="1325563"/>
          </a:xfrm>
        </p:spPr>
        <p:txBody>
          <a:bodyPr/>
          <a:lstStyle/>
          <a:p>
            <a:r>
              <a:rPr lang="en-US" dirty="0"/>
              <a:t/>
            </a:r>
            <a:br>
              <a:rPr lang="en-US" dirty="0"/>
            </a:br>
            <a:r>
              <a:rPr lang="en-US" dirty="0"/>
              <a:t>3. Actions and Authorized Responses</a:t>
            </a:r>
            <a:br>
              <a:rPr lang="en-US" dirty="0"/>
            </a:br>
            <a:r>
              <a:rPr lang="en-US" dirty="0"/>
              <a:t>Cyber Operations Below Force or Intervention (cont.)</a:t>
            </a:r>
            <a:br>
              <a:rPr lang="en-US" dirty="0"/>
            </a:br>
            <a:endParaRPr lang="en-US" dirty="0"/>
          </a:p>
        </p:txBody>
      </p:sp>
    </p:spTree>
    <p:extLst>
      <p:ext uri="{BB962C8B-B14F-4D97-AF65-F5344CB8AC3E}">
        <p14:creationId xmlns:p14="http://schemas.microsoft.com/office/powerpoint/2010/main" val="10400261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 | Multiple Choice</a:t>
            </a:r>
          </a:p>
        </p:txBody>
      </p:sp>
      <p:sp>
        <p:nvSpPr>
          <p:cNvPr id="3" name="Content Placeholder 2"/>
          <p:cNvSpPr>
            <a:spLocks noGrp="1"/>
          </p:cNvSpPr>
          <p:nvPr>
            <p:ph idx="1"/>
          </p:nvPr>
        </p:nvSpPr>
        <p:spPr>
          <a:xfrm>
            <a:off x="628650" y="1583254"/>
            <a:ext cx="8266994" cy="4351338"/>
          </a:xfrm>
        </p:spPr>
        <p:txBody>
          <a:bodyPr/>
          <a:lstStyle/>
          <a:p>
            <a:pPr marL="0" indent="0">
              <a:buNone/>
            </a:pPr>
            <a:r>
              <a:rPr lang="en-US" dirty="0"/>
              <a:t>Operations in the “gray zone” are:</a:t>
            </a:r>
          </a:p>
          <a:p>
            <a:pPr marL="685800" lvl="1" indent="-342900">
              <a:buFont typeface="+mj-lt"/>
              <a:buAutoNum type="alphaUcPeriod"/>
            </a:pPr>
            <a:r>
              <a:rPr lang="en-US" sz="2100" dirty="0"/>
              <a:t>Always illegal under international law but sometimes legal under U.S. domestic law</a:t>
            </a:r>
          </a:p>
          <a:p>
            <a:pPr marL="685800" lvl="1" indent="-342900">
              <a:buFont typeface="+mj-lt"/>
              <a:buAutoNum type="alphaUcPeriod"/>
            </a:pPr>
            <a:r>
              <a:rPr lang="en-US" sz="2100" dirty="0"/>
              <a:t>Only partially legal</a:t>
            </a:r>
          </a:p>
          <a:p>
            <a:pPr marL="685800" lvl="1" indent="-342900">
              <a:buFont typeface="+mj-lt"/>
              <a:buAutoNum type="alphaUcPeriod"/>
            </a:pPr>
            <a:r>
              <a:rPr lang="en-US" sz="2100" dirty="0"/>
              <a:t>Designed to interfere with “dual use” cyber infrastructure</a:t>
            </a:r>
          </a:p>
          <a:p>
            <a:pPr marL="685800" lvl="1" indent="-342900">
              <a:buFont typeface="+mj-lt"/>
              <a:buAutoNum type="alphaUcPeriod"/>
            </a:pPr>
            <a:r>
              <a:rPr lang="en-US" sz="2100" dirty="0"/>
              <a:t>May be a use of force but are not considered an armed attack</a:t>
            </a:r>
          </a:p>
          <a:p>
            <a:pPr marL="685800" lvl="1" indent="-342900">
              <a:buFont typeface="+mj-lt"/>
              <a:buAutoNum type="alphaUcPeriod"/>
            </a:pPr>
            <a:r>
              <a:rPr lang="en-US" sz="2100" dirty="0"/>
              <a:t>May or may not be unlawful but are not considered use of force </a:t>
            </a:r>
          </a:p>
        </p:txBody>
      </p:sp>
    </p:spTree>
    <p:extLst>
      <p:ext uri="{BB962C8B-B14F-4D97-AF65-F5344CB8AC3E}">
        <p14:creationId xmlns:p14="http://schemas.microsoft.com/office/powerpoint/2010/main" val="526397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164830" cy="1325563"/>
          </a:xfrm>
        </p:spPr>
        <p:txBody>
          <a:bodyPr/>
          <a:lstStyle/>
          <a:p>
            <a:r>
              <a:rPr lang="en-US" dirty="0"/>
              <a:t>Lesson Outline: The Right to Conduct Cyber Operations Against International Actors (Part 2)</a:t>
            </a:r>
          </a:p>
        </p:txBody>
      </p:sp>
      <p:sp>
        <p:nvSpPr>
          <p:cNvPr id="3" name="Content Placeholder 2"/>
          <p:cNvSpPr>
            <a:spLocks noGrp="1"/>
          </p:cNvSpPr>
          <p:nvPr>
            <p:ph idx="1"/>
          </p:nvPr>
        </p:nvSpPr>
        <p:spPr>
          <a:xfrm>
            <a:off x="628650" y="2163762"/>
            <a:ext cx="7751262" cy="4351338"/>
          </a:xfrm>
        </p:spPr>
        <p:txBody>
          <a:bodyPr/>
          <a:lstStyle/>
          <a:p>
            <a:pPr marL="457200" indent="-457200">
              <a:buFont typeface="+mj-lt"/>
              <a:buAutoNum type="arabicPeriod" startAt="3"/>
            </a:pPr>
            <a:r>
              <a:rPr lang="en-US" dirty="0"/>
              <a:t>State actions and authorized responses (cont.)</a:t>
            </a:r>
          </a:p>
          <a:p>
            <a:pPr marL="800100" lvl="1" indent="-457200">
              <a:buFont typeface="+mj-lt"/>
              <a:buAutoNum type="alphaLcPeriod" startAt="2"/>
            </a:pPr>
            <a:r>
              <a:rPr lang="en-US" dirty="0"/>
              <a:t>Intervention</a:t>
            </a:r>
          </a:p>
          <a:p>
            <a:pPr marL="800100" lvl="1" indent="-457200">
              <a:buFont typeface="+mj-lt"/>
              <a:buAutoNum type="alphaLcPeriod" startAt="2"/>
            </a:pPr>
            <a:r>
              <a:rPr lang="en-US" dirty="0"/>
              <a:t>Cyber operations below the threshold of force or intervention</a:t>
            </a:r>
          </a:p>
          <a:p>
            <a:pPr marL="800100" lvl="1" indent="-457200">
              <a:buFont typeface="+mj-lt"/>
              <a:buAutoNum type="alphaLcPeriod" startAt="4"/>
            </a:pPr>
            <a:r>
              <a:rPr lang="en-US" dirty="0"/>
              <a:t>Responses based on necessity</a:t>
            </a:r>
          </a:p>
          <a:p>
            <a:pPr marL="800100" lvl="1" indent="-457200">
              <a:buFont typeface="+mj-lt"/>
              <a:buAutoNum type="alphaLcPeriod" startAt="5"/>
            </a:pPr>
            <a:r>
              <a:rPr lang="en-US" dirty="0"/>
              <a:t>Other responses to unlawful state actions</a:t>
            </a:r>
          </a:p>
          <a:p>
            <a:pPr marL="457200" indent="-457200">
              <a:buFont typeface="+mj-lt"/>
              <a:buAutoNum type="arabicPeriod" startAt="3"/>
            </a:pPr>
            <a:r>
              <a:rPr lang="en-US" dirty="0"/>
              <a:t>State responsibility for the actions of third parties</a:t>
            </a:r>
          </a:p>
          <a:p>
            <a:pPr marL="800100" lvl="1" indent="-457200">
              <a:buFont typeface="+mj-lt"/>
              <a:buAutoNum type="alphaLcPeriod"/>
            </a:pPr>
            <a:r>
              <a:rPr lang="en-US" dirty="0"/>
              <a:t>Obligation of due diligence</a:t>
            </a:r>
          </a:p>
          <a:p>
            <a:pPr marL="800100" lvl="1" indent="-457200">
              <a:buFont typeface="+mj-lt"/>
              <a:buAutoNum type="alphaLcPeriod"/>
            </a:pPr>
            <a:r>
              <a:rPr lang="en-US" dirty="0"/>
              <a:t>Attribution of responsibility based on control over third-party actors</a:t>
            </a:r>
          </a:p>
          <a:p>
            <a:pPr marL="800100" lvl="1" indent="-457200">
              <a:buFont typeface="+mj-lt"/>
              <a:buAutoNum type="alphaLcPeriod"/>
            </a:pPr>
            <a:r>
              <a:rPr lang="en-US" dirty="0"/>
              <a:t>The “unable or unwilling” doctrine</a:t>
            </a:r>
          </a:p>
          <a:p>
            <a:pPr marL="800100" lvl="1" indent="-457200">
              <a:buFont typeface="+mj-lt"/>
              <a:buAutoNum type="alphaLcPeriod"/>
            </a:pPr>
            <a:endParaRPr lang="en-US" dirty="0"/>
          </a:p>
          <a:p>
            <a:pPr marL="342900" lvl="1" indent="0">
              <a:buNone/>
            </a:pPr>
            <a:endParaRPr lang="en-US" dirty="0"/>
          </a:p>
        </p:txBody>
      </p:sp>
      <p:sp>
        <p:nvSpPr>
          <p:cNvPr id="4" name="TextBox 3"/>
          <p:cNvSpPr txBox="1"/>
          <p:nvPr/>
        </p:nvSpPr>
        <p:spPr>
          <a:xfrm>
            <a:off x="628650" y="1523653"/>
            <a:ext cx="6636868" cy="523220"/>
          </a:xfrm>
          <a:prstGeom prst="rect">
            <a:avLst/>
          </a:prstGeom>
          <a:noFill/>
        </p:spPr>
        <p:txBody>
          <a:bodyPr wrap="square" rtlCol="0">
            <a:spAutoFit/>
          </a:bodyPr>
          <a:lstStyle/>
          <a:p>
            <a:r>
              <a:rPr lang="en-US" sz="1400" b="1" dirty="0">
                <a:solidFill>
                  <a:srgbClr val="FF0000"/>
                </a:solidFill>
              </a:rPr>
              <a:t>NOTE: THE MATERIAL IN THIS LESSON ASSUMES KNOWLEDGE OF MATERIAL TAUGHT IN LESSON 21.  ITEMS 1, 2</a:t>
            </a:r>
            <a:r>
              <a:rPr lang="en-US" sz="1400" b="1">
                <a:solidFill>
                  <a:srgbClr val="FF0000"/>
                </a:solidFill>
              </a:rPr>
              <a:t>, AND 3a WERE TAUGHT IN LESSON 25.</a:t>
            </a:r>
            <a:endParaRPr lang="en-US" sz="1400" b="1" dirty="0">
              <a:solidFill>
                <a:srgbClr val="FF0000"/>
              </a:solidFill>
            </a:endParaRPr>
          </a:p>
        </p:txBody>
      </p:sp>
    </p:spTree>
    <p:extLst>
      <p:ext uri="{BB962C8B-B14F-4D97-AF65-F5344CB8AC3E}">
        <p14:creationId xmlns:p14="http://schemas.microsoft.com/office/powerpoint/2010/main" val="27046104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 Answered</a:t>
            </a:r>
          </a:p>
        </p:txBody>
      </p:sp>
      <p:sp>
        <p:nvSpPr>
          <p:cNvPr id="3" name="Content Placeholder 2"/>
          <p:cNvSpPr>
            <a:spLocks noGrp="1"/>
          </p:cNvSpPr>
          <p:nvPr>
            <p:ph idx="1"/>
          </p:nvPr>
        </p:nvSpPr>
        <p:spPr>
          <a:xfrm>
            <a:off x="628650" y="1605491"/>
            <a:ext cx="8096250" cy="4351338"/>
          </a:xfrm>
        </p:spPr>
        <p:txBody>
          <a:bodyPr/>
          <a:lstStyle/>
          <a:p>
            <a:pPr marL="0" indent="0">
              <a:buNone/>
            </a:pPr>
            <a:r>
              <a:rPr lang="en-US" dirty="0"/>
              <a:t>The correct answer is E.  Given the current state of international law, operations that take place below the level of use of force or intervention may or may not violate be considered unlawful.  International law is still developing in this area.  D is incorrect because gray zone operations fall below the threshold of armed attack or use of force.  C is incorrect because the term “gray zone” has nothing to do with dual use infrastructure.  B is incorrect because gray zone operations may or may not be violations of international law; however, this is because international norms are still developing - not because the operations are partially legal and partially not.  A is incorrect because it cannot be said gray zone operations are always be “illegal” under international law.</a:t>
            </a:r>
          </a:p>
        </p:txBody>
      </p:sp>
    </p:spTree>
    <p:extLst>
      <p:ext uri="{BB962C8B-B14F-4D97-AF65-F5344CB8AC3E}">
        <p14:creationId xmlns:p14="http://schemas.microsoft.com/office/powerpoint/2010/main" val="22100817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Discussion Questions</a:t>
            </a:r>
          </a:p>
        </p:txBody>
      </p:sp>
      <p:sp>
        <p:nvSpPr>
          <p:cNvPr id="14338" name="Content Placeholder 2"/>
          <p:cNvSpPr>
            <a:spLocks noGrp="1"/>
          </p:cNvSpPr>
          <p:nvPr>
            <p:ph idx="1"/>
          </p:nvPr>
        </p:nvSpPr>
        <p:spPr>
          <a:xfrm>
            <a:off x="628650" y="1425576"/>
            <a:ext cx="7886700" cy="4351338"/>
          </a:xfrm>
        </p:spPr>
        <p:txBody>
          <a:bodyPr/>
          <a:lstStyle/>
          <a:p>
            <a:pPr marL="0" indent="0" eaLnBrk="1" hangingPunct="1">
              <a:lnSpc>
                <a:spcPct val="100000"/>
              </a:lnSpc>
              <a:spcBef>
                <a:spcPts val="0"/>
              </a:spcBef>
              <a:buNone/>
            </a:pPr>
            <a:r>
              <a:rPr lang="en-US" dirty="0"/>
              <a:t>In each of the situations below, discuss whether sovereignty has been violated and, if so, what the injured state’s remedy might be.</a:t>
            </a:r>
          </a:p>
          <a:p>
            <a:pPr marL="800100" lvl="1" indent="-457200" eaLnBrk="1" hangingPunct="1">
              <a:lnSpc>
                <a:spcPct val="100000"/>
              </a:lnSpc>
              <a:spcBef>
                <a:spcPts val="600"/>
              </a:spcBef>
              <a:buFont typeface="+mj-lt"/>
              <a:buAutoNum type="arabicPeriod"/>
            </a:pPr>
            <a:r>
              <a:rPr lang="en-US" dirty="0"/>
              <a:t>While moving through international waters off of the coast of Hawaii, Chinese military vessels intercept wireless communications from Joint Base Pearl Harbor-Hickam. </a:t>
            </a:r>
          </a:p>
          <a:p>
            <a:pPr marL="800100" lvl="1" indent="-457200" eaLnBrk="1" hangingPunct="1">
              <a:lnSpc>
                <a:spcPct val="100000"/>
              </a:lnSpc>
              <a:spcBef>
                <a:spcPts val="0"/>
              </a:spcBef>
              <a:buFont typeface="+mj-lt"/>
              <a:buAutoNum type="arabicPeriod"/>
            </a:pPr>
            <a:r>
              <a:rPr lang="en-US" dirty="0"/>
              <a:t>Russian operatives establish a listening post in Alaska to monitor civilian and military wireless communications.  </a:t>
            </a:r>
          </a:p>
          <a:p>
            <a:pPr marL="800100" lvl="1" indent="-457200" eaLnBrk="1" hangingPunct="1">
              <a:lnSpc>
                <a:spcPct val="100000"/>
              </a:lnSpc>
              <a:spcBef>
                <a:spcPts val="0"/>
              </a:spcBef>
              <a:buFont typeface="+mj-lt"/>
              <a:buAutoNum type="arabicPeriod"/>
            </a:pPr>
            <a:r>
              <a:rPr lang="en-US" dirty="0"/>
              <a:t>Chinese cyber operatives in Beijing hack into cyber infrastructure belonging to Vietnam’s state-run oil and gas corporation.  Once inside the system, the Chinese plant malware allowing China to disrupt network operations when it chooses, leading to significant interruptions of services and financial costs.</a:t>
            </a:r>
          </a:p>
          <a:p>
            <a:pPr lvl="2" eaLnBrk="1" hangingPunct="1"/>
            <a:endParaRPr lang="en-US" dirty="0"/>
          </a:p>
        </p:txBody>
      </p:sp>
    </p:spTree>
    <p:extLst>
      <p:ext uri="{BB962C8B-B14F-4D97-AF65-F5344CB8AC3E}">
        <p14:creationId xmlns:p14="http://schemas.microsoft.com/office/powerpoint/2010/main" val="23820529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Discussion Questions Answered</a:t>
            </a:r>
          </a:p>
        </p:txBody>
      </p:sp>
      <p:sp>
        <p:nvSpPr>
          <p:cNvPr id="14338" name="Content Placeholder 2"/>
          <p:cNvSpPr>
            <a:spLocks noGrp="1"/>
          </p:cNvSpPr>
          <p:nvPr>
            <p:ph idx="1"/>
          </p:nvPr>
        </p:nvSpPr>
        <p:spPr>
          <a:xfrm>
            <a:off x="381000" y="1529556"/>
            <a:ext cx="7886700" cy="4351338"/>
          </a:xfrm>
        </p:spPr>
        <p:txBody>
          <a:bodyPr/>
          <a:lstStyle/>
          <a:p>
            <a:pPr marL="342900" lvl="1" indent="0" eaLnBrk="1" hangingPunct="1">
              <a:buNone/>
            </a:pPr>
            <a:r>
              <a:rPr lang="en-US" dirty="0"/>
              <a:t>1. The collection took place outside of the United States with no effects inside the United States.  Although it is an unfriendly action, it is a lawful under international law.    </a:t>
            </a:r>
          </a:p>
          <a:p>
            <a:pPr marL="342900" lvl="1" indent="0" eaLnBrk="1" hangingPunct="1">
              <a:buNone/>
            </a:pPr>
            <a:r>
              <a:rPr lang="en-US" dirty="0"/>
              <a:t>2. While no effects have been felt by the United States, the physical presence of the Russian agent is enough to violate the United States’ sovereignty.  </a:t>
            </a:r>
          </a:p>
          <a:p>
            <a:pPr lvl="2" eaLnBrk="1" hangingPunct="1"/>
            <a:r>
              <a:rPr lang="en-US" dirty="0"/>
              <a:t>The U.S. would be authorized to conduct proportionate countermeasures if those countermeasures would be necessary to locate and terminate the operation.</a:t>
            </a:r>
          </a:p>
          <a:p>
            <a:pPr lvl="2" eaLnBrk="1" hangingPunct="1"/>
            <a:r>
              <a:rPr lang="en-US" dirty="0"/>
              <a:t>However, if the U.S. apprehends the agent, the U.S. may expel the agent or prosecute (if the agent is not protected by diplomatic immunity), but the U.S. would not be authorized to conduct countermeasures, which are authorized only to terminate Russia’s breach of U.S. sovereignty.</a:t>
            </a:r>
          </a:p>
          <a:p>
            <a:pPr marL="685800" lvl="1" indent="-342900" eaLnBrk="1" hangingPunct="1">
              <a:buAutoNum type="arabicPeriod" startAt="3"/>
            </a:pPr>
            <a:r>
              <a:rPr lang="en-US" dirty="0"/>
              <a:t>There are two possible perspectives on this scenario.</a:t>
            </a:r>
          </a:p>
          <a:p>
            <a:pPr lvl="2" eaLnBrk="1" hangingPunct="1"/>
            <a:r>
              <a:rPr lang="en-US" dirty="0"/>
              <a:t>One perspective would analyze whether the degree of Chinese intrusion was sufficient for Vietnam to characterize it as a violation of Vietnamese sovereignty or, whether China had interfered with an inherently governmental function.  If the answer to either question is yes, Vietnam is authorized to conduct proportionate countermeasures at a designed to persuade China to stop its offensive cyber operations. </a:t>
            </a:r>
          </a:p>
          <a:p>
            <a:pPr lvl="2" eaLnBrk="1" hangingPunct="1"/>
            <a:r>
              <a:rPr lang="en-US" dirty="0"/>
              <a:t>A contrary perspective would argue that China has not violated Vietnamese sovereignty but that Vietnam may respond to Chinese through cyber or other lawful means short of the use of force or intervention.</a:t>
            </a:r>
          </a:p>
        </p:txBody>
      </p:sp>
    </p:spTree>
    <p:extLst>
      <p:ext uri="{BB962C8B-B14F-4D97-AF65-F5344CB8AC3E}">
        <p14:creationId xmlns:p14="http://schemas.microsoft.com/office/powerpoint/2010/main" val="10014697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Questions</a:t>
            </a:r>
          </a:p>
        </p:txBody>
      </p:sp>
      <p:sp>
        <p:nvSpPr>
          <p:cNvPr id="3" name="Content Placeholder 2"/>
          <p:cNvSpPr>
            <a:spLocks noGrp="1"/>
          </p:cNvSpPr>
          <p:nvPr>
            <p:ph idx="1"/>
          </p:nvPr>
        </p:nvSpPr>
        <p:spPr/>
        <p:txBody>
          <a:bodyPr/>
          <a:lstStyle/>
          <a:p>
            <a:pPr marL="457200" indent="-457200">
              <a:buAutoNum type="arabicPeriod"/>
            </a:pPr>
            <a:r>
              <a:rPr lang="en-US" dirty="0"/>
              <a:t>State A conducts a distributed denial of service (DDOS) operation against State B’s state sponsored banking system, shutting down the banks for 48 hours.  Is State B entitled to employ countermeasures? </a:t>
            </a:r>
          </a:p>
          <a:p>
            <a:pPr marL="457200" indent="-457200">
              <a:buAutoNum type="arabicPeriod"/>
            </a:pPr>
            <a:endParaRPr lang="en-US" dirty="0"/>
          </a:p>
          <a:p>
            <a:pPr marL="457200" indent="-457200">
              <a:buFont typeface="Arial" charset="0"/>
              <a:buAutoNum type="arabicPeriod"/>
            </a:pPr>
            <a:r>
              <a:rPr lang="en-US" dirty="0"/>
              <a:t>The People’s Freedom Force (PFF), a well-organized group operating within the territory of States A and B, claims that its sovereignty has been violated because State C conducted a cyber attack on PFF servers. In response, the PFF launched a cyber attack that shut down State C’s servers. Whose sovereignty was violated, and why?</a:t>
            </a:r>
          </a:p>
          <a:p>
            <a:pPr marL="457200" indent="-457200">
              <a:buAutoNum type="arabicPeriod"/>
            </a:pPr>
            <a:endParaRPr lang="en-US" dirty="0"/>
          </a:p>
          <a:p>
            <a:pPr marL="0" indent="0">
              <a:buNone/>
            </a:pPr>
            <a:endParaRPr lang="en-US" dirty="0"/>
          </a:p>
        </p:txBody>
      </p:sp>
    </p:spTree>
    <p:extLst>
      <p:ext uri="{BB962C8B-B14F-4D97-AF65-F5344CB8AC3E}">
        <p14:creationId xmlns:p14="http://schemas.microsoft.com/office/powerpoint/2010/main" val="13075500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63F6FE7-F62E-46F8-828C-B826A91F0134}"/>
              </a:ext>
            </a:extLst>
          </p:cNvPr>
          <p:cNvSpPr>
            <a:spLocks noGrp="1"/>
          </p:cNvSpPr>
          <p:nvPr>
            <p:ph type="title"/>
          </p:nvPr>
        </p:nvSpPr>
        <p:spPr/>
        <p:txBody>
          <a:bodyPr/>
          <a:lstStyle/>
          <a:p>
            <a:r>
              <a:rPr lang="en-US" dirty="0"/>
              <a:t>Discussion Questions Answered</a:t>
            </a:r>
          </a:p>
        </p:txBody>
      </p:sp>
      <p:sp>
        <p:nvSpPr>
          <p:cNvPr id="3" name="Content Placeholder 2">
            <a:extLst>
              <a:ext uri="{FF2B5EF4-FFF2-40B4-BE49-F238E27FC236}">
                <a16:creationId xmlns:a16="http://schemas.microsoft.com/office/drawing/2014/main" xmlns="" id="{7700DC80-2504-4011-B723-052A5E58C4C6}"/>
              </a:ext>
            </a:extLst>
          </p:cNvPr>
          <p:cNvSpPr>
            <a:spLocks noGrp="1"/>
          </p:cNvSpPr>
          <p:nvPr>
            <p:ph idx="1"/>
          </p:nvPr>
        </p:nvSpPr>
        <p:spPr/>
        <p:txBody>
          <a:bodyPr/>
          <a:lstStyle/>
          <a:p>
            <a:pPr marL="457200" indent="-457200">
              <a:buAutoNum type="arabicPeriod"/>
            </a:pPr>
            <a:r>
              <a:rPr lang="en-US" dirty="0"/>
              <a:t>A response would be authorized under any theory of gray zone operations.  One perspective would be that shutting down the state-owned financial system for a 48-hour period is a significant “degree of infringement” of State B’s sovereignty that would authorize countermeasures.  Another perspective would be that the action is not unlawful, but State B would be free to engage in similar cyber behavior or take other lawful actions against State A.  </a:t>
            </a:r>
          </a:p>
          <a:p>
            <a:pPr marL="457200" indent="-457200">
              <a:buFont typeface="Arial" charset="0"/>
              <a:buAutoNum type="arabicPeriod"/>
            </a:pPr>
            <a:r>
              <a:rPr lang="en-US" dirty="0"/>
              <a:t>As a non-state actor, the PFF had no sovereignty to be violated.   Likewise, the PFF’s cyber attack on State C did not violate State C’s sovereignty.  Only states possess sovereignty and only states may violate another state’s sovereignty.  Depending on the severity of its attack on State C, PFF may be held accountable if the attack could be considered an armed attack, or, if the attack created a grave and imminent peril to State C’s essential national interest, as discussed in the following slides.  </a:t>
            </a:r>
          </a:p>
          <a:p>
            <a:pPr marL="457200" indent="-457200">
              <a:buAutoNum type="arabicPeriod"/>
            </a:pPr>
            <a:endParaRPr lang="en-US" dirty="0"/>
          </a:p>
          <a:p>
            <a:pPr marL="0" indent="0">
              <a:buNone/>
            </a:pPr>
            <a:endParaRPr lang="en-US" dirty="0"/>
          </a:p>
        </p:txBody>
      </p:sp>
    </p:spTree>
    <p:extLst>
      <p:ext uri="{BB962C8B-B14F-4D97-AF65-F5344CB8AC3E}">
        <p14:creationId xmlns:p14="http://schemas.microsoft.com/office/powerpoint/2010/main" val="33845162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Actions and Authorized Responses |  Responses Based on Necessity</a:t>
            </a:r>
          </a:p>
        </p:txBody>
      </p:sp>
      <p:sp>
        <p:nvSpPr>
          <p:cNvPr id="3" name="Content Placeholder 2"/>
          <p:cNvSpPr>
            <a:spLocks noGrp="1"/>
          </p:cNvSpPr>
          <p:nvPr>
            <p:ph idx="1"/>
          </p:nvPr>
        </p:nvSpPr>
        <p:spPr>
          <a:xfrm>
            <a:off x="628650" y="1690689"/>
            <a:ext cx="7886700" cy="4296608"/>
          </a:xfrm>
        </p:spPr>
        <p:txBody>
          <a:bodyPr/>
          <a:lstStyle/>
          <a:p>
            <a:pPr marL="0" indent="0">
              <a:buNone/>
            </a:pPr>
            <a:r>
              <a:rPr lang="en-US" dirty="0"/>
              <a:t>A state may act to protect:</a:t>
            </a:r>
          </a:p>
          <a:p>
            <a:pPr lvl="1"/>
            <a:r>
              <a:rPr lang="en-US" dirty="0"/>
              <a:t>An essential interest against</a:t>
            </a:r>
          </a:p>
          <a:p>
            <a:pPr lvl="1"/>
            <a:r>
              <a:rPr lang="en-US" dirty="0"/>
              <a:t>A grave and imminent peril.</a:t>
            </a:r>
            <a:r>
              <a:rPr lang="en-US" baseline="30000" dirty="0"/>
              <a:t>7</a:t>
            </a:r>
          </a:p>
          <a:p>
            <a:pPr marL="0" indent="0">
              <a:spcBef>
                <a:spcPts val="1800"/>
              </a:spcBef>
              <a:buNone/>
            </a:pPr>
            <a:r>
              <a:rPr lang="en-US" dirty="0"/>
              <a:t>This is a potentially important doctrine in international cyber law  because the focus of the doctrine is on the protection of a nation’s “essential interest” rather than identifying the lawfulness of another’s actions.  A threated state may protect its essential interest regardless whether a threat originates from another state, non-state actor, or, even if attribution is impossible.  The threatened state may respond under the doctrine of necessity as long as there are no other means available even if the response would otherwise be unlawful, with certain exceptions discussed below.</a:t>
            </a:r>
          </a:p>
          <a:p>
            <a:pPr marL="0" indent="0">
              <a:spcBef>
                <a:spcPts val="1800"/>
              </a:spcBef>
              <a:buNone/>
            </a:pPr>
            <a:endParaRPr lang="en-US" dirty="0"/>
          </a:p>
          <a:p>
            <a:pPr marL="0" indent="0">
              <a:spcBef>
                <a:spcPts val="1800"/>
              </a:spcBef>
              <a:buNone/>
            </a:pPr>
            <a:r>
              <a:rPr lang="en-US" sz="1000" dirty="0"/>
              <a:t>7. TALLINN MANUAL 2.0, Rule 26, Necessity (citing Articles on State Responsibility Art. 25, para. 1 of commentary).</a:t>
            </a:r>
          </a:p>
          <a:p>
            <a:pPr marL="0" indent="0">
              <a:buNone/>
            </a:pPr>
            <a:endParaRPr lang="en-US" dirty="0"/>
          </a:p>
        </p:txBody>
      </p:sp>
    </p:spTree>
    <p:extLst>
      <p:ext uri="{BB962C8B-B14F-4D97-AF65-F5344CB8AC3E}">
        <p14:creationId xmlns:p14="http://schemas.microsoft.com/office/powerpoint/2010/main" val="35318376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Actions and Authorized Responses | </a:t>
            </a:r>
            <a:br>
              <a:rPr lang="en-US" dirty="0"/>
            </a:br>
            <a:r>
              <a:rPr lang="en-US" dirty="0"/>
              <a:t>Responses Based on Necessity (cont.)</a:t>
            </a:r>
            <a:endParaRPr lang="en-US" sz="2000" dirty="0"/>
          </a:p>
        </p:txBody>
      </p:sp>
      <p:sp>
        <p:nvSpPr>
          <p:cNvPr id="3" name="Content Placeholder 2"/>
          <p:cNvSpPr>
            <a:spLocks noGrp="1"/>
          </p:cNvSpPr>
          <p:nvPr>
            <p:ph idx="1"/>
          </p:nvPr>
        </p:nvSpPr>
        <p:spPr>
          <a:xfrm>
            <a:off x="628650" y="1563689"/>
            <a:ext cx="8080635" cy="4351338"/>
          </a:xfrm>
        </p:spPr>
        <p:txBody>
          <a:bodyPr/>
          <a:lstStyle/>
          <a:p>
            <a:pPr marL="0" indent="0">
              <a:buNone/>
            </a:pPr>
            <a:r>
              <a:rPr lang="en-US" dirty="0"/>
              <a:t>The phrases “essential interest” and “grave and imminent peril” are not defined; however, the Tallinn Manual provides examples of situations that might be considered essential interests:</a:t>
            </a:r>
          </a:p>
          <a:p>
            <a:pPr lvl="1">
              <a:lnSpc>
                <a:spcPct val="100000"/>
              </a:lnSpc>
              <a:spcBef>
                <a:spcPts val="0"/>
              </a:spcBef>
            </a:pPr>
            <a:r>
              <a:rPr lang="en-US" dirty="0"/>
              <a:t>Shutting down a large electrical grid</a:t>
            </a:r>
          </a:p>
          <a:p>
            <a:pPr lvl="1">
              <a:lnSpc>
                <a:spcPct val="100000"/>
              </a:lnSpc>
              <a:spcBef>
                <a:spcPts val="0"/>
              </a:spcBef>
            </a:pPr>
            <a:r>
              <a:rPr lang="en-US" dirty="0"/>
              <a:t>Halting all rail traffic or grounding flights nationwide</a:t>
            </a:r>
          </a:p>
          <a:p>
            <a:pPr lvl="1">
              <a:lnSpc>
                <a:spcPct val="100000"/>
              </a:lnSpc>
              <a:spcBef>
                <a:spcPts val="0"/>
              </a:spcBef>
            </a:pPr>
            <a:r>
              <a:rPr lang="en-US" dirty="0"/>
              <a:t>Creating disruption of a nation’s financial markets.</a:t>
            </a:r>
          </a:p>
          <a:p>
            <a:pPr marL="0" indent="0">
              <a:lnSpc>
                <a:spcPct val="100000"/>
              </a:lnSpc>
              <a:spcBef>
                <a:spcPts val="600"/>
              </a:spcBef>
              <a:buNone/>
            </a:pPr>
            <a:r>
              <a:rPr lang="en-US" dirty="0"/>
              <a:t>As demonstrated by the examples, the threshold for invoking the doctrine of necessity is high.  One can imagine many cyber intrusions that, while serious, would not satisfy the standard of “grave and imminent peril to an essential interest.”</a:t>
            </a:r>
          </a:p>
          <a:p>
            <a:pPr marL="0" indent="0">
              <a:lnSpc>
                <a:spcPct val="100000"/>
              </a:lnSpc>
              <a:spcBef>
                <a:spcPts val="600"/>
              </a:spcBef>
              <a:buNone/>
            </a:pPr>
            <a:r>
              <a:rPr lang="en-US" dirty="0"/>
              <a:t>Also, the state that wishes to respond to such a threat may not:</a:t>
            </a:r>
          </a:p>
          <a:p>
            <a:pPr lvl="1"/>
            <a:r>
              <a:rPr lang="en-US" dirty="0"/>
              <a:t>Impair an essential interest of any other state towards which the action is taken</a:t>
            </a:r>
          </a:p>
          <a:p>
            <a:pPr lvl="1"/>
            <a:r>
              <a:rPr lang="en-US" dirty="0"/>
              <a:t>Violate a </a:t>
            </a:r>
            <a:r>
              <a:rPr lang="en-US" i="1" dirty="0"/>
              <a:t>jus </a:t>
            </a:r>
            <a:r>
              <a:rPr lang="en-US" i="1" dirty="0" err="1"/>
              <a:t>cogens</a:t>
            </a:r>
            <a:r>
              <a:rPr lang="en-US" i="1" dirty="0"/>
              <a:t> </a:t>
            </a:r>
            <a:r>
              <a:rPr lang="en-US" dirty="0"/>
              <a:t>norm (see Lesson 21)</a:t>
            </a:r>
          </a:p>
          <a:p>
            <a:pPr lvl="1"/>
            <a:r>
              <a:rPr lang="en-US" dirty="0"/>
              <a:t>Have played a part in creating the situation in the first place.</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8551058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Actions and Authorized Responses</a:t>
            </a:r>
            <a:br>
              <a:rPr lang="en-US" dirty="0"/>
            </a:br>
            <a:r>
              <a:rPr lang="en-US" dirty="0"/>
              <a:t>Other Responses to Unlawful State Actions</a:t>
            </a:r>
          </a:p>
        </p:txBody>
      </p:sp>
      <p:sp>
        <p:nvSpPr>
          <p:cNvPr id="3" name="Content Placeholder 2"/>
          <p:cNvSpPr>
            <a:spLocks noGrp="1"/>
          </p:cNvSpPr>
          <p:nvPr>
            <p:ph idx="1"/>
          </p:nvPr>
        </p:nvSpPr>
        <p:spPr>
          <a:xfrm>
            <a:off x="628650" y="1690689"/>
            <a:ext cx="8375650" cy="4351338"/>
          </a:xfrm>
        </p:spPr>
        <p:txBody>
          <a:bodyPr/>
          <a:lstStyle/>
          <a:p>
            <a:pPr marL="0" indent="0">
              <a:buNone/>
            </a:pPr>
            <a:r>
              <a:rPr lang="en-US" dirty="0"/>
              <a:t>The previous slides provide extensive detail on the range of actions states may take against each other and non-state actors, and how other states may legitimately respond to these actions.  It is also worth noting, however, that in any encounter in which State A acts unlawfully toward State B, State B has options beyond those noted above.  For example, State B may: </a:t>
            </a:r>
          </a:p>
          <a:p>
            <a:pPr lvl="1"/>
            <a:r>
              <a:rPr lang="en-US" dirty="0"/>
              <a:t>Demand that State A c</a:t>
            </a:r>
            <a:r>
              <a:rPr lang="en-US" dirty="0">
                <a:solidFill>
                  <a:prstClr val="black"/>
                </a:solidFill>
              </a:rPr>
              <a:t>ease its behavior and provide guarantees that the behavior will cease in the future;</a:t>
            </a:r>
          </a:p>
          <a:p>
            <a:pPr lvl="1">
              <a:lnSpc>
                <a:spcPct val="100000"/>
              </a:lnSpc>
              <a:spcBef>
                <a:spcPts val="0"/>
              </a:spcBef>
            </a:pPr>
            <a:r>
              <a:rPr lang="en-US" dirty="0">
                <a:solidFill>
                  <a:prstClr val="black"/>
                </a:solidFill>
              </a:rPr>
              <a:t>Demand that State A provide reparations, which are a form of compensation, financial or otherwise, to make amends for a wrongful act; </a:t>
            </a:r>
          </a:p>
          <a:p>
            <a:pPr lvl="1">
              <a:lnSpc>
                <a:spcPct val="100000"/>
              </a:lnSpc>
              <a:spcBef>
                <a:spcPts val="0"/>
              </a:spcBef>
            </a:pPr>
            <a:r>
              <a:rPr lang="en-US" dirty="0">
                <a:solidFill>
                  <a:prstClr val="black"/>
                </a:solidFill>
              </a:rPr>
              <a:t>Engage in retorsion, which is a lawful act in response to an unwelcome (or lawful) act; retorsion may be unfriendly even though it is legal, such as the imposition of trade sanctions by one state against another.</a:t>
            </a:r>
            <a:r>
              <a:rPr lang="en-US" baseline="30000" dirty="0">
                <a:solidFill>
                  <a:prstClr val="black"/>
                </a:solidFill>
              </a:rPr>
              <a:t>8</a:t>
            </a:r>
            <a:endParaRPr lang="en-US" dirty="0">
              <a:solidFill>
                <a:prstClr val="black"/>
              </a:solidFill>
            </a:endParaRPr>
          </a:p>
          <a:p>
            <a:pPr marL="0" indent="0">
              <a:lnSpc>
                <a:spcPct val="100000"/>
              </a:lnSpc>
              <a:spcBef>
                <a:spcPts val="600"/>
              </a:spcBef>
              <a:buNone/>
            </a:pPr>
            <a:r>
              <a:rPr lang="en-US" dirty="0">
                <a:solidFill>
                  <a:prstClr val="black"/>
                </a:solidFill>
              </a:rPr>
              <a:t>Although this lesson does not focus extensively on these remedies, they remain important, frequently-used tools in international relations. </a:t>
            </a:r>
          </a:p>
          <a:p>
            <a:pPr marL="0" indent="0">
              <a:lnSpc>
                <a:spcPct val="100000"/>
              </a:lnSpc>
              <a:spcBef>
                <a:spcPts val="600"/>
              </a:spcBef>
              <a:buNone/>
            </a:pPr>
            <a:endParaRPr lang="en-US" dirty="0">
              <a:solidFill>
                <a:prstClr val="black"/>
              </a:solidFill>
            </a:endParaRPr>
          </a:p>
          <a:p>
            <a:pPr marL="0" indent="0">
              <a:lnSpc>
                <a:spcPct val="100000"/>
              </a:lnSpc>
              <a:spcBef>
                <a:spcPts val="600"/>
              </a:spcBef>
              <a:buNone/>
            </a:pPr>
            <a:r>
              <a:rPr lang="en-US" sz="1000" dirty="0">
                <a:solidFill>
                  <a:prstClr val="black"/>
                </a:solidFill>
              </a:rPr>
              <a:t>8. TALLINN MANUAL 2.0, Rule 20, Countermeasures (general principle), para. 4 (citing to the Articles on State Responsibility, chapeau to Chapter II of Part 3, para. 3 of commentary).</a:t>
            </a:r>
          </a:p>
          <a:p>
            <a:pPr marL="0" indent="0">
              <a:buNone/>
            </a:pPr>
            <a:endParaRPr lang="en-US" dirty="0"/>
          </a:p>
        </p:txBody>
      </p:sp>
    </p:spTree>
    <p:extLst>
      <p:ext uri="{BB962C8B-B14F-4D97-AF65-F5344CB8AC3E}">
        <p14:creationId xmlns:p14="http://schemas.microsoft.com/office/powerpoint/2010/main" val="17106570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 True/False</a:t>
            </a:r>
          </a:p>
        </p:txBody>
      </p:sp>
      <p:sp>
        <p:nvSpPr>
          <p:cNvPr id="3" name="Content Placeholder 2"/>
          <p:cNvSpPr>
            <a:spLocks noGrp="1"/>
          </p:cNvSpPr>
          <p:nvPr>
            <p:ph idx="1"/>
          </p:nvPr>
        </p:nvSpPr>
        <p:spPr/>
        <p:txBody>
          <a:bodyPr/>
          <a:lstStyle/>
          <a:p>
            <a:pPr marL="457200" indent="-457200">
              <a:buFont typeface="+mj-lt"/>
              <a:buAutoNum type="arabicPeriod"/>
            </a:pPr>
            <a:r>
              <a:rPr lang="en-US" dirty="0"/>
              <a:t>The doctrine of necessity is only applicable between state actors. </a:t>
            </a:r>
          </a:p>
          <a:p>
            <a:pPr marL="457200" indent="-457200">
              <a:buFont typeface="+mj-lt"/>
              <a:buAutoNum type="arabicPeriod"/>
            </a:pPr>
            <a:r>
              <a:rPr lang="en-US" dirty="0"/>
              <a:t>If a State is required to take action under the doctrine of necessity, the state may take whatever action is necessary to stop a grave and imminent threat to its essential interest. </a:t>
            </a:r>
          </a:p>
          <a:p>
            <a:pPr marL="457200" indent="-457200">
              <a:buFont typeface="+mj-lt"/>
              <a:buAutoNum type="arabicPeriod"/>
            </a:pPr>
            <a:r>
              <a:rPr lang="en-US" dirty="0"/>
              <a:t>Retorsion is a remedy that only becomes available after other  responses have failed. </a:t>
            </a:r>
          </a:p>
          <a:p>
            <a:pPr marL="0" indent="0">
              <a:buNone/>
            </a:pPr>
            <a:endParaRPr lang="en-US" dirty="0"/>
          </a:p>
        </p:txBody>
      </p:sp>
    </p:spTree>
    <p:extLst>
      <p:ext uri="{BB962C8B-B14F-4D97-AF65-F5344CB8AC3E}">
        <p14:creationId xmlns:p14="http://schemas.microsoft.com/office/powerpoint/2010/main" val="40867908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CE72CD1-837C-4F45-9263-39D2A400DCB8}"/>
              </a:ext>
            </a:extLst>
          </p:cNvPr>
          <p:cNvSpPr>
            <a:spLocks noGrp="1"/>
          </p:cNvSpPr>
          <p:nvPr>
            <p:ph type="title"/>
          </p:nvPr>
        </p:nvSpPr>
        <p:spPr/>
        <p:txBody>
          <a:bodyPr/>
          <a:lstStyle/>
          <a:p>
            <a:r>
              <a:rPr lang="en-US" dirty="0"/>
              <a:t>Assessment Questions Answered</a:t>
            </a:r>
          </a:p>
        </p:txBody>
      </p:sp>
      <p:sp>
        <p:nvSpPr>
          <p:cNvPr id="3" name="Content Placeholder 2">
            <a:extLst>
              <a:ext uri="{FF2B5EF4-FFF2-40B4-BE49-F238E27FC236}">
                <a16:creationId xmlns:a16="http://schemas.microsoft.com/office/drawing/2014/main" xmlns="" id="{2D3CE61E-9549-4A34-A137-9E15F4ED1647}"/>
              </a:ext>
            </a:extLst>
          </p:cNvPr>
          <p:cNvSpPr>
            <a:spLocks noGrp="1"/>
          </p:cNvSpPr>
          <p:nvPr>
            <p:ph idx="1"/>
          </p:nvPr>
        </p:nvSpPr>
        <p:spPr/>
        <p:txBody>
          <a:bodyPr/>
          <a:lstStyle/>
          <a:p>
            <a:pPr marL="228600" indent="-228600">
              <a:buFont typeface="+mj-lt"/>
              <a:buAutoNum type="arabicPeriod"/>
            </a:pPr>
            <a:r>
              <a:rPr lang="en-US" dirty="0"/>
              <a:t>False. Necessity focuses on the peril, and not the cause or perpetrator. </a:t>
            </a:r>
          </a:p>
          <a:p>
            <a:pPr marL="228600" indent="-228600">
              <a:buAutoNum type="arabicPeriod"/>
            </a:pPr>
            <a:r>
              <a:rPr lang="en-US" dirty="0"/>
              <a:t>False. The response may not impair an essential interest of any other state towards which the action is taken or violate a </a:t>
            </a:r>
            <a:r>
              <a:rPr lang="en-US" i="1" dirty="0"/>
              <a:t>jus </a:t>
            </a:r>
            <a:r>
              <a:rPr lang="en-US" i="1" dirty="0" err="1"/>
              <a:t>cogens</a:t>
            </a:r>
            <a:r>
              <a:rPr lang="en-US" i="1" dirty="0"/>
              <a:t> </a:t>
            </a:r>
            <a:r>
              <a:rPr lang="en-US" dirty="0"/>
              <a:t>norm.</a:t>
            </a:r>
          </a:p>
          <a:p>
            <a:pPr marL="228600" indent="-228600">
              <a:buAutoNum type="arabicPeriod"/>
            </a:pPr>
            <a:r>
              <a:rPr lang="en-US" dirty="0"/>
              <a:t>False. Retorsion, by definition, is a lawful act. Consequently, retorsion is always available as a response to any action. </a:t>
            </a:r>
          </a:p>
          <a:p>
            <a:pPr marL="0" indent="0">
              <a:buNone/>
            </a:pPr>
            <a:endParaRPr lang="en-US" dirty="0"/>
          </a:p>
        </p:txBody>
      </p:sp>
    </p:spTree>
    <p:extLst>
      <p:ext uri="{BB962C8B-B14F-4D97-AF65-F5344CB8AC3E}">
        <p14:creationId xmlns:p14="http://schemas.microsoft.com/office/powerpoint/2010/main" val="3108790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Outcomes:  The Right to Conduct Cyber Operations Against International Actors (Part 2)</a:t>
            </a:r>
          </a:p>
        </p:txBody>
      </p:sp>
      <p:sp>
        <p:nvSpPr>
          <p:cNvPr id="3" name="Content Placeholder 2"/>
          <p:cNvSpPr>
            <a:spLocks noGrp="1"/>
          </p:cNvSpPr>
          <p:nvPr>
            <p:ph idx="1"/>
          </p:nvPr>
        </p:nvSpPr>
        <p:spPr>
          <a:xfrm>
            <a:off x="628650" y="1905178"/>
            <a:ext cx="8032750" cy="4351338"/>
          </a:xfrm>
        </p:spPr>
        <p:txBody>
          <a:bodyPr/>
          <a:lstStyle/>
          <a:p>
            <a:pPr marL="0" indent="0">
              <a:lnSpc>
                <a:spcPct val="100000"/>
              </a:lnSpc>
              <a:spcBef>
                <a:spcPts val="600"/>
              </a:spcBef>
              <a:buNone/>
            </a:pPr>
            <a:r>
              <a:rPr lang="en-US" dirty="0"/>
              <a:t>When you complete this course, you should be able to:</a:t>
            </a:r>
          </a:p>
          <a:p>
            <a:pPr lvl="1">
              <a:lnSpc>
                <a:spcPct val="100000"/>
              </a:lnSpc>
              <a:spcBef>
                <a:spcPts val="600"/>
              </a:spcBef>
            </a:pPr>
            <a:r>
              <a:rPr lang="en-US" dirty="0"/>
              <a:t>Explain the doctrine of unlawful intervention and what a state may do in response.</a:t>
            </a:r>
          </a:p>
          <a:p>
            <a:pPr lvl="1">
              <a:lnSpc>
                <a:spcPct val="100000"/>
              </a:lnSpc>
              <a:spcBef>
                <a:spcPts val="600"/>
              </a:spcBef>
            </a:pPr>
            <a:r>
              <a:rPr lang="en-US" dirty="0"/>
              <a:t>Explain the characteristics of a cyber operation below the threshold of armed attack, use of force, or unlawful intervention.</a:t>
            </a:r>
          </a:p>
          <a:p>
            <a:pPr lvl="1">
              <a:lnSpc>
                <a:spcPct val="100000"/>
              </a:lnSpc>
              <a:spcBef>
                <a:spcPts val="600"/>
              </a:spcBef>
            </a:pPr>
            <a:r>
              <a:rPr lang="en-US" dirty="0"/>
              <a:t>Explain the two different theories addressing a state’s right to respond to a cyber operation in the “gray zone.”</a:t>
            </a:r>
          </a:p>
          <a:p>
            <a:pPr lvl="1">
              <a:lnSpc>
                <a:spcPct val="100000"/>
              </a:lnSpc>
              <a:spcBef>
                <a:spcPts val="600"/>
              </a:spcBef>
            </a:pPr>
            <a:r>
              <a:rPr lang="en-US" dirty="0"/>
              <a:t>Explain the doctrine of necessity.</a:t>
            </a:r>
          </a:p>
          <a:p>
            <a:pPr lvl="1">
              <a:lnSpc>
                <a:spcPct val="100000"/>
              </a:lnSpc>
              <a:spcBef>
                <a:spcPts val="600"/>
              </a:spcBef>
            </a:pPr>
            <a:r>
              <a:rPr lang="en-US" dirty="0"/>
              <a:t>Explain a state’s obligation of “due diligence.”</a:t>
            </a:r>
          </a:p>
          <a:p>
            <a:pPr lvl="1">
              <a:lnSpc>
                <a:spcPct val="100000"/>
              </a:lnSpc>
              <a:spcBef>
                <a:spcPts val="600"/>
              </a:spcBef>
            </a:pPr>
            <a:r>
              <a:rPr lang="en-US" dirty="0"/>
              <a:t>Explain when a state may be held responsible for the actions of third-party actors it controls or supports.</a:t>
            </a:r>
          </a:p>
          <a:p>
            <a:pPr lvl="1">
              <a:lnSpc>
                <a:spcPct val="100000"/>
              </a:lnSpc>
              <a:spcBef>
                <a:spcPts val="600"/>
              </a:spcBef>
            </a:pPr>
            <a:r>
              <a:rPr lang="en-US" dirty="0"/>
              <a:t>Explain the “unable or unwilling” doctrine.</a:t>
            </a:r>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buNone/>
            </a:pPr>
            <a:endParaRPr lang="en-US" dirty="0"/>
          </a:p>
        </p:txBody>
      </p:sp>
    </p:spTree>
    <p:extLst>
      <p:ext uri="{BB962C8B-B14F-4D97-AF65-F5344CB8AC3E}">
        <p14:creationId xmlns:p14="http://schemas.microsoft.com/office/powerpoint/2010/main" val="40284534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365126"/>
            <a:ext cx="8303477" cy="1325563"/>
          </a:xfrm>
        </p:spPr>
        <p:txBody>
          <a:bodyPr/>
          <a:lstStyle/>
          <a:p>
            <a:r>
              <a:rPr lang="en-US" dirty="0"/>
              <a:t>4. State Responsibility for Third-Party Actions</a:t>
            </a:r>
          </a:p>
        </p:txBody>
      </p:sp>
      <p:sp>
        <p:nvSpPr>
          <p:cNvPr id="3" name="Content Placeholder 2"/>
          <p:cNvSpPr>
            <a:spLocks noGrp="1"/>
          </p:cNvSpPr>
          <p:nvPr>
            <p:ph idx="1"/>
          </p:nvPr>
        </p:nvSpPr>
        <p:spPr>
          <a:xfrm>
            <a:off x="628649" y="1690689"/>
            <a:ext cx="7886700" cy="4351338"/>
          </a:xfrm>
        </p:spPr>
        <p:txBody>
          <a:bodyPr/>
          <a:lstStyle/>
          <a:p>
            <a:pPr marL="0" indent="0">
              <a:lnSpc>
                <a:spcPct val="100000"/>
              </a:lnSpc>
              <a:spcBef>
                <a:spcPts val="0"/>
              </a:spcBef>
              <a:buNone/>
            </a:pPr>
            <a:r>
              <a:rPr lang="en-US" dirty="0"/>
              <a:t>To this point, we have been considering the range of potential actions one state (i.e., the responsible state) might take against international actors, the lawfulness of these actions, and the range of potential authorized responses from the second state (i.e., the injured state).  Many situations will arise, however, when a </a:t>
            </a:r>
            <a:r>
              <a:rPr lang="en-US" i="1" dirty="0"/>
              <a:t>third-party state or non-state actor</a:t>
            </a:r>
            <a:r>
              <a:rPr lang="en-US" dirty="0"/>
              <a:t>, operating from within the territory, with the assistance, or under the control of State A, will take direct action against State B. </a:t>
            </a:r>
          </a:p>
          <a:p>
            <a:pPr marL="0" indent="0">
              <a:lnSpc>
                <a:spcPct val="100000"/>
              </a:lnSpc>
              <a:spcBef>
                <a:spcPts val="600"/>
              </a:spcBef>
              <a:buNone/>
            </a:pPr>
            <a:r>
              <a:rPr lang="en-US" dirty="0"/>
              <a:t>This section addresses the question of State A’s responsibility for the third party’s actions against State B, and State B’s authorized responses against State A.  </a:t>
            </a:r>
          </a:p>
        </p:txBody>
      </p:sp>
    </p:spTree>
    <p:extLst>
      <p:ext uri="{BB962C8B-B14F-4D97-AF65-F5344CB8AC3E}">
        <p14:creationId xmlns:p14="http://schemas.microsoft.com/office/powerpoint/2010/main" val="24828627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 State Responsibility for Third-Party Actions</a:t>
            </a:r>
            <a:br>
              <a:rPr lang="en-US" dirty="0"/>
            </a:br>
            <a:r>
              <a:rPr lang="en-US" dirty="0"/>
              <a:t>The Obligation of Due Diligence</a:t>
            </a:r>
          </a:p>
        </p:txBody>
      </p:sp>
      <p:sp>
        <p:nvSpPr>
          <p:cNvPr id="3" name="Content Placeholder 2"/>
          <p:cNvSpPr>
            <a:spLocks noGrp="1"/>
          </p:cNvSpPr>
          <p:nvPr>
            <p:ph idx="1"/>
          </p:nvPr>
        </p:nvSpPr>
        <p:spPr>
          <a:xfrm>
            <a:off x="628650" y="1534572"/>
            <a:ext cx="8281174" cy="4351338"/>
          </a:xfrm>
        </p:spPr>
        <p:txBody>
          <a:bodyPr/>
          <a:lstStyle/>
          <a:p>
            <a:pPr marL="0" indent="0">
              <a:lnSpc>
                <a:spcPct val="100000"/>
              </a:lnSpc>
              <a:spcBef>
                <a:spcPts val="0"/>
              </a:spcBef>
              <a:buNone/>
            </a:pPr>
            <a:r>
              <a:rPr lang="en-US" dirty="0"/>
              <a:t>A state must exercise “due diligence” in not allowing its territory or cyber infrastructure located beyond its territory (and within its control) to be used for cyber operations that affect the rights and produce adverse consequences for other states.</a:t>
            </a:r>
            <a:r>
              <a:rPr lang="en-US" baseline="30000" dirty="0"/>
              <a:t>9</a:t>
            </a:r>
          </a:p>
          <a:p>
            <a:pPr marL="0" indent="0">
              <a:lnSpc>
                <a:spcPct val="100000"/>
              </a:lnSpc>
              <a:spcBef>
                <a:spcPts val="600"/>
              </a:spcBef>
              <a:buNone/>
            </a:pPr>
            <a:r>
              <a:rPr lang="en-US" dirty="0"/>
              <a:t>A state is not required to take preventative measures to prevent all cyber harm that others might originate from within its territory.  However, once a state becomes aware that cyber operations conducted from its territory or originating from cyber infrastructure it controls are being used unlawfully, the state must take “reasonably available preventative measures” to stop the activity.</a:t>
            </a:r>
          </a:p>
          <a:p>
            <a:pPr marL="0" indent="0">
              <a:lnSpc>
                <a:spcPct val="100000"/>
              </a:lnSpc>
              <a:spcBef>
                <a:spcPts val="600"/>
              </a:spcBef>
              <a:buNone/>
            </a:pPr>
            <a:r>
              <a:rPr lang="en-US" dirty="0"/>
              <a:t>If a state, once aware, fails to take such measures, the state is responsible for the third party’s actions and an injured state may take action against the responsible state necessary to stop the injury.</a:t>
            </a:r>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600"/>
              </a:spcBef>
              <a:buNone/>
            </a:pPr>
            <a:r>
              <a:rPr lang="en-US" sz="1000" dirty="0"/>
              <a:t>9. TALLINN MANUAL 2.0,  Rule 6, Due Diligence (general principle) (citing United States v. </a:t>
            </a:r>
            <a:r>
              <a:rPr lang="en-US" sz="1000" dirty="0" err="1"/>
              <a:t>Arjona</a:t>
            </a:r>
            <a:r>
              <a:rPr lang="en-US" sz="1000" dirty="0"/>
              <a:t>, 120 U.S. 479 (1887)).</a:t>
            </a:r>
          </a:p>
          <a:p>
            <a:pPr marL="0" indent="0">
              <a:lnSpc>
                <a:spcPct val="100000"/>
              </a:lnSpc>
              <a:spcBef>
                <a:spcPts val="600"/>
              </a:spcBef>
              <a:buNone/>
            </a:pPr>
            <a:endParaRPr lang="en-US" sz="1000" dirty="0"/>
          </a:p>
        </p:txBody>
      </p:sp>
    </p:spTree>
    <p:extLst>
      <p:ext uri="{BB962C8B-B14F-4D97-AF65-F5344CB8AC3E}">
        <p14:creationId xmlns:p14="http://schemas.microsoft.com/office/powerpoint/2010/main" val="1941532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 State Responsibility for Third-Party Actions</a:t>
            </a:r>
            <a:br>
              <a:rPr lang="en-US" dirty="0"/>
            </a:br>
            <a:r>
              <a:rPr lang="en-US" dirty="0"/>
              <a:t>Attribution of Responsibility</a:t>
            </a:r>
          </a:p>
        </p:txBody>
      </p:sp>
      <p:sp>
        <p:nvSpPr>
          <p:cNvPr id="3" name="Content Placeholder 2"/>
          <p:cNvSpPr>
            <a:spLocks noGrp="1"/>
          </p:cNvSpPr>
          <p:nvPr>
            <p:ph idx="1"/>
          </p:nvPr>
        </p:nvSpPr>
        <p:spPr>
          <a:xfrm>
            <a:off x="628650" y="1690689"/>
            <a:ext cx="8261350" cy="4351338"/>
          </a:xfrm>
        </p:spPr>
        <p:txBody>
          <a:bodyPr/>
          <a:lstStyle/>
          <a:p>
            <a:pPr marL="0" indent="0">
              <a:lnSpc>
                <a:spcPct val="100000"/>
              </a:lnSpc>
              <a:spcBef>
                <a:spcPts val="600"/>
              </a:spcBef>
              <a:buNone/>
            </a:pPr>
            <a:r>
              <a:rPr lang="en-US" dirty="0"/>
              <a:t>If State A exercises a sufficient level of control over the actions of a another third party (state or non-state) actor, or, provides a sufficient level of support to a third party thereby enabling a third party to act against others, State A may be held legally responsible for a third party’s actions.  If State A is considered responsible for a third party’s actions, State A is subject to the full range of consequences resulting from a third party’s actions. </a:t>
            </a:r>
          </a:p>
          <a:p>
            <a:pPr marL="0" indent="0">
              <a:lnSpc>
                <a:spcPct val="100000"/>
              </a:lnSpc>
              <a:spcBef>
                <a:spcPts val="600"/>
              </a:spcBef>
              <a:buNone/>
            </a:pPr>
            <a:r>
              <a:rPr lang="en-US" dirty="0"/>
              <a:t>The “effective control” test requires the state to “direct and enforce” the third-party’s actions.</a:t>
            </a:r>
            <a:r>
              <a:rPr lang="en-US" baseline="30000" dirty="0"/>
              <a:t>10</a:t>
            </a:r>
            <a:r>
              <a:rPr lang="en-US" dirty="0"/>
              <a:t>  This requires the state to be giving and enforcing direct orders to the third party.  Actions such as financing, training, organizing, equipping, and arming the non-state actor are by themselves insufficient to establish “effective control,” except when such support is used by the third party to commit an unlawful use of force.  As such, this is a very strict test for establishing state control over a third-party actor.</a:t>
            </a:r>
          </a:p>
          <a:p>
            <a:pPr marL="0" indent="0">
              <a:lnSpc>
                <a:spcPct val="100000"/>
              </a:lnSpc>
              <a:spcBef>
                <a:spcPts val="0"/>
              </a:spcBef>
              <a:buNone/>
            </a:pPr>
            <a:endParaRPr lang="en-US" sz="1000" dirty="0"/>
          </a:p>
          <a:p>
            <a:pPr marL="0" indent="0">
              <a:lnSpc>
                <a:spcPct val="100000"/>
              </a:lnSpc>
              <a:spcBef>
                <a:spcPts val="0"/>
              </a:spcBef>
              <a:buNone/>
            </a:pPr>
            <a:r>
              <a:rPr lang="en-US" sz="1000" dirty="0"/>
              <a:t>10. TALLINN MANUAL 2.0, Rule 17</a:t>
            </a:r>
          </a:p>
          <a:p>
            <a:pPr marL="0" indent="0">
              <a:lnSpc>
                <a:spcPct val="100000"/>
              </a:lnSpc>
              <a:spcBef>
                <a:spcPts val="0"/>
              </a:spcBef>
              <a:buNone/>
            </a:pPr>
            <a:endParaRPr lang="en-US" dirty="0"/>
          </a:p>
          <a:p>
            <a:pPr marL="0" indent="0">
              <a:lnSpc>
                <a:spcPct val="100000"/>
              </a:lnSpc>
              <a:spcBef>
                <a:spcPts val="0"/>
              </a:spcBef>
              <a:buNone/>
            </a:pPr>
            <a:endParaRPr lang="en-US" dirty="0"/>
          </a:p>
          <a:p>
            <a:pPr marL="0" indent="0">
              <a:lnSpc>
                <a:spcPct val="100000"/>
              </a:lnSpc>
              <a:spcBef>
                <a:spcPts val="0"/>
              </a:spcBef>
              <a:buNone/>
            </a:pPr>
            <a:endParaRPr lang="en-US" dirty="0"/>
          </a:p>
          <a:p>
            <a:pPr marL="0" indent="0">
              <a:lnSpc>
                <a:spcPct val="100000"/>
              </a:lnSpc>
              <a:spcBef>
                <a:spcPts val="0"/>
              </a:spcBef>
              <a:buNone/>
            </a:pPr>
            <a:endParaRPr lang="en-US" dirty="0"/>
          </a:p>
        </p:txBody>
      </p:sp>
    </p:spTree>
    <p:extLst>
      <p:ext uri="{BB962C8B-B14F-4D97-AF65-F5344CB8AC3E}">
        <p14:creationId xmlns:p14="http://schemas.microsoft.com/office/powerpoint/2010/main" val="6540601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90480"/>
            <a:ext cx="7886700" cy="4351338"/>
          </a:xfrm>
        </p:spPr>
        <p:txBody>
          <a:bodyPr/>
          <a:lstStyle/>
          <a:p>
            <a:pPr marL="0" indent="0">
              <a:lnSpc>
                <a:spcPct val="100000"/>
              </a:lnSpc>
              <a:spcBef>
                <a:spcPts val="600"/>
              </a:spcBef>
              <a:buNone/>
            </a:pPr>
            <a:r>
              <a:rPr lang="en-US" dirty="0"/>
              <a:t>The doctrine of effective control was articulated by the International Court of Justice in Nicaragua v. U.S., the U.S. was providing support to the Contras within Nicaragua. Even though the Contras relied entirely upon the U.S. for support at times, the question was whether they were acting on instructions from the U.S.  The court stated, “All the forms of United States participation mentioned above, and even the general control by the [U.S.] over a force with a high degree of dependency on it, would not in themselves mean . . . that the United States directed or enforced the perpetuation of the acts.”</a:t>
            </a:r>
            <a:r>
              <a:rPr lang="en-US" baseline="30000" dirty="0"/>
              <a:t>11</a:t>
            </a:r>
            <a:endParaRPr lang="en-US" dirty="0"/>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600"/>
              </a:spcBef>
              <a:buNone/>
            </a:pPr>
            <a:r>
              <a:rPr lang="en-US" sz="1000" dirty="0"/>
              <a:t>11. Military and Paramilitary Activities in and Against Nicaragua (</a:t>
            </a:r>
            <a:r>
              <a:rPr lang="en-US" sz="1000" dirty="0" err="1"/>
              <a:t>Nicar</a:t>
            </a:r>
            <a:r>
              <a:rPr lang="en-US" sz="1000" dirty="0"/>
              <a:t>. V. U.S.), Judgement, 1986 I.C.J.14 (defining the effective control test).</a:t>
            </a:r>
          </a:p>
          <a:p>
            <a:pPr marL="0" indent="0">
              <a:lnSpc>
                <a:spcPct val="100000"/>
              </a:lnSpc>
              <a:spcBef>
                <a:spcPts val="600"/>
              </a:spcBef>
              <a:buNone/>
            </a:pPr>
            <a:endParaRPr lang="en-US" sz="1000" dirty="0"/>
          </a:p>
          <a:p>
            <a:pPr marL="0" indent="0">
              <a:buNone/>
            </a:pPr>
            <a:endParaRPr lang="en-US" dirty="0"/>
          </a:p>
        </p:txBody>
      </p:sp>
      <p:sp>
        <p:nvSpPr>
          <p:cNvPr id="6" name="Title 1"/>
          <p:cNvSpPr>
            <a:spLocks noGrp="1"/>
          </p:cNvSpPr>
          <p:nvPr>
            <p:ph type="title"/>
          </p:nvPr>
        </p:nvSpPr>
        <p:spPr>
          <a:xfrm>
            <a:off x="628650" y="365126"/>
            <a:ext cx="8403838" cy="1325563"/>
          </a:xfrm>
        </p:spPr>
        <p:txBody>
          <a:bodyPr/>
          <a:lstStyle/>
          <a:p>
            <a:r>
              <a:rPr lang="en-US" dirty="0"/>
              <a:t>4. State Responsibility for Third-Party Actions</a:t>
            </a:r>
            <a:br>
              <a:rPr lang="en-US" dirty="0"/>
            </a:br>
            <a:r>
              <a:rPr lang="en-US" dirty="0"/>
              <a:t>Attribution of Responsibility</a:t>
            </a:r>
            <a:endParaRPr lang="en-US" sz="2000" dirty="0"/>
          </a:p>
        </p:txBody>
      </p:sp>
    </p:spTree>
    <p:extLst>
      <p:ext uri="{BB962C8B-B14F-4D97-AF65-F5344CB8AC3E}">
        <p14:creationId xmlns:p14="http://schemas.microsoft.com/office/powerpoint/2010/main" val="16027598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 State Responsibility for Third-Party Actions The “Unable or Unwilling” Doctrine</a:t>
            </a:r>
          </a:p>
        </p:txBody>
      </p:sp>
      <p:sp>
        <p:nvSpPr>
          <p:cNvPr id="3" name="Content Placeholder 2"/>
          <p:cNvSpPr>
            <a:spLocks noGrp="1"/>
          </p:cNvSpPr>
          <p:nvPr>
            <p:ph idx="1"/>
          </p:nvPr>
        </p:nvSpPr>
        <p:spPr>
          <a:solidFill>
            <a:schemeClr val="bg1"/>
          </a:solidFill>
        </p:spPr>
        <p:txBody>
          <a:bodyPr/>
          <a:lstStyle/>
          <a:p>
            <a:pPr marL="0" indent="0">
              <a:buNone/>
            </a:pPr>
            <a:r>
              <a:rPr lang="en-US" dirty="0"/>
              <a:t>A state has the right to act in self-defense in response to an armed attack, to engage in countermeasures to stop an unlawful intervention by another state in its sovereign affairs, or to take actions out of necessity to prevent a grave and imminent peril to an essential national interest.  When these threats arise from a third-party operating from within the territory of another state, that state is obligated to take reasonable measures to stop unlawful acts.  </a:t>
            </a:r>
          </a:p>
          <a:p>
            <a:pPr marL="0" indent="0">
              <a:buNone/>
            </a:pPr>
            <a:r>
              <a:rPr lang="en-US" dirty="0"/>
              <a:t>If that state is unwilling or unable to take such measures, many states and commentators (though not all), including the United States, believe the injured state may take action against the third party threat, even though doing so may violate the sovereignty of the state from which the threat originates.</a:t>
            </a:r>
            <a:r>
              <a:rPr lang="en-US" baseline="30000" dirty="0"/>
              <a:t>12</a:t>
            </a:r>
            <a:r>
              <a:rPr lang="en-US" dirty="0"/>
              <a:t>   </a:t>
            </a:r>
          </a:p>
          <a:p>
            <a:pPr marL="0" indent="0">
              <a:buNone/>
            </a:pPr>
            <a:endParaRPr lang="en-US" dirty="0"/>
          </a:p>
          <a:p>
            <a:pPr marL="0" indent="0">
              <a:buNone/>
            </a:pPr>
            <a:endParaRPr lang="en-US" dirty="0"/>
          </a:p>
          <a:p>
            <a:pPr marL="0" indent="0">
              <a:lnSpc>
                <a:spcPct val="100000"/>
              </a:lnSpc>
              <a:spcBef>
                <a:spcPts val="0"/>
              </a:spcBef>
              <a:buNone/>
            </a:pPr>
            <a:endParaRPr lang="en-US" sz="1000" dirty="0"/>
          </a:p>
          <a:p>
            <a:pPr marL="0" indent="0">
              <a:lnSpc>
                <a:spcPct val="100000"/>
              </a:lnSpc>
              <a:spcBef>
                <a:spcPts val="0"/>
              </a:spcBef>
              <a:buNone/>
            </a:pPr>
            <a:r>
              <a:rPr lang="en-US" sz="1000" dirty="0"/>
              <a:t>12. Ashley S. </a:t>
            </a:r>
            <a:r>
              <a:rPr lang="en-US" sz="1000" dirty="0" err="1"/>
              <a:t>Deeks</a:t>
            </a:r>
            <a:r>
              <a:rPr lang="en-US" sz="1000" dirty="0"/>
              <a:t>, </a:t>
            </a:r>
            <a:r>
              <a:rPr lang="en-US" sz="1000" i="1" dirty="0"/>
              <a:t>“Unwilling or Unable”: Toward a Normative Framework for Extraterritorial Self-Defense</a:t>
            </a:r>
            <a:r>
              <a:rPr lang="en-US" sz="1000" dirty="0"/>
              <a:t>, </a:t>
            </a:r>
            <a:r>
              <a:rPr lang="it-IT" sz="1000" dirty="0"/>
              <a:t>52 Va. J. Int'l L. 483 (2012).</a:t>
            </a:r>
            <a:endParaRPr lang="en-US" sz="1000" dirty="0"/>
          </a:p>
        </p:txBody>
      </p:sp>
    </p:spTree>
    <p:extLst>
      <p:ext uri="{BB962C8B-B14F-4D97-AF65-F5344CB8AC3E}">
        <p14:creationId xmlns:p14="http://schemas.microsoft.com/office/powerpoint/2010/main" val="34603706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Question</a:t>
            </a:r>
          </a:p>
        </p:txBody>
      </p:sp>
      <p:sp>
        <p:nvSpPr>
          <p:cNvPr id="3" name="Content Placeholder 2"/>
          <p:cNvSpPr>
            <a:spLocks noGrp="1"/>
          </p:cNvSpPr>
          <p:nvPr>
            <p:ph idx="1"/>
          </p:nvPr>
        </p:nvSpPr>
        <p:spPr>
          <a:xfrm>
            <a:off x="628650" y="1690689"/>
            <a:ext cx="7886700" cy="4351338"/>
          </a:xfrm>
        </p:spPr>
        <p:txBody>
          <a:bodyPr/>
          <a:lstStyle/>
          <a:p>
            <a:pPr marL="0" lvl="0" indent="0" defTabSz="914400" eaLnBrk="1" fontAlgn="auto" hangingPunct="1">
              <a:lnSpc>
                <a:spcPct val="100000"/>
              </a:lnSpc>
              <a:spcBef>
                <a:spcPts val="0"/>
              </a:spcBef>
              <a:spcAft>
                <a:spcPts val="0"/>
              </a:spcAft>
              <a:buNone/>
              <a:defRPr/>
            </a:pPr>
            <a:r>
              <a:rPr lang="en-US" dirty="0">
                <a:solidFill>
                  <a:prstClr val="black"/>
                </a:solidFill>
              </a:rPr>
              <a:t>Assume that a terrorist organization in State A is conducting harmful cyber activities against entities through State B against State C.  What are State A’s and State B’s obligations, and when to they arise?</a:t>
            </a:r>
          </a:p>
          <a:p>
            <a:pPr marL="457200" lvl="0" indent="-457200" defTabSz="914400" eaLnBrk="1" fontAlgn="auto" hangingPunct="1">
              <a:lnSpc>
                <a:spcPct val="100000"/>
              </a:lnSpc>
              <a:spcBef>
                <a:spcPts val="0"/>
              </a:spcBef>
              <a:spcAft>
                <a:spcPts val="0"/>
              </a:spcAft>
              <a:buAutoNum type="arabicPeriod"/>
              <a:defRPr/>
            </a:pPr>
            <a:endParaRPr lang="en-US" dirty="0">
              <a:solidFill>
                <a:prstClr val="black"/>
              </a:solidFill>
            </a:endParaRPr>
          </a:p>
          <a:p>
            <a:pPr marL="0" lvl="0" indent="0" defTabSz="914400" eaLnBrk="1" fontAlgn="auto" hangingPunct="1">
              <a:lnSpc>
                <a:spcPct val="100000"/>
              </a:lnSpc>
              <a:spcBef>
                <a:spcPts val="0"/>
              </a:spcBef>
              <a:spcAft>
                <a:spcPts val="0"/>
              </a:spcAft>
              <a:buNone/>
              <a:defRPr/>
            </a:pPr>
            <a:endParaRPr lang="en-US" b="1" dirty="0">
              <a:solidFill>
                <a:prstClr val="black"/>
              </a:solidFill>
            </a:endParaRPr>
          </a:p>
        </p:txBody>
      </p:sp>
    </p:spTree>
    <p:extLst>
      <p:ext uri="{BB962C8B-B14F-4D97-AF65-F5344CB8AC3E}">
        <p14:creationId xmlns:p14="http://schemas.microsoft.com/office/powerpoint/2010/main" val="33883625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D7163CC-CEE9-4D16-9CAA-54FA7F51D56E}"/>
              </a:ext>
            </a:extLst>
          </p:cNvPr>
          <p:cNvSpPr>
            <a:spLocks noGrp="1"/>
          </p:cNvSpPr>
          <p:nvPr>
            <p:ph type="title"/>
          </p:nvPr>
        </p:nvSpPr>
        <p:spPr/>
        <p:txBody>
          <a:bodyPr/>
          <a:lstStyle/>
          <a:p>
            <a:r>
              <a:rPr lang="en-US" dirty="0"/>
              <a:t>Discussion Question Answered</a:t>
            </a:r>
          </a:p>
        </p:txBody>
      </p:sp>
      <p:sp>
        <p:nvSpPr>
          <p:cNvPr id="3" name="Content Placeholder 2">
            <a:extLst>
              <a:ext uri="{FF2B5EF4-FFF2-40B4-BE49-F238E27FC236}">
                <a16:creationId xmlns:a16="http://schemas.microsoft.com/office/drawing/2014/main" xmlns="" id="{A47968BA-18B1-4957-B518-19783367B2B3}"/>
              </a:ext>
            </a:extLst>
          </p:cNvPr>
          <p:cNvSpPr>
            <a:spLocks noGrp="1"/>
          </p:cNvSpPr>
          <p:nvPr>
            <p:ph idx="1"/>
          </p:nvPr>
        </p:nvSpPr>
        <p:spPr/>
        <p:txBody>
          <a:bodyPr/>
          <a:lstStyle/>
          <a:p>
            <a:pPr marL="0" indent="0">
              <a:buNone/>
            </a:pPr>
            <a:r>
              <a:rPr lang="en-US" dirty="0">
                <a:solidFill>
                  <a:prstClr val="black"/>
                </a:solidFill>
              </a:rPr>
              <a:t>Both States A and B have no affirmative obligation until they know the harm is taking place. Since they have no obligation to monitor for or prevent harm, States A and B are likely to learn of the harm only after State C has conducted computer forensics and determined where the harm is coming from. </a:t>
            </a:r>
          </a:p>
          <a:p>
            <a:pPr marL="0" indent="0">
              <a:buNone/>
            </a:pPr>
            <a:endParaRPr lang="en-US" dirty="0"/>
          </a:p>
        </p:txBody>
      </p:sp>
    </p:spTree>
    <p:extLst>
      <p:ext uri="{BB962C8B-B14F-4D97-AF65-F5344CB8AC3E}">
        <p14:creationId xmlns:p14="http://schemas.microsoft.com/office/powerpoint/2010/main" val="4493555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 | Multiple Choice </a:t>
            </a:r>
          </a:p>
        </p:txBody>
      </p:sp>
      <p:sp>
        <p:nvSpPr>
          <p:cNvPr id="3" name="Content Placeholder 2"/>
          <p:cNvSpPr>
            <a:spLocks noGrp="1"/>
          </p:cNvSpPr>
          <p:nvPr>
            <p:ph idx="1"/>
          </p:nvPr>
        </p:nvSpPr>
        <p:spPr/>
        <p:txBody>
          <a:bodyPr/>
          <a:lstStyle/>
          <a:p>
            <a:pPr marL="0" indent="0">
              <a:buNone/>
            </a:pPr>
            <a:r>
              <a:rPr lang="en-US" dirty="0"/>
              <a:t>State A, in a dispute with State B, takes the actions below. Which of State A’s actions below authorize a response from State B against State A?</a:t>
            </a:r>
          </a:p>
          <a:p>
            <a:pPr marL="800100" lvl="1" indent="-457200">
              <a:buFont typeface="+mj-lt"/>
              <a:buAutoNum type="alphaUcPeriod"/>
            </a:pPr>
            <a:r>
              <a:rPr lang="en-US" dirty="0"/>
              <a:t>State A encourages ”patriotic hackers” to engage in widespread distributed denial of service (DDOS) attacks against State B.</a:t>
            </a:r>
          </a:p>
          <a:p>
            <a:pPr marL="800100" lvl="1" indent="-457200">
              <a:buFont typeface="+mj-lt"/>
              <a:buAutoNum type="alphaUcPeriod"/>
            </a:pPr>
            <a:r>
              <a:rPr lang="en-US" dirty="0"/>
              <a:t>State A government officials direct the hackers to use malware to take control of State B’s air traffic control system, causing a mid-air collision and a 10-day shutdown of all air transportation to and from State B.</a:t>
            </a:r>
          </a:p>
          <a:p>
            <a:pPr marL="800100" lvl="1" indent="-457200">
              <a:buFont typeface="+mj-lt"/>
              <a:buAutoNum type="alphaUcPeriod"/>
            </a:pPr>
            <a:r>
              <a:rPr lang="en-US" dirty="0"/>
              <a:t>State A government officials post software and instructions on online forums to improve the civilian hackers’ capabilities.</a:t>
            </a:r>
          </a:p>
          <a:p>
            <a:pPr marL="457200" indent="-457200">
              <a:buFont typeface="+mj-lt"/>
              <a:buAutoNum type="alphaUcPeriod"/>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6305192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0D60AAA-4F45-4C5B-AD2E-D44772428436}"/>
              </a:ext>
            </a:extLst>
          </p:cNvPr>
          <p:cNvSpPr>
            <a:spLocks noGrp="1"/>
          </p:cNvSpPr>
          <p:nvPr>
            <p:ph type="title"/>
          </p:nvPr>
        </p:nvSpPr>
        <p:spPr/>
        <p:txBody>
          <a:bodyPr/>
          <a:lstStyle/>
          <a:p>
            <a:r>
              <a:rPr lang="en-US" dirty="0"/>
              <a:t>Assessment Question Answered</a:t>
            </a:r>
          </a:p>
        </p:txBody>
      </p:sp>
      <p:sp>
        <p:nvSpPr>
          <p:cNvPr id="3" name="Content Placeholder 2">
            <a:extLst>
              <a:ext uri="{FF2B5EF4-FFF2-40B4-BE49-F238E27FC236}">
                <a16:creationId xmlns:a16="http://schemas.microsoft.com/office/drawing/2014/main" xmlns="" id="{325A0D45-B198-4B7C-B398-E6369A0EE500}"/>
              </a:ext>
            </a:extLst>
          </p:cNvPr>
          <p:cNvSpPr>
            <a:spLocks noGrp="1"/>
          </p:cNvSpPr>
          <p:nvPr>
            <p:ph idx="1"/>
          </p:nvPr>
        </p:nvSpPr>
        <p:spPr/>
        <p:txBody>
          <a:bodyPr/>
          <a:lstStyle/>
          <a:p>
            <a:pPr marL="0" indent="0">
              <a:buNone/>
            </a:pPr>
            <a:r>
              <a:rPr lang="en-US" dirty="0"/>
              <a:t>The correct answer is B.</a:t>
            </a:r>
          </a:p>
          <a:p>
            <a:pPr lvl="1"/>
            <a:r>
              <a:rPr lang="en-US" dirty="0"/>
              <a:t>In B, State A will be responsible for the attack on the air traffic control system because it is directing the hackers’ actions.  State A’s actions should, at a minimum, be considered an unlawful use of force.</a:t>
            </a:r>
          </a:p>
          <a:p>
            <a:pPr lvl="1"/>
            <a:r>
              <a:rPr lang="en-US" dirty="0"/>
              <a:t>A is incorrect, because State A will not be responsible under either of two “control tests” because “encouragement” is insufficient to establish state responsibility.</a:t>
            </a:r>
          </a:p>
          <a:p>
            <a:pPr lvl="1"/>
            <a:r>
              <a:rPr lang="en-US" dirty="0"/>
              <a:t>B is incorrect as State A will not be responsible under either of two “control tests” because providing resources is insufficient to establish state responsibility.</a:t>
            </a:r>
          </a:p>
          <a:p>
            <a:pPr marL="0" indent="0">
              <a:buNone/>
            </a:pPr>
            <a:endParaRPr lang="en-US" dirty="0"/>
          </a:p>
        </p:txBody>
      </p:sp>
    </p:spTree>
    <p:extLst>
      <p:ext uri="{BB962C8B-B14F-4D97-AF65-F5344CB8AC3E}">
        <p14:creationId xmlns:p14="http://schemas.microsoft.com/office/powerpoint/2010/main" val="6124969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Question</a:t>
            </a:r>
          </a:p>
        </p:txBody>
      </p:sp>
      <p:sp>
        <p:nvSpPr>
          <p:cNvPr id="3" name="Content Placeholder 2"/>
          <p:cNvSpPr>
            <a:spLocks noGrp="1"/>
          </p:cNvSpPr>
          <p:nvPr>
            <p:ph idx="1"/>
          </p:nvPr>
        </p:nvSpPr>
        <p:spPr/>
        <p:txBody>
          <a:bodyPr/>
          <a:lstStyle/>
          <a:p>
            <a:pPr marL="0" indent="0">
              <a:buNone/>
            </a:pPr>
            <a:r>
              <a:rPr lang="en-US" dirty="0"/>
              <a:t>A non-state group within State A conducts a series of cyber attacks on State B, some of which cause a series of power outages in several major cities.  Another stops nation-wide rail transportation, including rail commerce, for a week.  A third poisons a water supply resulting in more than a dozen deaths.  State B demands that State A act to stop the attacks.  State A is unable to do so.  What are State B’s options?</a:t>
            </a:r>
          </a:p>
        </p:txBody>
      </p:sp>
    </p:spTree>
    <p:extLst>
      <p:ext uri="{BB962C8B-B14F-4D97-AF65-F5344CB8AC3E}">
        <p14:creationId xmlns:p14="http://schemas.microsoft.com/office/powerpoint/2010/main" val="3261992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Actions and Authorized Responses</a:t>
            </a:r>
            <a:br>
              <a:rPr lang="en-US" dirty="0"/>
            </a:br>
            <a:r>
              <a:rPr lang="en-US" dirty="0"/>
              <a:t>Intervention</a:t>
            </a:r>
          </a:p>
        </p:txBody>
      </p:sp>
      <p:sp>
        <p:nvSpPr>
          <p:cNvPr id="3" name="Content Placeholder 2"/>
          <p:cNvSpPr>
            <a:spLocks noGrp="1"/>
          </p:cNvSpPr>
          <p:nvPr>
            <p:ph idx="1"/>
          </p:nvPr>
        </p:nvSpPr>
        <p:spPr>
          <a:xfrm>
            <a:off x="628650" y="1690689"/>
            <a:ext cx="8032750" cy="4351338"/>
          </a:xfrm>
        </p:spPr>
        <p:txBody>
          <a:bodyPr/>
          <a:lstStyle/>
          <a:p>
            <a:pPr marL="0" indent="0">
              <a:lnSpc>
                <a:spcPct val="100000"/>
              </a:lnSpc>
              <a:spcBef>
                <a:spcPts val="0"/>
              </a:spcBef>
              <a:buNone/>
            </a:pPr>
            <a:r>
              <a:rPr lang="en-US" dirty="0"/>
              <a:t>Unlawful intervention occurs when a responsible state coerces another state (i.e., the injured state) into taking, or not taking, an action that the injured state would otherwise be entitled to decide to take or not freely.  </a:t>
            </a:r>
          </a:p>
          <a:p>
            <a:pPr marL="0" indent="0">
              <a:lnSpc>
                <a:spcPct val="100000"/>
              </a:lnSpc>
              <a:spcBef>
                <a:spcPts val="600"/>
              </a:spcBef>
              <a:buNone/>
            </a:pPr>
            <a:r>
              <a:rPr lang="en-US" dirty="0"/>
              <a:t>Intervention must:</a:t>
            </a:r>
          </a:p>
          <a:p>
            <a:pPr lvl="1">
              <a:lnSpc>
                <a:spcPct val="100000"/>
              </a:lnSpc>
              <a:spcBef>
                <a:spcPts val="600"/>
              </a:spcBef>
            </a:pPr>
            <a:r>
              <a:rPr lang="en-US" dirty="0"/>
              <a:t>Be designed to coerce the decisions of the injured state itself</a:t>
            </a:r>
          </a:p>
          <a:p>
            <a:pPr lvl="1">
              <a:lnSpc>
                <a:spcPct val="100000"/>
              </a:lnSpc>
              <a:spcBef>
                <a:spcPts val="600"/>
              </a:spcBef>
            </a:pPr>
            <a:r>
              <a:rPr lang="en-US" dirty="0"/>
              <a:t>Involve decisions pertaining to the internal or external affairs of the injured state; and</a:t>
            </a:r>
          </a:p>
          <a:p>
            <a:pPr lvl="1">
              <a:lnSpc>
                <a:spcPct val="100000"/>
              </a:lnSpc>
              <a:spcBef>
                <a:spcPts val="600"/>
              </a:spcBef>
            </a:pPr>
            <a:r>
              <a:rPr lang="en-US" dirty="0"/>
              <a:t>Take place only between states.</a:t>
            </a:r>
            <a:r>
              <a:rPr lang="en-US" baseline="30000" dirty="0"/>
              <a:t>1</a:t>
            </a:r>
          </a:p>
          <a:p>
            <a:pPr marL="0" indent="0">
              <a:lnSpc>
                <a:spcPct val="100000"/>
              </a:lnSpc>
              <a:spcBef>
                <a:spcPts val="600"/>
              </a:spcBef>
              <a:buNone/>
            </a:pPr>
            <a:r>
              <a:rPr lang="en-US" dirty="0"/>
              <a:t>For example: State A launches disruptive cyber operations against State B’s government computers designed to compel State B to refrain from devaluing its currency.  State A takes this action because a devaluation of B’s currency would have an adverse affect on A’s economy.  State A has unlawfully intervened in State B’s affairs. </a:t>
            </a:r>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1. TALLINN MANUAL 2.0, Rule 66 (citing Military and Paramilitary Activities in and against Nicaragua (</a:t>
            </a:r>
            <a:r>
              <a:rPr lang="en-US" sz="1000" dirty="0" err="1"/>
              <a:t>Nicar</a:t>
            </a:r>
            <a:r>
              <a:rPr lang="en-US" sz="1000" dirty="0"/>
              <a:t>. v. U.S.), 1986 ICJ 14 (27 June)).</a:t>
            </a:r>
          </a:p>
          <a:p>
            <a:pPr marL="0" indent="0">
              <a:buNone/>
            </a:pPr>
            <a:endParaRPr lang="en-US" dirty="0"/>
          </a:p>
        </p:txBody>
      </p:sp>
    </p:spTree>
    <p:extLst>
      <p:ext uri="{BB962C8B-B14F-4D97-AF65-F5344CB8AC3E}">
        <p14:creationId xmlns:p14="http://schemas.microsoft.com/office/powerpoint/2010/main" val="39606525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D063BB-B0DF-41A9-B6A6-E15EAD191C59}"/>
              </a:ext>
            </a:extLst>
          </p:cNvPr>
          <p:cNvSpPr>
            <a:spLocks noGrp="1"/>
          </p:cNvSpPr>
          <p:nvPr>
            <p:ph type="title"/>
          </p:nvPr>
        </p:nvSpPr>
        <p:spPr/>
        <p:txBody>
          <a:bodyPr/>
          <a:lstStyle/>
          <a:p>
            <a:r>
              <a:rPr lang="en-US" dirty="0"/>
              <a:t>Discussion Question Answered</a:t>
            </a:r>
          </a:p>
        </p:txBody>
      </p:sp>
      <p:sp>
        <p:nvSpPr>
          <p:cNvPr id="3" name="Content Placeholder 2">
            <a:extLst>
              <a:ext uri="{FF2B5EF4-FFF2-40B4-BE49-F238E27FC236}">
                <a16:creationId xmlns:a16="http://schemas.microsoft.com/office/drawing/2014/main" xmlns="" id="{2ADE5A26-66D0-4201-B620-0FC8F2BFCC64}"/>
              </a:ext>
            </a:extLst>
          </p:cNvPr>
          <p:cNvSpPr>
            <a:spLocks noGrp="1"/>
          </p:cNvSpPr>
          <p:nvPr>
            <p:ph idx="1"/>
          </p:nvPr>
        </p:nvSpPr>
        <p:spPr>
          <a:xfrm>
            <a:off x="628650" y="1690689"/>
            <a:ext cx="7886700" cy="4351338"/>
          </a:xfrm>
        </p:spPr>
        <p:txBody>
          <a:bodyPr/>
          <a:lstStyle/>
          <a:p>
            <a:pPr marL="0" indent="0">
              <a:buNone/>
            </a:pPr>
            <a:r>
              <a:rPr lang="en-US" sz="1800" dirty="0"/>
              <a:t>If B judges that A is truly unable to stop the attacks, taking action against A will have little value.  If A agrees, B may act directly against the non-state actor within A’s territory; however, even if A does not agree, B may act in self-defense to prevent further poisoning of the water supply.  B also has a strong argument that the doctrine of necessity supports action to ensure nation-wide rail transportation.  </a:t>
            </a:r>
          </a:p>
          <a:p>
            <a:pPr marL="0" indent="0">
              <a:buNone/>
            </a:pPr>
            <a:r>
              <a:rPr lang="en-US" sz="1800" dirty="0"/>
              <a:t>The argument in support of action to stop power outages is more complicated.  Assuming the power outages are not injuring people or damaging property, the outages are not an armed attack.  The argument to find this a use of force also seems weak given the lack of damage.  Moreover, the remedy of countermeasures would not be authorized (based on the power outages) because countermeasures are authorized only against state actors.  </a:t>
            </a:r>
          </a:p>
          <a:p>
            <a:pPr marL="0" indent="0">
              <a:buNone/>
            </a:pPr>
            <a:r>
              <a:rPr lang="en-US" sz="1800" dirty="0"/>
              <a:t>While it is not clear that the power outages present an obvious “grave and imminent peril to an essential interest” as required under a strict reading of the necessity doctrine, this may be the most plausible rationale.  This argument is strengthened by the fact that the power outages are occurring as part of a larger pattern of unlawful action.</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3291500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lstStyle/>
          <a:p>
            <a:r>
              <a:rPr lang="en-US" dirty="0"/>
              <a:t>Role Play</a:t>
            </a:r>
          </a:p>
        </p:txBody>
      </p:sp>
      <p:sp>
        <p:nvSpPr>
          <p:cNvPr id="3" name="Content Placeholder 2"/>
          <p:cNvSpPr>
            <a:spLocks noGrp="1"/>
          </p:cNvSpPr>
          <p:nvPr>
            <p:ph idx="1"/>
          </p:nvPr>
        </p:nvSpPr>
        <p:spPr>
          <a:xfrm>
            <a:off x="628649" y="1033930"/>
            <a:ext cx="8162654" cy="5173486"/>
          </a:xfrm>
        </p:spPr>
        <p:txBody>
          <a:bodyPr/>
          <a:lstStyle/>
          <a:p>
            <a:pPr marL="0" indent="0">
              <a:buNone/>
            </a:pPr>
            <a:r>
              <a:rPr lang="en-US" dirty="0"/>
              <a:t>Students should assume the following roles.</a:t>
            </a:r>
          </a:p>
          <a:p>
            <a:pPr lvl="1"/>
            <a:r>
              <a:rPr lang="en-US" dirty="0"/>
              <a:t>President of the United States</a:t>
            </a:r>
          </a:p>
          <a:p>
            <a:pPr lvl="1"/>
            <a:r>
              <a:rPr lang="en-US" dirty="0"/>
              <a:t>U.S. National Security Advisor</a:t>
            </a:r>
          </a:p>
          <a:p>
            <a:pPr lvl="1"/>
            <a:r>
              <a:rPr lang="en-US" dirty="0"/>
              <a:t>Presidents of Russia and Cuba </a:t>
            </a:r>
          </a:p>
          <a:p>
            <a:pPr marL="0" indent="0">
              <a:buNone/>
            </a:pPr>
            <a:r>
              <a:rPr lang="en-US" sz="1800" dirty="0"/>
              <a:t>Students should consider the following scenario.</a:t>
            </a:r>
          </a:p>
          <a:p>
            <a:pPr lvl="1"/>
            <a:r>
              <a:rPr lang="en-US" sz="1500" dirty="0"/>
              <a:t>The Super Bowl is watched by over 100 million viewers each year, generating millions of advertising revenue for the host network and National Football League.  Two days before the Super Bowl, the network scheduled to broadcast the game is hit with a massive cyber attack rendering it incapable of broadcasting.  A day later, social media explodes with rumors that the network’s CEO is involved in human trafficking and that more cyber attacks will continue until he is arrested and convicted.  By “coincidence,” his spouse, the U.S. Treasury Secretary, recently announced devastating tariffs on a wide range of Russian imports.  Russia has demanded that the U.S. repeal the tariffs.</a:t>
            </a:r>
          </a:p>
          <a:p>
            <a:pPr lvl="1"/>
            <a:r>
              <a:rPr lang="en-US" sz="1500" dirty="0"/>
              <a:t>DHS has determined that the cyber attacks originated in Cuba and attributes the attacks to a group called FuzzyBruin9.0 (FB9).  The CIA reports that FB9 receives significant funding from sources in Russia.  The Russian government denies any connection with FB9.  Cuba denies any knowledge of FB9.  Also, the FBI reports with “moderately high confidence” that the social media posts are coming from a troll farm outside the United States, most likely located in Russia.</a:t>
            </a:r>
          </a:p>
          <a:p>
            <a:pPr lvl="1"/>
            <a:r>
              <a:rPr lang="en-US" sz="1500" dirty="0"/>
              <a:t>The National Security Advisor should recommend a course of action to the President.  The President may follow or not follow the advice but must make a public statement explaining the response to the situation.  The Presidents of Russia and Cuba should also make statements in response to the President’s.  All parties should articulate their rationale for advising, acting, and responding as they do.</a:t>
            </a:r>
            <a:endParaRPr lang="en-US" sz="1800" dirty="0"/>
          </a:p>
        </p:txBody>
      </p:sp>
    </p:spTree>
    <p:extLst>
      <p:ext uri="{BB962C8B-B14F-4D97-AF65-F5344CB8AC3E}">
        <p14:creationId xmlns:p14="http://schemas.microsoft.com/office/powerpoint/2010/main" val="15284591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Role Play Discussion Issues</a:t>
            </a:r>
          </a:p>
        </p:txBody>
      </p:sp>
      <p:sp>
        <p:nvSpPr>
          <p:cNvPr id="3" name="Content Placeholder 2"/>
          <p:cNvSpPr>
            <a:spLocks noGrp="1"/>
          </p:cNvSpPr>
          <p:nvPr>
            <p:ph idx="1"/>
          </p:nvPr>
        </p:nvSpPr>
        <p:spPr>
          <a:xfrm>
            <a:off x="628650" y="1441310"/>
            <a:ext cx="8515350" cy="5277541"/>
          </a:xfrm>
        </p:spPr>
        <p:txBody>
          <a:bodyPr>
            <a:normAutofit fontScale="92500"/>
          </a:bodyPr>
          <a:lstStyle/>
          <a:p>
            <a:pPr marL="0" indent="0">
              <a:buNone/>
            </a:pPr>
            <a:r>
              <a:rPr lang="en-US" dirty="0"/>
              <a:t>The role play is designed to show the complexity of identifying the nature of, source of, and appropriate response to, a perceived adversarial cyber operation.</a:t>
            </a:r>
          </a:p>
          <a:p>
            <a:pPr lvl="1"/>
            <a:r>
              <a:rPr lang="en-US" dirty="0"/>
              <a:t>Nature of action against the U.S.</a:t>
            </a:r>
          </a:p>
          <a:p>
            <a:pPr lvl="2"/>
            <a:r>
              <a:rPr lang="en-US" dirty="0"/>
              <a:t>Armed attack?  (Necessary scale and effects?)</a:t>
            </a:r>
          </a:p>
          <a:p>
            <a:pPr lvl="2"/>
            <a:r>
              <a:rPr lang="en-US" dirty="0"/>
              <a:t>Use of force? (Necessary scale and effects?)</a:t>
            </a:r>
          </a:p>
          <a:p>
            <a:pPr lvl="2"/>
            <a:r>
              <a:rPr lang="en-US" dirty="0"/>
              <a:t>Intervention? (One state attempting to coerce another state’s sovereign decision?)</a:t>
            </a:r>
          </a:p>
          <a:p>
            <a:pPr lvl="2"/>
            <a:r>
              <a:rPr lang="en-US" dirty="0"/>
              <a:t>Below the threshold “gray zone” activity? (Violation of sovereignty?  Right of response?)</a:t>
            </a:r>
          </a:p>
          <a:p>
            <a:pPr lvl="2"/>
            <a:r>
              <a:rPr lang="en-US" dirty="0"/>
              <a:t>Grave and imminent peril to an essential national interest?</a:t>
            </a:r>
          </a:p>
          <a:p>
            <a:pPr lvl="1"/>
            <a:r>
              <a:rPr lang="en-US" dirty="0"/>
              <a:t>U.S. response options, against:</a:t>
            </a:r>
          </a:p>
          <a:p>
            <a:pPr lvl="2"/>
            <a:r>
              <a:rPr lang="en-US" dirty="0"/>
              <a:t>Russia</a:t>
            </a:r>
          </a:p>
          <a:p>
            <a:pPr lvl="3"/>
            <a:r>
              <a:rPr lang="en-US" dirty="0"/>
              <a:t>Confidence in attributing Russian involvement?  Risks of being wrong about this?</a:t>
            </a:r>
          </a:p>
          <a:p>
            <a:pPr lvl="3"/>
            <a:r>
              <a:rPr lang="en-US" dirty="0"/>
              <a:t>Is Russia exercising effective or overall control of FB9 or troll farm?</a:t>
            </a:r>
          </a:p>
          <a:p>
            <a:pPr lvl="3"/>
            <a:r>
              <a:rPr lang="en-US" dirty="0"/>
              <a:t>U.S. obligations of notification to Russia; Russian obligations of due diligence; role of unable or unwilling doctrine</a:t>
            </a:r>
          </a:p>
          <a:p>
            <a:pPr lvl="3"/>
            <a:r>
              <a:rPr lang="en-US" dirty="0"/>
              <a:t>Authorized U.S. responses in light of above?</a:t>
            </a:r>
          </a:p>
          <a:p>
            <a:pPr lvl="2"/>
            <a:r>
              <a:rPr lang="en-US" dirty="0"/>
              <a:t>Cuba</a:t>
            </a:r>
          </a:p>
          <a:p>
            <a:pPr lvl="3"/>
            <a:r>
              <a:rPr lang="en-US" dirty="0"/>
              <a:t>Confidence in attributing Cuban involvement?  Risks of being wrong about this?</a:t>
            </a:r>
          </a:p>
          <a:p>
            <a:pPr lvl="3"/>
            <a:r>
              <a:rPr lang="en-US" dirty="0"/>
              <a:t>Is Cuba exercising effective or overall control </a:t>
            </a:r>
            <a:r>
              <a:rPr lang="en-US"/>
              <a:t>of FB9</a:t>
            </a:r>
            <a:r>
              <a:rPr lang="en-US" dirty="0"/>
              <a:t>?</a:t>
            </a:r>
          </a:p>
          <a:p>
            <a:pPr lvl="3"/>
            <a:r>
              <a:rPr lang="en-US" dirty="0"/>
              <a:t>U.S. obligations of notification to Cuba; Cuban obligations of due diligence; role of unable or unwilling doctrine</a:t>
            </a:r>
          </a:p>
          <a:p>
            <a:pPr lvl="3"/>
            <a:r>
              <a:rPr lang="en-US" dirty="0"/>
              <a:t>Authorized U.S. responses in light of above?</a:t>
            </a:r>
          </a:p>
          <a:p>
            <a:pPr lvl="2"/>
            <a:r>
              <a:rPr lang="en-US" dirty="0"/>
              <a:t>CB9 and troll farm</a:t>
            </a:r>
          </a:p>
          <a:p>
            <a:pPr lvl="3"/>
            <a:r>
              <a:rPr lang="en-US" dirty="0"/>
              <a:t>Confidence in attributing actions to these actors?  Risks of being wrong about this?</a:t>
            </a:r>
          </a:p>
          <a:p>
            <a:pPr lvl="3"/>
            <a:r>
              <a:rPr lang="en-US" dirty="0"/>
              <a:t>Response options available against non-state actors?</a:t>
            </a:r>
          </a:p>
          <a:p>
            <a:pPr lvl="1"/>
            <a:endParaRPr lang="en-US" dirty="0"/>
          </a:p>
        </p:txBody>
      </p:sp>
    </p:spTree>
    <p:extLst>
      <p:ext uri="{BB962C8B-B14F-4D97-AF65-F5344CB8AC3E}">
        <p14:creationId xmlns:p14="http://schemas.microsoft.com/office/powerpoint/2010/main" val="1406365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Actions and Authorized Responses</a:t>
            </a:r>
            <a:br>
              <a:rPr lang="en-US" dirty="0"/>
            </a:br>
            <a:r>
              <a:rPr lang="en-US" dirty="0"/>
              <a:t>Intervention (cont.)</a:t>
            </a:r>
          </a:p>
        </p:txBody>
      </p:sp>
      <p:sp>
        <p:nvSpPr>
          <p:cNvPr id="3" name="Content Placeholder 2"/>
          <p:cNvSpPr>
            <a:spLocks noGrp="1"/>
          </p:cNvSpPr>
          <p:nvPr>
            <p:ph idx="1"/>
          </p:nvPr>
        </p:nvSpPr>
        <p:spPr>
          <a:xfrm>
            <a:off x="628650" y="1601789"/>
            <a:ext cx="7754859" cy="4351338"/>
          </a:xfrm>
        </p:spPr>
        <p:txBody>
          <a:bodyPr/>
          <a:lstStyle/>
          <a:p>
            <a:pPr marL="0" indent="0">
              <a:lnSpc>
                <a:spcPct val="100000"/>
              </a:lnSpc>
              <a:spcBef>
                <a:spcPts val="600"/>
              </a:spcBef>
              <a:buNone/>
            </a:pPr>
            <a:r>
              <a:rPr lang="en-US" dirty="0"/>
              <a:t>Intervention must be distinguished from persuasion, criticism, public diplomacy, or propaganda, all of which are designed to influence the target state, but do not compel the state to act in a particular way by depriving it of its freedom of choice.</a:t>
            </a:r>
          </a:p>
          <a:p>
            <a:pPr lvl="1">
              <a:lnSpc>
                <a:spcPct val="100000"/>
              </a:lnSpc>
              <a:spcBef>
                <a:spcPts val="600"/>
              </a:spcBef>
            </a:pPr>
            <a:r>
              <a:rPr lang="en-US" dirty="0"/>
              <a:t>In the example above, if State A, instead of launching disruptive cyber operations against State B’s government computers, engaged in an aggressive public diplomacy campaign designed to influence State B’s citizens to pressure their government, this would not constitute intervention.  </a:t>
            </a:r>
          </a:p>
          <a:p>
            <a:pPr marL="0" indent="0">
              <a:lnSpc>
                <a:spcPct val="100000"/>
              </a:lnSpc>
              <a:spcBef>
                <a:spcPts val="600"/>
              </a:spcBef>
              <a:buNone/>
            </a:pPr>
            <a:endParaRPr lang="en-US" dirty="0"/>
          </a:p>
        </p:txBody>
      </p:sp>
    </p:spTree>
    <p:extLst>
      <p:ext uri="{BB962C8B-B14F-4D97-AF65-F5344CB8AC3E}">
        <p14:creationId xmlns:p14="http://schemas.microsoft.com/office/powerpoint/2010/main" val="3533637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Actions and Authorized Responses</a:t>
            </a:r>
            <a:br>
              <a:rPr lang="en-US" dirty="0"/>
            </a:br>
            <a:r>
              <a:rPr lang="en-US" dirty="0"/>
              <a:t>Intervention (cont.)</a:t>
            </a:r>
          </a:p>
        </p:txBody>
      </p:sp>
      <p:sp>
        <p:nvSpPr>
          <p:cNvPr id="3" name="Content Placeholder 2"/>
          <p:cNvSpPr>
            <a:spLocks noGrp="1"/>
          </p:cNvSpPr>
          <p:nvPr>
            <p:ph idx="1"/>
          </p:nvPr>
        </p:nvSpPr>
        <p:spPr>
          <a:xfrm>
            <a:off x="628650" y="1690689"/>
            <a:ext cx="7754859" cy="4351338"/>
          </a:xfrm>
        </p:spPr>
        <p:txBody>
          <a:bodyPr/>
          <a:lstStyle/>
          <a:p>
            <a:pPr marL="0" indent="0">
              <a:lnSpc>
                <a:spcPct val="100000"/>
              </a:lnSpc>
              <a:spcBef>
                <a:spcPts val="600"/>
              </a:spcBef>
              <a:buNone/>
            </a:pPr>
            <a:r>
              <a:rPr lang="en-US" dirty="0"/>
              <a:t>Intervention must also be distinguished from actions designed to coerce a private or non-governmental group within a state, as opposed to the state itself.  </a:t>
            </a:r>
          </a:p>
          <a:p>
            <a:pPr lvl="1">
              <a:lnSpc>
                <a:spcPct val="100000"/>
              </a:lnSpc>
              <a:spcBef>
                <a:spcPts val="0"/>
              </a:spcBef>
            </a:pPr>
            <a:r>
              <a:rPr lang="en-US" dirty="0"/>
              <a:t>For example, if State A conducts disruptive cyber operations designed to interfere with the activities of corporation or ethnic group within State B, State A is not committing unlawful intervention because it is not attempting to compel State B to take or not take any action of its own.</a:t>
            </a:r>
          </a:p>
          <a:p>
            <a:pPr lvl="1">
              <a:lnSpc>
                <a:spcPct val="100000"/>
              </a:lnSpc>
              <a:spcBef>
                <a:spcPts val="0"/>
              </a:spcBef>
            </a:pPr>
            <a:r>
              <a:rPr lang="en-US" dirty="0"/>
              <a:t>However, if State A launches disruptive cyber operations against private commercial activities in State B, which are designed to cause State B to change a policy toward State A.  State A has unlawfully intervened in State B’s affairs.</a:t>
            </a:r>
          </a:p>
          <a:p>
            <a:pPr lvl="1">
              <a:lnSpc>
                <a:spcPct val="100000"/>
              </a:lnSpc>
              <a:spcBef>
                <a:spcPts val="0"/>
              </a:spcBef>
            </a:pPr>
            <a:endParaRPr lang="en-US" dirty="0"/>
          </a:p>
          <a:p>
            <a:pPr marL="0" indent="0">
              <a:lnSpc>
                <a:spcPct val="100000"/>
              </a:lnSpc>
              <a:spcBef>
                <a:spcPts val="0"/>
              </a:spcBef>
              <a:buNone/>
            </a:pPr>
            <a:r>
              <a:rPr lang="en-US" dirty="0"/>
              <a:t>In any case of intervention, including the examples above, if State A unlawfully intervenes in State B’s affairs, State B will be authorized to respond with countermeasures.</a:t>
            </a:r>
            <a:endParaRPr lang="en-US" baseline="30000" dirty="0"/>
          </a:p>
          <a:p>
            <a:pPr marL="0" indent="0">
              <a:lnSpc>
                <a:spcPct val="100000"/>
              </a:lnSpc>
              <a:spcBef>
                <a:spcPts val="0"/>
              </a:spcBef>
              <a:buNone/>
            </a:pPr>
            <a:endParaRPr lang="en-US" dirty="0"/>
          </a:p>
          <a:p>
            <a:pPr marL="342900" lvl="1" indent="0">
              <a:lnSpc>
                <a:spcPct val="100000"/>
              </a:lnSpc>
              <a:spcBef>
                <a:spcPts val="0"/>
              </a:spcBef>
              <a:buNone/>
            </a:pPr>
            <a:endParaRPr lang="en-US" dirty="0"/>
          </a:p>
          <a:p>
            <a:pPr marL="0" indent="0">
              <a:lnSpc>
                <a:spcPct val="100000"/>
              </a:lnSpc>
              <a:spcBef>
                <a:spcPts val="0"/>
              </a:spcBef>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053640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Question</a:t>
            </a:r>
          </a:p>
        </p:txBody>
      </p:sp>
      <p:sp>
        <p:nvSpPr>
          <p:cNvPr id="3" name="Content Placeholder 2"/>
          <p:cNvSpPr>
            <a:spLocks noGrp="1"/>
          </p:cNvSpPr>
          <p:nvPr>
            <p:ph idx="1"/>
          </p:nvPr>
        </p:nvSpPr>
        <p:spPr>
          <a:xfrm>
            <a:off x="628650" y="1583254"/>
            <a:ext cx="8266994" cy="4351338"/>
          </a:xfrm>
        </p:spPr>
        <p:txBody>
          <a:bodyPr/>
          <a:lstStyle/>
          <a:p>
            <a:pPr marL="0" indent="0">
              <a:buNone/>
            </a:pPr>
            <a:r>
              <a:rPr lang="en-US" dirty="0"/>
              <a:t>State A wishes to influence the upcoming election in State B, which involves candidates C1 and C2.  State A would prefer that C1 win the election. Which, if any, of State A’s actions constitute unlawful interference in State B’s affairs?</a:t>
            </a:r>
          </a:p>
          <a:p>
            <a:pPr marL="685800" lvl="1" indent="-342900">
              <a:buFont typeface="+mj-lt"/>
              <a:buAutoNum type="alphaUcPeriod"/>
            </a:pPr>
            <a:r>
              <a:rPr lang="en-US" dirty="0"/>
              <a:t>Six months before the election, State A begins an extensive disinformation campaign on social media intended to incite civil disturbances within State B.  State A also posts favorable but fictitious news reports, profiles, and opinion polls about C1.  State A makes use of false identities throughout the process to make it appear that the information is originating from citizens and organizations within State B.</a:t>
            </a:r>
          </a:p>
          <a:p>
            <a:pPr marL="685800" lvl="1" indent="-342900">
              <a:buFont typeface="+mj-lt"/>
              <a:buAutoNum type="alphaUcPeriod"/>
            </a:pPr>
            <a:r>
              <a:rPr lang="en-US" dirty="0"/>
              <a:t>Three months prior to the election, State A intercepts emails from State B government officials, and C2 political party officials.</a:t>
            </a:r>
          </a:p>
          <a:p>
            <a:pPr marL="685800" lvl="1" indent="-342900">
              <a:buFont typeface="+mj-lt"/>
              <a:buAutoNum type="alphaUcPeriod"/>
            </a:pPr>
            <a:r>
              <a:rPr lang="en-US" dirty="0"/>
              <a:t>State A selectively releases the emails in the previous example for the purpose of influencing the election.</a:t>
            </a:r>
          </a:p>
          <a:p>
            <a:pPr marL="685800" lvl="1" indent="-342900">
              <a:buFont typeface="+mj-lt"/>
              <a:buAutoNum type="alphaUcPeriod"/>
            </a:pPr>
            <a:r>
              <a:rPr lang="en-US" dirty="0"/>
              <a:t>As the election grows near, State A realizes C2 is still polling higher than C1. Consequently, State A grows desperate. On election day, State A shuts down voting systems in districts more likely to vote in C2’s favor. Furthermore, State A changes a small number of votes in C1’s favor.</a:t>
            </a:r>
          </a:p>
          <a:p>
            <a:endParaRPr lang="en-US" dirty="0"/>
          </a:p>
        </p:txBody>
      </p:sp>
    </p:spTree>
    <p:extLst>
      <p:ext uri="{BB962C8B-B14F-4D97-AF65-F5344CB8AC3E}">
        <p14:creationId xmlns:p14="http://schemas.microsoft.com/office/powerpoint/2010/main" val="470392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Question Answered</a:t>
            </a:r>
          </a:p>
        </p:txBody>
      </p:sp>
      <p:sp>
        <p:nvSpPr>
          <p:cNvPr id="3" name="Content Placeholder 2"/>
          <p:cNvSpPr>
            <a:spLocks noGrp="1"/>
          </p:cNvSpPr>
          <p:nvPr>
            <p:ph idx="1"/>
          </p:nvPr>
        </p:nvSpPr>
        <p:spPr>
          <a:xfrm>
            <a:off x="628650" y="1605491"/>
            <a:ext cx="8096250" cy="4351338"/>
          </a:xfrm>
        </p:spPr>
        <p:txBody>
          <a:bodyPr/>
          <a:lstStyle/>
          <a:p>
            <a:pPr lvl="2"/>
            <a:r>
              <a:rPr lang="en-US" sz="1600" dirty="0"/>
              <a:t>In Question D, State A’s actions rise to the level of intervention.  State A is interfering with State B’s ability to perform an essential government function.  State B is now entitled to take proportionate countermeasures against State A.</a:t>
            </a:r>
          </a:p>
          <a:p>
            <a:pPr lvl="2"/>
            <a:r>
              <a:rPr lang="en-US" sz="1600" dirty="0"/>
              <a:t>In Question B, the mere theft of the emails is not an intervention, though it may be a violation of B’s domestic laws.  An intervention seeks to coerce action, whereas here State A was not trying to force State B to take action. This was an act of cyber espionage, which, though unfriendly, is not a violation of international law. </a:t>
            </a:r>
          </a:p>
          <a:p>
            <a:pPr lvl="2"/>
            <a:r>
              <a:rPr lang="en-US" sz="1600" dirty="0"/>
              <a:t>The answer to Question C is unclear under international law.  One can make an argument that the theft and selective release of the private communications of members of a political party is a form of coercion of State B’s voters.  Alternatively, one could argue that the release of truthful information does not constitute coercion.</a:t>
            </a:r>
          </a:p>
          <a:p>
            <a:pPr lvl="2"/>
            <a:r>
              <a:rPr lang="en-US" sz="1600" dirty="0"/>
              <a:t>Question A also presents a difficult problem.  Many of the elements of intervention are met here.  The actions involve two states, as well as a process vital to the internal affairs of the injured state.  However, as with Question C, the issue is whether this activity would considered coercion.  The falsification of identities behind the information deprived State B’s electorate of accurate information on which to base its decision, which might be considered a form of coercion.  Alternatively, State B’s voters retained their literal freedom of choice.  As a matter of international law, the answer to this question is unsettled.</a:t>
            </a:r>
            <a:endParaRPr lang="en-US" sz="1800" dirty="0"/>
          </a:p>
        </p:txBody>
      </p:sp>
    </p:spTree>
    <p:extLst>
      <p:ext uri="{BB962C8B-B14F-4D97-AF65-F5344CB8AC3E}">
        <p14:creationId xmlns:p14="http://schemas.microsoft.com/office/powerpoint/2010/main" val="6826449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 | Multiple Choice</a:t>
            </a:r>
          </a:p>
        </p:txBody>
      </p:sp>
      <p:sp>
        <p:nvSpPr>
          <p:cNvPr id="3" name="Content Placeholder 2"/>
          <p:cNvSpPr>
            <a:spLocks noGrp="1"/>
          </p:cNvSpPr>
          <p:nvPr>
            <p:ph idx="1"/>
          </p:nvPr>
        </p:nvSpPr>
        <p:spPr>
          <a:xfrm>
            <a:off x="628650" y="1583254"/>
            <a:ext cx="8266994" cy="4351338"/>
          </a:xfrm>
        </p:spPr>
        <p:txBody>
          <a:bodyPr/>
          <a:lstStyle/>
          <a:p>
            <a:pPr marL="0" indent="0">
              <a:buNone/>
            </a:pPr>
            <a:r>
              <a:rPr lang="en-US" dirty="0"/>
              <a:t>If State A intervenes in State B’s internal affairs:</a:t>
            </a:r>
          </a:p>
          <a:p>
            <a:pPr marL="685800" lvl="1" indent="-342900">
              <a:buFont typeface="+mj-lt"/>
              <a:buAutoNum type="alphaUcPeriod"/>
            </a:pPr>
            <a:r>
              <a:rPr lang="en-US" dirty="0"/>
              <a:t>State B may use limited force to stop the intervention</a:t>
            </a:r>
          </a:p>
          <a:p>
            <a:pPr marL="685800" lvl="1" indent="-342900">
              <a:buFont typeface="+mj-lt"/>
              <a:buAutoNum type="alphaUcPeriod"/>
            </a:pPr>
            <a:r>
              <a:rPr lang="en-US" dirty="0"/>
              <a:t>If practicable to do so, State B must first request that State A stop the offending behavior</a:t>
            </a:r>
          </a:p>
          <a:p>
            <a:pPr marL="685800" lvl="1" indent="-342900">
              <a:buFont typeface="+mj-lt"/>
              <a:buAutoNum type="alphaUcPeriod"/>
            </a:pPr>
            <a:r>
              <a:rPr lang="en-US" dirty="0"/>
              <a:t>If State B responds, the response must be identical and proportionate to State A’s actions </a:t>
            </a:r>
          </a:p>
          <a:p>
            <a:pPr marL="685800" lvl="1" indent="-342900">
              <a:buFont typeface="+mj-lt"/>
              <a:buAutoNum type="alphaUcPeriod"/>
            </a:pPr>
            <a:r>
              <a:rPr lang="en-US" dirty="0"/>
              <a:t>State B may engage in diplomatic countermeasures</a:t>
            </a:r>
          </a:p>
          <a:p>
            <a:pPr marL="685800" lvl="1" indent="-342900">
              <a:buFont typeface="+mj-lt"/>
              <a:buAutoNum type="alphaUcPeriod"/>
            </a:pPr>
            <a:r>
              <a:rPr lang="en-US" dirty="0"/>
              <a:t>None of the above</a:t>
            </a:r>
          </a:p>
        </p:txBody>
      </p:sp>
    </p:spTree>
    <p:extLst>
      <p:ext uri="{BB962C8B-B14F-4D97-AF65-F5344CB8AC3E}">
        <p14:creationId xmlns:p14="http://schemas.microsoft.com/office/powerpoint/2010/main" val="35732031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12440</TotalTime>
  <Words>6091</Words>
  <Application>Microsoft Office PowerPoint</Application>
  <PresentationFormat>On-screen Show (4:3)</PresentationFormat>
  <Paragraphs>326</Paragraphs>
  <Slides>42</Slides>
  <Notes>25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42</vt:i4>
      </vt:variant>
    </vt:vector>
  </HeadingPairs>
  <TitlesOfParts>
    <vt:vector size="47" baseType="lpstr">
      <vt:lpstr>Arial</vt:lpstr>
      <vt:lpstr>Calibri</vt:lpstr>
      <vt:lpstr>Calibri Light</vt:lpstr>
      <vt:lpstr>Office Theme</vt:lpstr>
      <vt:lpstr>PP_C5Modules_CC_License_standard</vt:lpstr>
      <vt:lpstr>  Module IV. Cyber Operations Week 13: Cyber Operations Against International Actors</vt:lpstr>
      <vt:lpstr>Lesson Outline: The Right to Conduct Cyber Operations Against International Actors (Part 2)</vt:lpstr>
      <vt:lpstr>Learning Outcomes:  The Right to Conduct Cyber Operations Against International Actors (Part 2)</vt:lpstr>
      <vt:lpstr>3. Actions and Authorized Responses Intervention</vt:lpstr>
      <vt:lpstr>3. Actions and Authorized Responses Intervention (cont.)</vt:lpstr>
      <vt:lpstr>3. Actions and Authorized Responses Intervention (cont.)</vt:lpstr>
      <vt:lpstr>Discussion Question</vt:lpstr>
      <vt:lpstr>Discussion Question Answered</vt:lpstr>
      <vt:lpstr>Assessment Question | Multiple Choice</vt:lpstr>
      <vt:lpstr>Assessment Question Answered</vt:lpstr>
      <vt:lpstr> 3. Actions and Authorized Responses Cyber Operations Below Force or Intervention</vt:lpstr>
      <vt:lpstr> 3. Actions and Authorized Responses Cyber Operations Below Force or Intervention (cont.) </vt:lpstr>
      <vt:lpstr> 3. Actions and Authorized Responses Cyber Operations Below Force or Intervention (cont.) </vt:lpstr>
      <vt:lpstr> </vt:lpstr>
      <vt:lpstr> 3. Actions and Authorized Responses Cyber Operations Below Force or Intervention (cont.) </vt:lpstr>
      <vt:lpstr> 3. Actions and Authorized Responses Cyber Operations Below Force or Intervention (cont.) </vt:lpstr>
      <vt:lpstr> 3. Actions and Authorized Responses Cyber Operations Below Force or Intervention (cont.) </vt:lpstr>
      <vt:lpstr> 3. Actions and Authorized Responses Cyber Operations Below Force or Intervention (cont.) </vt:lpstr>
      <vt:lpstr>Assessment Question | Multiple Choice</vt:lpstr>
      <vt:lpstr>Assessment Question Answered</vt:lpstr>
      <vt:lpstr>Discussion Questions</vt:lpstr>
      <vt:lpstr>Discussion Questions Answered</vt:lpstr>
      <vt:lpstr>Discussion Questions</vt:lpstr>
      <vt:lpstr>Discussion Questions Answered</vt:lpstr>
      <vt:lpstr>3. Actions and Authorized Responses |  Responses Based on Necessity</vt:lpstr>
      <vt:lpstr>3. Actions and Authorized Responses |  Responses Based on Necessity (cont.)</vt:lpstr>
      <vt:lpstr>3. Actions and Authorized Responses Other Responses to Unlawful State Actions</vt:lpstr>
      <vt:lpstr>Assessment Questions | True/False</vt:lpstr>
      <vt:lpstr>Assessment Questions Answered</vt:lpstr>
      <vt:lpstr>4. State Responsibility for Third-Party Actions</vt:lpstr>
      <vt:lpstr>4. State Responsibility for Third-Party Actions The Obligation of Due Diligence</vt:lpstr>
      <vt:lpstr>4. State Responsibility for Third-Party Actions Attribution of Responsibility</vt:lpstr>
      <vt:lpstr>4. State Responsibility for Third-Party Actions Attribution of Responsibility</vt:lpstr>
      <vt:lpstr>4. State Responsibility for Third-Party Actions The “Unable or Unwilling” Doctrine</vt:lpstr>
      <vt:lpstr>Discussion Question</vt:lpstr>
      <vt:lpstr>Discussion Question Answered</vt:lpstr>
      <vt:lpstr>Assessment Question | Multiple Choice </vt:lpstr>
      <vt:lpstr>Assessment Question Answered</vt:lpstr>
      <vt:lpstr>Discussion Question</vt:lpstr>
      <vt:lpstr>Discussion Question Answered</vt:lpstr>
      <vt:lpstr>Role Play</vt:lpstr>
      <vt:lpstr>Role Play Discussion Issues</vt:lpstr>
    </vt:vector>
  </TitlesOfParts>
  <Company>The Pennsylvania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IV.C Cyber Operations Against State Actors</dc:title>
  <dc:creator>Houck, James</dc:creator>
  <cp:lastModifiedBy>Kevin S. Kuczynski</cp:lastModifiedBy>
  <cp:revision>168</cp:revision>
  <dcterms:created xsi:type="dcterms:W3CDTF">2018-05-22T16:03:55Z</dcterms:created>
  <dcterms:modified xsi:type="dcterms:W3CDTF">2018-08-29T14:10:29Z</dcterms:modified>
</cp:coreProperties>
</file>