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56"/>
  </p:notesMasterIdLst>
  <p:sldIdLst>
    <p:sldId id="256" r:id="rId2"/>
    <p:sldId id="351" r:id="rId3"/>
    <p:sldId id="303" r:id="rId4"/>
    <p:sldId id="372" r:id="rId5"/>
    <p:sldId id="489" r:id="rId6"/>
    <p:sldId id="496" r:id="rId7"/>
    <p:sldId id="495" r:id="rId8"/>
    <p:sldId id="499" r:id="rId9"/>
    <p:sldId id="494" r:id="rId10"/>
    <p:sldId id="373" r:id="rId11"/>
    <p:sldId id="374" r:id="rId12"/>
    <p:sldId id="361" r:id="rId13"/>
    <p:sldId id="380" r:id="rId14"/>
    <p:sldId id="506" r:id="rId15"/>
    <p:sldId id="500" r:id="rId16"/>
    <p:sldId id="379" r:id="rId17"/>
    <p:sldId id="378" r:id="rId18"/>
    <p:sldId id="364" r:id="rId19"/>
    <p:sldId id="502" r:id="rId20"/>
    <p:sldId id="384" r:id="rId21"/>
    <p:sldId id="386" r:id="rId22"/>
    <p:sldId id="509" r:id="rId23"/>
    <p:sldId id="510" r:id="rId24"/>
    <p:sldId id="385" r:id="rId25"/>
    <p:sldId id="507" r:id="rId26"/>
    <p:sldId id="521" r:id="rId27"/>
    <p:sldId id="520" r:id="rId28"/>
    <p:sldId id="395" r:id="rId29"/>
    <p:sldId id="387" r:id="rId30"/>
    <p:sldId id="388" r:id="rId31"/>
    <p:sldId id="525" r:id="rId32"/>
    <p:sldId id="526" r:id="rId33"/>
    <p:sldId id="527" r:id="rId34"/>
    <p:sldId id="389" r:id="rId35"/>
    <p:sldId id="363" r:id="rId36"/>
    <p:sldId id="514" r:id="rId37"/>
    <p:sldId id="401" r:id="rId38"/>
    <p:sldId id="403" r:id="rId39"/>
    <p:sldId id="393" r:id="rId40"/>
    <p:sldId id="512" r:id="rId41"/>
    <p:sldId id="523" r:id="rId42"/>
    <p:sldId id="513" r:id="rId43"/>
    <p:sldId id="397" r:id="rId44"/>
    <p:sldId id="400" r:id="rId45"/>
    <p:sldId id="398" r:id="rId46"/>
    <p:sldId id="517" r:id="rId47"/>
    <p:sldId id="516" r:id="rId48"/>
    <p:sldId id="391" r:id="rId49"/>
    <p:sldId id="524" r:id="rId50"/>
    <p:sldId id="368" r:id="rId51"/>
    <p:sldId id="392" r:id="rId52"/>
    <p:sldId id="518" r:id="rId53"/>
    <p:sldId id="519" r:id="rId54"/>
    <p:sldId id="405" r:id="rId55"/>
  </p:sldIdLst>
  <p:sldSz cx="9144000" cy="6858000" type="screen4x3"/>
  <p:notesSz cx="7102475" cy="9388475"/>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 id="3" name="Ann Mallison" initials="AM" lastIdx="1" clrIdx="2">
    <p:extLst>
      <p:ext uri="{19B8F6BF-5375-455C-9EA6-DF929625EA0E}">
        <p15:presenceInfo xmlns:p15="http://schemas.microsoft.com/office/powerpoint/2012/main" userId="e9f2ac6e74be219e" providerId="Windows Live"/>
      </p:ext>
    </p:extLst>
  </p:cmAuthor>
  <p:cmAuthor id="4" name="McKenna, Anne" initials="AM" lastIdx="1" clrIdx="3">
    <p:extLst>
      <p:ext uri="{19B8F6BF-5375-455C-9EA6-DF929625EA0E}">
        <p15:presenceInfo xmlns:p15="http://schemas.microsoft.com/office/powerpoint/2012/main" userId="McKenna, An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291" autoAdjust="0"/>
  </p:normalViewPr>
  <p:slideViewPr>
    <p:cSldViewPr snapToGrid="0" snapToObjects="1">
      <p:cViewPr varScale="1">
        <p:scale>
          <a:sx n="110" d="100"/>
          <a:sy n="110" d="100"/>
        </p:scale>
        <p:origin x="1566"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048" cy="468803"/>
          </a:xfrm>
          <a:prstGeom prst="rect">
            <a:avLst/>
          </a:prstGeom>
        </p:spPr>
        <p:txBody>
          <a:bodyPr vert="horz" lIns="94225" tIns="47113" rIns="94225" bIns="47113"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022886" y="0"/>
            <a:ext cx="3078048" cy="468803"/>
          </a:xfrm>
          <a:prstGeom prst="rect">
            <a:avLst/>
          </a:prstGeom>
        </p:spPr>
        <p:txBody>
          <a:bodyPr vert="horz" lIns="94225" tIns="47113" rIns="94225" bIns="47113"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a:p>
        </p:txBody>
      </p:sp>
      <p:sp>
        <p:nvSpPr>
          <p:cNvPr id="4" name="Slide Image Placeholder 3"/>
          <p:cNvSpPr>
            <a:spLocks noGrp="1" noRot="1" noChangeAspect="1"/>
          </p:cNvSpPr>
          <p:nvPr>
            <p:ph type="sldImg" idx="2"/>
          </p:nvPr>
        </p:nvSpPr>
        <p:spPr>
          <a:xfrm>
            <a:off x="1204913" y="704850"/>
            <a:ext cx="4692650" cy="3521075"/>
          </a:xfrm>
          <a:prstGeom prst="rect">
            <a:avLst/>
          </a:prstGeom>
          <a:noFill/>
          <a:ln w="12700">
            <a:solidFill>
              <a:prstClr val="black"/>
            </a:solidFill>
          </a:ln>
        </p:spPr>
        <p:txBody>
          <a:bodyPr vert="horz" lIns="94225" tIns="47113" rIns="94225" bIns="47113" rtlCol="0" anchor="ctr"/>
          <a:lstStyle/>
          <a:p>
            <a:pPr lvl="0"/>
            <a:endParaRPr lang="en-US" noProof="0"/>
          </a:p>
        </p:txBody>
      </p:sp>
      <p:sp>
        <p:nvSpPr>
          <p:cNvPr id="5" name="Notes Placeholder 4"/>
          <p:cNvSpPr>
            <a:spLocks noGrp="1"/>
          </p:cNvSpPr>
          <p:nvPr>
            <p:ph type="body" sz="quarter" idx="3"/>
          </p:nvPr>
        </p:nvSpPr>
        <p:spPr>
          <a:xfrm>
            <a:off x="710557" y="4459837"/>
            <a:ext cx="5681363" cy="4223882"/>
          </a:xfrm>
          <a:prstGeom prst="rect">
            <a:avLst/>
          </a:prstGeom>
        </p:spPr>
        <p:txBody>
          <a:bodyPr vert="horz" lIns="94225" tIns="47113" rIns="94225" bIns="47113"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918121"/>
            <a:ext cx="3078048" cy="468803"/>
          </a:xfrm>
          <a:prstGeom prst="rect">
            <a:avLst/>
          </a:prstGeom>
        </p:spPr>
        <p:txBody>
          <a:bodyPr vert="horz" lIns="94225" tIns="47113" rIns="94225" bIns="47113"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022886" y="8918121"/>
            <a:ext cx="3078048" cy="468803"/>
          </a:xfrm>
          <a:prstGeom prst="rect">
            <a:avLst/>
          </a:prstGeom>
        </p:spPr>
        <p:txBody>
          <a:bodyPr vert="horz" lIns="94225" tIns="47113" rIns="94225" bIns="47113"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95656514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136632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14</a:t>
            </a:fld>
            <a:endParaRPr lang="en-US"/>
          </a:p>
        </p:txBody>
      </p:sp>
    </p:spTree>
    <p:extLst>
      <p:ext uri="{BB962C8B-B14F-4D97-AF65-F5344CB8AC3E}">
        <p14:creationId xmlns:p14="http://schemas.microsoft.com/office/powerpoint/2010/main" val="2639662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38</a:t>
            </a:fld>
            <a:endParaRPr lang="en-US"/>
          </a:p>
        </p:txBody>
      </p:sp>
    </p:spTree>
    <p:extLst>
      <p:ext uri="{BB962C8B-B14F-4D97-AF65-F5344CB8AC3E}">
        <p14:creationId xmlns:p14="http://schemas.microsoft.com/office/powerpoint/2010/main" val="403051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45679" fontAlgn="base">
              <a:spcBef>
                <a:spcPct val="0"/>
              </a:spcBef>
              <a:spcAft>
                <a:spcPct val="0"/>
              </a:spcAft>
              <a:defRPr/>
            </a:pPr>
            <a:fld id="{712E80AE-A2D3-45AA-9282-165AD6710FE8}" type="slidenum">
              <a:rPr lang="en-US">
                <a:solidFill>
                  <a:prstClr val="black"/>
                </a:solidFill>
                <a:latin typeface="Calibri"/>
                <a:cs typeface="Arial" charset="0"/>
              </a:rPr>
              <a:pPr defTabSz="445679" fontAlgn="base">
                <a:spcBef>
                  <a:spcPct val="0"/>
                </a:spcBef>
                <a:spcAft>
                  <a:spcPct val="0"/>
                </a:spcAft>
                <a:defRPr/>
              </a:pPr>
              <a:t>2</a:t>
            </a:fld>
            <a:endParaRPr lang="en-US" dirty="0">
              <a:solidFill>
                <a:prstClr val="black"/>
              </a:solidFill>
              <a:latin typeface="Calibri"/>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2050406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5</a:t>
            </a:fld>
            <a:endParaRPr lang="en-US"/>
          </a:p>
        </p:txBody>
      </p:sp>
    </p:spTree>
    <p:extLst>
      <p:ext uri="{BB962C8B-B14F-4D97-AF65-F5344CB8AC3E}">
        <p14:creationId xmlns:p14="http://schemas.microsoft.com/office/powerpoint/2010/main" val="3851740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IE" dirty="0"/>
              <a:t>Students should be required</a:t>
            </a:r>
            <a:r>
              <a:rPr lang="en-IE" baseline="0" dirty="0"/>
              <a:t> to read Warren &amp; Brandeis’s article, The Right to Privacy.</a:t>
            </a:r>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9</a:t>
            </a:fld>
            <a:endParaRPr lang="en-US"/>
          </a:p>
        </p:txBody>
      </p:sp>
    </p:spTree>
    <p:extLst>
      <p:ext uri="{BB962C8B-B14F-4D97-AF65-F5344CB8AC3E}">
        <p14:creationId xmlns:p14="http://schemas.microsoft.com/office/powerpoint/2010/main" val="286356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10</a:t>
            </a:fld>
            <a:endParaRPr lang="en-US"/>
          </a:p>
        </p:txBody>
      </p:sp>
    </p:spTree>
    <p:extLst>
      <p:ext uri="{BB962C8B-B14F-4D97-AF65-F5344CB8AC3E}">
        <p14:creationId xmlns:p14="http://schemas.microsoft.com/office/powerpoint/2010/main" val="2299119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IE" dirty="0"/>
          </a:p>
        </p:txBody>
      </p:sp>
      <p:sp>
        <p:nvSpPr>
          <p:cNvPr id="4" name="Platshållare för bildnummer 3"/>
          <p:cNvSpPr>
            <a:spLocks noGrp="1"/>
          </p:cNvSpPr>
          <p:nvPr>
            <p:ph type="sldNum" sz="quarter" idx="10"/>
          </p:nvPr>
        </p:nvSpPr>
        <p:spPr/>
        <p:txBody>
          <a:bodyPr/>
          <a:lstStyle/>
          <a:p>
            <a:pPr>
              <a:defRPr/>
            </a:pPr>
            <a:fld id="{ABC2C3F8-920C-4239-9891-79F2271E8033}" type="slidenum">
              <a:rPr lang="en-US" smtClean="0"/>
              <a:pPr>
                <a:defRPr/>
              </a:pPr>
              <a:t>11</a:t>
            </a:fld>
            <a:endParaRPr lang="en-US"/>
          </a:p>
        </p:txBody>
      </p:sp>
    </p:spTree>
    <p:extLst>
      <p:ext uri="{BB962C8B-B14F-4D97-AF65-F5344CB8AC3E}">
        <p14:creationId xmlns:p14="http://schemas.microsoft.com/office/powerpoint/2010/main" val="2962023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12</a:t>
            </a:fld>
            <a:endParaRPr lang="en-US"/>
          </a:p>
        </p:txBody>
      </p:sp>
    </p:spTree>
    <p:extLst>
      <p:ext uri="{BB962C8B-B14F-4D97-AF65-F5344CB8AC3E}">
        <p14:creationId xmlns:p14="http://schemas.microsoft.com/office/powerpoint/2010/main" val="3490960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13</a:t>
            </a:fld>
            <a:endParaRPr lang="en-US"/>
          </a:p>
        </p:txBody>
      </p:sp>
    </p:spTree>
    <p:extLst>
      <p:ext uri="{BB962C8B-B14F-4D97-AF65-F5344CB8AC3E}">
        <p14:creationId xmlns:p14="http://schemas.microsoft.com/office/powerpoint/2010/main" val="2830543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tQirtguNqi0"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hyperlink" Target="https://www.c-span.org/video/?c4723081/supreme-court-case-katz-v-united-states-fourth-amendmen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hyperlink" Target="https://lawshelf.com/videos/entry/the-fourth-amendment-the-requirement-of-probable-cause"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III</a:t>
            </a:r>
            <a:r>
              <a:rPr sz="2600" dirty="0"/>
              <a:t/>
            </a:r>
            <a:br>
              <a:rPr sz="2600" dirty="0"/>
            </a:br>
            <a:r>
              <a:rPr sz="2600" dirty="0"/>
              <a:t>Week </a:t>
            </a:r>
            <a:r>
              <a:rPr lang="en-US" sz="2600" dirty="0"/>
              <a:t>7</a:t>
            </a:r>
            <a:r>
              <a:rPr sz="2600" dirty="0"/>
              <a:t>: </a:t>
            </a:r>
            <a:r>
              <a:rPr lang="en-US" sz="2600" dirty="0"/>
              <a:t>U.S. Constitution &amp; Cyberlaw</a:t>
            </a:r>
            <a:endParaRPr sz="2600" dirty="0"/>
          </a:p>
        </p:txBody>
      </p:sp>
      <p:sp>
        <p:nvSpPr>
          <p:cNvPr id="12290" name="Subtitle 2"/>
          <p:cNvSpPr>
            <a:spLocks noGrp="1"/>
          </p:cNvSpPr>
          <p:nvPr>
            <p:ph type="body" sz="quarter" idx="13"/>
          </p:nvPr>
        </p:nvSpPr>
        <p:spPr>
          <a:xfrm>
            <a:off x="2391508" y="4999038"/>
            <a:ext cx="5219113" cy="318550"/>
          </a:xfrm>
        </p:spPr>
        <p:txBody>
          <a:bodyPr/>
          <a:lstStyle/>
          <a:p>
            <a:pPr eaLnBrk="1" hangingPunct="1"/>
            <a:r>
              <a:rPr lang="en-US" sz="2000" b="1" dirty="0">
                <a:solidFill>
                  <a:srgbClr val="2F5597"/>
                </a:solidFill>
              </a:rPr>
              <a:t>Lesson 13:  Right to Privacy &amp; Fourth Amendment</a:t>
            </a:r>
          </a:p>
        </p:txBody>
      </p:sp>
      <p:sp>
        <p:nvSpPr>
          <p:cNvPr id="5" name="TextBox 4">
            <a:extLst>
              <a:ext uri="{FF2B5EF4-FFF2-40B4-BE49-F238E27FC236}">
                <a16:creationId xmlns:a16="http://schemas.microsoft.com/office/drawing/2014/main" xmlns="" id="{C3016D5B-CBDE-4463-8BCC-8D20CC785EB4}"/>
              </a:ext>
            </a:extLst>
          </p:cNvPr>
          <p:cNvSpPr txBox="1"/>
          <p:nvPr/>
        </p:nvSpPr>
        <p:spPr>
          <a:xfrm>
            <a:off x="2251494" y="5536721"/>
            <a:ext cx="5345502" cy="600164"/>
          </a:xfrm>
          <a:prstGeom prst="rect">
            <a:avLst/>
          </a:prstGeom>
          <a:ln>
            <a:solidFill>
              <a:srgbClr val="0070C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100" dirty="0">
                <a:latin typeface="Calibri"/>
                <a:cs typeface="Calibri"/>
              </a:rPr>
              <a:t>Lesson Author: Anne Toomey McKenna, Distinguished Scholar of Cyber Law &amp; Policy, Penn State's Dickinson Law and Institute for </a:t>
            </a:r>
            <a:r>
              <a:rPr lang="en-US" sz="1100" dirty="0" err="1">
                <a:latin typeface="Calibri"/>
                <a:cs typeface="Calibri"/>
              </a:rPr>
              <a:t>CyberScience</a:t>
            </a:r>
            <a:r>
              <a:rPr lang="en-US" sz="1100" dirty="0">
                <a:latin typeface="Calibri"/>
                <a:cs typeface="Calibri"/>
              </a:rPr>
              <a:t>. The author wishes to thank Penn State Law student Ann Mallison for her assistance with this lesson.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8" y="365126"/>
            <a:ext cx="7886702" cy="1325563"/>
          </a:xfrm>
        </p:spPr>
        <p:txBody>
          <a:bodyPr/>
          <a:lstStyle/>
          <a:p>
            <a:r>
              <a:rPr lang="en-US" i="1" dirty="0"/>
              <a:t>The Right to Privacy </a:t>
            </a:r>
            <a:r>
              <a:rPr lang="en-US" dirty="0"/>
              <a:t>(cont.)</a:t>
            </a:r>
            <a:endParaRPr lang="en-US" baseline="30000" dirty="0"/>
          </a:p>
        </p:txBody>
      </p:sp>
      <p:sp>
        <p:nvSpPr>
          <p:cNvPr id="3" name="Content Placeholder 2"/>
          <p:cNvSpPr>
            <a:spLocks noGrp="1"/>
          </p:cNvSpPr>
          <p:nvPr>
            <p:ph idx="1"/>
          </p:nvPr>
        </p:nvSpPr>
        <p:spPr>
          <a:xfrm>
            <a:off x="628648" y="1401446"/>
            <a:ext cx="7886701" cy="4779073"/>
          </a:xfrm>
        </p:spPr>
        <p:txBody>
          <a:bodyPr/>
          <a:lstStyle/>
          <a:p>
            <a:pPr marL="0" indent="0">
              <a:buNone/>
            </a:pPr>
            <a:r>
              <a:rPr lang="en-US" sz="2400" dirty="0"/>
              <a:t>What triggered Warren and Brandies to write their famous article? Rapid technological advances and societal changes!</a:t>
            </a:r>
          </a:p>
          <a:p>
            <a:pPr marL="0" indent="0">
              <a:buNone/>
            </a:pPr>
            <a:r>
              <a:rPr lang="en-US" sz="2000" dirty="0"/>
              <a:t>In their article Warren and Brandeis recognized: </a:t>
            </a:r>
          </a:p>
          <a:p>
            <a:pPr>
              <a:spcAft>
                <a:spcPts val="600"/>
              </a:spcAft>
              <a:buFont typeface="Arial" panose="020B0604020202020204" pitchFamily="34" charset="0"/>
              <a:buChar char="•"/>
            </a:pPr>
            <a:r>
              <a:rPr lang="en-US" sz="2000" dirty="0"/>
              <a:t>Laws have always changed and develop to keep abreast of social, political and technological changes.</a:t>
            </a:r>
          </a:p>
          <a:p>
            <a:pPr>
              <a:spcAft>
                <a:spcPts val="600"/>
              </a:spcAft>
              <a:buFont typeface="Arial" panose="020B0604020202020204" pitchFamily="34" charset="0"/>
              <a:buChar char="•"/>
            </a:pPr>
            <a:r>
              <a:rPr lang="en-US" sz="2000" dirty="0"/>
              <a:t>Changes in technology (yes, even in 1890 - handheld cameras and cheap mass printing) and in society had enabled and incentivized unwanted intrusions of private and domestic life. Why? Advancing technology (wiretaps) enabled and enhanced the government’s ability to more easily engage in surreptitious electronic surveillance. In the private sector, intrusions were incentivized because gossip was a money making trade, increasingly driving journalists and news gatherers to more and more aggressive and invasive means of collecting private information (yellow journalism). </a:t>
            </a:r>
          </a:p>
          <a:p>
            <a:pPr>
              <a:spcAft>
                <a:spcPts val="600"/>
              </a:spcAft>
            </a:pPr>
            <a:r>
              <a:rPr lang="en-US" sz="2000" dirty="0"/>
              <a:t>Libel and slander laws afforded some protection, but did not protect against the offensive ways that journalists intruded into privacy.</a:t>
            </a:r>
          </a:p>
          <a:p>
            <a:pPr marL="0" indent="0">
              <a:buNone/>
            </a:pPr>
            <a:endParaRPr lang="en-US" dirty="0"/>
          </a:p>
        </p:txBody>
      </p:sp>
      <p:pic>
        <p:nvPicPr>
          <p:cNvPr id="5" name="Picture 4" descr="Image of a vintage typewriter.">
            <a:extLst>
              <a:ext uri="{FF2B5EF4-FFF2-40B4-BE49-F238E27FC236}">
                <a16:creationId xmlns:a16="http://schemas.microsoft.com/office/drawing/2014/main" xmlns="" id="{595AB239-0069-4AFB-AAD7-8DF656081FEA}"/>
              </a:ext>
            </a:extLst>
          </p:cNvPr>
          <p:cNvPicPr>
            <a:picLocks noChangeAspect="1"/>
          </p:cNvPicPr>
          <p:nvPr/>
        </p:nvPicPr>
        <p:blipFill>
          <a:blip r:embed="rId3"/>
          <a:stretch>
            <a:fillRect/>
          </a:stretch>
        </p:blipFill>
        <p:spPr>
          <a:xfrm>
            <a:off x="7363312" y="200066"/>
            <a:ext cx="1551432" cy="1036320"/>
          </a:xfrm>
          <a:prstGeom prst="rect">
            <a:avLst/>
          </a:prstGeom>
        </p:spPr>
      </p:pic>
    </p:spTree>
    <p:extLst>
      <p:ext uri="{BB962C8B-B14F-4D97-AF65-F5344CB8AC3E}">
        <p14:creationId xmlns:p14="http://schemas.microsoft.com/office/powerpoint/2010/main" val="2474046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2370" y="365126"/>
            <a:ext cx="7886700" cy="1325563"/>
          </a:xfrm>
        </p:spPr>
        <p:txBody>
          <a:bodyPr/>
          <a:lstStyle/>
          <a:p>
            <a:r>
              <a:rPr lang="en-US" i="1" dirty="0"/>
              <a:t>The Right to Privacy - Takeaways</a:t>
            </a:r>
          </a:p>
        </p:txBody>
      </p:sp>
      <p:sp>
        <p:nvSpPr>
          <p:cNvPr id="3" name="Content Placeholder 2"/>
          <p:cNvSpPr>
            <a:spLocks noGrp="1"/>
          </p:cNvSpPr>
          <p:nvPr>
            <p:ph idx="1"/>
          </p:nvPr>
        </p:nvSpPr>
        <p:spPr>
          <a:xfrm>
            <a:off x="492370" y="1885752"/>
            <a:ext cx="8328074" cy="4607122"/>
          </a:xfrm>
        </p:spPr>
        <p:txBody>
          <a:bodyPr/>
          <a:lstStyle/>
          <a:p>
            <a:pPr>
              <a:spcAft>
                <a:spcPts val="600"/>
              </a:spcAft>
              <a:buNone/>
            </a:pPr>
            <a:r>
              <a:rPr lang="en-US" sz="2400" dirty="0"/>
              <a:t>Given the advances in technology and societal changes, the need for an overarching, general right to privacy (derived from all areas of law) calls for the legal recognition of an individual’s right to privacy.</a:t>
            </a:r>
          </a:p>
          <a:p>
            <a:pPr>
              <a:spcAft>
                <a:spcPts val="600"/>
              </a:spcAft>
              <a:buNone/>
            </a:pPr>
            <a:r>
              <a:rPr lang="en-US" sz="2400" dirty="0"/>
              <a:t>This right to privacy does not prohibit publication of matters of public interest or public speech or government speech and is not violated where an individual chooses to publish his or her own information to others. Unlike libel and slander, truth is not a defense to act of invasion of privacy</a:t>
            </a:r>
          </a:p>
          <a:p>
            <a:pPr>
              <a:spcAft>
                <a:spcPts val="600"/>
              </a:spcAft>
              <a:buNone/>
            </a:pPr>
            <a:r>
              <a:rPr lang="en-US" sz="2400" dirty="0"/>
              <a:t>The Right to Privacy recognizes the individual’s </a:t>
            </a:r>
            <a:r>
              <a:rPr lang="en-US" sz="2400" i="1" dirty="0"/>
              <a:t>right to be let alone.</a:t>
            </a:r>
          </a:p>
          <a:p>
            <a:pPr>
              <a:spcAft>
                <a:spcPts val="600"/>
              </a:spcAft>
              <a:buNone/>
            </a:pPr>
            <a:endParaRPr lang="en-US" sz="2400" dirty="0"/>
          </a:p>
          <a:p>
            <a:pPr marL="0" indent="0">
              <a:spcAft>
                <a:spcPts val="600"/>
              </a:spcAft>
              <a:buNone/>
            </a:pPr>
            <a:endParaRPr lang="en-US" dirty="0"/>
          </a:p>
        </p:txBody>
      </p:sp>
      <p:pic>
        <p:nvPicPr>
          <p:cNvPr id="9" name="Picture 8" descr="Image of a vintage typerwriter">
            <a:extLst>
              <a:ext uri="{FF2B5EF4-FFF2-40B4-BE49-F238E27FC236}">
                <a16:creationId xmlns:a16="http://schemas.microsoft.com/office/drawing/2014/main" xmlns="" id="{BCF19B91-E727-4BCE-8CD4-2D7939DD1D0B}"/>
              </a:ext>
            </a:extLst>
          </p:cNvPr>
          <p:cNvPicPr>
            <a:picLocks noChangeAspect="1"/>
          </p:cNvPicPr>
          <p:nvPr/>
        </p:nvPicPr>
        <p:blipFill>
          <a:blip r:embed="rId3"/>
          <a:stretch>
            <a:fillRect/>
          </a:stretch>
        </p:blipFill>
        <p:spPr>
          <a:xfrm>
            <a:off x="6698548" y="199177"/>
            <a:ext cx="1816801" cy="1325563"/>
          </a:xfrm>
          <a:prstGeom prst="rect">
            <a:avLst/>
          </a:prstGeom>
        </p:spPr>
      </p:pic>
    </p:spTree>
    <p:extLst>
      <p:ext uri="{BB962C8B-B14F-4D97-AF65-F5344CB8AC3E}">
        <p14:creationId xmlns:p14="http://schemas.microsoft.com/office/powerpoint/2010/main" val="782432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2030" y="0"/>
            <a:ext cx="8093318" cy="1325563"/>
          </a:xfrm>
        </p:spPr>
        <p:txBody>
          <a:bodyPr/>
          <a:lstStyle/>
          <a:p>
            <a:r>
              <a:rPr lang="en-US" sz="3600" dirty="0"/>
              <a:t>Section 1, Part 3: The Right to Be Let Alone</a:t>
            </a:r>
            <a:endParaRPr lang="en-US" i="1" dirty="0"/>
          </a:p>
        </p:txBody>
      </p:sp>
      <p:sp>
        <p:nvSpPr>
          <p:cNvPr id="3" name="Content Placeholder 2"/>
          <p:cNvSpPr>
            <a:spLocks noGrp="1"/>
          </p:cNvSpPr>
          <p:nvPr>
            <p:ph idx="1"/>
          </p:nvPr>
        </p:nvSpPr>
        <p:spPr>
          <a:xfrm>
            <a:off x="525340" y="1084452"/>
            <a:ext cx="8093319" cy="4351338"/>
          </a:xfrm>
        </p:spPr>
        <p:txBody>
          <a:bodyPr/>
          <a:lstStyle/>
          <a:p>
            <a:pPr marL="0" indent="0">
              <a:buNone/>
            </a:pPr>
            <a:r>
              <a:rPr lang="en-US" sz="2400" b="1" i="1" dirty="0"/>
              <a:t>Olmstead v. United States (1928)</a:t>
            </a:r>
            <a:r>
              <a:rPr lang="en-US" sz="2400" baseline="30000" dirty="0"/>
              <a:t> 1</a:t>
            </a:r>
            <a:endParaRPr lang="en-US" sz="2400" b="1" i="1" dirty="0"/>
          </a:p>
          <a:p>
            <a:pPr marL="0" indent="0">
              <a:buNone/>
            </a:pPr>
            <a:r>
              <a:rPr lang="en-US" sz="2000" dirty="0"/>
              <a:t>In the </a:t>
            </a:r>
            <a:r>
              <a:rPr lang="en-US" sz="2000" i="1" dirty="0"/>
              <a:t>Olmstead</a:t>
            </a:r>
            <a:r>
              <a:rPr lang="en-US" sz="2000" dirty="0"/>
              <a:t> case, the U.S. Supreme Court heard an appeal by a bootlegger named Olmstead, who was convicted on the basis of evidence obtained by a police wiretap done without a warrant.</a:t>
            </a:r>
          </a:p>
          <a:p>
            <a:pPr marL="0" indent="0">
              <a:buNone/>
            </a:pPr>
            <a:r>
              <a:rPr lang="en-US" sz="2400" dirty="0"/>
              <a:t>The </a:t>
            </a:r>
            <a:r>
              <a:rPr lang="en-US" sz="2400" i="1" dirty="0"/>
              <a:t>Olmstead</a:t>
            </a:r>
            <a:r>
              <a:rPr lang="en-US" sz="2400" dirty="0"/>
              <a:t> Court addressed important questions about law enforcement’s warrantless use of evolving surveillance technology (wiretaps):</a:t>
            </a:r>
          </a:p>
          <a:p>
            <a:r>
              <a:rPr lang="en-US" sz="2000" dirty="0"/>
              <a:t>The Court considered if a prosecutor’s use of evidence from a police wiretap (done without a court warrant) that intercepted defendants’ private telephone conversations with others violated the Fourth and Fifth Amendments. </a:t>
            </a:r>
          </a:p>
          <a:p>
            <a:pPr lvl="1"/>
            <a:r>
              <a:rPr lang="en-US" sz="1700" dirty="0"/>
              <a:t>The Fourth Amendment protects against warrantless search &amp; seizure. The Fifth Amendment prohibits a person from being compelled to testify against one’s self.</a:t>
            </a:r>
          </a:p>
          <a:p>
            <a:pPr marL="0" indent="0">
              <a:buNone/>
            </a:pPr>
            <a:r>
              <a:rPr lang="en-US" sz="2400" dirty="0"/>
              <a:t>A sharply divided Supreme Court (5-4) upheld Olmstead’s conviction, ruling that officers’ warrantless use of wiretapping did not amount to an illegal search or seizure.</a:t>
            </a:r>
          </a:p>
        </p:txBody>
      </p:sp>
      <p:sp>
        <p:nvSpPr>
          <p:cNvPr id="4" name="TextBox 3">
            <a:extLst>
              <a:ext uri="{FF2B5EF4-FFF2-40B4-BE49-F238E27FC236}">
                <a16:creationId xmlns:a16="http://schemas.microsoft.com/office/drawing/2014/main" xmlns="" id="{4986DB4D-3780-4BC2-818C-2246DCA1CC52}"/>
              </a:ext>
            </a:extLst>
          </p:cNvPr>
          <p:cNvSpPr txBox="1"/>
          <p:nvPr/>
        </p:nvSpPr>
        <p:spPr>
          <a:xfrm>
            <a:off x="628650" y="6443848"/>
            <a:ext cx="7652824" cy="523220"/>
          </a:xfrm>
          <a:prstGeom prst="rect">
            <a:avLst/>
          </a:prstGeom>
          <a:noFill/>
        </p:spPr>
        <p:txBody>
          <a:bodyPr wrap="square" rtlCol="0">
            <a:spAutoFit/>
          </a:bodyPr>
          <a:lstStyle/>
          <a:p>
            <a:r>
              <a:rPr lang="en-US" sz="1000" dirty="0">
                <a:latin typeface="+mn-lt"/>
              </a:rPr>
              <a:t>1</a:t>
            </a:r>
            <a:r>
              <a:rPr lang="en-US" sz="1000" i="1" dirty="0">
                <a:latin typeface="+mn-lt"/>
              </a:rPr>
              <a:t>. Olmstead v. United States</a:t>
            </a:r>
            <a:r>
              <a:rPr lang="en-US" sz="1000" dirty="0">
                <a:latin typeface="+mn-lt"/>
              </a:rPr>
              <a:t>, 277 U.S. 438, 455</a:t>
            </a:r>
          </a:p>
          <a:p>
            <a:endParaRPr lang="en-US" dirty="0">
              <a:latin typeface="+mn-lt"/>
            </a:endParaRPr>
          </a:p>
        </p:txBody>
      </p:sp>
    </p:spTree>
    <p:extLst>
      <p:ext uri="{BB962C8B-B14F-4D97-AF65-F5344CB8AC3E}">
        <p14:creationId xmlns:p14="http://schemas.microsoft.com/office/powerpoint/2010/main" val="1976665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20506" y="365126"/>
            <a:ext cx="7994844" cy="1325563"/>
          </a:xfrm>
        </p:spPr>
        <p:txBody>
          <a:bodyPr/>
          <a:lstStyle/>
          <a:p>
            <a:r>
              <a:rPr lang="en-US" dirty="0"/>
              <a:t>The Right to Be Let Alone &amp; Brandeis’s dissent in </a:t>
            </a:r>
            <a:r>
              <a:rPr lang="en-US" i="1" dirty="0"/>
              <a:t>Olmstead</a:t>
            </a:r>
            <a:r>
              <a:rPr lang="en-US" dirty="0"/>
              <a:t> (1928)</a:t>
            </a:r>
          </a:p>
        </p:txBody>
      </p:sp>
      <p:sp>
        <p:nvSpPr>
          <p:cNvPr id="3" name="Content Placeholder 2"/>
          <p:cNvSpPr>
            <a:spLocks noGrp="1"/>
          </p:cNvSpPr>
          <p:nvPr>
            <p:ph idx="1"/>
          </p:nvPr>
        </p:nvSpPr>
        <p:spPr>
          <a:xfrm>
            <a:off x="506437" y="1550012"/>
            <a:ext cx="8117057" cy="4351338"/>
          </a:xfrm>
        </p:spPr>
        <p:txBody>
          <a:bodyPr/>
          <a:lstStyle/>
          <a:p>
            <a:pPr marL="0" indent="0">
              <a:buNone/>
            </a:pPr>
            <a:r>
              <a:rPr lang="en-US" sz="2000" dirty="0"/>
              <a:t>Supreme Court Justice Louis Brandeis delivered a dissent </a:t>
            </a:r>
            <a:r>
              <a:rPr lang="en-US" sz="1800" dirty="0"/>
              <a:t>(a “dissent” is a formal written opinion that disagrees with the majority of Justices in a Supreme Court decision) </a:t>
            </a:r>
            <a:r>
              <a:rPr lang="en-US" sz="2000" dirty="0"/>
              <a:t>in which he explained the individual’s constitutional right to privacy and why the warrantless wiretap of Olmstead’s telephone calls violated that right. </a:t>
            </a:r>
          </a:p>
          <a:p>
            <a:pPr marL="342900" lvl="1" indent="0">
              <a:buNone/>
            </a:pPr>
            <a:r>
              <a:rPr lang="en-US" sz="2000" dirty="0"/>
              <a:t>“</a:t>
            </a:r>
            <a:r>
              <a:rPr lang="en-US" sz="2000" b="1" dirty="0">
                <a:solidFill>
                  <a:srgbClr val="FF0000"/>
                </a:solidFill>
              </a:rPr>
              <a:t>The right to be let alone</a:t>
            </a:r>
            <a:r>
              <a:rPr lang="en-US" sz="2000" dirty="0"/>
              <a:t>—”the most comprehensive of our rights, and the right most valued by civilized men. To protect that right, every unjustifiable intrusion by the government upon the privacy of the individual, whatever the means employed, must be deemed a violation of the Fourth Amendment.”</a:t>
            </a:r>
            <a:r>
              <a:rPr lang="en-US" sz="2000" baseline="30000" dirty="0"/>
              <a:t>2</a:t>
            </a:r>
          </a:p>
          <a:p>
            <a:pPr marL="0" indent="0">
              <a:buNone/>
            </a:pPr>
            <a:r>
              <a:rPr lang="en-US" sz="2000" u="sng" dirty="0"/>
              <a:t>The Olmstead decision drew sharp public criticism, and Congress immediately responded by passing that same year the </a:t>
            </a:r>
            <a:r>
              <a:rPr lang="en-US" sz="2000" b="1" u="sng" dirty="0"/>
              <a:t>first federal wiretap act</a:t>
            </a:r>
            <a:r>
              <a:rPr lang="en-US" sz="2000" u="sng" dirty="0"/>
              <a:t>, requiring law enforcement obtain a warrant before wiretapping an individual’s phone calls. </a:t>
            </a:r>
          </a:p>
          <a:p>
            <a:pPr marL="0" indent="0">
              <a:buNone/>
            </a:pPr>
            <a:r>
              <a:rPr lang="en-US" sz="2000" dirty="0"/>
              <a:t>Thus, Brandeis’s dissent quickly became law through Congressional legislation and his rationale was adopted by the Court in later decisions.</a:t>
            </a:r>
          </a:p>
          <a:p>
            <a:pPr marL="0" indent="0">
              <a:buNone/>
            </a:pPr>
            <a:endParaRPr lang="en-US" sz="2300" baseline="30000" dirty="0"/>
          </a:p>
        </p:txBody>
      </p:sp>
      <p:sp>
        <p:nvSpPr>
          <p:cNvPr id="4" name="TextBox 3">
            <a:extLst>
              <a:ext uri="{FF2B5EF4-FFF2-40B4-BE49-F238E27FC236}">
                <a16:creationId xmlns:a16="http://schemas.microsoft.com/office/drawing/2014/main" xmlns="" id="{4986DB4D-3780-4BC2-818C-2246DCA1CC52}"/>
              </a:ext>
            </a:extLst>
          </p:cNvPr>
          <p:cNvSpPr txBox="1"/>
          <p:nvPr/>
        </p:nvSpPr>
        <p:spPr>
          <a:xfrm>
            <a:off x="520506" y="6350399"/>
            <a:ext cx="7652824" cy="246221"/>
          </a:xfrm>
          <a:prstGeom prst="rect">
            <a:avLst/>
          </a:prstGeom>
          <a:noFill/>
        </p:spPr>
        <p:txBody>
          <a:bodyPr wrap="square" rtlCol="0">
            <a:spAutoFit/>
          </a:bodyPr>
          <a:lstStyle/>
          <a:p>
            <a:r>
              <a:rPr lang="en-US" sz="1000" dirty="0">
                <a:latin typeface="+mn-lt"/>
              </a:rPr>
              <a:t>2. Olmstead v. United States, 277 U.S. 438, 478</a:t>
            </a:r>
            <a:endParaRPr lang="en-US" dirty="0">
              <a:latin typeface="+mn-lt"/>
            </a:endParaRPr>
          </a:p>
        </p:txBody>
      </p:sp>
    </p:spTree>
    <p:extLst>
      <p:ext uri="{BB962C8B-B14F-4D97-AF65-F5344CB8AC3E}">
        <p14:creationId xmlns:p14="http://schemas.microsoft.com/office/powerpoint/2010/main" val="2445779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2369" y="212168"/>
            <a:ext cx="8022981" cy="1194602"/>
          </a:xfrm>
        </p:spPr>
        <p:txBody>
          <a:bodyPr/>
          <a:lstStyle/>
          <a:p>
            <a:r>
              <a:rPr lang="en-US" dirty="0"/>
              <a:t>Section 1, Part 4: The Constitutional Right to Privacy</a:t>
            </a:r>
          </a:p>
        </p:txBody>
      </p:sp>
      <p:sp>
        <p:nvSpPr>
          <p:cNvPr id="3" name="Content Placeholder 2"/>
          <p:cNvSpPr>
            <a:spLocks noGrp="1"/>
          </p:cNvSpPr>
          <p:nvPr>
            <p:ph idx="1"/>
          </p:nvPr>
        </p:nvSpPr>
        <p:spPr>
          <a:xfrm>
            <a:off x="492369" y="1406770"/>
            <a:ext cx="8243668" cy="4482298"/>
          </a:xfrm>
        </p:spPr>
        <p:txBody>
          <a:bodyPr/>
          <a:lstStyle/>
          <a:p>
            <a:pPr marL="0" indent="0">
              <a:buNone/>
            </a:pPr>
            <a:r>
              <a:rPr lang="en-US" sz="2400" b="1" i="1" dirty="0"/>
              <a:t>Griswold v. Connecticut </a:t>
            </a:r>
            <a:r>
              <a:rPr lang="en-US" sz="2400" b="1" dirty="0"/>
              <a:t>(1965)</a:t>
            </a:r>
            <a:r>
              <a:rPr lang="en-US" sz="2400" b="1" baseline="30000" dirty="0"/>
              <a:t>3</a:t>
            </a:r>
          </a:p>
          <a:p>
            <a:pPr marL="0" indent="0">
              <a:buNone/>
            </a:pPr>
            <a:r>
              <a:rPr lang="en-US" sz="2400" dirty="0"/>
              <a:t>In 1965, the Supreme Court proclaimed the constitutional basis of one’s right to privacy . The Court ruled that a state's ban on the use of contraceptives violated the right to marital privacy. </a:t>
            </a:r>
            <a:r>
              <a:rPr lang="en-US" sz="2400" i="1" dirty="0"/>
              <a:t>Griswold</a:t>
            </a:r>
            <a:r>
              <a:rPr lang="en-US" sz="2400" dirty="0"/>
              <a:t> was the Court’s first ruling that explicitly acknowledged a constitutional right to privacy. </a:t>
            </a:r>
          </a:p>
          <a:p>
            <a:pPr marL="0" indent="0">
              <a:spcAft>
                <a:spcPts val="600"/>
              </a:spcAft>
              <a:buNone/>
            </a:pPr>
            <a:r>
              <a:rPr lang="en-US" sz="2400" dirty="0"/>
              <a:t>Following Warren &amp; Brandeis’s Article from 75 years earlier, in the </a:t>
            </a:r>
            <a:r>
              <a:rPr lang="en-US" sz="2400" i="1" dirty="0"/>
              <a:t>Griswold</a:t>
            </a:r>
            <a:r>
              <a:rPr lang="en-US" sz="2400" dirty="0"/>
              <a:t> case, the Supreme Court found </a:t>
            </a:r>
            <a:r>
              <a:rPr lang="en-US" sz="2400" u="sng" dirty="0"/>
              <a:t>privacy to be a constitutionally guaranteed</a:t>
            </a:r>
            <a:r>
              <a:rPr lang="en-US" sz="2400" dirty="0"/>
              <a:t> right through the: </a:t>
            </a:r>
          </a:p>
          <a:p>
            <a:pPr lvl="1">
              <a:spcAft>
                <a:spcPts val="0"/>
              </a:spcAft>
            </a:pPr>
            <a:r>
              <a:rPr lang="en-US" sz="2000" dirty="0"/>
              <a:t>1st Amendment’s guarantee of freedom of association</a:t>
            </a:r>
          </a:p>
          <a:p>
            <a:pPr lvl="1">
              <a:spcAft>
                <a:spcPts val="0"/>
              </a:spcAft>
            </a:pPr>
            <a:r>
              <a:rPr lang="en-US" sz="2000" dirty="0"/>
              <a:t>3rd Amendment’s limit on government’s right to quarter troops in home</a:t>
            </a:r>
          </a:p>
          <a:p>
            <a:pPr lvl="1">
              <a:spcAft>
                <a:spcPts val="0"/>
              </a:spcAft>
            </a:pPr>
            <a:r>
              <a:rPr lang="en-US" sz="2000" b="1" dirty="0"/>
              <a:t>4th Amendment’s prohibition of unreasonable search and seizure</a:t>
            </a:r>
          </a:p>
          <a:p>
            <a:pPr lvl="1">
              <a:spcAft>
                <a:spcPts val="0"/>
              </a:spcAft>
            </a:pPr>
            <a:r>
              <a:rPr lang="en-US" sz="2000" dirty="0"/>
              <a:t>5th Amendment’s right against self-incrimination</a:t>
            </a:r>
          </a:p>
          <a:p>
            <a:endParaRPr lang="en-US" sz="2400" baseline="30000" dirty="0"/>
          </a:p>
        </p:txBody>
      </p:sp>
      <p:sp>
        <p:nvSpPr>
          <p:cNvPr id="4" name="TextBox 3">
            <a:extLst>
              <a:ext uri="{FF2B5EF4-FFF2-40B4-BE49-F238E27FC236}">
                <a16:creationId xmlns:a16="http://schemas.microsoft.com/office/drawing/2014/main" xmlns="" id="{4986DB4D-3780-4BC2-818C-2246DCA1CC52}"/>
              </a:ext>
            </a:extLst>
          </p:cNvPr>
          <p:cNvSpPr txBox="1"/>
          <p:nvPr/>
        </p:nvSpPr>
        <p:spPr>
          <a:xfrm>
            <a:off x="628650" y="6427113"/>
            <a:ext cx="7652824" cy="246221"/>
          </a:xfrm>
          <a:prstGeom prst="rect">
            <a:avLst/>
          </a:prstGeom>
          <a:noFill/>
        </p:spPr>
        <p:txBody>
          <a:bodyPr wrap="square" rtlCol="0">
            <a:spAutoFit/>
          </a:bodyPr>
          <a:lstStyle/>
          <a:p>
            <a:r>
              <a:rPr lang="en-US" sz="1000" dirty="0">
                <a:latin typeface="+mn-lt"/>
              </a:rPr>
              <a:t>3</a:t>
            </a:r>
            <a:r>
              <a:rPr lang="en-US" sz="1000" i="1" dirty="0">
                <a:latin typeface="+mn-lt"/>
              </a:rPr>
              <a:t>. Griswold v. Connecticut</a:t>
            </a:r>
            <a:r>
              <a:rPr lang="en-US" sz="1000" dirty="0">
                <a:latin typeface="+mn-lt"/>
              </a:rPr>
              <a:t>, 381 U.S. 479</a:t>
            </a:r>
            <a:endParaRPr lang="en-US" dirty="0">
              <a:latin typeface="+mn-lt"/>
            </a:endParaRPr>
          </a:p>
        </p:txBody>
      </p:sp>
      <p:pic>
        <p:nvPicPr>
          <p:cNvPr id="6" name="Picture 5" descr="Image of two wedding rings.">
            <a:extLst>
              <a:ext uri="{FF2B5EF4-FFF2-40B4-BE49-F238E27FC236}">
                <a16:creationId xmlns:a16="http://schemas.microsoft.com/office/drawing/2014/main" xmlns="" id="{B1BDC37F-66C4-43D8-861B-26FDAAAF9CE3}"/>
              </a:ext>
            </a:extLst>
          </p:cNvPr>
          <p:cNvPicPr>
            <a:picLocks noChangeAspect="1"/>
          </p:cNvPicPr>
          <p:nvPr/>
        </p:nvPicPr>
        <p:blipFill>
          <a:blip r:embed="rId3"/>
          <a:stretch>
            <a:fillRect/>
          </a:stretch>
        </p:blipFill>
        <p:spPr>
          <a:xfrm>
            <a:off x="6657773" y="762804"/>
            <a:ext cx="2078264" cy="1169884"/>
          </a:xfrm>
          <a:prstGeom prst="rect">
            <a:avLst/>
          </a:prstGeom>
        </p:spPr>
      </p:pic>
    </p:spTree>
    <p:extLst>
      <p:ext uri="{BB962C8B-B14F-4D97-AF65-F5344CB8AC3E}">
        <p14:creationId xmlns:p14="http://schemas.microsoft.com/office/powerpoint/2010/main" val="3169453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p:txBody>
          <a:bodyPr/>
          <a:lstStyle/>
          <a:p>
            <a:r>
              <a:rPr lang="en-US" dirty="0"/>
              <a:t>Privacy Evolves as U.S. Courts Apply the Fourth Amendment to Government Actions</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a:xfrm>
            <a:off x="628650" y="1825624"/>
            <a:ext cx="7886700" cy="4660849"/>
          </a:xfrm>
        </p:spPr>
        <p:txBody>
          <a:bodyPr/>
          <a:lstStyle/>
          <a:p>
            <a:pPr marL="0" indent="0">
              <a:buNone/>
            </a:pPr>
            <a:r>
              <a:rPr lang="en-US" sz="2800" dirty="0"/>
              <a:t>The Fourth Amendment, which forbids unreasonable search and seizure, is our primary focus because it forms the major basis for the cyberlaw that is derived from the U.S. Constitution. The Fourth Amendment provides:</a:t>
            </a:r>
            <a:endParaRPr lang="en-US" sz="2400" dirty="0"/>
          </a:p>
          <a:p>
            <a:pPr marL="342900" lvl="1" indent="0">
              <a:buNone/>
            </a:pPr>
            <a:endParaRPr lang="en-US" sz="2100" i="1" dirty="0"/>
          </a:p>
          <a:p>
            <a:pPr marL="342900" lvl="1" indent="0">
              <a:buNone/>
            </a:pPr>
            <a:r>
              <a:rPr lang="en-US" sz="2100" i="1" dirty="0"/>
              <a:t>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a:t>
            </a:r>
            <a:r>
              <a:rPr lang="en-US" sz="2100" baseline="30000" dirty="0"/>
              <a:t>4</a:t>
            </a:r>
          </a:p>
          <a:p>
            <a:pPr marL="0" indent="0">
              <a:buNone/>
            </a:pPr>
            <a:endParaRPr lang="en-US" sz="200" baseline="30000" dirty="0"/>
          </a:p>
          <a:p>
            <a:r>
              <a:rPr lang="en-US" sz="2000" dirty="0"/>
              <a:t>For explanatory content regarding the Fourth Amendment, see the following: </a:t>
            </a:r>
            <a:r>
              <a:rPr lang="en-US" sz="2000" dirty="0">
                <a:hlinkClick r:id="rId2"/>
              </a:rPr>
              <a:t>https://www.youtube.com/watch?v=tQirtguNqi0</a:t>
            </a:r>
            <a:endParaRPr lang="en-US" sz="2000" dirty="0"/>
          </a:p>
          <a:p>
            <a:endParaRPr lang="en-US" sz="2000" dirty="0"/>
          </a:p>
        </p:txBody>
      </p:sp>
      <p:sp>
        <p:nvSpPr>
          <p:cNvPr id="6" name="TextBox 5">
            <a:extLst>
              <a:ext uri="{FF2B5EF4-FFF2-40B4-BE49-F238E27FC236}">
                <a16:creationId xmlns:a16="http://schemas.microsoft.com/office/drawing/2014/main" xmlns="" id="{F935AA4A-DE69-4E7D-B33D-68BA22682321}"/>
              </a:ext>
            </a:extLst>
          </p:cNvPr>
          <p:cNvSpPr txBox="1"/>
          <p:nvPr/>
        </p:nvSpPr>
        <p:spPr>
          <a:xfrm>
            <a:off x="628650" y="6486474"/>
            <a:ext cx="7530612" cy="246221"/>
          </a:xfrm>
          <a:prstGeom prst="rect">
            <a:avLst/>
          </a:prstGeom>
          <a:noFill/>
        </p:spPr>
        <p:txBody>
          <a:bodyPr wrap="square" rtlCol="0">
            <a:spAutoFit/>
          </a:bodyPr>
          <a:lstStyle/>
          <a:p>
            <a:r>
              <a:rPr lang="en-US" sz="1000" dirty="0">
                <a:latin typeface="+mn-lt"/>
              </a:rPr>
              <a:t>4. U. S. Const. amend. IV</a:t>
            </a:r>
          </a:p>
        </p:txBody>
      </p:sp>
    </p:spTree>
    <p:extLst>
      <p:ext uri="{BB962C8B-B14F-4D97-AF65-F5344CB8AC3E}">
        <p14:creationId xmlns:p14="http://schemas.microsoft.com/office/powerpoint/2010/main" val="55942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BD953874-E462-E047-8966-061B666A8953}"/>
              </a:ext>
            </a:extLst>
          </p:cNvPr>
          <p:cNvSpPr>
            <a:spLocks noGrp="1"/>
          </p:cNvSpPr>
          <p:nvPr>
            <p:ph type="title"/>
          </p:nvPr>
        </p:nvSpPr>
        <p:spPr>
          <a:xfrm>
            <a:off x="628650" y="392796"/>
            <a:ext cx="7202073" cy="1136618"/>
          </a:xfrm>
        </p:spPr>
        <p:txBody>
          <a:bodyPr/>
          <a:lstStyle/>
          <a:p>
            <a:r>
              <a:rPr lang="en-US" dirty="0"/>
              <a:t>Section 1, Part 5: Reasonable Expectation of Privacy &amp; the 4</a:t>
            </a:r>
            <a:r>
              <a:rPr lang="en-US" baseline="30000" dirty="0"/>
              <a:t>th</a:t>
            </a:r>
            <a:r>
              <a:rPr lang="en-US" dirty="0"/>
              <a:t> Amendment</a:t>
            </a:r>
            <a:br>
              <a:rPr lang="en-US" dirty="0"/>
            </a:br>
            <a:endParaRPr lang="en-IE" baseline="30000" dirty="0"/>
          </a:p>
        </p:txBody>
      </p:sp>
      <p:sp useBgFill="1">
        <p:nvSpPr>
          <p:cNvPr id="3" name="Platshållare för innehåll 2">
            <a:extLst>
              <a:ext uri="{FF2B5EF4-FFF2-40B4-BE49-F238E27FC236}">
                <a16:creationId xmlns:a16="http://schemas.microsoft.com/office/drawing/2014/main" xmlns="" id="{D2211EC3-F95A-2447-88DE-4AAFB5900AB1}"/>
              </a:ext>
            </a:extLst>
          </p:cNvPr>
          <p:cNvSpPr>
            <a:spLocks noGrp="1"/>
          </p:cNvSpPr>
          <p:nvPr>
            <p:ph idx="1"/>
          </p:nvPr>
        </p:nvSpPr>
        <p:spPr>
          <a:xfrm>
            <a:off x="628650" y="1378636"/>
            <a:ext cx="7886700" cy="4887410"/>
          </a:xfrm>
        </p:spPr>
        <p:txBody>
          <a:bodyPr/>
          <a:lstStyle/>
          <a:p>
            <a:pPr marL="0" indent="0">
              <a:buNone/>
            </a:pPr>
            <a:r>
              <a:rPr lang="en-US" sz="2400" b="1" i="1" dirty="0"/>
              <a:t>Katz v. United States (1967)</a:t>
            </a:r>
            <a:r>
              <a:rPr lang="en-US" sz="2400" b="1" baseline="30000" dirty="0"/>
              <a:t>5</a:t>
            </a:r>
          </a:p>
          <a:p>
            <a:pPr marL="57150" indent="0" eaLnBrk="1" hangingPunct="1">
              <a:buNone/>
            </a:pPr>
            <a:r>
              <a:rPr lang="en-US" sz="2000" dirty="0"/>
              <a:t>The Supreme Court continued to grapple with secretive electronic surveillance and the Constitutional right to privacy. The </a:t>
            </a:r>
            <a:r>
              <a:rPr lang="en-US" sz="2000" i="1" dirty="0"/>
              <a:t>Katz </a:t>
            </a:r>
            <a:r>
              <a:rPr lang="en-US" sz="2000" dirty="0"/>
              <a:t>case is considered to be one of its landmark decisions, ultimately giving us the </a:t>
            </a:r>
            <a:r>
              <a:rPr lang="en-US" sz="2000" i="1" dirty="0"/>
              <a:t>reasonable expectation of privacy </a:t>
            </a:r>
            <a:r>
              <a:rPr lang="en-US" sz="2000" dirty="0"/>
              <a:t>test. </a:t>
            </a:r>
            <a:r>
              <a:rPr lang="en-US" sz="1800" dirty="0"/>
              <a:t>(“RXP” in legal shorthand.)</a:t>
            </a:r>
            <a:endParaRPr lang="en-US" sz="2000" dirty="0"/>
          </a:p>
          <a:p>
            <a:pPr marL="57150" indent="0" eaLnBrk="1" hangingPunct="1">
              <a:buNone/>
            </a:pPr>
            <a:r>
              <a:rPr lang="en-US" sz="2000" dirty="0"/>
              <a:t>The</a:t>
            </a:r>
            <a:r>
              <a:rPr lang="en-US" sz="2000" i="1" dirty="0"/>
              <a:t> Katz</a:t>
            </a:r>
            <a:r>
              <a:rPr lang="en-US" sz="2000" dirty="0"/>
              <a:t> case facts:</a:t>
            </a:r>
          </a:p>
          <a:p>
            <a:pPr marL="571500" indent="-514350" eaLnBrk="1" hangingPunct="1"/>
            <a:r>
              <a:rPr lang="en-US" sz="2000" dirty="0"/>
              <a:t>Charles Katz lived in Los Angeles and made his money placing bets for interstate gamblers and keeping a share of the winnings. (Interstate gambling was illegal in the 1960s under federal law.)</a:t>
            </a:r>
          </a:p>
          <a:p>
            <a:pPr marL="571500" indent="-514350" eaLnBrk="1" hangingPunct="1"/>
            <a:r>
              <a:rPr lang="en-US" sz="2000" dirty="0"/>
              <a:t>Katz used a public telephone booth along Sunset Boulevard to conduct his gambling business &amp; avoid detection.</a:t>
            </a:r>
          </a:p>
          <a:p>
            <a:pPr marL="571500" indent="-514350" eaLnBrk="1" hangingPunct="1"/>
            <a:r>
              <a:rPr lang="en-US" sz="2000" dirty="0"/>
              <a:t>Without a warrant, law enforcement bugged the phone booth and intercepted Katz’s conversations.</a:t>
            </a:r>
          </a:p>
          <a:p>
            <a:pPr marL="571500" indent="-514350" eaLnBrk="1" hangingPunct="1"/>
            <a:r>
              <a:rPr lang="en-US" sz="2000" dirty="0"/>
              <a:t>Using the recorded evidence obtained from those intercepted conversations, the FBI arrested Katz and charged him.</a:t>
            </a:r>
          </a:p>
        </p:txBody>
      </p:sp>
      <p:sp>
        <p:nvSpPr>
          <p:cNvPr id="4" name="TextBox 3">
            <a:extLst>
              <a:ext uri="{FF2B5EF4-FFF2-40B4-BE49-F238E27FC236}">
                <a16:creationId xmlns:a16="http://schemas.microsoft.com/office/drawing/2014/main" xmlns="" id="{40007D8F-3DF1-43CE-8B34-00A03162D991}"/>
              </a:ext>
            </a:extLst>
          </p:cNvPr>
          <p:cNvSpPr txBox="1"/>
          <p:nvPr/>
        </p:nvSpPr>
        <p:spPr>
          <a:xfrm>
            <a:off x="628650" y="6369763"/>
            <a:ext cx="7389935" cy="246221"/>
          </a:xfrm>
          <a:prstGeom prst="rect">
            <a:avLst/>
          </a:prstGeom>
          <a:noFill/>
        </p:spPr>
        <p:txBody>
          <a:bodyPr wrap="square" rtlCol="0">
            <a:spAutoFit/>
          </a:bodyPr>
          <a:lstStyle/>
          <a:p>
            <a:r>
              <a:rPr lang="en-US" sz="1000" dirty="0">
                <a:latin typeface="+mn-lt"/>
              </a:rPr>
              <a:t>5. Katz v. United States, 389 U.S. 347</a:t>
            </a:r>
          </a:p>
        </p:txBody>
      </p:sp>
      <p:pic>
        <p:nvPicPr>
          <p:cNvPr id="6" name="Picture 5" descr="Image of a telephone booth">
            <a:extLst>
              <a:ext uri="{FF2B5EF4-FFF2-40B4-BE49-F238E27FC236}">
                <a16:creationId xmlns:a16="http://schemas.microsoft.com/office/drawing/2014/main" xmlns="" id="{395CD50A-BDF5-4B3D-95CF-1072F77B596A}"/>
              </a:ext>
            </a:extLst>
          </p:cNvPr>
          <p:cNvPicPr>
            <a:picLocks noChangeAspect="1"/>
          </p:cNvPicPr>
          <p:nvPr/>
        </p:nvPicPr>
        <p:blipFill>
          <a:blip r:embed="rId2"/>
          <a:stretch>
            <a:fillRect/>
          </a:stretch>
        </p:blipFill>
        <p:spPr>
          <a:xfrm>
            <a:off x="7830723" y="346628"/>
            <a:ext cx="955964" cy="1438176"/>
          </a:xfrm>
          <a:prstGeom prst="rect">
            <a:avLst/>
          </a:prstGeom>
        </p:spPr>
      </p:pic>
    </p:spTree>
    <p:extLst>
      <p:ext uri="{BB962C8B-B14F-4D97-AF65-F5344CB8AC3E}">
        <p14:creationId xmlns:p14="http://schemas.microsoft.com/office/powerpoint/2010/main" val="1644638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BD953874-E462-E047-8966-061B666A8953}"/>
              </a:ext>
            </a:extLst>
          </p:cNvPr>
          <p:cNvSpPr>
            <a:spLocks noGrp="1"/>
          </p:cNvSpPr>
          <p:nvPr>
            <p:ph type="title"/>
          </p:nvPr>
        </p:nvSpPr>
        <p:spPr>
          <a:xfrm>
            <a:off x="628650" y="242016"/>
            <a:ext cx="7886700" cy="1325563"/>
          </a:xfrm>
        </p:spPr>
        <p:txBody>
          <a:bodyPr/>
          <a:lstStyle/>
          <a:p>
            <a:r>
              <a:rPr lang="en-IE" i="1" dirty="0"/>
              <a:t>Katz</a:t>
            </a:r>
            <a:r>
              <a:rPr lang="en-IE" dirty="0"/>
              <a:t> and Harlan’s Concurrence - RXP </a:t>
            </a:r>
            <a:endParaRPr lang="en-IE" baseline="30000" dirty="0"/>
          </a:p>
        </p:txBody>
      </p:sp>
      <p:sp>
        <p:nvSpPr>
          <p:cNvPr id="3" name="Platshållare för innehåll 2">
            <a:extLst>
              <a:ext uri="{FF2B5EF4-FFF2-40B4-BE49-F238E27FC236}">
                <a16:creationId xmlns:a16="http://schemas.microsoft.com/office/drawing/2014/main" xmlns="" id="{D2211EC3-F95A-2447-88DE-4AAFB5900AB1}"/>
              </a:ext>
            </a:extLst>
          </p:cNvPr>
          <p:cNvSpPr>
            <a:spLocks noGrp="1"/>
          </p:cNvSpPr>
          <p:nvPr>
            <p:ph idx="1"/>
          </p:nvPr>
        </p:nvSpPr>
        <p:spPr>
          <a:xfrm>
            <a:off x="628650" y="1385254"/>
            <a:ext cx="7886700" cy="4351338"/>
          </a:xfrm>
        </p:spPr>
        <p:txBody>
          <a:bodyPr/>
          <a:lstStyle/>
          <a:p>
            <a:pPr marL="57150" indent="0" eaLnBrk="1" hangingPunct="1">
              <a:buNone/>
            </a:pPr>
            <a:r>
              <a:rPr lang="en-US" sz="2400" dirty="0"/>
              <a:t>Justice Harlan’s concurrence </a:t>
            </a:r>
            <a:r>
              <a:rPr lang="en-US" sz="2000" dirty="0"/>
              <a:t>(an opinion that agrees with the majority decision but on different legal grounds) </a:t>
            </a:r>
            <a:r>
              <a:rPr lang="en-US" sz="2400" dirty="0"/>
              <a:t>in the </a:t>
            </a:r>
            <a:r>
              <a:rPr lang="en-US" sz="2400" i="1" dirty="0"/>
              <a:t>Katz </a:t>
            </a:r>
            <a:r>
              <a:rPr lang="en-US" sz="2400" dirty="0"/>
              <a:t>case</a:t>
            </a:r>
            <a:r>
              <a:rPr lang="en-US" sz="2400" baseline="30000" dirty="0"/>
              <a:t>6</a:t>
            </a:r>
            <a:r>
              <a:rPr lang="en-US" sz="2400" dirty="0"/>
              <a:t> gave us a two-part test, called the </a:t>
            </a:r>
            <a:r>
              <a:rPr lang="en-US" sz="2400" u="sng" dirty="0"/>
              <a:t>reasonable expectation of privacy test (RXP)</a:t>
            </a:r>
            <a:r>
              <a:rPr lang="en-US" sz="2400" i="1" dirty="0"/>
              <a:t> </a:t>
            </a:r>
            <a:r>
              <a:rPr lang="en-US" sz="2400" dirty="0"/>
              <a:t>that was ultimately adopted by the Court, and is still used to this day to determine whether an individual can reasonably expect the Fourth Amendment to protect his or her privacy. </a:t>
            </a:r>
          </a:p>
          <a:p>
            <a:pPr marL="57150" indent="0" eaLnBrk="1" hangingPunct="1">
              <a:buNone/>
            </a:pPr>
            <a:r>
              <a:rPr lang="en-US" sz="2400" dirty="0"/>
              <a:t>RXP exists when:</a:t>
            </a:r>
          </a:p>
          <a:p>
            <a:pPr marL="914400" lvl="1" indent="-514350" eaLnBrk="1" hangingPunct="1">
              <a:buFont typeface="+mj-lt"/>
              <a:buAutoNum type="arabicPeriod"/>
            </a:pPr>
            <a:r>
              <a:rPr lang="en-US" sz="2000" dirty="0"/>
              <a:t>A person demonstrates a subjective expectation of privacy</a:t>
            </a:r>
          </a:p>
          <a:p>
            <a:pPr marL="914400" lvl="1" indent="-514350" eaLnBrk="1" hangingPunct="1">
              <a:buFont typeface="+mj-lt"/>
              <a:buAutoNum type="arabicPeriod"/>
            </a:pPr>
            <a:r>
              <a:rPr lang="en-US" sz="2000" dirty="0"/>
              <a:t>That person’s subjective expectation of privacy is one society is prepared to recognize as objectively “reasonable”</a:t>
            </a:r>
            <a:endParaRPr lang="en-US" sz="2400" dirty="0"/>
          </a:p>
          <a:p>
            <a:pPr marL="400050" indent="-342900" eaLnBrk="1" hangingPunct="1"/>
            <a:r>
              <a:rPr lang="en-US" sz="2000" dirty="0"/>
              <a:t>For explanatory content regarding the Katz case and the Fourth Amendment, see the following : </a:t>
            </a:r>
            <a:r>
              <a:rPr lang="en-US" sz="2000" dirty="0">
                <a:hlinkClick r:id="rId2"/>
              </a:rPr>
              <a:t>https://www.c-span.org/video/?c4723081/supreme-court-case-katz-v-united-states-fourth-amendment</a:t>
            </a:r>
            <a:endParaRPr lang="en-US" sz="2000" dirty="0"/>
          </a:p>
          <a:p>
            <a:pPr marL="57150" indent="0" eaLnBrk="1" hangingPunct="1">
              <a:buNone/>
            </a:pPr>
            <a:endParaRPr lang="en-US" sz="2400" dirty="0"/>
          </a:p>
        </p:txBody>
      </p:sp>
      <p:sp>
        <p:nvSpPr>
          <p:cNvPr id="5" name="TextBox 4">
            <a:extLst>
              <a:ext uri="{FF2B5EF4-FFF2-40B4-BE49-F238E27FC236}">
                <a16:creationId xmlns:a16="http://schemas.microsoft.com/office/drawing/2014/main" xmlns="" id="{64D8BB33-4657-4943-B586-F49CAD814377}"/>
              </a:ext>
            </a:extLst>
          </p:cNvPr>
          <p:cNvSpPr txBox="1"/>
          <p:nvPr/>
        </p:nvSpPr>
        <p:spPr>
          <a:xfrm>
            <a:off x="628650" y="6369763"/>
            <a:ext cx="7389935" cy="246221"/>
          </a:xfrm>
          <a:prstGeom prst="rect">
            <a:avLst/>
          </a:prstGeom>
          <a:noFill/>
        </p:spPr>
        <p:txBody>
          <a:bodyPr wrap="square" rtlCol="0">
            <a:spAutoFit/>
          </a:bodyPr>
          <a:lstStyle/>
          <a:p>
            <a:r>
              <a:rPr lang="en-US" sz="1000" dirty="0">
                <a:latin typeface="+mn-lt"/>
              </a:rPr>
              <a:t>6. Katz v. United States, 389 U.S. 347</a:t>
            </a:r>
          </a:p>
        </p:txBody>
      </p:sp>
      <p:pic>
        <p:nvPicPr>
          <p:cNvPr id="6" name="Picture 5" descr="Image of a garden gate sign that says &quot;Private&quot;">
            <a:extLst>
              <a:ext uri="{FF2B5EF4-FFF2-40B4-BE49-F238E27FC236}">
                <a16:creationId xmlns:a16="http://schemas.microsoft.com/office/drawing/2014/main" xmlns="" id="{D58AA755-6251-423D-B335-F2220B06EA32}"/>
              </a:ext>
            </a:extLst>
          </p:cNvPr>
          <p:cNvPicPr>
            <a:picLocks noChangeAspect="1"/>
          </p:cNvPicPr>
          <p:nvPr/>
        </p:nvPicPr>
        <p:blipFill>
          <a:blip r:embed="rId3"/>
          <a:stretch>
            <a:fillRect/>
          </a:stretch>
        </p:blipFill>
        <p:spPr>
          <a:xfrm>
            <a:off x="7411496" y="312148"/>
            <a:ext cx="1504463" cy="1002975"/>
          </a:xfrm>
          <a:prstGeom prst="rect">
            <a:avLst/>
          </a:prstGeom>
        </p:spPr>
      </p:pic>
    </p:spTree>
    <p:extLst>
      <p:ext uri="{BB962C8B-B14F-4D97-AF65-F5344CB8AC3E}">
        <p14:creationId xmlns:p14="http://schemas.microsoft.com/office/powerpoint/2010/main" val="2776818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BD953874-E462-E047-8966-061B666A8953}"/>
              </a:ext>
            </a:extLst>
          </p:cNvPr>
          <p:cNvSpPr>
            <a:spLocks noGrp="1"/>
          </p:cNvSpPr>
          <p:nvPr>
            <p:ph type="title"/>
          </p:nvPr>
        </p:nvSpPr>
        <p:spPr>
          <a:xfrm>
            <a:off x="628650" y="365126"/>
            <a:ext cx="7886700" cy="1325563"/>
          </a:xfrm>
        </p:spPr>
        <p:txBody>
          <a:bodyPr/>
          <a:lstStyle/>
          <a:p>
            <a:r>
              <a:rPr lang="en-IE" i="1" dirty="0"/>
              <a:t>Katz</a:t>
            </a:r>
            <a:r>
              <a:rPr lang="en-IE" dirty="0"/>
              <a:t> Privacy Takeaways</a:t>
            </a:r>
          </a:p>
        </p:txBody>
      </p:sp>
      <p:sp>
        <p:nvSpPr>
          <p:cNvPr id="3" name="Platshållare för innehåll 2">
            <a:extLst>
              <a:ext uri="{FF2B5EF4-FFF2-40B4-BE49-F238E27FC236}">
                <a16:creationId xmlns:a16="http://schemas.microsoft.com/office/drawing/2014/main" xmlns="" id="{D2211EC3-F95A-2447-88DE-4AAFB5900AB1}"/>
              </a:ext>
            </a:extLst>
          </p:cNvPr>
          <p:cNvSpPr>
            <a:spLocks noGrp="1"/>
          </p:cNvSpPr>
          <p:nvPr>
            <p:ph idx="1"/>
          </p:nvPr>
        </p:nvSpPr>
        <p:spPr>
          <a:xfrm>
            <a:off x="628650" y="1547447"/>
            <a:ext cx="7886700" cy="4594652"/>
          </a:xfrm>
        </p:spPr>
        <p:txBody>
          <a:bodyPr/>
          <a:lstStyle/>
          <a:p>
            <a:pPr marL="0" indent="0">
              <a:spcAft>
                <a:spcPts val="600"/>
              </a:spcAft>
              <a:buNone/>
            </a:pPr>
            <a:r>
              <a:rPr lang="en-US" sz="2400" dirty="0"/>
              <a:t>Before </a:t>
            </a:r>
            <a:r>
              <a:rPr lang="en-US" sz="2400" i="1" dirty="0"/>
              <a:t>Katz</a:t>
            </a:r>
            <a:r>
              <a:rPr lang="en-US" sz="2400" dirty="0"/>
              <a:t>, police surveillance was considered a Fourth Amendment search only if it involved physical intrusion into a “constitutionally protected area” (which was based upon trespass law).</a:t>
            </a:r>
          </a:p>
          <a:p>
            <a:pPr marL="0" indent="0">
              <a:spcAft>
                <a:spcPts val="600"/>
              </a:spcAft>
              <a:buNone/>
            </a:pPr>
            <a:r>
              <a:rPr lang="en-US" sz="2400" i="1" dirty="0"/>
              <a:t>Katz</a:t>
            </a:r>
            <a:r>
              <a:rPr lang="en-US" sz="2400" dirty="0"/>
              <a:t> rejected this exclusive focus on physical intrusion.</a:t>
            </a:r>
            <a:r>
              <a:rPr lang="en-US" sz="2400" baseline="30000" dirty="0"/>
              <a:t>7</a:t>
            </a:r>
          </a:p>
          <a:p>
            <a:pPr marL="0" indent="0">
              <a:spcAft>
                <a:spcPts val="600"/>
              </a:spcAft>
              <a:buNone/>
            </a:pPr>
            <a:r>
              <a:rPr lang="en-US" sz="2400" dirty="0"/>
              <a:t>Post-</a:t>
            </a:r>
            <a:r>
              <a:rPr lang="en-US" sz="2400" i="1" dirty="0"/>
              <a:t>Katz</a:t>
            </a:r>
            <a:r>
              <a:rPr lang="en-US" sz="2400" dirty="0"/>
              <a:t>, the law recognizes that the Fourth Amendment protects people, not necessarily places. </a:t>
            </a:r>
          </a:p>
          <a:p>
            <a:pPr lvl="1">
              <a:spcAft>
                <a:spcPts val="600"/>
              </a:spcAft>
            </a:pPr>
            <a:r>
              <a:rPr lang="en-US" sz="2000" dirty="0"/>
              <a:t>What a person knowingly exposes to the public, even in his or her own home or office, is not a subject of Fourth Amendment protection. </a:t>
            </a:r>
          </a:p>
          <a:p>
            <a:pPr lvl="1">
              <a:spcAft>
                <a:spcPts val="600"/>
              </a:spcAft>
            </a:pPr>
            <a:r>
              <a:rPr lang="en-US" sz="2000" dirty="0"/>
              <a:t>However, what a person seeks to preserve as private, even in an area accessible to the public, may be constitutionally protected.</a:t>
            </a:r>
          </a:p>
        </p:txBody>
      </p:sp>
      <p:sp>
        <p:nvSpPr>
          <p:cNvPr id="5" name="TextBox 4">
            <a:extLst>
              <a:ext uri="{FF2B5EF4-FFF2-40B4-BE49-F238E27FC236}">
                <a16:creationId xmlns:a16="http://schemas.microsoft.com/office/drawing/2014/main" xmlns="" id="{C55B1346-AD03-4BD6-9679-BAB8FEFA9EBE}"/>
              </a:ext>
            </a:extLst>
          </p:cNvPr>
          <p:cNvSpPr txBox="1"/>
          <p:nvPr/>
        </p:nvSpPr>
        <p:spPr>
          <a:xfrm>
            <a:off x="628650" y="6369763"/>
            <a:ext cx="7389935" cy="246221"/>
          </a:xfrm>
          <a:prstGeom prst="rect">
            <a:avLst/>
          </a:prstGeom>
          <a:noFill/>
        </p:spPr>
        <p:txBody>
          <a:bodyPr wrap="square" rtlCol="0">
            <a:spAutoFit/>
          </a:bodyPr>
          <a:lstStyle/>
          <a:p>
            <a:r>
              <a:rPr lang="en-US" sz="1000" dirty="0">
                <a:latin typeface="+mn-lt"/>
              </a:rPr>
              <a:t>7. Katz v. United States, 389 U.S. 347</a:t>
            </a:r>
          </a:p>
        </p:txBody>
      </p:sp>
      <p:pic>
        <p:nvPicPr>
          <p:cNvPr id="4" name="Picture 3" descr="Image of a man holding a sign that says private">
            <a:extLst>
              <a:ext uri="{FF2B5EF4-FFF2-40B4-BE49-F238E27FC236}">
                <a16:creationId xmlns:a16="http://schemas.microsoft.com/office/drawing/2014/main" xmlns="" id="{15E9EDCE-A3BC-450D-AF38-6C8605C658FA}"/>
              </a:ext>
            </a:extLst>
          </p:cNvPr>
          <p:cNvPicPr>
            <a:picLocks noChangeAspect="1"/>
          </p:cNvPicPr>
          <p:nvPr/>
        </p:nvPicPr>
        <p:blipFill>
          <a:blip r:embed="rId2"/>
          <a:stretch>
            <a:fillRect/>
          </a:stretch>
        </p:blipFill>
        <p:spPr>
          <a:xfrm>
            <a:off x="6406420" y="365127"/>
            <a:ext cx="2332658" cy="1007756"/>
          </a:xfrm>
          <a:prstGeom prst="rect">
            <a:avLst/>
          </a:prstGeom>
        </p:spPr>
      </p:pic>
    </p:spTree>
    <p:extLst>
      <p:ext uri="{BB962C8B-B14F-4D97-AF65-F5344CB8AC3E}">
        <p14:creationId xmlns:p14="http://schemas.microsoft.com/office/powerpoint/2010/main" val="3929287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BD953874-E462-E047-8966-061B666A8953}"/>
              </a:ext>
            </a:extLst>
          </p:cNvPr>
          <p:cNvSpPr>
            <a:spLocks noGrp="1"/>
          </p:cNvSpPr>
          <p:nvPr>
            <p:ph type="title"/>
          </p:nvPr>
        </p:nvSpPr>
        <p:spPr>
          <a:xfrm>
            <a:off x="512618" y="64676"/>
            <a:ext cx="7886700" cy="1325563"/>
          </a:xfrm>
        </p:spPr>
        <p:txBody>
          <a:bodyPr/>
          <a:lstStyle/>
          <a:p>
            <a:r>
              <a:rPr lang="en-IE" dirty="0"/>
              <a:t>Reasonable Expectation of Privacy and the Third Party Doctrine: Case Origins</a:t>
            </a:r>
          </a:p>
        </p:txBody>
      </p:sp>
      <p:sp>
        <p:nvSpPr>
          <p:cNvPr id="3" name="Platshållare för innehåll 2">
            <a:extLst>
              <a:ext uri="{FF2B5EF4-FFF2-40B4-BE49-F238E27FC236}">
                <a16:creationId xmlns:a16="http://schemas.microsoft.com/office/drawing/2014/main" xmlns="" id="{D2211EC3-F95A-2447-88DE-4AAFB5900AB1}"/>
              </a:ext>
            </a:extLst>
          </p:cNvPr>
          <p:cNvSpPr>
            <a:spLocks noGrp="1"/>
          </p:cNvSpPr>
          <p:nvPr>
            <p:ph idx="1"/>
          </p:nvPr>
        </p:nvSpPr>
        <p:spPr>
          <a:xfrm>
            <a:off x="512618" y="1409749"/>
            <a:ext cx="8002732" cy="4264465"/>
          </a:xfrm>
        </p:spPr>
        <p:txBody>
          <a:bodyPr/>
          <a:lstStyle/>
          <a:p>
            <a:pPr marL="0" indent="0">
              <a:spcAft>
                <a:spcPts val="600"/>
              </a:spcAft>
              <a:buNone/>
            </a:pPr>
            <a:r>
              <a:rPr lang="en-US" sz="2400" dirty="0"/>
              <a:t>In the following landmark case, the Supreme Court ruled that a defendant had no reasonable expectation of privacy in his bank records because he had voluntarily turned the information about his banking over a third party (his bank).</a:t>
            </a:r>
          </a:p>
          <a:p>
            <a:pPr marL="0" indent="0">
              <a:buNone/>
            </a:pPr>
            <a:r>
              <a:rPr lang="en-US" sz="2400" i="1" dirty="0"/>
              <a:t>U.S. v. Miller </a:t>
            </a:r>
            <a:r>
              <a:rPr lang="en-US" sz="2400" dirty="0"/>
              <a:t>(1976)</a:t>
            </a:r>
            <a:r>
              <a:rPr lang="en-US" sz="2400" baseline="30000" dirty="0"/>
              <a:t>8</a:t>
            </a:r>
          </a:p>
          <a:p>
            <a:pPr>
              <a:spcAft>
                <a:spcPts val="600"/>
              </a:spcAft>
            </a:pPr>
            <a:r>
              <a:rPr lang="en-US" sz="2000" dirty="0"/>
              <a:t>Miller was charged with carrying alcohol distilling equipment and whiskey without paying liquor tax. </a:t>
            </a:r>
          </a:p>
          <a:p>
            <a:pPr>
              <a:spcAft>
                <a:spcPts val="600"/>
              </a:spcAft>
            </a:pPr>
            <a:r>
              <a:rPr lang="en-US" sz="2000" dirty="0"/>
              <a:t>The Bureau of Alcohol, Tobacco, and Firearms (ATF) issued subpoenas to two of Miller's banks, demanding records of Miller's accounts. </a:t>
            </a:r>
          </a:p>
          <a:p>
            <a:pPr>
              <a:spcAft>
                <a:spcPts val="600"/>
              </a:spcAft>
            </a:pPr>
            <a:r>
              <a:rPr lang="en-US" sz="2000" dirty="0"/>
              <a:t>The banks (third parties) complied with the subpoenas, and the evidence was used during trial. </a:t>
            </a:r>
          </a:p>
          <a:p>
            <a:pPr>
              <a:spcAft>
                <a:spcPts val="600"/>
              </a:spcAft>
            </a:pPr>
            <a:r>
              <a:rPr lang="en-US" sz="2000" dirty="0"/>
              <a:t>The Supreme Court ruled that bank records are not subject to protection under the Fourth Amendment. </a:t>
            </a:r>
          </a:p>
          <a:p>
            <a:pPr>
              <a:spcAft>
                <a:spcPts val="600"/>
              </a:spcAft>
            </a:pPr>
            <a:endParaRPr lang="en-US" sz="2000" dirty="0"/>
          </a:p>
        </p:txBody>
      </p:sp>
      <p:sp>
        <p:nvSpPr>
          <p:cNvPr id="5" name="TextBox 4">
            <a:extLst>
              <a:ext uri="{FF2B5EF4-FFF2-40B4-BE49-F238E27FC236}">
                <a16:creationId xmlns:a16="http://schemas.microsoft.com/office/drawing/2014/main" xmlns="" id="{C55B1346-AD03-4BD6-9679-BAB8FEFA9EBE}"/>
              </a:ext>
            </a:extLst>
          </p:cNvPr>
          <p:cNvSpPr txBox="1"/>
          <p:nvPr/>
        </p:nvSpPr>
        <p:spPr>
          <a:xfrm>
            <a:off x="628650" y="6369763"/>
            <a:ext cx="7389935" cy="246221"/>
          </a:xfrm>
          <a:prstGeom prst="rect">
            <a:avLst/>
          </a:prstGeom>
          <a:noFill/>
        </p:spPr>
        <p:txBody>
          <a:bodyPr wrap="square" rtlCol="0">
            <a:spAutoFit/>
          </a:bodyPr>
          <a:lstStyle/>
          <a:p>
            <a:r>
              <a:rPr lang="en-US" sz="1000" dirty="0">
                <a:latin typeface="+mn-lt"/>
              </a:rPr>
              <a:t>8</a:t>
            </a:r>
            <a:r>
              <a:rPr lang="en-US" sz="1000" i="1" dirty="0">
                <a:latin typeface="+mn-lt"/>
              </a:rPr>
              <a:t>. United States v. Miller</a:t>
            </a:r>
            <a:r>
              <a:rPr lang="en-US" sz="1000" dirty="0">
                <a:latin typeface="+mn-lt"/>
              </a:rPr>
              <a:t>, 425 U.S. 435, 96 S. Ct. 1619, 48 L. Ed. 2d 71 (1976)</a:t>
            </a:r>
          </a:p>
        </p:txBody>
      </p:sp>
    </p:spTree>
    <p:extLst>
      <p:ext uri="{BB962C8B-B14F-4D97-AF65-F5344CB8AC3E}">
        <p14:creationId xmlns:p14="http://schemas.microsoft.com/office/powerpoint/2010/main" val="2319478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80582"/>
            <a:ext cx="7886700" cy="1325563"/>
          </a:xfrm>
        </p:spPr>
        <p:txBody>
          <a:bodyPr/>
          <a:lstStyle/>
          <a:p>
            <a:pPr eaLnBrk="1" hangingPunct="1"/>
            <a:r>
              <a:rPr lang="en-US" dirty="0"/>
              <a:t>Lesson Outline: Right to Privacy &amp; Fourth Amendment</a:t>
            </a:r>
          </a:p>
        </p:txBody>
      </p:sp>
      <p:sp>
        <p:nvSpPr>
          <p:cNvPr id="14338" name="Content Placeholder 2"/>
          <p:cNvSpPr>
            <a:spLocks noGrp="1"/>
          </p:cNvSpPr>
          <p:nvPr>
            <p:ph idx="1"/>
          </p:nvPr>
        </p:nvSpPr>
        <p:spPr>
          <a:xfrm>
            <a:off x="628650" y="1332296"/>
            <a:ext cx="8284122" cy="4447020"/>
          </a:xfrm>
        </p:spPr>
        <p:txBody>
          <a:bodyPr/>
          <a:lstStyle/>
          <a:p>
            <a:pPr marL="457200" indent="-457200">
              <a:buFont typeface="+mj-lt"/>
              <a:buAutoNum type="arabicPeriod"/>
            </a:pPr>
            <a:r>
              <a:rPr lang="en-US" sz="2400" dirty="0"/>
              <a:t>Evolution of Right to Privacy and the U.S. Constitution</a:t>
            </a:r>
          </a:p>
          <a:p>
            <a:pPr marL="685800" lvl="1" indent="-342900">
              <a:buFont typeface="+mj-lt"/>
              <a:buAutoNum type="alphaLcPeriod"/>
            </a:pPr>
            <a:r>
              <a:rPr lang="en-US" dirty="0"/>
              <a:t>The U.S. Constitution and Bill of Rights</a:t>
            </a:r>
          </a:p>
          <a:p>
            <a:pPr marL="685800" lvl="1" indent="-342900">
              <a:buFont typeface="+mj-lt"/>
              <a:buAutoNum type="alphaLcPeriod"/>
            </a:pPr>
            <a:r>
              <a:rPr lang="en-US" dirty="0"/>
              <a:t>The Right to Privacy by Warren &amp; Brandeis (1890)</a:t>
            </a:r>
          </a:p>
          <a:p>
            <a:pPr marL="685800" lvl="1" indent="-342900">
              <a:buFont typeface="+mj-lt"/>
              <a:buAutoNum type="alphaLcPeriod"/>
            </a:pPr>
            <a:r>
              <a:rPr lang="en-US" dirty="0"/>
              <a:t>The Right to Be Let Alone: Olmstead v. US (1928) &amp; Brandeis dissent</a:t>
            </a:r>
          </a:p>
          <a:p>
            <a:pPr marL="685800" lvl="1" indent="-342900">
              <a:buFont typeface="+mj-lt"/>
              <a:buAutoNum type="alphaLcPeriod"/>
            </a:pPr>
            <a:r>
              <a:rPr lang="en-US" dirty="0"/>
              <a:t>The Constitutional Right to Privacy: Griswold v. Connecticut (1965)</a:t>
            </a:r>
          </a:p>
          <a:p>
            <a:pPr marL="685800" lvl="1" indent="-342900">
              <a:buFont typeface="+mj-lt"/>
              <a:buAutoNum type="alphaLcPeriod"/>
            </a:pPr>
            <a:r>
              <a:rPr lang="en-US" dirty="0"/>
              <a:t>The Fourth Amendment and Reasonable Expectation of Privacy (RXP)</a:t>
            </a:r>
          </a:p>
          <a:p>
            <a:pPr marL="685800" lvl="1" indent="-342900">
              <a:buFont typeface="+mj-lt"/>
              <a:buAutoNum type="alphaLcPeriod"/>
            </a:pPr>
            <a:r>
              <a:rPr lang="en-US" dirty="0"/>
              <a:t>Fourth Amendment: Cyberspace &amp; Emerging Technologies</a:t>
            </a:r>
          </a:p>
          <a:p>
            <a:pPr marL="457200" indent="-457200">
              <a:buFont typeface="+mj-lt"/>
              <a:buAutoNum type="arabicPeriod"/>
            </a:pPr>
            <a:r>
              <a:rPr lang="en-US" sz="2700" dirty="0"/>
              <a:t>An Overview of Warrants</a:t>
            </a:r>
            <a:endParaRPr lang="en-US" sz="2400" dirty="0"/>
          </a:p>
          <a:p>
            <a:pPr marL="685800" lvl="1" indent="-342900">
              <a:buFont typeface="+mj-lt"/>
              <a:buAutoNum type="alphaLcPeriod"/>
            </a:pPr>
            <a:r>
              <a:rPr lang="en-US" dirty="0"/>
              <a:t>Validity</a:t>
            </a:r>
          </a:p>
          <a:p>
            <a:pPr marL="685800" lvl="1" indent="-342900">
              <a:buFont typeface="+mj-lt"/>
              <a:buAutoNum type="alphaLcPeriod"/>
            </a:pPr>
            <a:r>
              <a:rPr lang="en-US" dirty="0"/>
              <a:t>Probable Cause</a:t>
            </a:r>
          </a:p>
          <a:p>
            <a:pPr marL="685800" lvl="1" indent="-342900">
              <a:buFont typeface="+mj-lt"/>
              <a:buAutoNum type="alphaLcPeriod"/>
            </a:pPr>
            <a:r>
              <a:rPr lang="en-US" dirty="0"/>
              <a:t>Scope</a:t>
            </a:r>
          </a:p>
          <a:p>
            <a:pPr marL="685800" lvl="1" indent="-342900">
              <a:buFont typeface="+mj-lt"/>
              <a:buAutoNum type="alphaLcPeriod"/>
            </a:pPr>
            <a:r>
              <a:rPr lang="en-US" dirty="0"/>
              <a:t>Minimization</a:t>
            </a:r>
          </a:p>
          <a:p>
            <a:pPr marL="342900" indent="-342900">
              <a:buFont typeface="+mj-lt"/>
              <a:buAutoNum type="arabicPeriod"/>
            </a:pPr>
            <a:r>
              <a:rPr lang="en-US" sz="2700" dirty="0"/>
              <a:t>Constitution and Government (State) Actors</a:t>
            </a:r>
          </a:p>
          <a:p>
            <a:pPr marL="685800" lvl="1" indent="-342900">
              <a:buFont typeface="+mj-lt"/>
              <a:buAutoNum type="alphaLcPeriod"/>
            </a:pPr>
            <a:r>
              <a:rPr lang="en-US" dirty="0"/>
              <a:t>Legal Distinction Between State and Non-State (Private) Actors</a:t>
            </a:r>
          </a:p>
          <a:p>
            <a:pPr marL="685800" lvl="1" indent="-342900">
              <a:buFont typeface="+mj-lt"/>
              <a:buAutoNum type="alphaLcPeriod"/>
            </a:pPr>
            <a:r>
              <a:rPr lang="en-US" dirty="0"/>
              <a:t>When Private Actors Become State Actors</a:t>
            </a:r>
          </a:p>
          <a:p>
            <a:pPr marL="685800" lvl="1" indent="-342900">
              <a:buFont typeface="+mj-lt"/>
              <a:buAutoNum type="alphaLcPeriod"/>
            </a:pPr>
            <a:endParaRPr lang="en-US" sz="2000" dirty="0"/>
          </a:p>
          <a:p>
            <a:pPr marL="342900" indent="-342900">
              <a:buFont typeface="+mj-lt"/>
              <a:buAutoNum type="arabicPeriod"/>
            </a:pPr>
            <a:endParaRPr lang="en-US" dirty="0"/>
          </a:p>
        </p:txBody>
      </p:sp>
      <p:pic>
        <p:nvPicPr>
          <p:cNvPr id="3" name="Picture 2" descr="Clip 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7672551" y="154432"/>
            <a:ext cx="1240221" cy="1177864"/>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6688747" cy="1325563"/>
          </a:xfrm>
        </p:spPr>
        <p:txBody>
          <a:bodyPr/>
          <a:lstStyle/>
          <a:p>
            <a:r>
              <a:rPr lang="en-US" dirty="0"/>
              <a:t>Reasonable Expectation of Privacy (RXP) and the Third Party Doctrine</a:t>
            </a:r>
          </a:p>
        </p:txBody>
      </p:sp>
      <p:sp>
        <p:nvSpPr>
          <p:cNvPr id="3" name="Content Placeholder 2"/>
          <p:cNvSpPr>
            <a:spLocks noGrp="1"/>
          </p:cNvSpPr>
          <p:nvPr>
            <p:ph idx="1"/>
          </p:nvPr>
        </p:nvSpPr>
        <p:spPr>
          <a:xfrm>
            <a:off x="659604" y="1481960"/>
            <a:ext cx="8152743" cy="5038248"/>
          </a:xfrm>
        </p:spPr>
        <p:txBody>
          <a:bodyPr/>
          <a:lstStyle/>
          <a:p>
            <a:pPr marL="0" indent="0">
              <a:buNone/>
            </a:pPr>
            <a:r>
              <a:rPr lang="en-US" sz="1800" dirty="0"/>
              <a:t>From the </a:t>
            </a:r>
            <a:r>
              <a:rPr lang="en-US" sz="1800" i="1" dirty="0"/>
              <a:t>Miller </a:t>
            </a:r>
            <a:r>
              <a:rPr lang="en-US" sz="1800" dirty="0"/>
              <a:t>case, we know that intentionally sharing some information with 3</a:t>
            </a:r>
            <a:r>
              <a:rPr lang="en-US" sz="1800" baseline="30000" dirty="0"/>
              <a:t>rd</a:t>
            </a:r>
            <a:r>
              <a:rPr lang="en-US" sz="1800" dirty="0"/>
              <a:t> parties may defeat our claim of a RXP. But how far does that go? Do we intentionally share phone numbers when we dial them? </a:t>
            </a:r>
          </a:p>
          <a:p>
            <a:pPr marL="0" indent="0">
              <a:buNone/>
            </a:pPr>
            <a:r>
              <a:rPr lang="en-US" sz="2000" dirty="0"/>
              <a:t>In 1979 in </a:t>
            </a:r>
            <a:r>
              <a:rPr lang="en-US" sz="2000" i="1" dirty="0"/>
              <a:t>Smith v. Maryland</a:t>
            </a:r>
            <a:r>
              <a:rPr lang="en-US" sz="2000" baseline="30000" dirty="0"/>
              <a:t>9</a:t>
            </a:r>
            <a:r>
              <a:rPr lang="en-US" sz="2000" dirty="0"/>
              <a:t> the Court addressed this:</a:t>
            </a:r>
            <a:endParaRPr lang="en-US" sz="2000" baseline="30000" dirty="0"/>
          </a:p>
          <a:p>
            <a:pPr>
              <a:spcAft>
                <a:spcPts val="600"/>
              </a:spcAft>
            </a:pPr>
            <a:r>
              <a:rPr lang="en-US" sz="1600" dirty="0"/>
              <a:t>Without a warrant, police requested that the telephone company install a pen register (which creates a record of all numbers dialed) on a robbery suspect’s telephone line. </a:t>
            </a:r>
          </a:p>
          <a:p>
            <a:pPr>
              <a:spcAft>
                <a:spcPts val="600"/>
              </a:spcAft>
            </a:pPr>
            <a:r>
              <a:rPr lang="en-US" sz="1600" dirty="0"/>
              <a:t>The Supreme Court ruled that installation and use of pen register without a search warrant, did not constitute “search” within meaning of Fourth Amendment, and telephone numbers obtained by such methods were therefore properly introduced in evidence. </a:t>
            </a:r>
          </a:p>
          <a:p>
            <a:pPr>
              <a:spcAft>
                <a:spcPts val="600"/>
              </a:spcAft>
            </a:pPr>
            <a:r>
              <a:rPr lang="en-US" sz="1600" dirty="0"/>
              <a:t>The Court reasoned that since the defendant had disclosed the dialed numbers to the telephone company so they could connect his call, he did not have a reasonable expectation of privacy in the numbers he dialed. </a:t>
            </a:r>
          </a:p>
          <a:p>
            <a:pPr>
              <a:spcAft>
                <a:spcPts val="600"/>
              </a:spcAft>
            </a:pPr>
            <a:r>
              <a:rPr lang="en-US" sz="1600" b="1" dirty="0"/>
              <a:t>It is critical to note that the Supreme Court drew a sharp distinction between the content of the phone call (which it deemed highly protected by the Fourth Amendment) and the dialing and routing information (which it deemed unprotected).</a:t>
            </a:r>
          </a:p>
          <a:p>
            <a:pPr marL="0" indent="0">
              <a:buNone/>
            </a:pPr>
            <a:r>
              <a:rPr lang="en-US" sz="1600" dirty="0"/>
              <a:t>The legislative response to </a:t>
            </a:r>
            <a:r>
              <a:rPr lang="en-US" sz="1600" i="1" dirty="0"/>
              <a:t>Smith v. Maryland wa</a:t>
            </a:r>
            <a:r>
              <a:rPr lang="en-US" sz="1600" dirty="0"/>
              <a:t>s the Pen Register Act. (So Congress once again responded to the Court’s limitation of privacy rights by statutorily preserving individual privacy.)</a:t>
            </a:r>
          </a:p>
        </p:txBody>
      </p:sp>
      <p:sp>
        <p:nvSpPr>
          <p:cNvPr id="5" name="TextBox 4">
            <a:extLst>
              <a:ext uri="{FF2B5EF4-FFF2-40B4-BE49-F238E27FC236}">
                <a16:creationId xmlns:a16="http://schemas.microsoft.com/office/drawing/2014/main" xmlns="" id="{2E959A8D-D8AA-42FC-882B-2C7332A62E2E}"/>
              </a:ext>
            </a:extLst>
          </p:cNvPr>
          <p:cNvSpPr txBox="1"/>
          <p:nvPr/>
        </p:nvSpPr>
        <p:spPr>
          <a:xfrm>
            <a:off x="628650" y="6499680"/>
            <a:ext cx="7516544" cy="246221"/>
          </a:xfrm>
          <a:prstGeom prst="rect">
            <a:avLst/>
          </a:prstGeom>
          <a:noFill/>
        </p:spPr>
        <p:txBody>
          <a:bodyPr wrap="square" rtlCol="0">
            <a:spAutoFit/>
          </a:bodyPr>
          <a:lstStyle/>
          <a:p>
            <a:r>
              <a:rPr lang="en-US" sz="1000" dirty="0">
                <a:latin typeface="+mn-lt"/>
              </a:rPr>
              <a:t>9. </a:t>
            </a:r>
            <a:r>
              <a:rPr lang="en-US" sz="1000" i="1" dirty="0">
                <a:latin typeface="+mn-lt"/>
              </a:rPr>
              <a:t>Smith v. Maryland</a:t>
            </a:r>
            <a:r>
              <a:rPr lang="en-US" sz="1000" dirty="0">
                <a:latin typeface="+mn-lt"/>
              </a:rPr>
              <a:t>, 442 U.S. 735, 99 S. Ct. 2577, 61 L. Ed. 2d 220 (1979)</a:t>
            </a:r>
          </a:p>
        </p:txBody>
      </p:sp>
      <p:pic>
        <p:nvPicPr>
          <p:cNvPr id="8" name="Picture 7" descr="Image of old fashioned telephone">
            <a:extLst>
              <a:ext uri="{FF2B5EF4-FFF2-40B4-BE49-F238E27FC236}">
                <a16:creationId xmlns:a16="http://schemas.microsoft.com/office/drawing/2014/main" xmlns="" id="{BD52ACD0-8322-4C87-9387-9AB22D5ACD1A}"/>
              </a:ext>
            </a:extLst>
          </p:cNvPr>
          <p:cNvPicPr>
            <a:picLocks noChangeAspect="1"/>
          </p:cNvPicPr>
          <p:nvPr/>
        </p:nvPicPr>
        <p:blipFill>
          <a:blip r:embed="rId2"/>
          <a:stretch>
            <a:fillRect/>
          </a:stretch>
        </p:blipFill>
        <p:spPr>
          <a:xfrm>
            <a:off x="7089328" y="0"/>
            <a:ext cx="2111731" cy="1517946"/>
          </a:xfrm>
          <a:prstGeom prst="rect">
            <a:avLst/>
          </a:prstGeom>
        </p:spPr>
      </p:pic>
    </p:spTree>
    <p:extLst>
      <p:ext uri="{BB962C8B-B14F-4D97-AF65-F5344CB8AC3E}">
        <p14:creationId xmlns:p14="http://schemas.microsoft.com/office/powerpoint/2010/main" val="2580382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6226305" cy="1325563"/>
          </a:xfrm>
        </p:spPr>
        <p:txBody>
          <a:bodyPr/>
          <a:lstStyle/>
          <a:p>
            <a:r>
              <a:rPr lang="en-US" dirty="0"/>
              <a:t>RXP: </a:t>
            </a:r>
            <a:r>
              <a:rPr lang="en-US" i="1" dirty="0"/>
              <a:t>Plain View </a:t>
            </a:r>
            <a:r>
              <a:rPr lang="en-US" dirty="0"/>
              <a:t>and </a:t>
            </a:r>
            <a:r>
              <a:rPr lang="en-US" i="1" dirty="0"/>
              <a:t>Open Fields </a:t>
            </a:r>
            <a:r>
              <a:rPr lang="en-US" dirty="0"/>
              <a:t>Doctrines</a:t>
            </a:r>
          </a:p>
        </p:txBody>
      </p:sp>
      <p:sp>
        <p:nvSpPr>
          <p:cNvPr id="3" name="Content Placeholder 2"/>
          <p:cNvSpPr>
            <a:spLocks noGrp="1"/>
          </p:cNvSpPr>
          <p:nvPr>
            <p:ph idx="1"/>
          </p:nvPr>
        </p:nvSpPr>
        <p:spPr>
          <a:xfrm>
            <a:off x="659605" y="1804316"/>
            <a:ext cx="7855746" cy="4733327"/>
          </a:xfrm>
        </p:spPr>
        <p:txBody>
          <a:bodyPr/>
          <a:lstStyle/>
          <a:p>
            <a:pPr marL="0" indent="0">
              <a:buNone/>
            </a:pPr>
            <a:r>
              <a:rPr lang="en-US" sz="2400" dirty="0"/>
              <a:t>How does the reasonable expectation of privacy (RXP) doctrine impact our privacy rights in things located in or on our private property, but that are in plain eyesight or perhaps visible from above? </a:t>
            </a:r>
          </a:p>
          <a:p>
            <a:pPr marL="0" indent="0">
              <a:buNone/>
            </a:pPr>
            <a:r>
              <a:rPr lang="en-US" sz="2000" dirty="0"/>
              <a:t>The </a:t>
            </a:r>
            <a:r>
              <a:rPr lang="en-US" sz="2000" b="1" i="1" dirty="0"/>
              <a:t>plain view doctrine</a:t>
            </a:r>
            <a:r>
              <a:rPr lang="en-US" sz="2000" b="1" dirty="0"/>
              <a:t> </a:t>
            </a:r>
            <a:r>
              <a:rPr lang="en-US" sz="2000" dirty="0"/>
              <a:t>allows police to seize objects not described in a warrant when executing a lawful search or seizure if the officer observes the object in plain view and has probable cause to believe that it is connected with criminal activities. Thus, an individual has no RXP exists with objects in plain view during a lawful search &amp; seizure.</a:t>
            </a:r>
          </a:p>
          <a:p>
            <a:pPr lvl="1"/>
            <a:r>
              <a:rPr lang="en-US" sz="2000" dirty="0"/>
              <a:t>Evidence in a container can not identified by plain observation and therefore should not be seized unless it is listed in the warrant.</a:t>
            </a:r>
          </a:p>
          <a:p>
            <a:pPr marL="0" indent="0">
              <a:buNone/>
            </a:pPr>
            <a:r>
              <a:rPr lang="en-US" sz="2000" dirty="0"/>
              <a:t>The </a:t>
            </a:r>
            <a:r>
              <a:rPr lang="en-US" sz="2000" b="1" i="1" dirty="0"/>
              <a:t>open fields doctrine </a:t>
            </a:r>
            <a:r>
              <a:rPr lang="en-US" sz="2000" dirty="0"/>
              <a:t>states that areas outside of a dwelling house and outbuildings are subject to police entry and search, and that these areas are out in public, thus no RXP exists and no Fourth Amendment protection applies.</a:t>
            </a:r>
            <a:endParaRPr lang="en-US" sz="2000" i="1" dirty="0"/>
          </a:p>
          <a:p>
            <a:pPr marL="0" indent="0">
              <a:buNone/>
            </a:pPr>
            <a:endParaRPr lang="en-US" sz="2400" i="1" dirty="0"/>
          </a:p>
          <a:p>
            <a:endParaRPr lang="en-US" sz="2400" dirty="0"/>
          </a:p>
        </p:txBody>
      </p:sp>
      <p:pic>
        <p:nvPicPr>
          <p:cNvPr id="6" name="Picture 5" descr="Image of the inside of a helicopter flying over land">
            <a:extLst>
              <a:ext uri="{FF2B5EF4-FFF2-40B4-BE49-F238E27FC236}">
                <a16:creationId xmlns:a16="http://schemas.microsoft.com/office/drawing/2014/main" xmlns="" id="{C93B6498-7ED2-4146-B01F-E742B4A40AD0}"/>
              </a:ext>
            </a:extLst>
          </p:cNvPr>
          <p:cNvPicPr>
            <a:picLocks noChangeAspect="1"/>
          </p:cNvPicPr>
          <p:nvPr/>
        </p:nvPicPr>
        <p:blipFill>
          <a:blip r:embed="rId2"/>
          <a:stretch>
            <a:fillRect/>
          </a:stretch>
        </p:blipFill>
        <p:spPr>
          <a:xfrm>
            <a:off x="6854955" y="365126"/>
            <a:ext cx="1988345" cy="1325563"/>
          </a:xfrm>
          <a:prstGeom prst="rect">
            <a:avLst/>
          </a:prstGeom>
        </p:spPr>
      </p:pic>
    </p:spTree>
    <p:extLst>
      <p:ext uri="{BB962C8B-B14F-4D97-AF65-F5344CB8AC3E}">
        <p14:creationId xmlns:p14="http://schemas.microsoft.com/office/powerpoint/2010/main" val="33606884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80816"/>
            <a:ext cx="7886700" cy="1150033"/>
          </a:xfrm>
        </p:spPr>
        <p:txBody>
          <a:bodyPr/>
          <a:lstStyle/>
          <a:p>
            <a:r>
              <a:rPr lang="en-US" dirty="0"/>
              <a:t>RXP and Aerial Surveillance</a:t>
            </a:r>
          </a:p>
        </p:txBody>
      </p:sp>
      <p:sp>
        <p:nvSpPr>
          <p:cNvPr id="3" name="Content Placeholder 2"/>
          <p:cNvSpPr>
            <a:spLocks noGrp="1"/>
          </p:cNvSpPr>
          <p:nvPr>
            <p:ph idx="1"/>
          </p:nvPr>
        </p:nvSpPr>
        <p:spPr>
          <a:xfrm>
            <a:off x="628650" y="1198180"/>
            <a:ext cx="8152743" cy="5510936"/>
          </a:xfrm>
        </p:spPr>
        <p:txBody>
          <a:bodyPr/>
          <a:lstStyle/>
          <a:p>
            <a:pPr marL="0" indent="0">
              <a:buNone/>
            </a:pPr>
            <a:r>
              <a:rPr lang="en-US" sz="2000" dirty="0"/>
              <a:t>As technology continues to advance, U.S. Courts have continued to address, develop, and shape how the Fourth Amendment applies to government surveillance using electronic devices. </a:t>
            </a:r>
          </a:p>
          <a:p>
            <a:pPr marL="0" indent="0">
              <a:buNone/>
            </a:pPr>
            <a:r>
              <a:rPr lang="en-US" sz="2000" dirty="0"/>
              <a:t>To understand how the 4</a:t>
            </a:r>
            <a:r>
              <a:rPr lang="en-US" sz="2000" baseline="30000" dirty="0"/>
              <a:t>th</a:t>
            </a:r>
            <a:r>
              <a:rPr lang="en-US" sz="2000" dirty="0"/>
              <a:t> Amendment may apply to or limit government sponsored activities in cyberspace and cyber operations, analysis of these earlier court decisions applying the 4</a:t>
            </a:r>
            <a:r>
              <a:rPr lang="en-US" sz="2000" baseline="30000" dirty="0"/>
              <a:t>th</a:t>
            </a:r>
            <a:r>
              <a:rPr lang="en-US" sz="2000" dirty="0"/>
              <a:t> Amendment to earlier technologies to see the evolving legal framework related to advancing technologies.    </a:t>
            </a:r>
          </a:p>
          <a:p>
            <a:pPr marL="0" indent="0">
              <a:buNone/>
            </a:pPr>
            <a:r>
              <a:rPr lang="en-US" sz="2000" dirty="0"/>
              <a:t>In a series of cases, the Supreme Court repeatedly has ruled that aerial photography and aerial surveillance is not a search for 4</a:t>
            </a:r>
            <a:r>
              <a:rPr lang="en-US" sz="2000" baseline="30000" dirty="0"/>
              <a:t>th</a:t>
            </a:r>
            <a:r>
              <a:rPr lang="en-US" sz="2000" dirty="0"/>
              <a:t> Amendment purposes (But as will see in the </a:t>
            </a:r>
            <a:r>
              <a:rPr lang="en-US" sz="2000" i="1" dirty="0" err="1"/>
              <a:t>Kyllo</a:t>
            </a:r>
            <a:r>
              <a:rPr lang="en-US" sz="2000" dirty="0"/>
              <a:t> case – there are limits to aerial or exterior surveillance!).</a:t>
            </a:r>
          </a:p>
          <a:p>
            <a:pPr marL="0" indent="0">
              <a:spcBef>
                <a:spcPts val="600"/>
              </a:spcBef>
              <a:buNone/>
            </a:pPr>
            <a:r>
              <a:rPr lang="en-US" sz="2400" i="1" dirty="0"/>
              <a:t>California v. </a:t>
            </a:r>
            <a:r>
              <a:rPr lang="en-US" sz="2400" i="1" dirty="0" err="1"/>
              <a:t>Ciraolo</a:t>
            </a:r>
            <a:r>
              <a:rPr lang="en-US" sz="2400" i="1" dirty="0"/>
              <a:t> </a:t>
            </a:r>
            <a:r>
              <a:rPr lang="en-US" sz="2400" dirty="0"/>
              <a:t>(1986)</a:t>
            </a:r>
            <a:r>
              <a:rPr lang="en-US" sz="2400" baseline="30000" dirty="0"/>
              <a:t>10</a:t>
            </a:r>
            <a:r>
              <a:rPr lang="en-US" sz="2400" dirty="0"/>
              <a:t> </a:t>
            </a:r>
          </a:p>
          <a:p>
            <a:pPr>
              <a:spcBef>
                <a:spcPts val="600"/>
              </a:spcBef>
            </a:pPr>
            <a:r>
              <a:rPr lang="en-US" sz="2000" dirty="0" err="1"/>
              <a:t>Ciraolo</a:t>
            </a:r>
            <a:r>
              <a:rPr lang="en-US" sz="2000" dirty="0"/>
              <a:t> grew marijuana plants in his backyard, shielded from view by two fences. Santa Clara police sent officers in a private airplane to fly over and take aerial photographs of his property at an altitude of 1,000 feet. </a:t>
            </a:r>
          </a:p>
          <a:p>
            <a:pPr>
              <a:spcBef>
                <a:spcPts val="600"/>
              </a:spcBef>
            </a:pPr>
            <a:r>
              <a:rPr lang="en-US" sz="2000" dirty="0"/>
              <a:t>The Supreme Court said that no RXP exists in aerial surveillance when things are observed with the naked eye.</a:t>
            </a:r>
          </a:p>
          <a:p>
            <a:pPr lvl="1"/>
            <a:endParaRPr lang="en-US" sz="700" dirty="0"/>
          </a:p>
          <a:p>
            <a:endParaRPr lang="en-US" sz="2400" dirty="0"/>
          </a:p>
        </p:txBody>
      </p:sp>
      <p:sp>
        <p:nvSpPr>
          <p:cNvPr id="4" name="TextBox 3">
            <a:extLst>
              <a:ext uri="{FF2B5EF4-FFF2-40B4-BE49-F238E27FC236}">
                <a16:creationId xmlns:a16="http://schemas.microsoft.com/office/drawing/2014/main" xmlns="" id="{FEEC8361-F694-4F9A-948B-BE0EFBC26FB7}"/>
              </a:ext>
            </a:extLst>
          </p:cNvPr>
          <p:cNvSpPr txBox="1"/>
          <p:nvPr/>
        </p:nvSpPr>
        <p:spPr>
          <a:xfrm>
            <a:off x="820762" y="6509060"/>
            <a:ext cx="7502476" cy="400110"/>
          </a:xfrm>
          <a:prstGeom prst="rect">
            <a:avLst/>
          </a:prstGeom>
          <a:noFill/>
        </p:spPr>
        <p:txBody>
          <a:bodyPr wrap="square" rtlCol="0">
            <a:spAutoFit/>
          </a:bodyPr>
          <a:lstStyle/>
          <a:p>
            <a:r>
              <a:rPr lang="en-US" sz="1000" dirty="0">
                <a:latin typeface="+mn-lt"/>
              </a:rPr>
              <a:t>10. </a:t>
            </a:r>
            <a:r>
              <a:rPr lang="en-US" sz="1000" i="1" dirty="0">
                <a:latin typeface="+mn-lt"/>
              </a:rPr>
              <a:t>California v. </a:t>
            </a:r>
            <a:r>
              <a:rPr lang="en-US" sz="1000" i="1" dirty="0" err="1">
                <a:latin typeface="+mn-lt"/>
              </a:rPr>
              <a:t>Ciraolo</a:t>
            </a:r>
            <a:r>
              <a:rPr lang="en-US" sz="1000" dirty="0">
                <a:latin typeface="+mn-lt"/>
              </a:rPr>
              <a:t>, 476 U.S. 207 (1986) </a:t>
            </a:r>
          </a:p>
          <a:p>
            <a:endParaRPr lang="en-US" sz="1000" dirty="0">
              <a:latin typeface="+mn-lt"/>
            </a:endParaRPr>
          </a:p>
        </p:txBody>
      </p:sp>
    </p:spTree>
    <p:extLst>
      <p:ext uri="{BB962C8B-B14F-4D97-AF65-F5344CB8AC3E}">
        <p14:creationId xmlns:p14="http://schemas.microsoft.com/office/powerpoint/2010/main" val="167912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8852A9-ECDC-4CDC-A409-610537A979E6}"/>
              </a:ext>
            </a:extLst>
          </p:cNvPr>
          <p:cNvSpPr>
            <a:spLocks noGrp="1"/>
          </p:cNvSpPr>
          <p:nvPr>
            <p:ph type="title"/>
          </p:nvPr>
        </p:nvSpPr>
        <p:spPr>
          <a:xfrm>
            <a:off x="628650" y="110307"/>
            <a:ext cx="7886700" cy="1037821"/>
          </a:xfrm>
        </p:spPr>
        <p:txBody>
          <a:bodyPr/>
          <a:lstStyle/>
          <a:p>
            <a:r>
              <a:rPr lang="en-US" dirty="0"/>
              <a:t>RXP and Ariel Surveillance (cont.)</a:t>
            </a:r>
          </a:p>
        </p:txBody>
      </p:sp>
      <p:sp>
        <p:nvSpPr>
          <p:cNvPr id="3" name="Content Placeholder 2">
            <a:extLst>
              <a:ext uri="{FF2B5EF4-FFF2-40B4-BE49-F238E27FC236}">
                <a16:creationId xmlns:a16="http://schemas.microsoft.com/office/drawing/2014/main" xmlns="" id="{A9ECFCAD-D995-43B6-9CD5-481DACC48AC4}"/>
              </a:ext>
            </a:extLst>
          </p:cNvPr>
          <p:cNvSpPr>
            <a:spLocks noGrp="1"/>
          </p:cNvSpPr>
          <p:nvPr>
            <p:ph idx="1"/>
          </p:nvPr>
        </p:nvSpPr>
        <p:spPr>
          <a:xfrm>
            <a:off x="628650" y="998806"/>
            <a:ext cx="7886700" cy="4711066"/>
          </a:xfrm>
        </p:spPr>
        <p:txBody>
          <a:bodyPr/>
          <a:lstStyle/>
          <a:p>
            <a:pPr marL="0" lvl="0" indent="0">
              <a:spcBef>
                <a:spcPts val="0"/>
              </a:spcBef>
              <a:buNone/>
            </a:pPr>
            <a:r>
              <a:rPr lang="en-US" sz="2400" dirty="0">
                <a:solidFill>
                  <a:prstClr val="black"/>
                </a:solidFill>
              </a:rPr>
              <a:t>Other Supreme Court aerial surveillance cases include:</a:t>
            </a:r>
          </a:p>
          <a:p>
            <a:pPr marL="0" lvl="0" indent="0">
              <a:spcBef>
                <a:spcPts val="0"/>
              </a:spcBef>
              <a:buNone/>
            </a:pPr>
            <a:r>
              <a:rPr lang="en-US" sz="2400" i="1" dirty="0">
                <a:solidFill>
                  <a:prstClr val="black"/>
                </a:solidFill>
              </a:rPr>
              <a:t>Dow Chem. Co. v. United States</a:t>
            </a:r>
            <a:r>
              <a:rPr lang="en-US" sz="2400" dirty="0">
                <a:solidFill>
                  <a:prstClr val="black"/>
                </a:solidFill>
              </a:rPr>
              <a:t> (1986)</a:t>
            </a:r>
            <a:r>
              <a:rPr lang="en-US" sz="2400" baseline="30000" dirty="0">
                <a:solidFill>
                  <a:prstClr val="black"/>
                </a:solidFill>
              </a:rPr>
              <a:t>11</a:t>
            </a:r>
            <a:r>
              <a:rPr lang="en-US" sz="2400" dirty="0">
                <a:solidFill>
                  <a:prstClr val="black"/>
                </a:solidFill>
              </a:rPr>
              <a:t> </a:t>
            </a:r>
          </a:p>
          <a:p>
            <a:pPr lvl="0">
              <a:spcBef>
                <a:spcPts val="0"/>
              </a:spcBef>
            </a:pPr>
            <a:r>
              <a:rPr lang="en-US" sz="2000" dirty="0">
                <a:solidFill>
                  <a:prstClr val="black"/>
                </a:solidFill>
              </a:rPr>
              <a:t>Action against the Environmental Protection Agency (EPA) for aerial surveillance and photography of Dow’s industrial complex. </a:t>
            </a:r>
          </a:p>
          <a:p>
            <a:pPr lvl="0">
              <a:spcBef>
                <a:spcPts val="0"/>
              </a:spcBef>
            </a:pPr>
            <a:r>
              <a:rPr lang="en-US" sz="2000" dirty="0"/>
              <a:t>The Supreme Court said that for purposes of aerial surveillance, the open areas of an industrial complex are essentially an open field,  in which an individual may not legitimately demand privacy. Because there was no reasonable expectation of privacy, the Fourth Amendment protection does not apply.</a:t>
            </a:r>
            <a:endParaRPr lang="en-US" sz="1000" i="1" dirty="0"/>
          </a:p>
          <a:p>
            <a:pPr marL="0" indent="0">
              <a:buNone/>
            </a:pPr>
            <a:r>
              <a:rPr lang="en-US" sz="2400" i="1" dirty="0"/>
              <a:t>Florida v. Riley </a:t>
            </a:r>
            <a:r>
              <a:rPr lang="en-US" sz="2400" dirty="0"/>
              <a:t>(1989)</a:t>
            </a:r>
            <a:r>
              <a:rPr lang="en-US" sz="2400" baseline="30000" dirty="0"/>
              <a:t>12</a:t>
            </a:r>
          </a:p>
          <a:p>
            <a:pPr>
              <a:spcBef>
                <a:spcPts val="0"/>
              </a:spcBef>
            </a:pPr>
            <a:r>
              <a:rPr lang="en-US" sz="2000" dirty="0"/>
              <a:t>Riley was growing marijuana in a greenhouse in his property. The greenhouse was missing two roof panels allowing police flying low in a helicopter to see, with the naked eye, what appeared to be marijuana growing.</a:t>
            </a:r>
          </a:p>
          <a:p>
            <a:pPr>
              <a:spcBef>
                <a:spcPts val="0"/>
              </a:spcBef>
            </a:pPr>
            <a:r>
              <a:rPr lang="en-US" sz="2000" dirty="0"/>
              <a:t>The Supreme Court said that Riley did not have a reasonable expectation that the greenhouse was protected from aerial view, and therefore the helicopter surveillance did not constitute a search under the Fourth Amendment.</a:t>
            </a:r>
          </a:p>
          <a:p>
            <a:pPr marL="0" indent="0">
              <a:spcBef>
                <a:spcPts val="0"/>
              </a:spcBef>
              <a:buNone/>
            </a:pPr>
            <a:endParaRPr lang="en-US" sz="2400" i="1" dirty="0"/>
          </a:p>
          <a:p>
            <a:endParaRPr lang="en-US" dirty="0"/>
          </a:p>
        </p:txBody>
      </p:sp>
      <p:sp>
        <p:nvSpPr>
          <p:cNvPr id="4" name="TextBox 3">
            <a:extLst>
              <a:ext uri="{FF2B5EF4-FFF2-40B4-BE49-F238E27FC236}">
                <a16:creationId xmlns:a16="http://schemas.microsoft.com/office/drawing/2014/main" xmlns="" id="{EA89F9C2-3F3C-408A-85EF-ED92D7D6EC29}"/>
              </a:ext>
            </a:extLst>
          </p:cNvPr>
          <p:cNvSpPr txBox="1"/>
          <p:nvPr/>
        </p:nvSpPr>
        <p:spPr>
          <a:xfrm>
            <a:off x="628650" y="6323285"/>
            <a:ext cx="7502476" cy="400110"/>
          </a:xfrm>
          <a:prstGeom prst="rect">
            <a:avLst/>
          </a:prstGeom>
          <a:noFill/>
        </p:spPr>
        <p:txBody>
          <a:bodyPr wrap="square" rtlCol="0">
            <a:spAutoFit/>
          </a:bodyPr>
          <a:lstStyle/>
          <a:p>
            <a:r>
              <a:rPr lang="en-US" sz="1000" dirty="0">
                <a:latin typeface="+mn-lt"/>
              </a:rPr>
              <a:t>11. </a:t>
            </a:r>
            <a:r>
              <a:rPr lang="en-US" sz="1000" i="1" dirty="0">
                <a:latin typeface="+mn-lt"/>
              </a:rPr>
              <a:t>Dow Chem. Co. v. United States</a:t>
            </a:r>
            <a:r>
              <a:rPr lang="en-US" sz="1000" dirty="0">
                <a:latin typeface="+mn-lt"/>
              </a:rPr>
              <a:t>, 476 U.S. 227, 106 S. Ct. 1819, 90 L. Ed. 2d 226 (1986)</a:t>
            </a:r>
          </a:p>
          <a:p>
            <a:r>
              <a:rPr lang="en-US" sz="1000" dirty="0">
                <a:latin typeface="+mn-lt"/>
              </a:rPr>
              <a:t>12. </a:t>
            </a:r>
            <a:r>
              <a:rPr lang="en-US" sz="1000" i="1" dirty="0">
                <a:latin typeface="+mn-lt"/>
              </a:rPr>
              <a:t>Florida v. Riley</a:t>
            </a:r>
            <a:r>
              <a:rPr lang="en-US" sz="1000" dirty="0">
                <a:latin typeface="+mn-lt"/>
              </a:rPr>
              <a:t>, 488 U.S. 445 (1989)</a:t>
            </a:r>
          </a:p>
        </p:txBody>
      </p:sp>
    </p:spTree>
    <p:extLst>
      <p:ext uri="{BB962C8B-B14F-4D97-AF65-F5344CB8AC3E}">
        <p14:creationId xmlns:p14="http://schemas.microsoft.com/office/powerpoint/2010/main" val="17816119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292"/>
            <a:ext cx="7886700" cy="1325563"/>
          </a:xfrm>
        </p:spPr>
        <p:txBody>
          <a:bodyPr/>
          <a:lstStyle/>
          <a:p>
            <a:r>
              <a:rPr lang="en-US" dirty="0"/>
              <a:t>Knowingly Exposed to the Public? No RXP</a:t>
            </a:r>
          </a:p>
        </p:txBody>
      </p:sp>
      <p:sp>
        <p:nvSpPr>
          <p:cNvPr id="3" name="Content Placeholder 2"/>
          <p:cNvSpPr>
            <a:spLocks noGrp="1"/>
          </p:cNvSpPr>
          <p:nvPr>
            <p:ph idx="1"/>
          </p:nvPr>
        </p:nvSpPr>
        <p:spPr>
          <a:xfrm>
            <a:off x="773723" y="1270676"/>
            <a:ext cx="7502476" cy="4787579"/>
          </a:xfrm>
        </p:spPr>
        <p:txBody>
          <a:bodyPr/>
          <a:lstStyle/>
          <a:p>
            <a:pPr marL="0" indent="0">
              <a:buNone/>
            </a:pPr>
            <a:r>
              <a:rPr lang="en-US" sz="2400" dirty="0">
                <a:solidFill>
                  <a:prstClr val="black"/>
                </a:solidFill>
              </a:rPr>
              <a:t>What about things we dispose of – how does RXP work?</a:t>
            </a:r>
          </a:p>
          <a:p>
            <a:pPr marL="0" indent="0">
              <a:buNone/>
            </a:pPr>
            <a:r>
              <a:rPr lang="en-US" sz="2400" dirty="0">
                <a:solidFill>
                  <a:prstClr val="black"/>
                </a:solidFill>
              </a:rPr>
              <a:t>Consider your curbside trash – is it private?</a:t>
            </a:r>
          </a:p>
          <a:p>
            <a:pPr marL="0" indent="0">
              <a:buNone/>
            </a:pPr>
            <a:r>
              <a:rPr lang="en-US" sz="2400" i="1" dirty="0">
                <a:solidFill>
                  <a:prstClr val="black"/>
                </a:solidFill>
              </a:rPr>
              <a:t>California v. Greenwood (1998)</a:t>
            </a:r>
            <a:r>
              <a:rPr lang="en-US" sz="2400" baseline="30000" dirty="0"/>
              <a:t> 13</a:t>
            </a:r>
            <a:endParaRPr lang="en-US" sz="2400" i="1" dirty="0">
              <a:solidFill>
                <a:prstClr val="black"/>
              </a:solidFill>
            </a:endParaRPr>
          </a:p>
          <a:p>
            <a:r>
              <a:rPr lang="en-US" sz="2000" dirty="0"/>
              <a:t>Greenwood was arrested for narcotics trafficking based on evidence the police found in his trash.</a:t>
            </a:r>
          </a:p>
          <a:p>
            <a:r>
              <a:rPr lang="en-US" sz="2000" dirty="0"/>
              <a:t>The Court had to determine if a person has an expectation of privacy in their garbage that society accepts as reasonable?</a:t>
            </a:r>
          </a:p>
          <a:p>
            <a:r>
              <a:rPr lang="en-US" sz="2000" dirty="0"/>
              <a:t>The Supreme Court held that defendants did not have reasonable expectation of privacy, protected by the Fourth Amendment, in garbage placed in opaque bags sitting outside their house for collection by trash collector.</a:t>
            </a:r>
            <a:endParaRPr lang="en-US" sz="2000" baseline="30000" dirty="0"/>
          </a:p>
          <a:p>
            <a:r>
              <a:rPr lang="en-US" sz="2000" dirty="0"/>
              <a:t>The Court justified the ruling by stating that garbage left at the side of the road is accessible to animals, children, and other members of the public, as well as to the garbage collectors (who are third parties).</a:t>
            </a:r>
          </a:p>
          <a:p>
            <a:endParaRPr lang="en-US" sz="2000" dirty="0"/>
          </a:p>
        </p:txBody>
      </p:sp>
      <p:sp>
        <p:nvSpPr>
          <p:cNvPr id="4" name="TextBox 3">
            <a:extLst>
              <a:ext uri="{FF2B5EF4-FFF2-40B4-BE49-F238E27FC236}">
                <a16:creationId xmlns:a16="http://schemas.microsoft.com/office/drawing/2014/main" xmlns="" id="{FEEC8361-F694-4F9A-948B-BE0EFBC26FB7}"/>
              </a:ext>
            </a:extLst>
          </p:cNvPr>
          <p:cNvSpPr txBox="1"/>
          <p:nvPr/>
        </p:nvSpPr>
        <p:spPr>
          <a:xfrm>
            <a:off x="628650" y="6369763"/>
            <a:ext cx="7502476" cy="246221"/>
          </a:xfrm>
          <a:prstGeom prst="rect">
            <a:avLst/>
          </a:prstGeom>
          <a:noFill/>
        </p:spPr>
        <p:txBody>
          <a:bodyPr wrap="square" rtlCol="0">
            <a:spAutoFit/>
          </a:bodyPr>
          <a:lstStyle/>
          <a:p>
            <a:r>
              <a:rPr lang="en-US" sz="1000" dirty="0">
                <a:latin typeface="+mn-lt"/>
              </a:rPr>
              <a:t>13. </a:t>
            </a:r>
            <a:r>
              <a:rPr lang="en-US" sz="1000" i="1" dirty="0">
                <a:latin typeface="+mn-lt"/>
              </a:rPr>
              <a:t>California v. Greenwood</a:t>
            </a:r>
            <a:r>
              <a:rPr lang="en-US" sz="1000" dirty="0">
                <a:latin typeface="+mn-lt"/>
              </a:rPr>
              <a:t>, 486 U.S. 35, 108 S. Ct. 1625, 100 L. Ed. 2d 30 (1988)</a:t>
            </a:r>
          </a:p>
        </p:txBody>
      </p:sp>
      <p:pic>
        <p:nvPicPr>
          <p:cNvPr id="7" name="Picture 6" descr="Image of garbage can on a curb">
            <a:extLst>
              <a:ext uri="{FF2B5EF4-FFF2-40B4-BE49-F238E27FC236}">
                <a16:creationId xmlns:a16="http://schemas.microsoft.com/office/drawing/2014/main" xmlns="" id="{484B1B5B-88A7-4C75-9A1A-0E66D2ADF228}"/>
              </a:ext>
            </a:extLst>
          </p:cNvPr>
          <p:cNvPicPr>
            <a:picLocks noChangeAspect="1"/>
          </p:cNvPicPr>
          <p:nvPr/>
        </p:nvPicPr>
        <p:blipFill>
          <a:blip r:embed="rId2"/>
          <a:stretch>
            <a:fillRect/>
          </a:stretch>
        </p:blipFill>
        <p:spPr>
          <a:xfrm>
            <a:off x="7072947" y="1640260"/>
            <a:ext cx="1442403" cy="955979"/>
          </a:xfrm>
          <a:prstGeom prst="rect">
            <a:avLst/>
          </a:prstGeom>
        </p:spPr>
      </p:pic>
    </p:spTree>
    <p:extLst>
      <p:ext uri="{BB962C8B-B14F-4D97-AF65-F5344CB8AC3E}">
        <p14:creationId xmlns:p14="http://schemas.microsoft.com/office/powerpoint/2010/main" val="18125781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F771EB-5A58-47A7-9E26-DD5EF7071FC3}"/>
              </a:ext>
            </a:extLst>
          </p:cNvPr>
          <p:cNvSpPr>
            <a:spLocks noGrp="1"/>
          </p:cNvSpPr>
          <p:nvPr>
            <p:ph type="title"/>
          </p:nvPr>
        </p:nvSpPr>
        <p:spPr>
          <a:xfrm>
            <a:off x="628650" y="177048"/>
            <a:ext cx="7886700" cy="937049"/>
          </a:xfrm>
        </p:spPr>
        <p:txBody>
          <a:bodyPr/>
          <a:lstStyle/>
          <a:p>
            <a:r>
              <a:rPr lang="en-US" dirty="0"/>
              <a:t>RXP &amp; Thermal Imaging</a:t>
            </a:r>
          </a:p>
        </p:txBody>
      </p:sp>
      <p:sp>
        <p:nvSpPr>
          <p:cNvPr id="3" name="Content Placeholder 2">
            <a:extLst>
              <a:ext uri="{FF2B5EF4-FFF2-40B4-BE49-F238E27FC236}">
                <a16:creationId xmlns:a16="http://schemas.microsoft.com/office/drawing/2014/main" xmlns="" id="{5400095F-74D3-4702-AD92-A41EAE53550B}"/>
              </a:ext>
            </a:extLst>
          </p:cNvPr>
          <p:cNvSpPr>
            <a:spLocks noGrp="1"/>
          </p:cNvSpPr>
          <p:nvPr>
            <p:ph idx="1"/>
          </p:nvPr>
        </p:nvSpPr>
        <p:spPr>
          <a:xfrm>
            <a:off x="598575" y="1313793"/>
            <a:ext cx="7886700" cy="4694358"/>
          </a:xfrm>
        </p:spPr>
        <p:txBody>
          <a:bodyPr/>
          <a:lstStyle/>
          <a:p>
            <a:pPr marL="0" indent="0">
              <a:buNone/>
            </a:pPr>
            <a:r>
              <a:rPr lang="en-US" sz="2000" b="1" dirty="0"/>
              <a:t>We know that aerial surveillance may be OK.</a:t>
            </a:r>
          </a:p>
          <a:p>
            <a:pPr marL="0" indent="0">
              <a:buNone/>
            </a:pPr>
            <a:r>
              <a:rPr lang="en-US" sz="2000" b="1" dirty="0"/>
              <a:t>But how about when surveillance is accomplished from the exterior or above private property using an electronic device that sees what the human eye cannot see (i.e., heat emissions)?  </a:t>
            </a:r>
          </a:p>
          <a:p>
            <a:pPr marL="0" indent="0">
              <a:buNone/>
            </a:pPr>
            <a:r>
              <a:rPr lang="en-US" sz="1800" dirty="0"/>
              <a:t>The Supreme Court addressed this in </a:t>
            </a:r>
            <a:r>
              <a:rPr lang="en-US" sz="1800" i="1" dirty="0" err="1"/>
              <a:t>Kyllo</a:t>
            </a:r>
            <a:r>
              <a:rPr lang="en-US" sz="1800" i="1" dirty="0"/>
              <a:t> v. United States (2001)</a:t>
            </a:r>
            <a:r>
              <a:rPr lang="en-US" sz="1800" baseline="30000" dirty="0"/>
              <a:t>14</a:t>
            </a:r>
          </a:p>
          <a:p>
            <a:r>
              <a:rPr lang="en-US" sz="1800" dirty="0" err="1"/>
              <a:t>Kyllo</a:t>
            </a:r>
            <a:r>
              <a:rPr lang="en-US" sz="1800" dirty="0"/>
              <a:t> was suspected of growing marijuana in his home, which typically requires high-intensity lamps. The police used a thermal imaging device (FLIR) that revealed the roof over the garage and a side wall of </a:t>
            </a:r>
            <a:r>
              <a:rPr lang="en-US" sz="1800" dirty="0" err="1"/>
              <a:t>Kyllo’s</a:t>
            </a:r>
            <a:r>
              <a:rPr lang="en-US" sz="1800" dirty="0"/>
              <a:t> home were relatively hot compared to the rest of the home.</a:t>
            </a:r>
          </a:p>
          <a:p>
            <a:r>
              <a:rPr lang="en-US" sz="1800" dirty="0"/>
              <a:t>The Court considered whether the government’s use of the thermal imager to obtain evidence from a constitutionally protected area (the inside of </a:t>
            </a:r>
            <a:r>
              <a:rPr lang="en-US" sz="1800" dirty="0" err="1"/>
              <a:t>Kyllo’s</a:t>
            </a:r>
            <a:r>
              <a:rPr lang="en-US" sz="1800" dirty="0"/>
              <a:t> home) without physical intrusion into that home created a search under the Fourth Amendment of the Constitution.</a:t>
            </a:r>
          </a:p>
          <a:p>
            <a:r>
              <a:rPr lang="en-US" sz="1800" dirty="0"/>
              <a:t>The Supreme Court held that warrantless use of a thermal imager was a search. Why? The Court reasoned that when police obtain information about the inside of a home without physical intrusion, </a:t>
            </a:r>
            <a:r>
              <a:rPr lang="en-US" sz="1800" b="1" dirty="0"/>
              <a:t>using a device not normally used by the public, the action creates a Fourth Amendment search and was unreasonable without a warrant.</a:t>
            </a:r>
            <a:endParaRPr lang="en-US" sz="1600" b="1" dirty="0"/>
          </a:p>
        </p:txBody>
      </p:sp>
      <p:sp>
        <p:nvSpPr>
          <p:cNvPr id="4" name="TextBox 3">
            <a:extLst>
              <a:ext uri="{FF2B5EF4-FFF2-40B4-BE49-F238E27FC236}">
                <a16:creationId xmlns:a16="http://schemas.microsoft.com/office/drawing/2014/main" xmlns="" id="{A8798411-8CC4-4816-AE75-7DE01BF0480C}"/>
              </a:ext>
            </a:extLst>
          </p:cNvPr>
          <p:cNvSpPr txBox="1"/>
          <p:nvPr/>
        </p:nvSpPr>
        <p:spPr>
          <a:xfrm>
            <a:off x="349753" y="6377018"/>
            <a:ext cx="8135522" cy="400110"/>
          </a:xfrm>
          <a:prstGeom prst="rect">
            <a:avLst/>
          </a:prstGeom>
          <a:noFill/>
        </p:spPr>
        <p:txBody>
          <a:bodyPr wrap="square" rtlCol="0">
            <a:spAutoFit/>
          </a:bodyPr>
          <a:lstStyle/>
          <a:p>
            <a:r>
              <a:rPr lang="en-US" sz="1000" dirty="0">
                <a:latin typeface="+mn-lt"/>
              </a:rPr>
              <a:t>14. </a:t>
            </a:r>
            <a:r>
              <a:rPr lang="en-US" sz="1000" i="1" dirty="0" err="1">
                <a:latin typeface="+mn-lt"/>
              </a:rPr>
              <a:t>Kyllo</a:t>
            </a:r>
            <a:r>
              <a:rPr lang="en-US" sz="1000" i="1" dirty="0">
                <a:latin typeface="+mn-lt"/>
              </a:rPr>
              <a:t> v. United States</a:t>
            </a:r>
            <a:r>
              <a:rPr lang="en-US" sz="1000" dirty="0">
                <a:latin typeface="+mn-lt"/>
              </a:rPr>
              <a:t>, 533 U.S. 27, 121 S. Ct. 2038, 150 L. Ed. 2d 94 (2001)</a:t>
            </a:r>
          </a:p>
          <a:p>
            <a:endParaRPr lang="en-US" sz="1000" dirty="0">
              <a:latin typeface="+mn-lt"/>
            </a:endParaRPr>
          </a:p>
        </p:txBody>
      </p:sp>
      <p:pic>
        <p:nvPicPr>
          <p:cNvPr id="6" name="Picture 5" descr="Photo of a marijuana plant.">
            <a:extLst>
              <a:ext uri="{FF2B5EF4-FFF2-40B4-BE49-F238E27FC236}">
                <a16:creationId xmlns:a16="http://schemas.microsoft.com/office/drawing/2014/main" xmlns="" id="{15FE475E-1B16-45DB-B4D6-7820D0497B22}"/>
              </a:ext>
            </a:extLst>
          </p:cNvPr>
          <p:cNvPicPr>
            <a:picLocks noChangeAspect="1"/>
          </p:cNvPicPr>
          <p:nvPr/>
        </p:nvPicPr>
        <p:blipFill>
          <a:blip r:embed="rId2"/>
          <a:stretch>
            <a:fillRect/>
          </a:stretch>
        </p:blipFill>
        <p:spPr>
          <a:xfrm>
            <a:off x="7004912" y="177048"/>
            <a:ext cx="1878300" cy="1409762"/>
          </a:xfrm>
          <a:prstGeom prst="rect">
            <a:avLst/>
          </a:prstGeom>
        </p:spPr>
      </p:pic>
    </p:spTree>
    <p:extLst>
      <p:ext uri="{BB962C8B-B14F-4D97-AF65-F5344CB8AC3E}">
        <p14:creationId xmlns:p14="http://schemas.microsoft.com/office/powerpoint/2010/main" val="39587268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F771EB-5A58-47A7-9E26-DD5EF7071FC3}"/>
              </a:ext>
            </a:extLst>
          </p:cNvPr>
          <p:cNvSpPr>
            <a:spLocks noGrp="1"/>
          </p:cNvSpPr>
          <p:nvPr>
            <p:ph type="title"/>
          </p:nvPr>
        </p:nvSpPr>
        <p:spPr/>
        <p:txBody>
          <a:bodyPr/>
          <a:lstStyle/>
          <a:p>
            <a:r>
              <a:rPr lang="en-US" dirty="0"/>
              <a:t>Summary and Review of Key 4</a:t>
            </a:r>
            <a:r>
              <a:rPr lang="en-US" baseline="30000" dirty="0"/>
              <a:t>th</a:t>
            </a:r>
            <a:r>
              <a:rPr lang="en-US" dirty="0"/>
              <a:t> Amendment and RXP Concepts Covered Thus Far</a:t>
            </a:r>
          </a:p>
        </p:txBody>
      </p:sp>
      <p:sp>
        <p:nvSpPr>
          <p:cNvPr id="3" name="Content Placeholder 2">
            <a:extLst>
              <a:ext uri="{FF2B5EF4-FFF2-40B4-BE49-F238E27FC236}">
                <a16:creationId xmlns:a16="http://schemas.microsoft.com/office/drawing/2014/main" xmlns="" id="{5400095F-74D3-4702-AD92-A41EAE53550B}"/>
              </a:ext>
            </a:extLst>
          </p:cNvPr>
          <p:cNvSpPr>
            <a:spLocks noGrp="1"/>
          </p:cNvSpPr>
          <p:nvPr>
            <p:ph idx="1"/>
          </p:nvPr>
        </p:nvSpPr>
        <p:spPr>
          <a:xfrm>
            <a:off x="628650" y="1567543"/>
            <a:ext cx="7886700" cy="4609420"/>
          </a:xfrm>
        </p:spPr>
        <p:txBody>
          <a:bodyPr/>
          <a:lstStyle/>
          <a:p>
            <a:r>
              <a:rPr lang="en-US" sz="2000" dirty="0"/>
              <a:t>The Fourth Amendment generally protects people, not places – although there are stronger Fourth Amendment protections or privacy rights in our homes and our private property. </a:t>
            </a:r>
          </a:p>
          <a:p>
            <a:r>
              <a:rPr lang="en-US" sz="2000" dirty="0"/>
              <a:t>To establish that there is a </a:t>
            </a:r>
            <a:r>
              <a:rPr lang="en-US" sz="2000" i="1" dirty="0"/>
              <a:t>reasonable expectation of privacy </a:t>
            </a:r>
            <a:r>
              <a:rPr lang="en-US" sz="2000" dirty="0"/>
              <a:t>in one’s activities or communications, two components must be established: </a:t>
            </a:r>
          </a:p>
          <a:p>
            <a:pPr marL="685800" lvl="1" indent="-342900">
              <a:buAutoNum type="arabicParenBoth"/>
            </a:pPr>
            <a:r>
              <a:rPr lang="en-US" sz="1700" dirty="0"/>
              <a:t>a </a:t>
            </a:r>
            <a:r>
              <a:rPr lang="en-US" sz="1700" i="1" dirty="0"/>
              <a:t>subjective expectation of privacy </a:t>
            </a:r>
            <a:r>
              <a:rPr lang="en-US" sz="1700" dirty="0"/>
              <a:t>– demonstrated when an individual obviously believes his or her actions/communications to be private; and </a:t>
            </a:r>
          </a:p>
          <a:p>
            <a:pPr marL="685800" lvl="1" indent="-342900">
              <a:buAutoNum type="arabicParenBoth"/>
            </a:pPr>
            <a:r>
              <a:rPr lang="en-US" sz="1700" dirty="0"/>
              <a:t>an </a:t>
            </a:r>
            <a:r>
              <a:rPr lang="en-US" sz="1700" i="1" dirty="0"/>
              <a:t>objective expectation of privacy </a:t>
            </a:r>
            <a:r>
              <a:rPr lang="en-US" sz="1700" dirty="0"/>
              <a:t>– meaning society would recognize the individual’s expectation of privacy under the particular circumstances as objectively reasonable.</a:t>
            </a:r>
          </a:p>
          <a:p>
            <a:r>
              <a:rPr lang="en-US" sz="2000" dirty="0"/>
              <a:t>The law currently does not things that we knowingly expose to the public (in our trash, in our yard, in plain sight) or that we share with third parties (telephone numbers and other information). Such knowing exposure or sharing with third parties makes an expectation of privacy unreasonable.</a:t>
            </a:r>
          </a:p>
          <a:p>
            <a:pPr marL="0" indent="0">
              <a:buNone/>
            </a:pPr>
            <a:r>
              <a:rPr lang="en-US" sz="2000" b="1" dirty="0"/>
              <a:t>But these concepts have proved challenging when applied to cyberspace.</a:t>
            </a:r>
          </a:p>
        </p:txBody>
      </p:sp>
    </p:spTree>
    <p:extLst>
      <p:ext uri="{BB962C8B-B14F-4D97-AF65-F5344CB8AC3E}">
        <p14:creationId xmlns:p14="http://schemas.microsoft.com/office/powerpoint/2010/main" val="10161552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F771EB-5A58-47A7-9E26-DD5EF7071FC3}"/>
              </a:ext>
            </a:extLst>
          </p:cNvPr>
          <p:cNvSpPr>
            <a:spLocks noGrp="1"/>
          </p:cNvSpPr>
          <p:nvPr>
            <p:ph type="title"/>
          </p:nvPr>
        </p:nvSpPr>
        <p:spPr/>
        <p:txBody>
          <a:bodyPr/>
          <a:lstStyle/>
          <a:p>
            <a:r>
              <a:rPr lang="en-US" dirty="0"/>
              <a:t>Discussion Topics: 4</a:t>
            </a:r>
            <a:r>
              <a:rPr lang="en-US" baseline="30000" dirty="0"/>
              <a:t>th</a:t>
            </a:r>
            <a:r>
              <a:rPr lang="en-US" dirty="0"/>
              <a:t> Amendment, RXP &amp; Cyberspace </a:t>
            </a:r>
          </a:p>
        </p:txBody>
      </p:sp>
      <p:sp>
        <p:nvSpPr>
          <p:cNvPr id="3" name="Content Placeholder 2">
            <a:extLst>
              <a:ext uri="{FF2B5EF4-FFF2-40B4-BE49-F238E27FC236}">
                <a16:creationId xmlns:a16="http://schemas.microsoft.com/office/drawing/2014/main" xmlns="" id="{5400095F-74D3-4702-AD92-A41EAE53550B}"/>
              </a:ext>
            </a:extLst>
          </p:cNvPr>
          <p:cNvSpPr>
            <a:spLocks noGrp="1"/>
          </p:cNvSpPr>
          <p:nvPr>
            <p:ph idx="1"/>
          </p:nvPr>
        </p:nvSpPr>
        <p:spPr>
          <a:xfrm>
            <a:off x="628650" y="1567543"/>
            <a:ext cx="7886700" cy="4609420"/>
          </a:xfrm>
        </p:spPr>
        <p:txBody>
          <a:bodyPr/>
          <a:lstStyle/>
          <a:p>
            <a:pPr marL="0" indent="0">
              <a:buNone/>
            </a:pPr>
            <a:r>
              <a:rPr lang="en-US" sz="2000" dirty="0"/>
              <a:t>Consider these questions based upon what you have learned thus far: </a:t>
            </a:r>
          </a:p>
          <a:p>
            <a:r>
              <a:rPr lang="en-US" sz="2000" dirty="0"/>
              <a:t>In cyberspace, does the Fourth Amendment apply to our electronic communications (emails, texts, etc., and the addressing &amp; routing information), or does the very nature of the Internet platform and cyberspace make it impossible to claim that one has a reasonable expectation of privacy (RXP)?</a:t>
            </a:r>
          </a:p>
          <a:p>
            <a:r>
              <a:rPr lang="en-US" sz="2000" dirty="0"/>
              <a:t>Can we claim to have any RXP in postings on social media, even when posted in private groups? </a:t>
            </a:r>
          </a:p>
          <a:p>
            <a:r>
              <a:rPr lang="en-US" sz="2000" dirty="0"/>
              <a:t>Is a Snapchat deserving of Fourth Amendment protection?</a:t>
            </a:r>
          </a:p>
          <a:p>
            <a:r>
              <a:rPr lang="en-US" sz="2000" dirty="0"/>
              <a:t>Does anything we do online merit Fourth Amendment protection?</a:t>
            </a:r>
          </a:p>
          <a:p>
            <a:r>
              <a:rPr lang="en-US" sz="2000" dirty="0"/>
              <a:t>Does wholesale warrantless surveillance of online activities amount to a violation of the Fourth Amendment?</a:t>
            </a:r>
          </a:p>
          <a:p>
            <a:pPr marL="0" indent="0">
              <a:buNone/>
            </a:pPr>
            <a:r>
              <a:rPr lang="en-US" sz="2000" dirty="0"/>
              <a:t>The answer is – IT DEPENDS! </a:t>
            </a:r>
          </a:p>
          <a:p>
            <a:pPr marL="0" indent="0">
              <a:buNone/>
            </a:pPr>
            <a:r>
              <a:rPr lang="en-US" sz="2000" dirty="0"/>
              <a:t>We turn next to more recent court decisions and advancing technologies.</a:t>
            </a:r>
          </a:p>
          <a:p>
            <a:pPr marL="0" indent="0">
              <a:buNone/>
            </a:pPr>
            <a:endParaRPr lang="en-US" sz="2000" dirty="0"/>
          </a:p>
        </p:txBody>
      </p:sp>
    </p:spTree>
    <p:extLst>
      <p:ext uri="{BB962C8B-B14F-4D97-AF65-F5344CB8AC3E}">
        <p14:creationId xmlns:p14="http://schemas.microsoft.com/office/powerpoint/2010/main" val="23146313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9065" y="365126"/>
            <a:ext cx="8285870" cy="1325563"/>
          </a:xfrm>
        </p:spPr>
        <p:txBody>
          <a:bodyPr/>
          <a:lstStyle/>
          <a:p>
            <a:r>
              <a:rPr lang="en-US" dirty="0"/>
              <a:t>Section 1, Part 6: Fourth Amendment, Cyberspace &amp; Emerging Technologies</a:t>
            </a:r>
          </a:p>
        </p:txBody>
      </p:sp>
      <p:sp>
        <p:nvSpPr>
          <p:cNvPr id="3" name="Content Placeholder 2"/>
          <p:cNvSpPr>
            <a:spLocks noGrp="1"/>
          </p:cNvSpPr>
          <p:nvPr>
            <p:ph idx="1"/>
          </p:nvPr>
        </p:nvSpPr>
        <p:spPr>
          <a:xfrm>
            <a:off x="492369" y="1872309"/>
            <a:ext cx="8285871" cy="4351338"/>
          </a:xfrm>
        </p:spPr>
        <p:txBody>
          <a:bodyPr/>
          <a:lstStyle/>
          <a:p>
            <a:pPr marL="857250" lvl="1" indent="-514350">
              <a:spcBef>
                <a:spcPts val="400"/>
              </a:spcBef>
              <a:buFont typeface="Arial" charset="0"/>
              <a:buAutoNum type="arabicPeriod"/>
            </a:pPr>
            <a:r>
              <a:rPr lang="en-US" sz="2400" dirty="0"/>
              <a:t>Digital Searches &amp; Digital Tracking - </a:t>
            </a:r>
            <a:r>
              <a:rPr lang="en-US" sz="2400" i="1" dirty="0"/>
              <a:t>United States v. Jones </a:t>
            </a:r>
            <a:r>
              <a:rPr lang="en-US" sz="2400" dirty="0"/>
              <a:t>(2012)</a:t>
            </a:r>
          </a:p>
          <a:p>
            <a:pPr marL="857250" lvl="1" indent="-514350">
              <a:spcBef>
                <a:spcPts val="400"/>
              </a:spcBef>
              <a:buFont typeface="Arial" charset="0"/>
              <a:buAutoNum type="arabicPeriod"/>
            </a:pPr>
            <a:r>
              <a:rPr lang="en-US" sz="2400" dirty="0"/>
              <a:t>Cellphone data - </a:t>
            </a:r>
            <a:r>
              <a:rPr lang="en-US" sz="2400" i="1" dirty="0"/>
              <a:t>Riley v. California </a:t>
            </a:r>
            <a:r>
              <a:rPr lang="en-US" sz="2400" dirty="0"/>
              <a:t>(2014)</a:t>
            </a:r>
          </a:p>
          <a:p>
            <a:pPr marL="857250" lvl="1" indent="-514350">
              <a:spcBef>
                <a:spcPts val="400"/>
              </a:spcBef>
              <a:buFont typeface="Arial" charset="0"/>
              <a:buAutoNum type="arabicPeriod"/>
            </a:pPr>
            <a:r>
              <a:rPr lang="en-US" sz="2400" dirty="0"/>
              <a:t>Network investigative technique - </a:t>
            </a:r>
            <a:r>
              <a:rPr lang="en-US" sz="2400" i="1" dirty="0"/>
              <a:t>U.S. v. </a:t>
            </a:r>
            <a:r>
              <a:rPr lang="en-US" sz="2400" i="1" dirty="0" err="1"/>
              <a:t>McLamb</a:t>
            </a:r>
            <a:r>
              <a:rPr lang="en-US" sz="2400" i="1" dirty="0"/>
              <a:t> </a:t>
            </a:r>
            <a:r>
              <a:rPr lang="en-US" sz="2400" dirty="0"/>
              <a:t>(2018) </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endParaRPr lang="en-US" dirty="0"/>
          </a:p>
        </p:txBody>
      </p:sp>
      <p:pic>
        <p:nvPicPr>
          <p:cNvPr id="6" name="Picture 5" descr="Image of a circuit board">
            <a:extLst>
              <a:ext uri="{FF2B5EF4-FFF2-40B4-BE49-F238E27FC236}">
                <a16:creationId xmlns:a16="http://schemas.microsoft.com/office/drawing/2014/main" xmlns="" id="{8D3E2118-3E00-4E1B-AA15-33EA32269708}"/>
              </a:ext>
            </a:extLst>
          </p:cNvPr>
          <p:cNvPicPr>
            <a:picLocks noChangeAspect="1"/>
          </p:cNvPicPr>
          <p:nvPr/>
        </p:nvPicPr>
        <p:blipFill>
          <a:blip r:embed="rId2"/>
          <a:stretch>
            <a:fillRect/>
          </a:stretch>
        </p:blipFill>
        <p:spPr>
          <a:xfrm>
            <a:off x="2839768" y="3668150"/>
            <a:ext cx="3591072" cy="2441929"/>
          </a:xfrm>
          <a:prstGeom prst="rect">
            <a:avLst/>
          </a:prstGeom>
        </p:spPr>
      </p:pic>
    </p:spTree>
    <p:extLst>
      <p:ext uri="{BB962C8B-B14F-4D97-AF65-F5344CB8AC3E}">
        <p14:creationId xmlns:p14="http://schemas.microsoft.com/office/powerpoint/2010/main" val="5370503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08981"/>
            <a:ext cx="7886700" cy="1325563"/>
          </a:xfrm>
        </p:spPr>
        <p:txBody>
          <a:bodyPr/>
          <a:lstStyle/>
          <a:p>
            <a:r>
              <a:rPr lang="en-US" dirty="0"/>
              <a:t>Searches: GPS Tracking</a:t>
            </a:r>
          </a:p>
        </p:txBody>
      </p:sp>
      <p:sp>
        <p:nvSpPr>
          <p:cNvPr id="3" name="Content Placeholder 2"/>
          <p:cNvSpPr>
            <a:spLocks noGrp="1"/>
          </p:cNvSpPr>
          <p:nvPr>
            <p:ph idx="1"/>
          </p:nvPr>
        </p:nvSpPr>
        <p:spPr>
          <a:xfrm>
            <a:off x="365760" y="1461042"/>
            <a:ext cx="8446587" cy="4787579"/>
          </a:xfrm>
        </p:spPr>
        <p:txBody>
          <a:bodyPr/>
          <a:lstStyle/>
          <a:p>
            <a:pPr marL="0" indent="0">
              <a:buNone/>
            </a:pPr>
            <a:r>
              <a:rPr lang="en-US" sz="2400" i="1" dirty="0"/>
              <a:t>United States v. Jones (2012)</a:t>
            </a:r>
            <a:r>
              <a:rPr lang="en-US" sz="2400" baseline="30000" dirty="0"/>
              <a:t>15</a:t>
            </a:r>
          </a:p>
          <a:p>
            <a:pPr marL="0" indent="0">
              <a:buNone/>
            </a:pPr>
            <a:r>
              <a:rPr lang="en-US" sz="2000" dirty="0"/>
              <a:t>Jones was suspected of narcotics trafficking. Government agents obtained a search warrant to install a Global–Positioning–System (GPS) tracking device on Jones’s wife’s vehicle. </a:t>
            </a:r>
          </a:p>
          <a:p>
            <a:pPr lvl="1"/>
            <a:r>
              <a:rPr lang="en-US" sz="2000" dirty="0"/>
              <a:t>Agents failed to install the device in the location specified in the warrant, within the time period specified in the warrant, and then agents tracked Jones’s vehicle for longer than permitted by the warrant. </a:t>
            </a:r>
          </a:p>
          <a:p>
            <a:pPr lvl="1"/>
            <a:r>
              <a:rPr lang="en-US" dirty="0"/>
              <a:t>Using evidence from the GPS device, Jones and others were indicted on drug trafficking conspiracy charges.</a:t>
            </a:r>
          </a:p>
          <a:p>
            <a:pPr lvl="1"/>
            <a:r>
              <a:rPr lang="en-US" dirty="0"/>
              <a:t>The Supreme Court ruled that physically attaching a GPS tracking device to vehicle, and then using the GPS device to monitor the vehicle's movements for 28 days, </a:t>
            </a:r>
            <a:r>
              <a:rPr lang="en-US" b="1" dirty="0"/>
              <a:t>was a search within meaning of Fourth Amendment</a:t>
            </a:r>
            <a:r>
              <a:rPr lang="en-US" dirty="0"/>
              <a:t>. </a:t>
            </a:r>
          </a:p>
          <a:p>
            <a:pPr lvl="1"/>
            <a:r>
              <a:rPr lang="en-US" dirty="0"/>
              <a:t>The court focused on the physical trespass that occurred when the device was attached, and in concurring opinions, Justices expressed grave concerns regarding the quantity of personal data that can be gathered from GPS tracking.</a:t>
            </a:r>
          </a:p>
          <a:p>
            <a:pPr lvl="1"/>
            <a:r>
              <a:rPr lang="en-US" sz="2400" dirty="0"/>
              <a:t>Takeaway: a search warrant is required to track someone for an extended amount of time with a GPS device.</a:t>
            </a:r>
          </a:p>
          <a:p>
            <a:pPr lvl="2"/>
            <a:endParaRPr lang="en-US" sz="1800" dirty="0"/>
          </a:p>
          <a:p>
            <a:endParaRPr lang="en-US" sz="2400" dirty="0"/>
          </a:p>
        </p:txBody>
      </p:sp>
      <p:sp>
        <p:nvSpPr>
          <p:cNvPr id="4" name="TextBox 3">
            <a:extLst>
              <a:ext uri="{FF2B5EF4-FFF2-40B4-BE49-F238E27FC236}">
                <a16:creationId xmlns:a16="http://schemas.microsoft.com/office/drawing/2014/main" xmlns="" id="{FEEC8361-F694-4F9A-948B-BE0EFBC26FB7}"/>
              </a:ext>
            </a:extLst>
          </p:cNvPr>
          <p:cNvSpPr txBox="1"/>
          <p:nvPr/>
        </p:nvSpPr>
        <p:spPr>
          <a:xfrm>
            <a:off x="628650" y="6492276"/>
            <a:ext cx="7502476" cy="246221"/>
          </a:xfrm>
          <a:prstGeom prst="rect">
            <a:avLst/>
          </a:prstGeom>
          <a:noFill/>
        </p:spPr>
        <p:txBody>
          <a:bodyPr wrap="square" rtlCol="0">
            <a:spAutoFit/>
          </a:bodyPr>
          <a:lstStyle/>
          <a:p>
            <a:r>
              <a:rPr lang="en-US" sz="1000" dirty="0">
                <a:latin typeface="+mn-lt"/>
              </a:rPr>
              <a:t>15. </a:t>
            </a:r>
            <a:r>
              <a:rPr lang="en-US" sz="1000" i="1" dirty="0">
                <a:latin typeface="+mn-lt"/>
              </a:rPr>
              <a:t>United States v. Jones</a:t>
            </a:r>
            <a:r>
              <a:rPr lang="en-US" sz="1000" dirty="0">
                <a:latin typeface="+mn-lt"/>
              </a:rPr>
              <a:t>, 565 U.S. 400, 132 S. Ct. 945, 181 L. Ed. 2d 911 (2012)</a:t>
            </a:r>
          </a:p>
        </p:txBody>
      </p:sp>
      <p:pic>
        <p:nvPicPr>
          <p:cNvPr id="5" name="Picture 4" descr="Image of a magnifying glass, a map and car keys">
            <a:extLst>
              <a:ext uri="{FF2B5EF4-FFF2-40B4-BE49-F238E27FC236}">
                <a16:creationId xmlns:a16="http://schemas.microsoft.com/office/drawing/2014/main" xmlns="" id="{A877EB77-2FA8-4AF7-8F08-087F9AF6E416}"/>
              </a:ext>
            </a:extLst>
          </p:cNvPr>
          <p:cNvPicPr>
            <a:picLocks noChangeAspect="1"/>
          </p:cNvPicPr>
          <p:nvPr/>
        </p:nvPicPr>
        <p:blipFill>
          <a:blip r:embed="rId2"/>
          <a:stretch>
            <a:fillRect/>
          </a:stretch>
        </p:blipFill>
        <p:spPr>
          <a:xfrm>
            <a:off x="6675503" y="452636"/>
            <a:ext cx="1988345" cy="1325563"/>
          </a:xfrm>
          <a:prstGeom prst="rect">
            <a:avLst/>
          </a:prstGeom>
        </p:spPr>
      </p:pic>
    </p:spTree>
    <p:extLst>
      <p:ext uri="{BB962C8B-B14F-4D97-AF65-F5344CB8AC3E}">
        <p14:creationId xmlns:p14="http://schemas.microsoft.com/office/powerpoint/2010/main" val="530768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Goals and Outcomes: The Right to Privacy &amp; Fourth Amendment</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buFont typeface="Arial" charset="0"/>
              <a:buNone/>
            </a:pPr>
            <a:r>
              <a:rPr lang="en-US" sz="2400" dirty="0"/>
              <a:t>Upon completion of this lesson, students will be able to:</a:t>
            </a:r>
          </a:p>
          <a:p>
            <a:pPr lvl="1" eaLnBrk="1" hangingPunct="1"/>
            <a:r>
              <a:rPr lang="en-US" sz="2000" dirty="0"/>
              <a:t>Understand how and why privacy rights evolved in the U.S.</a:t>
            </a:r>
          </a:p>
          <a:p>
            <a:pPr lvl="1" eaLnBrk="1" hangingPunct="1"/>
            <a:r>
              <a:rPr lang="en-US" sz="2000" dirty="0"/>
              <a:t>Understand the U.S. Constitution’s Bill of Rights, how the Constitution provides privacy protections to U.S. citizens, and understand what actors and actions are governed by the Bill of Rights’ Amendments to the Constitution.</a:t>
            </a:r>
          </a:p>
          <a:p>
            <a:pPr lvl="1" eaLnBrk="1" hangingPunct="1"/>
            <a:r>
              <a:rPr lang="en-US" sz="2000" dirty="0"/>
              <a:t>Explain what the Fourth Amendments is, and grasp the historical framework, in which Fourth Amendment rights developed.</a:t>
            </a:r>
          </a:p>
          <a:p>
            <a:pPr lvl="1" eaLnBrk="1" hangingPunct="1"/>
            <a:r>
              <a:rPr lang="en-US" sz="2000" dirty="0"/>
              <a:t>Recognize how the Fourth Amendment relates to cyberspace and emerging technologies.</a:t>
            </a:r>
          </a:p>
          <a:p>
            <a:pPr lvl="1" eaLnBrk="1" hangingPunct="1"/>
            <a:r>
              <a:rPr lang="en-US" sz="2000" dirty="0"/>
              <a:t>Understand the legal difference between a private actor (an individual or a business) and a state (government) actor.</a:t>
            </a:r>
          </a:p>
          <a:p>
            <a:pPr lvl="1" eaLnBrk="1" hangingPunct="1"/>
            <a:r>
              <a:rPr lang="en-US" sz="2000" dirty="0"/>
              <a:t>Identify when the Fourth Amendment may impact a cyber-operation (the “it depends” of Bloomberg’s Taxonomy of Learning Law – see Module I, Lesson 1).</a:t>
            </a:r>
          </a:p>
          <a:p>
            <a:pPr lvl="1" eaLnBrk="1" hangingPunct="1"/>
            <a:endParaRPr lang="en-US" sz="2000" dirty="0"/>
          </a:p>
          <a:p>
            <a:pPr lvl="1" eaLnBrk="1" hangingPunct="1"/>
            <a:endParaRPr lang="en-US" sz="2000" dirty="0"/>
          </a:p>
          <a:p>
            <a:pPr lvl="1" eaLnBrk="1" hangingPunct="1"/>
            <a:endParaRPr lang="en-US" dirty="0"/>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6784023" y="5703782"/>
            <a:ext cx="1731327" cy="115421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36538" y="25683"/>
            <a:ext cx="7886700" cy="1325563"/>
          </a:xfrm>
        </p:spPr>
        <p:txBody>
          <a:bodyPr/>
          <a:lstStyle/>
          <a:p>
            <a:r>
              <a:rPr lang="en-US" dirty="0"/>
              <a:t>Cellphone Data Searches</a:t>
            </a:r>
            <a:endParaRPr lang="en-US" baseline="30000" dirty="0"/>
          </a:p>
        </p:txBody>
      </p:sp>
      <p:sp>
        <p:nvSpPr>
          <p:cNvPr id="3" name="Content Placeholder 2"/>
          <p:cNvSpPr>
            <a:spLocks noGrp="1"/>
          </p:cNvSpPr>
          <p:nvPr>
            <p:ph idx="1"/>
          </p:nvPr>
        </p:nvSpPr>
        <p:spPr>
          <a:xfrm>
            <a:off x="554719" y="1043478"/>
            <a:ext cx="8152743" cy="4787579"/>
          </a:xfrm>
        </p:spPr>
        <p:txBody>
          <a:bodyPr/>
          <a:lstStyle/>
          <a:p>
            <a:pPr marL="0" indent="0">
              <a:buNone/>
            </a:pPr>
            <a:r>
              <a:rPr lang="en-US" sz="2400" i="1" dirty="0"/>
              <a:t>Riley v. California </a:t>
            </a:r>
            <a:r>
              <a:rPr lang="en-US" sz="2400" dirty="0"/>
              <a:t>(2014)</a:t>
            </a:r>
            <a:r>
              <a:rPr lang="en-US" sz="2400" baseline="30000" dirty="0"/>
              <a:t>16</a:t>
            </a:r>
            <a:endParaRPr lang="en-US" sz="2400" dirty="0"/>
          </a:p>
          <a:p>
            <a:pPr marL="0" indent="0">
              <a:buNone/>
            </a:pPr>
            <a:r>
              <a:rPr lang="en-US" sz="1800" dirty="0"/>
              <a:t>Historically, the information contained within cellphones (mainly the numbers associated with incoming and outgoing calls) were treated by courts under the third party doctrine, and thus more minimally protected than a home or office computer. Cellphones today are ubiquitous and powerful multi-function computing, camera, communication, and tracking devices. </a:t>
            </a:r>
          </a:p>
          <a:p>
            <a:r>
              <a:rPr lang="en-US" sz="1800" dirty="0"/>
              <a:t>In Riley, the Supreme Court unanimously held that the “search incident to arrest” rule, </a:t>
            </a:r>
            <a:r>
              <a:rPr lang="en-US" sz="1600" dirty="0"/>
              <a:t>(a traditional exception to the probable cause &amp; warrant requirement that allows officers to search any  physical object in the possession of &amp; closely associated with an arrestee,) </a:t>
            </a:r>
            <a:r>
              <a:rPr lang="en-US" sz="1800" u="sng" dirty="0"/>
              <a:t>does not apply to the electronic data contained in a "smart" cellphone. </a:t>
            </a:r>
          </a:p>
          <a:p>
            <a:r>
              <a:rPr lang="en-US" sz="1800" dirty="0"/>
              <a:t>Barring other circumstances, police </a:t>
            </a:r>
            <a:r>
              <a:rPr lang="en-US" sz="1800" b="1" dirty="0"/>
              <a:t>may search an arrestee’s cellphone only if they first obtained a search warrant based on probable cause</a:t>
            </a:r>
            <a:r>
              <a:rPr lang="en-US" sz="1800" dirty="0"/>
              <a:t>.</a:t>
            </a:r>
          </a:p>
          <a:p>
            <a:r>
              <a:rPr lang="en-US" sz="2000" dirty="0"/>
              <a:t> </a:t>
            </a:r>
            <a:r>
              <a:rPr lang="en-US" sz="1800" dirty="0"/>
              <a:t>This decision was based on the nature &amp; quantity of information that the typical smart phone contains—including historical cell site location data.  </a:t>
            </a:r>
          </a:p>
          <a:p>
            <a:r>
              <a:rPr lang="en-US" sz="1800" dirty="0"/>
              <a:t>The Court unanimously agreed that the officers’  examining the contents of Riley's cellphone constituted a search of that cellphone.  </a:t>
            </a:r>
          </a:p>
          <a:p>
            <a:r>
              <a:rPr lang="en-US" sz="2000" dirty="0"/>
              <a:t>Takeaway: Police may search an arrestee’s cellphone </a:t>
            </a:r>
            <a:r>
              <a:rPr lang="en-US" sz="2000" u="sng" dirty="0"/>
              <a:t>only if </a:t>
            </a:r>
            <a:r>
              <a:rPr lang="en-US" sz="2000" dirty="0"/>
              <a:t>they first obtained a search warrant based on probable cause</a:t>
            </a:r>
            <a:endParaRPr lang="en-US" sz="1800" dirty="0"/>
          </a:p>
          <a:p>
            <a:pPr lvl="2"/>
            <a:endParaRPr lang="en-US" sz="1800" dirty="0"/>
          </a:p>
          <a:p>
            <a:endParaRPr lang="en-US" sz="2400" dirty="0"/>
          </a:p>
        </p:txBody>
      </p:sp>
      <p:sp>
        <p:nvSpPr>
          <p:cNvPr id="4" name="TextBox 3">
            <a:extLst>
              <a:ext uri="{FF2B5EF4-FFF2-40B4-BE49-F238E27FC236}">
                <a16:creationId xmlns:a16="http://schemas.microsoft.com/office/drawing/2014/main" xmlns="" id="{FEEC8361-F694-4F9A-948B-BE0EFBC26FB7}"/>
              </a:ext>
            </a:extLst>
          </p:cNvPr>
          <p:cNvSpPr txBox="1"/>
          <p:nvPr/>
        </p:nvSpPr>
        <p:spPr>
          <a:xfrm>
            <a:off x="628650" y="6516281"/>
            <a:ext cx="7502476" cy="246221"/>
          </a:xfrm>
          <a:prstGeom prst="rect">
            <a:avLst/>
          </a:prstGeom>
          <a:noFill/>
        </p:spPr>
        <p:txBody>
          <a:bodyPr wrap="square" rtlCol="0">
            <a:spAutoFit/>
          </a:bodyPr>
          <a:lstStyle/>
          <a:p>
            <a:r>
              <a:rPr lang="en-US" sz="1000" dirty="0">
                <a:latin typeface="+mn-lt"/>
              </a:rPr>
              <a:t>16. </a:t>
            </a:r>
            <a:r>
              <a:rPr lang="it-IT" sz="1000" i="1" dirty="0">
                <a:latin typeface="+mn-lt"/>
              </a:rPr>
              <a:t>Riley v. California</a:t>
            </a:r>
            <a:r>
              <a:rPr lang="it-IT" sz="1000" dirty="0">
                <a:latin typeface="+mn-lt"/>
              </a:rPr>
              <a:t>, 134 S. Ct. 2473, 189 L. Ed. 2d 430 (2014)</a:t>
            </a:r>
            <a:endParaRPr lang="en-US" sz="1000" dirty="0">
              <a:latin typeface="+mn-lt"/>
            </a:endParaRPr>
          </a:p>
        </p:txBody>
      </p:sp>
      <p:pic>
        <p:nvPicPr>
          <p:cNvPr id="6" name="Picture 5" descr="Clipart of envelopes coming out of a cell phone">
            <a:extLst>
              <a:ext uri="{FF2B5EF4-FFF2-40B4-BE49-F238E27FC236}">
                <a16:creationId xmlns:a16="http://schemas.microsoft.com/office/drawing/2014/main" xmlns="" id="{792A437F-5245-4337-816D-790BC114894B}"/>
              </a:ext>
            </a:extLst>
          </p:cNvPr>
          <p:cNvPicPr>
            <a:picLocks noChangeAspect="1"/>
          </p:cNvPicPr>
          <p:nvPr/>
        </p:nvPicPr>
        <p:blipFill>
          <a:blip r:embed="rId2"/>
          <a:stretch>
            <a:fillRect/>
          </a:stretch>
        </p:blipFill>
        <p:spPr>
          <a:xfrm>
            <a:off x="5514411" y="222070"/>
            <a:ext cx="3297936" cy="1036320"/>
          </a:xfrm>
          <a:prstGeom prst="rect">
            <a:avLst/>
          </a:prstGeom>
        </p:spPr>
      </p:pic>
    </p:spTree>
    <p:extLst>
      <p:ext uri="{BB962C8B-B14F-4D97-AF65-F5344CB8AC3E}">
        <p14:creationId xmlns:p14="http://schemas.microsoft.com/office/powerpoint/2010/main" val="23118861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B43F389D-4B52-4CE4-86CE-3F7D3C3019D5}"/>
              </a:ext>
            </a:extLst>
          </p:cNvPr>
          <p:cNvSpPr>
            <a:spLocks noGrp="1"/>
          </p:cNvSpPr>
          <p:nvPr>
            <p:ph type="title"/>
          </p:nvPr>
        </p:nvSpPr>
        <p:spPr/>
        <p:txBody>
          <a:bodyPr>
            <a:normAutofit/>
          </a:bodyPr>
          <a:lstStyle/>
          <a:p>
            <a:r>
              <a:rPr lang="en-US" sz="3200" dirty="0"/>
              <a:t>Cellphones, RXP &amp; Cell Site Location Data</a:t>
            </a:r>
          </a:p>
        </p:txBody>
      </p:sp>
      <p:sp>
        <p:nvSpPr>
          <p:cNvPr id="5" name="Content Placeholder 4">
            <a:extLst>
              <a:ext uri="{FF2B5EF4-FFF2-40B4-BE49-F238E27FC236}">
                <a16:creationId xmlns:a16="http://schemas.microsoft.com/office/drawing/2014/main" xmlns="" id="{C1C02BFB-830A-4824-8EC4-C847C52A2C1A}"/>
              </a:ext>
            </a:extLst>
          </p:cNvPr>
          <p:cNvSpPr>
            <a:spLocks noGrp="1"/>
          </p:cNvSpPr>
          <p:nvPr>
            <p:ph idx="1"/>
          </p:nvPr>
        </p:nvSpPr>
        <p:spPr>
          <a:xfrm>
            <a:off x="628650" y="1429407"/>
            <a:ext cx="8107846" cy="4905347"/>
          </a:xfrm>
        </p:spPr>
        <p:txBody>
          <a:bodyPr>
            <a:normAutofit fontScale="55000" lnSpcReduction="20000"/>
          </a:bodyPr>
          <a:lstStyle/>
          <a:p>
            <a:pPr marL="0" indent="0">
              <a:spcBef>
                <a:spcPts val="600"/>
              </a:spcBef>
              <a:spcAft>
                <a:spcPts val="600"/>
              </a:spcAft>
              <a:buNone/>
            </a:pPr>
            <a:r>
              <a:rPr lang="en-US" sz="3800" i="1" dirty="0"/>
              <a:t>Carpenter v. United States </a:t>
            </a:r>
            <a:r>
              <a:rPr lang="en-US" sz="3800" dirty="0"/>
              <a:t>(2018)</a:t>
            </a:r>
            <a:r>
              <a:rPr lang="en-US" sz="3800" baseline="30000" dirty="0"/>
              <a:t>17</a:t>
            </a:r>
          </a:p>
          <a:p>
            <a:pPr marL="0" indent="0">
              <a:spcBef>
                <a:spcPts val="600"/>
              </a:spcBef>
              <a:spcAft>
                <a:spcPts val="600"/>
              </a:spcAft>
              <a:buNone/>
            </a:pPr>
            <a:r>
              <a:rPr lang="en-US" sz="3200" dirty="0"/>
              <a:t>The FBI identified the cellphone numbers of several robbery suspects and prosecutors were granted a court order to obtain the suspects' cellphone records under the Stored Communications Act. </a:t>
            </a:r>
          </a:p>
          <a:p>
            <a:pPr marL="0" indent="0">
              <a:spcBef>
                <a:spcPts val="600"/>
              </a:spcBef>
              <a:spcAft>
                <a:spcPts val="600"/>
              </a:spcAft>
              <a:buNone/>
            </a:pPr>
            <a:r>
              <a:rPr lang="en-US" sz="3200" dirty="0"/>
              <a:t>Wireless carriers produced cell site location information (CSLI is explained in more detail on the next slide) for Carpenter’s cellphone, and the Government obtained “12,898 location points cataloging Carpenter's movements over 127 days.”</a:t>
            </a:r>
          </a:p>
          <a:p>
            <a:pPr marL="0" indent="0">
              <a:spcBef>
                <a:spcPts val="600"/>
              </a:spcBef>
              <a:spcAft>
                <a:spcPts val="600"/>
              </a:spcAft>
              <a:buNone/>
            </a:pPr>
            <a:r>
              <a:rPr lang="en-US" sz="3200" dirty="0"/>
              <a:t>Carpenter moved to suppress the data (preventing it from being shown at trial), arguing that, because the Government didn’t have a warrant, the collection of the data violated the Fourth Amendment. Over Carpenter’s objection, the CSLI data was admitted as evidence at trial, showing that Carpenter's phone was near four of the robbery locations at the time those robberies occurred. Carpenter was convicted. </a:t>
            </a:r>
          </a:p>
          <a:p>
            <a:pPr marL="0" indent="0">
              <a:spcBef>
                <a:spcPts val="600"/>
              </a:spcBef>
              <a:spcAft>
                <a:spcPts val="600"/>
              </a:spcAft>
              <a:buNone/>
            </a:pPr>
            <a:r>
              <a:rPr lang="en-US" sz="3200" dirty="0"/>
              <a:t>The Sixth Circuit Court of Appeals agreed with the District Court, deciding Carpenter did not have a reasonable expectation of privacy (RXP) in the cell site location information because he had shared that information with his wireless carriers.</a:t>
            </a:r>
          </a:p>
          <a:p>
            <a:pPr marL="0" indent="0">
              <a:spcBef>
                <a:spcPts val="600"/>
              </a:spcBef>
              <a:spcAft>
                <a:spcPts val="600"/>
              </a:spcAft>
              <a:buNone/>
            </a:pPr>
            <a:r>
              <a:rPr lang="en-US" sz="3200" dirty="0"/>
              <a:t>Reversing the lower courts, the Supreme Court ruled that a warrant is required for police to access historical CSLI from a cellphone company, which provides the detailed geolocation information that is generated by a cellphone’s communication with cell towers.</a:t>
            </a:r>
            <a:r>
              <a:rPr lang="en-US" sz="2900" dirty="0"/>
              <a:t/>
            </a:r>
            <a:br>
              <a:rPr lang="en-US" sz="2900" dirty="0"/>
            </a:br>
            <a:endParaRPr lang="en-US" sz="2900" dirty="0"/>
          </a:p>
        </p:txBody>
      </p:sp>
      <p:sp>
        <p:nvSpPr>
          <p:cNvPr id="6" name="TextBox 5">
            <a:extLst>
              <a:ext uri="{FF2B5EF4-FFF2-40B4-BE49-F238E27FC236}">
                <a16:creationId xmlns:a16="http://schemas.microsoft.com/office/drawing/2014/main" xmlns="" id="{6AC3F6C4-ED9B-4988-8EC6-E914192D28F7}"/>
              </a:ext>
            </a:extLst>
          </p:cNvPr>
          <p:cNvSpPr txBox="1"/>
          <p:nvPr/>
        </p:nvSpPr>
        <p:spPr>
          <a:xfrm>
            <a:off x="702794" y="6362427"/>
            <a:ext cx="7332593" cy="323165"/>
          </a:xfrm>
          <a:prstGeom prst="rect">
            <a:avLst/>
          </a:prstGeom>
          <a:noFill/>
        </p:spPr>
        <p:txBody>
          <a:bodyPr wrap="square" rtlCol="0">
            <a:spAutoFit/>
          </a:bodyPr>
          <a:lstStyle/>
          <a:p>
            <a:r>
              <a:rPr lang="en-US" sz="750" dirty="0"/>
              <a:t>17. </a:t>
            </a:r>
            <a:r>
              <a:rPr lang="en-US" sz="750" i="1" dirty="0"/>
              <a:t>Carpenter v. United States</a:t>
            </a:r>
            <a:r>
              <a:rPr lang="en-US" sz="750" dirty="0"/>
              <a:t>, 138 S. Ct. 2206, 2208–09 (2018)</a:t>
            </a:r>
          </a:p>
          <a:p>
            <a:endParaRPr lang="en-US" sz="750" dirty="0"/>
          </a:p>
        </p:txBody>
      </p:sp>
      <p:pic>
        <p:nvPicPr>
          <p:cNvPr id="7" name="Picture 6" descr="Clipart of a cell phone tower.">
            <a:extLst>
              <a:ext uri="{FF2B5EF4-FFF2-40B4-BE49-F238E27FC236}">
                <a16:creationId xmlns:a16="http://schemas.microsoft.com/office/drawing/2014/main" xmlns="" id="{7022DC1F-DFF5-4D23-94F6-E3827D9F2C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0196" y="471730"/>
            <a:ext cx="1570382" cy="1112354"/>
          </a:xfrm>
          <a:prstGeom prst="rect">
            <a:avLst/>
          </a:prstGeom>
        </p:spPr>
      </p:pic>
    </p:spTree>
    <p:extLst>
      <p:ext uri="{BB962C8B-B14F-4D97-AF65-F5344CB8AC3E}">
        <p14:creationId xmlns:p14="http://schemas.microsoft.com/office/powerpoint/2010/main" val="38239617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B43F389D-4B52-4CE4-86CE-3F7D3C3019D5}"/>
              </a:ext>
            </a:extLst>
          </p:cNvPr>
          <p:cNvSpPr>
            <a:spLocks noGrp="1"/>
          </p:cNvSpPr>
          <p:nvPr>
            <p:ph type="title"/>
          </p:nvPr>
        </p:nvSpPr>
        <p:spPr/>
        <p:txBody>
          <a:bodyPr>
            <a:normAutofit/>
          </a:bodyPr>
          <a:lstStyle/>
          <a:p>
            <a:r>
              <a:rPr lang="en-US" sz="2475" i="1" dirty="0"/>
              <a:t>Carpenter</a:t>
            </a:r>
            <a:r>
              <a:rPr lang="en-US" sz="2700" i="1" dirty="0"/>
              <a:t> v. United States </a:t>
            </a:r>
            <a:r>
              <a:rPr lang="en-US" sz="2700" dirty="0"/>
              <a:t>CSLI Technology</a:t>
            </a:r>
          </a:p>
        </p:txBody>
      </p:sp>
      <p:sp>
        <p:nvSpPr>
          <p:cNvPr id="5" name="Content Placeholder 4">
            <a:extLst>
              <a:ext uri="{FF2B5EF4-FFF2-40B4-BE49-F238E27FC236}">
                <a16:creationId xmlns:a16="http://schemas.microsoft.com/office/drawing/2014/main" xmlns="" id="{C1C02BFB-830A-4824-8EC4-C847C52A2C1A}"/>
              </a:ext>
            </a:extLst>
          </p:cNvPr>
          <p:cNvSpPr>
            <a:spLocks noGrp="1"/>
          </p:cNvSpPr>
          <p:nvPr>
            <p:ph idx="1"/>
          </p:nvPr>
        </p:nvSpPr>
        <p:spPr>
          <a:xfrm>
            <a:off x="628650" y="1690688"/>
            <a:ext cx="8107846" cy="4062178"/>
          </a:xfrm>
        </p:spPr>
        <p:txBody>
          <a:bodyPr>
            <a:noAutofit/>
          </a:bodyPr>
          <a:lstStyle/>
          <a:p>
            <a:pPr marL="0" indent="0">
              <a:buNone/>
            </a:pPr>
            <a:r>
              <a:rPr lang="en-US" sz="2000" dirty="0"/>
              <a:t>The legal question in the </a:t>
            </a:r>
            <a:r>
              <a:rPr lang="en-US" sz="2000" i="1" dirty="0"/>
              <a:t>Carpenter</a:t>
            </a:r>
            <a:r>
              <a:rPr lang="en-US" sz="2000" dirty="0"/>
              <a:t> cased was whether cell-site location information (CSLI), could be accessed by law enforcement without a warrant. CSLI is generated when a phone communicates with a cell tower and can be created in two ways:  </a:t>
            </a:r>
          </a:p>
          <a:p>
            <a:r>
              <a:rPr lang="en-US" sz="2000" dirty="0"/>
              <a:t>Intentionally – when a user makes a phone call, sends a text message, or turns the phone on, as well as -</a:t>
            </a:r>
          </a:p>
          <a:p>
            <a:r>
              <a:rPr lang="en-US" sz="2000" dirty="0"/>
              <a:t>Automatically – when a phone receives a text message, or when the phone sends a periodic update to the network </a:t>
            </a:r>
          </a:p>
          <a:p>
            <a:pPr marL="0" indent="0">
              <a:buNone/>
            </a:pPr>
            <a:r>
              <a:rPr lang="en-US" sz="2000" dirty="0"/>
              <a:t>The greater the concentration of cell towers, the more accurate the location data created, and thus it is easier to pin down an individual’s precise location in an city.</a:t>
            </a:r>
          </a:p>
          <a:p>
            <a:pPr marL="0" indent="0">
              <a:buNone/>
            </a:pPr>
            <a:r>
              <a:rPr lang="en-US" sz="2000" dirty="0"/>
              <a:t>Cellphone companies keep records of cell-site location data for business purposes but, as was the case in </a:t>
            </a:r>
            <a:r>
              <a:rPr lang="en-US" sz="2000" i="1" dirty="0"/>
              <a:t>Carpenter</a:t>
            </a:r>
            <a:r>
              <a:rPr lang="en-US" sz="2000" dirty="0"/>
              <a:t>, this information can be used to reconstruct the movements of a particular phone over a long period of time.</a:t>
            </a:r>
            <a:endParaRPr lang="en-US" sz="1600" dirty="0"/>
          </a:p>
        </p:txBody>
      </p:sp>
      <p:pic>
        <p:nvPicPr>
          <p:cNvPr id="8" name="Picture 7" descr="Clipart of a cell phone showing a location.">
            <a:extLst>
              <a:ext uri="{FF2B5EF4-FFF2-40B4-BE49-F238E27FC236}">
                <a16:creationId xmlns:a16="http://schemas.microsoft.com/office/drawing/2014/main" xmlns="" id="{926C5A0E-AA7A-4D6D-8673-958DA3D5E9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51060" y="461882"/>
            <a:ext cx="1085436" cy="1132050"/>
          </a:xfrm>
          <a:prstGeom prst="rect">
            <a:avLst/>
          </a:prstGeom>
        </p:spPr>
      </p:pic>
    </p:spTree>
    <p:extLst>
      <p:ext uri="{BB962C8B-B14F-4D97-AF65-F5344CB8AC3E}">
        <p14:creationId xmlns:p14="http://schemas.microsoft.com/office/powerpoint/2010/main" val="18676715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C96E78-13D5-435A-8516-53856B41385A}"/>
              </a:ext>
            </a:extLst>
          </p:cNvPr>
          <p:cNvSpPr>
            <a:spLocks noGrp="1"/>
          </p:cNvSpPr>
          <p:nvPr>
            <p:ph type="title"/>
          </p:nvPr>
        </p:nvSpPr>
        <p:spPr>
          <a:xfrm>
            <a:off x="628650" y="155923"/>
            <a:ext cx="7886700" cy="1325563"/>
          </a:xfrm>
        </p:spPr>
        <p:txBody>
          <a:bodyPr>
            <a:normAutofit/>
          </a:bodyPr>
          <a:lstStyle/>
          <a:p>
            <a:r>
              <a:rPr lang="en-US" i="1" dirty="0"/>
              <a:t>Carpenter v. United States</a:t>
            </a:r>
            <a:r>
              <a:rPr lang="en-US" baseline="30000" dirty="0"/>
              <a:t>18</a:t>
            </a:r>
            <a:r>
              <a:rPr lang="en-US" i="1" dirty="0"/>
              <a:t> </a:t>
            </a:r>
            <a:r>
              <a:rPr lang="en-US" dirty="0"/>
              <a:t>Implications for Digital Searches</a:t>
            </a:r>
          </a:p>
        </p:txBody>
      </p:sp>
      <p:sp>
        <p:nvSpPr>
          <p:cNvPr id="3" name="Content Placeholder 2">
            <a:extLst>
              <a:ext uri="{FF2B5EF4-FFF2-40B4-BE49-F238E27FC236}">
                <a16:creationId xmlns:a16="http://schemas.microsoft.com/office/drawing/2014/main" xmlns="" id="{F6171F7A-67B9-4B99-8EF4-585532F10E85}"/>
              </a:ext>
            </a:extLst>
          </p:cNvPr>
          <p:cNvSpPr>
            <a:spLocks noGrp="1"/>
          </p:cNvSpPr>
          <p:nvPr>
            <p:ph idx="1"/>
          </p:nvPr>
        </p:nvSpPr>
        <p:spPr>
          <a:xfrm>
            <a:off x="628649" y="1439917"/>
            <a:ext cx="8008913" cy="4737046"/>
          </a:xfrm>
        </p:spPr>
        <p:txBody>
          <a:bodyPr>
            <a:noAutofit/>
          </a:bodyPr>
          <a:lstStyle/>
          <a:p>
            <a:pPr marL="0" indent="0">
              <a:buNone/>
            </a:pPr>
            <a:r>
              <a:rPr lang="en-US" sz="2000" dirty="0"/>
              <a:t>In the </a:t>
            </a:r>
            <a:r>
              <a:rPr lang="en-US" sz="2000" i="1" dirty="0"/>
              <a:t>Carpenter</a:t>
            </a:r>
            <a:r>
              <a:rPr lang="en-US" sz="2000" dirty="0"/>
              <a:t> decision, Justice Roberts looked at the Court’s ruling in the </a:t>
            </a:r>
            <a:r>
              <a:rPr lang="en-US" sz="2000" i="1" dirty="0"/>
              <a:t>Jones</a:t>
            </a:r>
            <a:r>
              <a:rPr lang="en-US" sz="2000" dirty="0"/>
              <a:t> case (a warrant is required to place a GPS device on a car).  Roberts also looked at the </a:t>
            </a:r>
            <a:r>
              <a:rPr lang="en-US" sz="2000" i="1" dirty="0"/>
              <a:t>Smith </a:t>
            </a:r>
            <a:r>
              <a:rPr lang="en-US" sz="2000" dirty="0"/>
              <a:t>case (the third-party doctrine permitted access to numbers dialed because Smith voluntarily gave the numbers to the phone company when he placed a call). </a:t>
            </a:r>
          </a:p>
          <a:p>
            <a:pPr marL="0" indent="0">
              <a:buNone/>
            </a:pPr>
            <a:r>
              <a:rPr lang="en-US" sz="2000" dirty="0"/>
              <a:t>Roberts declined to follow the </a:t>
            </a:r>
            <a:r>
              <a:rPr lang="en-US" sz="2000" i="1" dirty="0"/>
              <a:t>Smith</a:t>
            </a:r>
            <a:r>
              <a:rPr lang="en-US" sz="2000" dirty="0"/>
              <a:t> line of thinking, saying </a:t>
            </a:r>
            <a:r>
              <a:rPr lang="en-US" sz="2000" i="1" dirty="0"/>
              <a:t>Carpenter </a:t>
            </a:r>
            <a:r>
              <a:rPr lang="en-US" sz="2000" dirty="0"/>
              <a:t>was more similar to the GPS case due to the amount of specific information collected and the easy access to that information.</a:t>
            </a:r>
          </a:p>
          <a:p>
            <a:pPr marL="0" indent="0">
              <a:buNone/>
            </a:pPr>
            <a:r>
              <a:rPr lang="en-US" sz="2000" dirty="0"/>
              <a:t>The decision in </a:t>
            </a:r>
            <a:r>
              <a:rPr lang="en-US" sz="2000" i="1" dirty="0"/>
              <a:t>Carpenter</a:t>
            </a:r>
            <a:r>
              <a:rPr lang="en-US" sz="2000" dirty="0"/>
              <a:t> rests on the opinion that a person maintains a legitimate expectation of privacy in the record of his physical movements as captured through CSLI, and the location information obtained from Carpenter’s wireless carriers was the product of a search. Therefore a warrant is required for the Government to obtain CSLI.</a:t>
            </a:r>
          </a:p>
          <a:p>
            <a:pPr marL="0" indent="0">
              <a:buNone/>
            </a:pPr>
            <a:r>
              <a:rPr lang="en-US" sz="2000" dirty="0"/>
              <a:t>Carpenter reflects an erosion of the third party doctrine in the face of advancing communications platforms, which necessarily require all communication is shared with third parties simply by the nature of the functioning of the technology.</a:t>
            </a:r>
          </a:p>
        </p:txBody>
      </p:sp>
      <p:sp>
        <p:nvSpPr>
          <p:cNvPr id="4" name="TextBox 3">
            <a:extLst>
              <a:ext uri="{FF2B5EF4-FFF2-40B4-BE49-F238E27FC236}">
                <a16:creationId xmlns:a16="http://schemas.microsoft.com/office/drawing/2014/main" xmlns="" id="{B8645F55-3C89-4F98-BA31-2E82D38C23C8}"/>
              </a:ext>
            </a:extLst>
          </p:cNvPr>
          <p:cNvSpPr txBox="1"/>
          <p:nvPr/>
        </p:nvSpPr>
        <p:spPr>
          <a:xfrm>
            <a:off x="628649" y="6534835"/>
            <a:ext cx="7332593" cy="323165"/>
          </a:xfrm>
          <a:prstGeom prst="rect">
            <a:avLst/>
          </a:prstGeom>
          <a:noFill/>
        </p:spPr>
        <p:txBody>
          <a:bodyPr wrap="square" rtlCol="0">
            <a:spAutoFit/>
          </a:bodyPr>
          <a:lstStyle/>
          <a:p>
            <a:r>
              <a:rPr lang="en-US" sz="750" dirty="0"/>
              <a:t>18. </a:t>
            </a:r>
            <a:r>
              <a:rPr lang="en-US" sz="750" i="1" dirty="0"/>
              <a:t>Carpenter v. United States</a:t>
            </a:r>
            <a:r>
              <a:rPr lang="en-US" sz="750" dirty="0"/>
              <a:t>, 138 S. Ct. 2206, 2208–09 (2018)</a:t>
            </a:r>
          </a:p>
          <a:p>
            <a:endParaRPr lang="en-US" sz="750" dirty="0"/>
          </a:p>
        </p:txBody>
      </p:sp>
    </p:spTree>
    <p:extLst>
      <p:ext uri="{BB962C8B-B14F-4D97-AF65-F5344CB8AC3E}">
        <p14:creationId xmlns:p14="http://schemas.microsoft.com/office/powerpoint/2010/main" val="453078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dirty="0"/>
              <a:t>Searching/Accessing Devices Across Borders (Present day 4</a:t>
            </a:r>
            <a:r>
              <a:rPr lang="en-US" baseline="30000" dirty="0"/>
              <a:t>th</a:t>
            </a:r>
            <a:r>
              <a:rPr lang="en-US" dirty="0"/>
              <a:t> Amendment Application)</a:t>
            </a:r>
          </a:p>
        </p:txBody>
      </p:sp>
      <p:sp>
        <p:nvSpPr>
          <p:cNvPr id="3" name="Content Placeholder 2"/>
          <p:cNvSpPr>
            <a:spLocks noGrp="1"/>
          </p:cNvSpPr>
          <p:nvPr>
            <p:ph idx="1"/>
          </p:nvPr>
        </p:nvSpPr>
        <p:spPr>
          <a:xfrm>
            <a:off x="628650" y="1336277"/>
            <a:ext cx="8152743" cy="4787579"/>
          </a:xfrm>
        </p:spPr>
        <p:txBody>
          <a:bodyPr/>
          <a:lstStyle/>
          <a:p>
            <a:pPr marL="0" indent="0">
              <a:spcBef>
                <a:spcPts val="0"/>
              </a:spcBef>
              <a:buNone/>
            </a:pPr>
            <a:r>
              <a:rPr lang="en-US" sz="2400" i="1" dirty="0"/>
              <a:t>U.S. v. </a:t>
            </a:r>
            <a:r>
              <a:rPr lang="en-US" sz="2400" i="1" dirty="0" err="1"/>
              <a:t>McLamb</a:t>
            </a:r>
            <a:r>
              <a:rPr lang="en-US" sz="2400" dirty="0"/>
              <a:t> (2018)</a:t>
            </a:r>
            <a:r>
              <a:rPr lang="en-US" sz="2400" baseline="30000" dirty="0"/>
              <a:t>19</a:t>
            </a:r>
            <a:endParaRPr lang="en-US" sz="2400" dirty="0"/>
          </a:p>
          <a:p>
            <a:pPr>
              <a:spcBef>
                <a:spcPts val="600"/>
              </a:spcBef>
            </a:pPr>
            <a:r>
              <a:rPr lang="en-US" sz="2000" dirty="0" err="1"/>
              <a:t>McLamb</a:t>
            </a:r>
            <a:r>
              <a:rPr lang="en-US" sz="2000" dirty="0"/>
              <a:t> was charged with possessing and receiving child pornography</a:t>
            </a:r>
          </a:p>
          <a:p>
            <a:pPr>
              <a:spcBef>
                <a:spcPts val="600"/>
              </a:spcBef>
            </a:pPr>
            <a:r>
              <a:rPr lang="en-US" sz="2000" dirty="0"/>
              <a:t>He moved to suppress evidence </a:t>
            </a:r>
            <a:r>
              <a:rPr lang="en-US" sz="1800" dirty="0"/>
              <a:t>(prevent from being shown in a trial) </a:t>
            </a:r>
            <a:r>
              <a:rPr lang="en-US" sz="2000" dirty="0"/>
              <a:t>obtained through a network investigative technique (NIT) that government used to investigate persons who accessed child pornography website.</a:t>
            </a:r>
          </a:p>
          <a:p>
            <a:pPr>
              <a:spcBef>
                <a:spcPts val="600"/>
              </a:spcBef>
            </a:pPr>
            <a:r>
              <a:rPr lang="en-US" sz="2000" dirty="0"/>
              <a:t>Once delivered and installed, the NIT searches user’s computer for identifying information and other data. The FBI consulted with Department of Justice before use of NIT.</a:t>
            </a:r>
          </a:p>
          <a:p>
            <a:pPr>
              <a:spcBef>
                <a:spcPts val="600"/>
              </a:spcBef>
            </a:pPr>
            <a:r>
              <a:rPr lang="en-US" sz="2000" dirty="0"/>
              <a:t>The Fourth Circuit held that a good faith exception applied to prevent the suppression of the evidence of child pornography seized pursuant to a search warrant, even if the warrant allowing use of NIT violated the Fourth Amendment.</a:t>
            </a:r>
          </a:p>
          <a:p>
            <a:pPr lvl="1">
              <a:spcBef>
                <a:spcPts val="600"/>
              </a:spcBef>
            </a:pPr>
            <a:r>
              <a:rPr lang="en-US" sz="1700" dirty="0"/>
              <a:t>A good faith exception allows for illegally gathered evidence to be admitted at trial if police officers have reason to believe their actions are legal.</a:t>
            </a:r>
          </a:p>
          <a:p>
            <a:pPr>
              <a:spcBef>
                <a:spcPts val="0"/>
              </a:spcBef>
            </a:pPr>
            <a:r>
              <a:rPr lang="en-US" sz="2400" dirty="0"/>
              <a:t>Takeaway:  Even if a warrant violates the Fourth Amendment, evidence can still be entered using a good faith exception.</a:t>
            </a:r>
          </a:p>
        </p:txBody>
      </p:sp>
      <p:sp>
        <p:nvSpPr>
          <p:cNvPr id="4" name="TextBox 3">
            <a:extLst>
              <a:ext uri="{FF2B5EF4-FFF2-40B4-BE49-F238E27FC236}">
                <a16:creationId xmlns:a16="http://schemas.microsoft.com/office/drawing/2014/main" xmlns="" id="{FEEC8361-F694-4F9A-948B-BE0EFBC26FB7}"/>
              </a:ext>
            </a:extLst>
          </p:cNvPr>
          <p:cNvSpPr txBox="1"/>
          <p:nvPr/>
        </p:nvSpPr>
        <p:spPr>
          <a:xfrm>
            <a:off x="628650" y="6410431"/>
            <a:ext cx="7502476" cy="246221"/>
          </a:xfrm>
          <a:prstGeom prst="rect">
            <a:avLst/>
          </a:prstGeom>
          <a:noFill/>
        </p:spPr>
        <p:txBody>
          <a:bodyPr wrap="square" rtlCol="0">
            <a:spAutoFit/>
          </a:bodyPr>
          <a:lstStyle/>
          <a:p>
            <a:r>
              <a:rPr lang="en-US" sz="1000" dirty="0">
                <a:latin typeface="+mn-lt"/>
              </a:rPr>
              <a:t>19</a:t>
            </a:r>
            <a:r>
              <a:rPr lang="en-US" sz="1000" i="1" dirty="0">
                <a:latin typeface="+mn-lt"/>
              </a:rPr>
              <a:t>. United States v. </a:t>
            </a:r>
            <a:r>
              <a:rPr lang="en-US" sz="1000" i="1" dirty="0" err="1">
                <a:latin typeface="+mn-lt"/>
              </a:rPr>
              <a:t>McLamb</a:t>
            </a:r>
            <a:r>
              <a:rPr lang="en-US" sz="1000" dirty="0">
                <a:latin typeface="+mn-lt"/>
              </a:rPr>
              <a:t>, 880 F.3d 685 (4th Cir. 2018)</a:t>
            </a:r>
          </a:p>
        </p:txBody>
      </p:sp>
    </p:spTree>
    <p:extLst>
      <p:ext uri="{BB962C8B-B14F-4D97-AF65-F5344CB8AC3E}">
        <p14:creationId xmlns:p14="http://schemas.microsoft.com/office/powerpoint/2010/main" val="12256119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US" dirty="0"/>
              <a:t>Right to Privacy &amp; Fourth Amendment</a:t>
            </a:r>
            <a:r>
              <a:rPr lang="en-IE" dirty="0"/>
              <a:t>: Assessment</a:t>
            </a:r>
          </a:p>
        </p:txBody>
      </p:sp>
      <p:sp>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628650" y="1715649"/>
            <a:ext cx="7886700" cy="4351338"/>
          </a:xfrm>
        </p:spPr>
        <p:txBody>
          <a:bodyPr/>
          <a:lstStyle/>
          <a:p>
            <a:pPr marL="0" indent="0">
              <a:buNone/>
            </a:pPr>
            <a:endParaRPr lang="en-US" sz="2000" b="1" dirty="0"/>
          </a:p>
          <a:p>
            <a:pPr marL="0" indent="0">
              <a:buNone/>
            </a:pPr>
            <a:r>
              <a:rPr lang="sv-SE" sz="2400" dirty="0"/>
              <a:t>Which of the following are considered searches requiring a warrant under the Fourth Amendment?</a:t>
            </a:r>
          </a:p>
          <a:p>
            <a:pPr marL="0" indent="0">
              <a:buNone/>
            </a:pPr>
            <a:endParaRPr lang="sv-SE" sz="2400" dirty="0"/>
          </a:p>
          <a:p>
            <a:pPr marL="800100" lvl="1" indent="-457200">
              <a:buFont typeface="+mj-lt"/>
              <a:buAutoNum type="arabicPeriod"/>
            </a:pPr>
            <a:r>
              <a:rPr lang="sv-SE" sz="2100" dirty="0"/>
              <a:t>Cellphone Data</a:t>
            </a:r>
          </a:p>
          <a:p>
            <a:pPr marL="800100" lvl="1" indent="-457200">
              <a:buFont typeface="+mj-lt"/>
              <a:buAutoNum type="arabicPeriod"/>
            </a:pPr>
            <a:r>
              <a:rPr lang="sv-SE" sz="2100" dirty="0"/>
              <a:t>Pen Register</a:t>
            </a:r>
          </a:p>
          <a:p>
            <a:pPr marL="800100" lvl="1" indent="-457200">
              <a:buFont typeface="+mj-lt"/>
              <a:buAutoNum type="arabicPeriod"/>
            </a:pPr>
            <a:r>
              <a:rPr lang="sv-SE" sz="2100" dirty="0"/>
              <a:t>GPS Tracking Device on Car</a:t>
            </a:r>
          </a:p>
          <a:p>
            <a:pPr marL="800100" lvl="1" indent="-457200">
              <a:buFont typeface="+mj-lt"/>
              <a:buAutoNum type="arabicPeriod"/>
            </a:pPr>
            <a:r>
              <a:rPr lang="sv-SE" sz="2100" dirty="0"/>
              <a:t>Opaque Garbage Bags on Curb</a:t>
            </a:r>
          </a:p>
          <a:p>
            <a:pPr marL="800100" lvl="1" indent="-457200">
              <a:buFont typeface="+mj-lt"/>
              <a:buAutoNum type="arabicPeriod"/>
            </a:pPr>
            <a:r>
              <a:rPr lang="sv-SE" sz="2100" dirty="0"/>
              <a:t>Network Ionvestigative Technique (NIT)</a:t>
            </a:r>
          </a:p>
          <a:p>
            <a:pPr marL="800100" lvl="1" indent="-457200">
              <a:buFont typeface="+mj-lt"/>
              <a:buAutoNum type="arabicPeriod"/>
            </a:pPr>
            <a:r>
              <a:rPr lang="sv-SE" sz="2100" dirty="0"/>
              <a:t>Thermal Imaging of Home</a:t>
            </a:r>
          </a:p>
          <a:p>
            <a:pPr marL="800100" lvl="1" indent="-457200">
              <a:buFont typeface="+mj-lt"/>
              <a:buAutoNum type="arabicPeriod"/>
            </a:pPr>
            <a:r>
              <a:rPr lang="sv-SE" sz="2100" dirty="0"/>
              <a:t>Aerial Survelliance of Warehouse</a:t>
            </a:r>
          </a:p>
          <a:p>
            <a:pPr marL="800100" lvl="1" indent="-457200">
              <a:buFont typeface="+mj-lt"/>
              <a:buAutoNum type="arabicPeriod"/>
            </a:pPr>
            <a:endParaRPr lang="sv-SE" sz="2100" dirty="0"/>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9" name="Picture 8" descr="Clipart of a person holding binoculars">
            <a:extLst>
              <a:ext uri="{FF2B5EF4-FFF2-40B4-BE49-F238E27FC236}">
                <a16:creationId xmlns:a16="http://schemas.microsoft.com/office/drawing/2014/main" xmlns="" id="{79FDFB8F-A8F8-4411-AE1E-2FD3987D4C7D}"/>
              </a:ext>
            </a:extLst>
          </p:cNvPr>
          <p:cNvPicPr>
            <a:picLocks noChangeAspect="1"/>
          </p:cNvPicPr>
          <p:nvPr/>
        </p:nvPicPr>
        <p:blipFill>
          <a:blip r:embed="rId2"/>
          <a:stretch>
            <a:fillRect/>
          </a:stretch>
        </p:blipFill>
        <p:spPr>
          <a:xfrm>
            <a:off x="5905500" y="2776294"/>
            <a:ext cx="3238500" cy="3238500"/>
          </a:xfrm>
          <a:prstGeom prst="rect">
            <a:avLst/>
          </a:prstGeom>
        </p:spPr>
      </p:pic>
    </p:spTree>
    <p:extLst>
      <p:ext uri="{BB962C8B-B14F-4D97-AF65-F5344CB8AC3E}">
        <p14:creationId xmlns:p14="http://schemas.microsoft.com/office/powerpoint/2010/main" val="24761072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US" dirty="0"/>
              <a:t>Right to Privacy &amp; Fourth Amendment</a:t>
            </a:r>
            <a:r>
              <a:rPr lang="en-IE" dirty="0"/>
              <a:t>: Assessment (ANSWERS)</a:t>
            </a:r>
          </a:p>
        </p:txBody>
      </p:sp>
      <p:sp>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628650" y="1715649"/>
            <a:ext cx="7886700" cy="4351338"/>
          </a:xfrm>
        </p:spPr>
        <p:txBody>
          <a:bodyPr/>
          <a:lstStyle/>
          <a:p>
            <a:pPr marL="0" indent="0">
              <a:buNone/>
            </a:pPr>
            <a:r>
              <a:rPr lang="sv-SE" sz="2400" dirty="0"/>
              <a:t>Which of the following are considered searches requiring a warrant under the Fourth Amendment?</a:t>
            </a:r>
          </a:p>
          <a:p>
            <a:pPr marL="0" indent="0">
              <a:buNone/>
            </a:pPr>
            <a:endParaRPr lang="sv-SE" sz="2400" dirty="0"/>
          </a:p>
          <a:p>
            <a:pPr marL="2514600" lvl="6" indent="-457200">
              <a:buFont typeface="+mj-lt"/>
              <a:buAutoNum type="arabicPeriod"/>
            </a:pPr>
            <a:r>
              <a:rPr lang="sv-SE" sz="2400" b="1" dirty="0"/>
              <a:t>Cellphone Data</a:t>
            </a:r>
          </a:p>
          <a:p>
            <a:pPr marL="2514600" lvl="6" indent="-457200">
              <a:buFont typeface="+mj-lt"/>
              <a:buAutoNum type="arabicPeriod"/>
            </a:pPr>
            <a:r>
              <a:rPr lang="sv-SE" sz="2400" dirty="0"/>
              <a:t>Pen Register (but use of pen register device is governed by the pen register statute)</a:t>
            </a:r>
          </a:p>
          <a:p>
            <a:pPr marL="2514600" lvl="6" indent="-457200">
              <a:buFont typeface="+mj-lt"/>
              <a:buAutoNum type="arabicPeriod"/>
            </a:pPr>
            <a:r>
              <a:rPr lang="sv-SE" sz="2400" b="1" dirty="0"/>
              <a:t>GPS Tracking Device on Car</a:t>
            </a:r>
          </a:p>
          <a:p>
            <a:pPr marL="2514600" lvl="6" indent="-457200">
              <a:buFont typeface="+mj-lt"/>
              <a:buAutoNum type="arabicPeriod"/>
            </a:pPr>
            <a:r>
              <a:rPr lang="sv-SE" sz="2400" dirty="0"/>
              <a:t>Opaque Garbage Bags on Curb</a:t>
            </a:r>
          </a:p>
          <a:p>
            <a:pPr marL="2514600" lvl="6" indent="-457200">
              <a:buFont typeface="+mj-lt"/>
              <a:buAutoNum type="arabicPeriod"/>
            </a:pPr>
            <a:r>
              <a:rPr lang="sv-SE" sz="2400" b="1" dirty="0"/>
              <a:t>Network Ionvestigative Technique (NIT)</a:t>
            </a:r>
          </a:p>
          <a:p>
            <a:pPr marL="2514600" lvl="6" indent="-457200">
              <a:buFont typeface="+mj-lt"/>
              <a:buAutoNum type="arabicPeriod"/>
            </a:pPr>
            <a:r>
              <a:rPr lang="sv-SE" sz="2400" b="1" dirty="0"/>
              <a:t>Thermal Imaging of Home</a:t>
            </a:r>
          </a:p>
          <a:p>
            <a:pPr marL="2514600" lvl="6" indent="-457200">
              <a:buFont typeface="+mj-lt"/>
              <a:buAutoNum type="arabicPeriod"/>
            </a:pPr>
            <a:r>
              <a:rPr lang="sv-SE" sz="2400" dirty="0"/>
              <a:t>Aerial Survelliance of Warehouse</a:t>
            </a:r>
          </a:p>
          <a:p>
            <a:pPr marL="800100" lvl="1" indent="-457200">
              <a:buFont typeface="+mj-lt"/>
              <a:buAutoNum type="arabicPeriod"/>
            </a:pPr>
            <a:endParaRPr lang="sv-SE" sz="2100" dirty="0"/>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9" name="Picture 8" descr="Clipart of a person holding binoculars">
            <a:extLst>
              <a:ext uri="{FF2B5EF4-FFF2-40B4-BE49-F238E27FC236}">
                <a16:creationId xmlns:a16="http://schemas.microsoft.com/office/drawing/2014/main" xmlns="" id="{79FDFB8F-A8F8-4411-AE1E-2FD3987D4C7D}"/>
              </a:ext>
            </a:extLst>
          </p:cNvPr>
          <p:cNvPicPr>
            <a:picLocks noChangeAspect="1"/>
          </p:cNvPicPr>
          <p:nvPr/>
        </p:nvPicPr>
        <p:blipFill>
          <a:blip r:embed="rId2"/>
          <a:stretch>
            <a:fillRect/>
          </a:stretch>
        </p:blipFill>
        <p:spPr>
          <a:xfrm>
            <a:off x="-1" y="3078245"/>
            <a:ext cx="2219447" cy="2778535"/>
          </a:xfrm>
          <a:prstGeom prst="rect">
            <a:avLst/>
          </a:prstGeom>
        </p:spPr>
      </p:pic>
    </p:spTree>
    <p:extLst>
      <p:ext uri="{BB962C8B-B14F-4D97-AF65-F5344CB8AC3E}">
        <p14:creationId xmlns:p14="http://schemas.microsoft.com/office/powerpoint/2010/main" val="37406609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US" dirty="0"/>
              <a:t>Right to Privacy &amp; Fourth Amendment</a:t>
            </a:r>
            <a:r>
              <a:rPr lang="en-IE" dirty="0"/>
              <a:t>: Discussion Question</a:t>
            </a:r>
          </a:p>
        </p:txBody>
      </p:sp>
      <p:sp>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p:txBody>
          <a:bodyPr/>
          <a:lstStyle/>
          <a:p>
            <a:pPr marL="0" indent="0">
              <a:buNone/>
            </a:pPr>
            <a:endParaRPr lang="en-US" sz="2000" b="1" dirty="0"/>
          </a:p>
          <a:p>
            <a:pPr marL="0" indent="0">
              <a:buNone/>
            </a:pPr>
            <a:r>
              <a:rPr lang="sv-SE" sz="2400" dirty="0"/>
              <a:t>How have privacy laws changed with technological advances through the years?</a:t>
            </a:r>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6" name="Picture 5" descr="Image of three giraffes, looking like they are having a conversation">
            <a:extLst>
              <a:ext uri="{FF2B5EF4-FFF2-40B4-BE49-F238E27FC236}">
                <a16:creationId xmlns:a16="http://schemas.microsoft.com/office/drawing/2014/main" xmlns="" id="{D7D89FE9-1E89-4D1F-8188-10F896CC7E32}"/>
              </a:ext>
            </a:extLst>
          </p:cNvPr>
          <p:cNvPicPr>
            <a:picLocks noChangeAspect="1"/>
          </p:cNvPicPr>
          <p:nvPr/>
        </p:nvPicPr>
        <p:blipFill>
          <a:blip r:embed="rId2"/>
          <a:stretch>
            <a:fillRect/>
          </a:stretch>
        </p:blipFill>
        <p:spPr>
          <a:xfrm>
            <a:off x="1997612" y="3254374"/>
            <a:ext cx="4857750" cy="3238500"/>
          </a:xfrm>
          <a:prstGeom prst="rect">
            <a:avLst/>
          </a:prstGeom>
        </p:spPr>
      </p:pic>
    </p:spTree>
    <p:extLst>
      <p:ext uri="{BB962C8B-B14F-4D97-AF65-F5344CB8AC3E}">
        <p14:creationId xmlns:p14="http://schemas.microsoft.com/office/powerpoint/2010/main" val="20697541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IE" dirty="0"/>
              <a:t>Discussion Question</a:t>
            </a:r>
          </a:p>
        </p:txBody>
      </p:sp>
      <p:sp>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p:txBody>
          <a:bodyPr/>
          <a:lstStyle/>
          <a:p>
            <a:pPr marL="0" indent="0">
              <a:buNone/>
            </a:pPr>
            <a:r>
              <a:rPr lang="sv-SE" sz="2800" dirty="0"/>
              <a:t>When does government cyber surveillance activity violate the Fourth Amendment?</a:t>
            </a:r>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5" name="Picture 4" descr="Image of a question mark ">
            <a:extLst>
              <a:ext uri="{FF2B5EF4-FFF2-40B4-BE49-F238E27FC236}">
                <a16:creationId xmlns:a16="http://schemas.microsoft.com/office/drawing/2014/main" xmlns="" id="{D6B9F8FC-A3BA-4CDD-9183-67C3A8BE157D}"/>
              </a:ext>
            </a:extLst>
          </p:cNvPr>
          <p:cNvPicPr>
            <a:picLocks noChangeAspect="1"/>
          </p:cNvPicPr>
          <p:nvPr/>
        </p:nvPicPr>
        <p:blipFill>
          <a:blip r:embed="rId3"/>
          <a:stretch>
            <a:fillRect/>
          </a:stretch>
        </p:blipFill>
        <p:spPr>
          <a:xfrm>
            <a:off x="6468735" y="3232921"/>
            <a:ext cx="2046615" cy="3078978"/>
          </a:xfrm>
          <a:prstGeom prst="rect">
            <a:avLst/>
          </a:prstGeom>
        </p:spPr>
      </p:pic>
    </p:spTree>
    <p:extLst>
      <p:ext uri="{BB962C8B-B14F-4D97-AF65-F5344CB8AC3E}">
        <p14:creationId xmlns:p14="http://schemas.microsoft.com/office/powerpoint/2010/main" val="6020297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sz="2400" dirty="0"/>
              <a:t>An Overview of Warrants</a:t>
            </a:r>
          </a:p>
        </p:txBody>
      </p:sp>
      <p:pic>
        <p:nvPicPr>
          <p:cNvPr id="6" name="Picture 5" descr="Image of a gavel  on a keyboard">
            <a:extLst>
              <a:ext uri="{FF2B5EF4-FFF2-40B4-BE49-F238E27FC236}">
                <a16:creationId xmlns:a16="http://schemas.microsoft.com/office/drawing/2014/main" xmlns="" id="{8D7D482D-C43C-476C-A21F-7D49BC3502B4}"/>
              </a:ext>
            </a:extLst>
          </p:cNvPr>
          <p:cNvPicPr>
            <a:picLocks noChangeAspect="1"/>
          </p:cNvPicPr>
          <p:nvPr/>
        </p:nvPicPr>
        <p:blipFill>
          <a:blip r:embed="rId2"/>
          <a:stretch>
            <a:fillRect/>
          </a:stretch>
        </p:blipFill>
        <p:spPr>
          <a:xfrm>
            <a:off x="3549237" y="2137851"/>
            <a:ext cx="4307275" cy="2424625"/>
          </a:xfrm>
          <a:prstGeom prst="rect">
            <a:avLst/>
          </a:prstGeom>
        </p:spPr>
      </p:pic>
    </p:spTree>
    <p:extLst>
      <p:ext uri="{BB962C8B-B14F-4D97-AF65-F5344CB8AC3E}">
        <p14:creationId xmlns:p14="http://schemas.microsoft.com/office/powerpoint/2010/main" val="984577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a:xfrm>
            <a:off x="623888" y="4589464"/>
            <a:ext cx="8078678" cy="1500187"/>
          </a:xfrm>
        </p:spPr>
        <p:txBody>
          <a:bodyPr/>
          <a:lstStyle/>
          <a:p>
            <a:r>
              <a:rPr lang="en-US" sz="3200" dirty="0"/>
              <a:t>The U.S. Constitution and the Evolution of the Right to Privacy in the U.S. </a:t>
            </a:r>
          </a:p>
        </p:txBody>
      </p:sp>
      <p:pic>
        <p:nvPicPr>
          <p:cNvPr id="6" name="Picture 5" descr="Image of a lock over a background of cyberdata">
            <a:extLst>
              <a:ext uri="{FF2B5EF4-FFF2-40B4-BE49-F238E27FC236}">
                <a16:creationId xmlns:a16="http://schemas.microsoft.com/office/drawing/2014/main" xmlns="" id="{4D7EDFEC-0C90-47A9-9B29-B830FD624099}"/>
              </a:ext>
            </a:extLst>
          </p:cNvPr>
          <p:cNvPicPr>
            <a:picLocks noChangeAspect="1"/>
          </p:cNvPicPr>
          <p:nvPr/>
        </p:nvPicPr>
        <p:blipFill>
          <a:blip r:embed="rId2"/>
          <a:stretch>
            <a:fillRect/>
          </a:stretch>
        </p:blipFill>
        <p:spPr>
          <a:xfrm>
            <a:off x="3403443" y="1682751"/>
            <a:ext cx="4182269" cy="2652932"/>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609F1CB0-E88E-435E-85B8-56505E4716DE}"/>
              </a:ext>
            </a:extLst>
          </p:cNvPr>
          <p:cNvSpPr>
            <a:spLocks noGrp="1"/>
          </p:cNvSpPr>
          <p:nvPr>
            <p:ph type="title"/>
          </p:nvPr>
        </p:nvSpPr>
        <p:spPr/>
        <p:txBody>
          <a:bodyPr/>
          <a:lstStyle/>
          <a:p>
            <a:r>
              <a:rPr lang="en-US" dirty="0"/>
              <a:t>Fourth Amendment Applied to Government Actions:  Warrants</a:t>
            </a:r>
          </a:p>
        </p:txBody>
      </p:sp>
      <p:sp>
        <p:nvSpPr>
          <p:cNvPr id="5" name="Content Placeholder 4">
            <a:extLst>
              <a:ext uri="{FF2B5EF4-FFF2-40B4-BE49-F238E27FC236}">
                <a16:creationId xmlns:a16="http://schemas.microsoft.com/office/drawing/2014/main" xmlns="" id="{F467854A-F2E3-438B-BC6C-0B007EFCF17F}"/>
              </a:ext>
            </a:extLst>
          </p:cNvPr>
          <p:cNvSpPr>
            <a:spLocks noGrp="1"/>
          </p:cNvSpPr>
          <p:nvPr>
            <p:ph idx="1"/>
          </p:nvPr>
        </p:nvSpPr>
        <p:spPr>
          <a:xfrm>
            <a:off x="628650" y="1690689"/>
            <a:ext cx="7886700" cy="4351338"/>
          </a:xfrm>
        </p:spPr>
        <p:txBody>
          <a:bodyPr/>
          <a:lstStyle/>
          <a:p>
            <a:pPr marL="0" indent="0">
              <a:buNone/>
            </a:pPr>
            <a:r>
              <a:rPr lang="en-US" sz="2400" dirty="0"/>
              <a:t>You have by now heard the term “warrant” quite a bit. As you learned in Section 1 of this lesson, the Fourth Amendment protects U.S. citizens from unreasonable searches and seizures by law enforcement officers. Unreasonable searches and seizures are those done without warrant.</a:t>
            </a:r>
          </a:p>
          <a:p>
            <a:pPr marL="0" indent="0">
              <a:buNone/>
            </a:pPr>
            <a:r>
              <a:rPr lang="en-US" sz="2400" dirty="0"/>
              <a:t>Hence, for cyber operations, you must understand what a warrant actually is, and what the Fourth Amendment demands for a warrant to be lawful and valid. </a:t>
            </a:r>
          </a:p>
        </p:txBody>
      </p:sp>
    </p:spTree>
    <p:extLst>
      <p:ext uri="{BB962C8B-B14F-4D97-AF65-F5344CB8AC3E}">
        <p14:creationId xmlns:p14="http://schemas.microsoft.com/office/powerpoint/2010/main" val="2635245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609F1CB0-E88E-435E-85B8-56505E4716DE}"/>
              </a:ext>
            </a:extLst>
          </p:cNvPr>
          <p:cNvSpPr>
            <a:spLocks noGrp="1"/>
          </p:cNvSpPr>
          <p:nvPr>
            <p:ph type="title"/>
          </p:nvPr>
        </p:nvSpPr>
        <p:spPr/>
        <p:txBody>
          <a:bodyPr/>
          <a:lstStyle/>
          <a:p>
            <a:r>
              <a:rPr lang="en-US" dirty="0"/>
              <a:t>Fourth Amendment Applied to Government Actions:  A Basic Understanding of Warrants</a:t>
            </a:r>
          </a:p>
        </p:txBody>
      </p:sp>
      <p:sp>
        <p:nvSpPr>
          <p:cNvPr id="5" name="Content Placeholder 4">
            <a:extLst>
              <a:ext uri="{FF2B5EF4-FFF2-40B4-BE49-F238E27FC236}">
                <a16:creationId xmlns:a16="http://schemas.microsoft.com/office/drawing/2014/main" xmlns="" id="{F467854A-F2E3-438B-BC6C-0B007EFCF17F}"/>
              </a:ext>
            </a:extLst>
          </p:cNvPr>
          <p:cNvSpPr>
            <a:spLocks noGrp="1"/>
          </p:cNvSpPr>
          <p:nvPr>
            <p:ph idx="1"/>
          </p:nvPr>
        </p:nvSpPr>
        <p:spPr>
          <a:xfrm>
            <a:off x="628650" y="1690689"/>
            <a:ext cx="7886700" cy="4351338"/>
          </a:xfrm>
        </p:spPr>
        <p:txBody>
          <a:bodyPr/>
          <a:lstStyle/>
          <a:p>
            <a:pPr marL="0" indent="0">
              <a:buNone/>
            </a:pPr>
            <a:r>
              <a:rPr lang="en-US" sz="2400" dirty="0"/>
              <a:t>Key points in understanding the 4</a:t>
            </a:r>
            <a:r>
              <a:rPr lang="en-US" sz="2400" baseline="30000" dirty="0"/>
              <a:t>th</a:t>
            </a:r>
            <a:r>
              <a:rPr lang="en-US" sz="2400" dirty="0"/>
              <a:t> Amendment Constitutional Requirements for Valid Warrants:</a:t>
            </a:r>
          </a:p>
          <a:p>
            <a:r>
              <a:rPr lang="en-US" sz="2400" dirty="0"/>
              <a:t>An unreasonable search and/or seizure is one conducted by police without a </a:t>
            </a:r>
            <a:r>
              <a:rPr lang="en-US" sz="2400" u="sng" dirty="0"/>
              <a:t>valid</a:t>
            </a:r>
            <a:r>
              <a:rPr lang="en-US" sz="2400" dirty="0"/>
              <a:t> search warrant, and that does not fall under an exception to the warrant requirement.</a:t>
            </a:r>
          </a:p>
          <a:p>
            <a:r>
              <a:rPr lang="en-US" sz="2400" dirty="0"/>
              <a:t>A judge issues a search warrant to authorize law enforcement officers to search a particular location and seize specific items. </a:t>
            </a:r>
          </a:p>
          <a:p>
            <a:r>
              <a:rPr lang="en-US" sz="2400" dirty="0"/>
              <a:t>Police must show probable cause that a crime was committed and that items connected to the crime are likely to be found in the place specified by the warrant in order to obtain a search warrant</a:t>
            </a:r>
          </a:p>
        </p:txBody>
      </p:sp>
    </p:spTree>
    <p:extLst>
      <p:ext uri="{BB962C8B-B14F-4D97-AF65-F5344CB8AC3E}">
        <p14:creationId xmlns:p14="http://schemas.microsoft.com/office/powerpoint/2010/main" val="5479161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609F1CB0-E88E-435E-85B8-56505E4716DE}"/>
              </a:ext>
            </a:extLst>
          </p:cNvPr>
          <p:cNvSpPr>
            <a:spLocks noGrp="1"/>
          </p:cNvSpPr>
          <p:nvPr>
            <p:ph type="title"/>
          </p:nvPr>
        </p:nvSpPr>
        <p:spPr>
          <a:xfrm>
            <a:off x="379828" y="448513"/>
            <a:ext cx="7886700" cy="872831"/>
          </a:xfrm>
        </p:spPr>
        <p:txBody>
          <a:bodyPr/>
          <a:lstStyle/>
          <a:p>
            <a:r>
              <a:rPr lang="en-US" dirty="0"/>
              <a:t>Constitutional Warrant Requirements</a:t>
            </a:r>
          </a:p>
        </p:txBody>
      </p:sp>
      <p:sp>
        <p:nvSpPr>
          <p:cNvPr id="5" name="Content Placeholder 4">
            <a:extLst>
              <a:ext uri="{FF2B5EF4-FFF2-40B4-BE49-F238E27FC236}">
                <a16:creationId xmlns:a16="http://schemas.microsoft.com/office/drawing/2014/main" xmlns="" id="{F467854A-F2E3-438B-BC6C-0B007EFCF17F}"/>
              </a:ext>
            </a:extLst>
          </p:cNvPr>
          <p:cNvSpPr>
            <a:spLocks noGrp="1"/>
          </p:cNvSpPr>
          <p:nvPr>
            <p:ph idx="1"/>
          </p:nvPr>
        </p:nvSpPr>
        <p:spPr>
          <a:xfrm>
            <a:off x="379828" y="1321344"/>
            <a:ext cx="8135522" cy="4460705"/>
          </a:xfrm>
        </p:spPr>
        <p:txBody>
          <a:bodyPr/>
          <a:lstStyle/>
          <a:p>
            <a:pPr marL="0" indent="0">
              <a:spcAft>
                <a:spcPts val="600"/>
              </a:spcAft>
              <a:buNone/>
            </a:pPr>
            <a:r>
              <a:rPr lang="en-US" sz="2400" dirty="0"/>
              <a:t>The language of the Fourth Amendment sets forth four major requirements for a search warrant to be valid:</a:t>
            </a:r>
            <a:r>
              <a:rPr lang="en-US" sz="2400" baseline="30000" dirty="0"/>
              <a:t>20</a:t>
            </a:r>
            <a:endParaRPr lang="en-US" sz="2400" dirty="0"/>
          </a:p>
          <a:p>
            <a:pPr marL="342900" lvl="1" indent="0">
              <a:spcBef>
                <a:spcPts val="600"/>
              </a:spcBef>
              <a:spcAft>
                <a:spcPts val="600"/>
              </a:spcAft>
              <a:buNone/>
            </a:pPr>
            <a:r>
              <a:rPr lang="en-US" sz="2400" dirty="0"/>
              <a:t>(1) the application for warrant must be filed in good faith by a law enforcement officer </a:t>
            </a:r>
            <a:r>
              <a:rPr lang="en-US" sz="2000" dirty="0"/>
              <a:t>(“supported by oath or affirmation”)</a:t>
            </a:r>
          </a:p>
          <a:p>
            <a:pPr marL="342900" lvl="1" indent="0">
              <a:spcBef>
                <a:spcPts val="600"/>
              </a:spcBef>
              <a:spcAft>
                <a:spcPts val="600"/>
              </a:spcAft>
              <a:buNone/>
            </a:pPr>
            <a:r>
              <a:rPr lang="en-US" sz="2400" dirty="0"/>
              <a:t>(2) the warrant must be based on reliable information showing probable cause </a:t>
            </a:r>
            <a:r>
              <a:rPr lang="en-US" sz="2000" i="1" dirty="0">
                <a:solidFill>
                  <a:prstClr val="black"/>
                </a:solidFill>
              </a:rPr>
              <a:t>(“no warrants shall issue, but upon probable cause”)</a:t>
            </a:r>
            <a:endParaRPr lang="en-US" sz="2000" dirty="0"/>
          </a:p>
          <a:p>
            <a:pPr marL="342900" lvl="1" indent="0">
              <a:spcBef>
                <a:spcPts val="600"/>
              </a:spcBef>
              <a:spcAft>
                <a:spcPts val="600"/>
              </a:spcAft>
              <a:buNone/>
            </a:pPr>
            <a:r>
              <a:rPr lang="en-US" sz="2400" dirty="0"/>
              <a:t>(3) the warrant must be issued by a judge </a:t>
            </a:r>
            <a:r>
              <a:rPr lang="en-US" sz="2000" dirty="0"/>
              <a:t>(“no warrants shall issue” and “supported by oath or affirmation”)</a:t>
            </a:r>
            <a:r>
              <a:rPr lang="en-US" sz="2400" dirty="0"/>
              <a:t>, AND </a:t>
            </a:r>
          </a:p>
          <a:p>
            <a:pPr marL="342900" lvl="1" indent="0">
              <a:spcBef>
                <a:spcPts val="600"/>
              </a:spcBef>
              <a:spcAft>
                <a:spcPts val="600"/>
              </a:spcAft>
              <a:buNone/>
            </a:pPr>
            <a:r>
              <a:rPr lang="en-US" sz="2400" dirty="0"/>
              <a:t>(4) the warrant must state with specific particularity the person or location to be searched and/or the items to be seized</a:t>
            </a:r>
            <a:r>
              <a:rPr lang="en-US" sz="2000" b="1" dirty="0"/>
              <a:t>.</a:t>
            </a:r>
            <a:r>
              <a:rPr lang="en-US" sz="2000" b="1" i="1" dirty="0">
                <a:solidFill>
                  <a:prstClr val="black"/>
                </a:solidFill>
              </a:rPr>
              <a:t> (“</a:t>
            </a:r>
            <a:r>
              <a:rPr lang="en-US" sz="2000" i="1" dirty="0">
                <a:solidFill>
                  <a:prstClr val="black"/>
                </a:solidFill>
              </a:rPr>
              <a:t>particularly describing the place to be searched, and the persons or things to be seized”)</a:t>
            </a:r>
            <a:endParaRPr lang="en-US" sz="2000" dirty="0"/>
          </a:p>
          <a:p>
            <a:pPr marL="342900" lvl="1" indent="0">
              <a:spcBef>
                <a:spcPts val="600"/>
              </a:spcBef>
              <a:buNone/>
            </a:pPr>
            <a:endParaRPr lang="en-US" sz="2000" dirty="0"/>
          </a:p>
        </p:txBody>
      </p:sp>
      <p:sp>
        <p:nvSpPr>
          <p:cNvPr id="2" name="TextBox 1">
            <a:extLst>
              <a:ext uri="{FF2B5EF4-FFF2-40B4-BE49-F238E27FC236}">
                <a16:creationId xmlns:a16="http://schemas.microsoft.com/office/drawing/2014/main" xmlns="" id="{647FB23B-CA08-432D-BF5D-ABAE345E0102}"/>
              </a:ext>
            </a:extLst>
          </p:cNvPr>
          <p:cNvSpPr txBox="1"/>
          <p:nvPr/>
        </p:nvSpPr>
        <p:spPr>
          <a:xfrm>
            <a:off x="628649" y="6416713"/>
            <a:ext cx="7643153" cy="246221"/>
          </a:xfrm>
          <a:prstGeom prst="rect">
            <a:avLst/>
          </a:prstGeom>
          <a:noFill/>
        </p:spPr>
        <p:txBody>
          <a:bodyPr wrap="square" rtlCol="0">
            <a:spAutoFit/>
          </a:bodyPr>
          <a:lstStyle/>
          <a:p>
            <a:r>
              <a:rPr lang="en-US" sz="1000" dirty="0">
                <a:latin typeface="+mn-lt"/>
              </a:rPr>
              <a:t>20. https://www.justia.com/criminal/docs/search-seizure-faq/</a:t>
            </a:r>
          </a:p>
        </p:txBody>
      </p:sp>
      <p:pic>
        <p:nvPicPr>
          <p:cNvPr id="6" name="Picture 5" descr="Photo of a judge's gavel.">
            <a:extLst>
              <a:ext uri="{FF2B5EF4-FFF2-40B4-BE49-F238E27FC236}">
                <a16:creationId xmlns:a16="http://schemas.microsoft.com/office/drawing/2014/main" xmlns="" id="{41FDC53C-8773-4D16-BE0D-74C55ED85E98}"/>
              </a:ext>
            </a:extLst>
          </p:cNvPr>
          <p:cNvPicPr>
            <a:picLocks noChangeAspect="1"/>
          </p:cNvPicPr>
          <p:nvPr/>
        </p:nvPicPr>
        <p:blipFill>
          <a:blip r:embed="rId2"/>
          <a:stretch>
            <a:fillRect/>
          </a:stretch>
        </p:blipFill>
        <p:spPr>
          <a:xfrm>
            <a:off x="7117965" y="272534"/>
            <a:ext cx="1397385" cy="1048810"/>
          </a:xfrm>
          <a:prstGeom prst="rect">
            <a:avLst/>
          </a:prstGeom>
        </p:spPr>
      </p:pic>
    </p:spTree>
    <p:extLst>
      <p:ext uri="{BB962C8B-B14F-4D97-AF65-F5344CB8AC3E}">
        <p14:creationId xmlns:p14="http://schemas.microsoft.com/office/powerpoint/2010/main" val="19012700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Warrants: Probable Cause</a:t>
            </a:r>
          </a:p>
        </p:txBody>
      </p:sp>
      <p:sp>
        <p:nvSpPr>
          <p:cNvPr id="3" name="Content Placeholder 2"/>
          <p:cNvSpPr>
            <a:spLocks noGrp="1"/>
          </p:cNvSpPr>
          <p:nvPr>
            <p:ph idx="1"/>
          </p:nvPr>
        </p:nvSpPr>
        <p:spPr>
          <a:xfrm>
            <a:off x="495628" y="1790521"/>
            <a:ext cx="8152743" cy="4511145"/>
          </a:xfrm>
        </p:spPr>
        <p:txBody>
          <a:bodyPr/>
          <a:lstStyle/>
          <a:p>
            <a:pPr marL="342900" lvl="1" indent="0">
              <a:spcBef>
                <a:spcPts val="600"/>
              </a:spcBef>
              <a:spcAft>
                <a:spcPts val="600"/>
              </a:spcAft>
              <a:buNone/>
            </a:pPr>
            <a:r>
              <a:rPr lang="en-US" sz="2400" dirty="0"/>
              <a:t>The Supreme Court defines “probable cause” as a concept based upon probabilities that exist based upon the facts and circumstances of each case. </a:t>
            </a:r>
          </a:p>
          <a:p>
            <a:pPr marL="342900" lvl="1" indent="0">
              <a:spcBef>
                <a:spcPts val="600"/>
              </a:spcBef>
              <a:spcAft>
                <a:spcPts val="600"/>
              </a:spcAft>
              <a:buNone/>
            </a:pPr>
            <a:r>
              <a:rPr lang="en-US" sz="2400" dirty="0"/>
              <a:t>“As a general rule, probable cause exists when the facts and circumstances known to police are such as to justify a belief in the mind of a reasonable person that a crime is being, or has been, committed by the individual who is about to be arrested.”</a:t>
            </a:r>
            <a:r>
              <a:rPr lang="en-US" sz="2400" baseline="30000" dirty="0"/>
              <a:t>21</a:t>
            </a:r>
          </a:p>
          <a:p>
            <a:pPr lvl="1">
              <a:spcBef>
                <a:spcPts val="600"/>
              </a:spcBef>
              <a:spcAft>
                <a:spcPts val="600"/>
              </a:spcAft>
            </a:pPr>
            <a:r>
              <a:rPr lang="en-US" sz="2400" dirty="0"/>
              <a:t>For explanatory content regarding the probable cause requirement of the Fourth Amendment, see the following: </a:t>
            </a:r>
            <a:r>
              <a:rPr lang="en-US" sz="2400" dirty="0">
                <a:hlinkClick r:id="rId2"/>
              </a:rPr>
              <a:t>https://lawshelf.com/videos/entry/the-fourth-amendment-the-requirement-of-probable-cause</a:t>
            </a:r>
            <a:endParaRPr lang="en-US" sz="2400" dirty="0"/>
          </a:p>
          <a:p>
            <a:pPr marL="342900" lvl="1" indent="0">
              <a:spcBef>
                <a:spcPts val="600"/>
              </a:spcBef>
              <a:spcAft>
                <a:spcPts val="600"/>
              </a:spcAft>
              <a:buNone/>
            </a:pPr>
            <a:endParaRPr lang="en-US" sz="2800" dirty="0"/>
          </a:p>
        </p:txBody>
      </p:sp>
      <p:sp>
        <p:nvSpPr>
          <p:cNvPr id="5" name="TextBox 4">
            <a:extLst>
              <a:ext uri="{FF2B5EF4-FFF2-40B4-BE49-F238E27FC236}">
                <a16:creationId xmlns:a16="http://schemas.microsoft.com/office/drawing/2014/main" xmlns="" id="{F5552384-973B-4425-9781-607A584799ED}"/>
              </a:ext>
            </a:extLst>
          </p:cNvPr>
          <p:cNvSpPr txBox="1"/>
          <p:nvPr/>
        </p:nvSpPr>
        <p:spPr>
          <a:xfrm>
            <a:off x="659604" y="6369763"/>
            <a:ext cx="8034230" cy="246221"/>
          </a:xfrm>
          <a:prstGeom prst="rect">
            <a:avLst/>
          </a:prstGeom>
          <a:noFill/>
        </p:spPr>
        <p:txBody>
          <a:bodyPr wrap="square" rtlCol="0">
            <a:spAutoFit/>
          </a:bodyPr>
          <a:lstStyle/>
          <a:p>
            <a:r>
              <a:rPr lang="en-US" sz="1000" dirty="0">
                <a:latin typeface="+mn-lt"/>
              </a:rPr>
              <a:t>21. https://thelawdictionary.org/article/probable-cause-arrests-vs-arrest-warrants/</a:t>
            </a:r>
          </a:p>
        </p:txBody>
      </p:sp>
      <p:pic>
        <p:nvPicPr>
          <p:cNvPr id="8" name="Picture 7" descr="Clip art of a person holding a magnifying glass">
            <a:extLst>
              <a:ext uri="{FF2B5EF4-FFF2-40B4-BE49-F238E27FC236}">
                <a16:creationId xmlns:a16="http://schemas.microsoft.com/office/drawing/2014/main" xmlns="" id="{392F2E5A-E637-4BB1-AE0A-327F35441C18}"/>
              </a:ext>
            </a:extLst>
          </p:cNvPr>
          <p:cNvPicPr>
            <a:picLocks noChangeAspect="1"/>
          </p:cNvPicPr>
          <p:nvPr/>
        </p:nvPicPr>
        <p:blipFill>
          <a:blip r:embed="rId3"/>
          <a:stretch>
            <a:fillRect/>
          </a:stretch>
        </p:blipFill>
        <p:spPr>
          <a:xfrm>
            <a:off x="6502780" y="173790"/>
            <a:ext cx="2278613" cy="1555679"/>
          </a:xfrm>
          <a:prstGeom prst="rect">
            <a:avLst/>
          </a:prstGeom>
        </p:spPr>
      </p:pic>
    </p:spTree>
    <p:extLst>
      <p:ext uri="{BB962C8B-B14F-4D97-AF65-F5344CB8AC3E}">
        <p14:creationId xmlns:p14="http://schemas.microsoft.com/office/powerpoint/2010/main" val="35704713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97696" y="213284"/>
            <a:ext cx="7886700" cy="1325563"/>
          </a:xfrm>
        </p:spPr>
        <p:txBody>
          <a:bodyPr/>
          <a:lstStyle/>
          <a:p>
            <a:r>
              <a:rPr lang="en-US" sz="3600" dirty="0"/>
              <a:t>Warrants: Scope</a:t>
            </a:r>
          </a:p>
        </p:txBody>
      </p:sp>
      <p:sp>
        <p:nvSpPr>
          <p:cNvPr id="3" name="Content Placeholder 2"/>
          <p:cNvSpPr>
            <a:spLocks noGrp="1"/>
          </p:cNvSpPr>
          <p:nvPr>
            <p:ph idx="1"/>
          </p:nvPr>
        </p:nvSpPr>
        <p:spPr>
          <a:xfrm>
            <a:off x="659604" y="1308296"/>
            <a:ext cx="8152743" cy="4725364"/>
          </a:xfrm>
        </p:spPr>
        <p:txBody>
          <a:bodyPr/>
          <a:lstStyle/>
          <a:p>
            <a:pPr marL="0" indent="0">
              <a:spcBef>
                <a:spcPts val="600"/>
              </a:spcBef>
              <a:buNone/>
            </a:pPr>
            <a:r>
              <a:rPr lang="en-US" sz="2400" dirty="0"/>
              <a:t>Specificity:</a:t>
            </a:r>
            <a:r>
              <a:rPr lang="en-US" sz="2000" dirty="0"/>
              <a:t> </a:t>
            </a:r>
          </a:p>
          <a:p>
            <a:pPr marL="342900" lvl="1" indent="0">
              <a:spcBef>
                <a:spcPts val="600"/>
              </a:spcBef>
              <a:buNone/>
            </a:pPr>
            <a:r>
              <a:rPr lang="en-US" sz="2000" dirty="0"/>
              <a:t>Police must specifically list the location they want to search and the items they want to seize in their request for a warrant. They may only search the particular area and seize the specific items listed in the issued search warrant. They may only search outside the scope of the warrant if they are protecting their safety or the safety of others, or if they are acting to prevent the destruction of evidence. Police may seize objects not specified in the warrant only if the objects are in plain view during the course of the search.</a:t>
            </a:r>
            <a:r>
              <a:rPr lang="en-US" sz="2000" baseline="30000" dirty="0"/>
              <a:t> 22</a:t>
            </a:r>
          </a:p>
          <a:p>
            <a:pPr marL="0" indent="0">
              <a:spcBef>
                <a:spcPts val="600"/>
              </a:spcBef>
              <a:buNone/>
            </a:pPr>
            <a:endParaRPr lang="en-US" sz="1400" dirty="0"/>
          </a:p>
          <a:p>
            <a:pPr marL="0" indent="0">
              <a:spcBef>
                <a:spcPts val="600"/>
              </a:spcBef>
              <a:buNone/>
            </a:pPr>
            <a:r>
              <a:rPr lang="en-US" sz="2400" dirty="0"/>
              <a:t>Particularity Requirement</a:t>
            </a:r>
          </a:p>
          <a:p>
            <a:pPr marL="342900" lvl="1" indent="0">
              <a:spcBef>
                <a:spcPts val="600"/>
              </a:spcBef>
              <a:buNone/>
            </a:pPr>
            <a:r>
              <a:rPr lang="en-US" sz="2000" dirty="0"/>
              <a:t>“The requirement that warrants shall particularly describe the things to be seized makes general searches under them impossible and prevents the seizure of one thing under a warrant describing another. As to what is to be taken, nothing is left to the discretion of the officer executing the warrant.”</a:t>
            </a:r>
            <a:r>
              <a:rPr lang="en-US" sz="2000" baseline="30000" dirty="0"/>
              <a:t>23</a:t>
            </a:r>
          </a:p>
          <a:p>
            <a:pPr lvl="1"/>
            <a:endParaRPr lang="en-US" sz="2100" dirty="0"/>
          </a:p>
          <a:p>
            <a:endParaRPr lang="en-US" sz="2400" dirty="0"/>
          </a:p>
        </p:txBody>
      </p:sp>
      <p:sp>
        <p:nvSpPr>
          <p:cNvPr id="5" name="TextBox 4">
            <a:extLst>
              <a:ext uri="{FF2B5EF4-FFF2-40B4-BE49-F238E27FC236}">
                <a16:creationId xmlns:a16="http://schemas.microsoft.com/office/drawing/2014/main" xmlns="" id="{F5552384-973B-4425-9781-607A584799ED}"/>
              </a:ext>
            </a:extLst>
          </p:cNvPr>
          <p:cNvSpPr txBox="1"/>
          <p:nvPr/>
        </p:nvSpPr>
        <p:spPr>
          <a:xfrm>
            <a:off x="659604" y="6292819"/>
            <a:ext cx="8034230" cy="400110"/>
          </a:xfrm>
          <a:prstGeom prst="rect">
            <a:avLst/>
          </a:prstGeom>
          <a:noFill/>
        </p:spPr>
        <p:txBody>
          <a:bodyPr wrap="square" rtlCol="0">
            <a:spAutoFit/>
          </a:bodyPr>
          <a:lstStyle/>
          <a:p>
            <a:r>
              <a:rPr lang="en-US" sz="1000" dirty="0">
                <a:latin typeface="+mn-lt"/>
              </a:rPr>
              <a:t>22. https://www.justia.com/criminal/docs/search-seizure-faq/ </a:t>
            </a:r>
          </a:p>
          <a:p>
            <a:r>
              <a:rPr lang="en-US" sz="1000" dirty="0">
                <a:latin typeface="+mn-lt"/>
              </a:rPr>
              <a:t>23. </a:t>
            </a:r>
            <a:r>
              <a:rPr lang="en-US" sz="1000" i="1" dirty="0">
                <a:latin typeface="+mn-lt"/>
              </a:rPr>
              <a:t>Marron v. United States</a:t>
            </a:r>
            <a:r>
              <a:rPr lang="en-US" sz="1000" dirty="0">
                <a:latin typeface="+mn-lt"/>
              </a:rPr>
              <a:t>, 275 U.S. 192, 196 (1927)</a:t>
            </a:r>
          </a:p>
        </p:txBody>
      </p:sp>
      <p:pic>
        <p:nvPicPr>
          <p:cNvPr id="4" name="Picture 3" descr="Image of a row of doors.  All are white except the third door from the left, which is yellow.">
            <a:extLst>
              <a:ext uri="{FF2B5EF4-FFF2-40B4-BE49-F238E27FC236}">
                <a16:creationId xmlns:a16="http://schemas.microsoft.com/office/drawing/2014/main" xmlns="" id="{2B213311-65D4-4C93-9EF5-BD0F6311A596}"/>
              </a:ext>
            </a:extLst>
          </p:cNvPr>
          <p:cNvPicPr>
            <a:picLocks noChangeAspect="1"/>
          </p:cNvPicPr>
          <p:nvPr/>
        </p:nvPicPr>
        <p:blipFill>
          <a:blip r:embed="rId2"/>
          <a:stretch>
            <a:fillRect/>
          </a:stretch>
        </p:blipFill>
        <p:spPr>
          <a:xfrm>
            <a:off x="6443003" y="243745"/>
            <a:ext cx="2369344" cy="1264643"/>
          </a:xfrm>
          <a:prstGeom prst="rect">
            <a:avLst/>
          </a:prstGeom>
        </p:spPr>
      </p:pic>
    </p:spTree>
    <p:extLst>
      <p:ext uri="{BB962C8B-B14F-4D97-AF65-F5344CB8AC3E}">
        <p14:creationId xmlns:p14="http://schemas.microsoft.com/office/powerpoint/2010/main" val="20213248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47296" y="41569"/>
            <a:ext cx="7886700" cy="1325563"/>
          </a:xfrm>
        </p:spPr>
        <p:txBody>
          <a:bodyPr/>
          <a:lstStyle/>
          <a:p>
            <a:r>
              <a:rPr lang="en-US" sz="3600" dirty="0"/>
              <a:t>Warrants: Minimization Requirements</a:t>
            </a:r>
            <a:endParaRPr lang="en-US" dirty="0"/>
          </a:p>
        </p:txBody>
      </p:sp>
      <p:sp>
        <p:nvSpPr>
          <p:cNvPr id="3" name="Content Placeholder 2"/>
          <p:cNvSpPr>
            <a:spLocks noGrp="1"/>
          </p:cNvSpPr>
          <p:nvPr>
            <p:ph idx="1"/>
          </p:nvPr>
        </p:nvSpPr>
        <p:spPr>
          <a:xfrm>
            <a:off x="362607" y="1266092"/>
            <a:ext cx="8152743" cy="4798810"/>
          </a:xfrm>
        </p:spPr>
        <p:txBody>
          <a:bodyPr/>
          <a:lstStyle/>
          <a:p>
            <a:pPr marL="0" indent="0">
              <a:buNone/>
            </a:pPr>
            <a:r>
              <a:rPr lang="en-US" sz="2400" dirty="0"/>
              <a:t>The minimization requirement was developed for electronic surveillance because of the ease with which electronic surveillance technology allows the wholesale gathering of large quantities of information not covered by the scope of the warrant.</a:t>
            </a:r>
          </a:p>
          <a:p>
            <a:pPr marL="0" indent="0">
              <a:buNone/>
            </a:pPr>
            <a:r>
              <a:rPr lang="en-US" sz="2400" dirty="0"/>
              <a:t>Minimization Requirements (for electronic surveillance):</a:t>
            </a:r>
            <a:endParaRPr lang="en-US" sz="2000" dirty="0"/>
          </a:p>
          <a:p>
            <a:pPr lvl="1"/>
            <a:r>
              <a:rPr lang="en-US" sz="2200" dirty="0"/>
              <a:t>Electronic surveillance shall “be conducted in such a way as to </a:t>
            </a:r>
            <a:r>
              <a:rPr lang="en-US" sz="2200" b="1" dirty="0"/>
              <a:t>minimize the interception of communications not otherwise subject to interception</a:t>
            </a:r>
            <a:r>
              <a:rPr lang="en-US" sz="2200" dirty="0"/>
              <a:t>”</a:t>
            </a:r>
            <a:r>
              <a:rPr lang="en-US" sz="2200" b="1" dirty="0">
                <a:solidFill>
                  <a:srgbClr val="FF0000"/>
                </a:solidFill>
              </a:rPr>
              <a:t> </a:t>
            </a:r>
            <a:r>
              <a:rPr lang="en-US" sz="2200" dirty="0"/>
              <a:t>(i.e. only the items listed in the warrant)</a:t>
            </a:r>
            <a:r>
              <a:rPr lang="en-US" sz="2200" b="1" dirty="0">
                <a:solidFill>
                  <a:srgbClr val="FF0000"/>
                </a:solidFill>
              </a:rPr>
              <a:t> </a:t>
            </a:r>
            <a:r>
              <a:rPr lang="en-US" sz="2200" dirty="0"/>
              <a:t>and “must terminate upon attainment of the authorized objective, or in any event in thirty days.”</a:t>
            </a:r>
            <a:r>
              <a:rPr lang="en-US" sz="2200" baseline="30000" dirty="0"/>
              <a:t>23</a:t>
            </a:r>
          </a:p>
          <a:p>
            <a:pPr lvl="1"/>
            <a:r>
              <a:rPr lang="en-US" sz="2200" dirty="0"/>
              <a:t>The government must take steps to minimize the interception of irrelevant conversations, which is typically done by turning off monitoring equipment once determining a conversation is irrelevant.</a:t>
            </a:r>
            <a:r>
              <a:rPr lang="en-US" sz="2200" baseline="30000" dirty="0"/>
              <a:t>24</a:t>
            </a:r>
          </a:p>
          <a:p>
            <a:endParaRPr lang="en-US" sz="2400" dirty="0"/>
          </a:p>
        </p:txBody>
      </p:sp>
      <p:sp>
        <p:nvSpPr>
          <p:cNvPr id="4" name="TextBox 3">
            <a:extLst>
              <a:ext uri="{FF2B5EF4-FFF2-40B4-BE49-F238E27FC236}">
                <a16:creationId xmlns:a16="http://schemas.microsoft.com/office/drawing/2014/main" xmlns="" id="{3DB2B149-FA5F-4C83-995D-6A5225DFADC9}"/>
              </a:ext>
            </a:extLst>
          </p:cNvPr>
          <p:cNvSpPr txBox="1"/>
          <p:nvPr/>
        </p:nvSpPr>
        <p:spPr>
          <a:xfrm>
            <a:off x="362607" y="6374194"/>
            <a:ext cx="7724741" cy="400110"/>
          </a:xfrm>
          <a:prstGeom prst="rect">
            <a:avLst/>
          </a:prstGeom>
          <a:noFill/>
        </p:spPr>
        <p:txBody>
          <a:bodyPr wrap="square" rtlCol="0">
            <a:spAutoFit/>
          </a:bodyPr>
          <a:lstStyle/>
          <a:p>
            <a:r>
              <a:rPr lang="en-US" sz="1000" dirty="0">
                <a:latin typeface="+mn-lt"/>
              </a:rPr>
              <a:t>23. 18 U.S.C. § 2518(5)</a:t>
            </a:r>
          </a:p>
          <a:p>
            <a:r>
              <a:rPr lang="en-US" sz="1000" dirty="0">
                <a:latin typeface="+mn-lt"/>
              </a:rPr>
              <a:t>24. https://m.lw.com/thoughtLeadership/wiretapping-basics</a:t>
            </a:r>
          </a:p>
        </p:txBody>
      </p:sp>
      <p:pic>
        <p:nvPicPr>
          <p:cNvPr id="7" name="Picture 6" descr="Clipart of an eye">
            <a:extLst>
              <a:ext uri="{FF2B5EF4-FFF2-40B4-BE49-F238E27FC236}">
                <a16:creationId xmlns:a16="http://schemas.microsoft.com/office/drawing/2014/main" xmlns="" id="{AE9EA04F-8A60-454A-9255-EF2A8890EFCF}"/>
              </a:ext>
            </a:extLst>
          </p:cNvPr>
          <p:cNvPicPr>
            <a:picLocks noChangeAspect="1"/>
          </p:cNvPicPr>
          <p:nvPr/>
        </p:nvPicPr>
        <p:blipFill>
          <a:blip r:embed="rId2"/>
          <a:stretch>
            <a:fillRect/>
          </a:stretch>
        </p:blipFill>
        <p:spPr>
          <a:xfrm>
            <a:off x="7849125" y="5657446"/>
            <a:ext cx="1100433" cy="1116858"/>
          </a:xfrm>
          <a:prstGeom prst="rect">
            <a:avLst/>
          </a:prstGeom>
        </p:spPr>
      </p:pic>
    </p:spTree>
    <p:extLst>
      <p:ext uri="{BB962C8B-B14F-4D97-AF65-F5344CB8AC3E}">
        <p14:creationId xmlns:p14="http://schemas.microsoft.com/office/powerpoint/2010/main" val="7399555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US" dirty="0"/>
              <a:t>Warrants</a:t>
            </a:r>
            <a:r>
              <a:rPr lang="en-IE" dirty="0"/>
              <a:t>: Assessment</a:t>
            </a:r>
          </a:p>
        </p:txBody>
      </p:sp>
      <p:sp useBgFill="1">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337625" y="1425363"/>
            <a:ext cx="7886700" cy="4351338"/>
          </a:xfrm>
        </p:spPr>
        <p:txBody>
          <a:bodyPr/>
          <a:lstStyle/>
          <a:p>
            <a:pPr marL="0" indent="0">
              <a:buNone/>
            </a:pPr>
            <a:r>
              <a:rPr lang="en-US" sz="2400" b="1" dirty="0"/>
              <a:t>True or False</a:t>
            </a:r>
            <a:endParaRPr lang="sv-SE" sz="2800" dirty="0"/>
          </a:p>
          <a:p>
            <a:pPr marL="0" indent="0">
              <a:buNone/>
            </a:pPr>
            <a:endParaRPr lang="sv-SE" sz="2400" dirty="0"/>
          </a:p>
          <a:p>
            <a:pPr marL="800100" lvl="1" indent="-457200">
              <a:spcBef>
                <a:spcPts val="600"/>
              </a:spcBef>
              <a:spcAft>
                <a:spcPts val="600"/>
              </a:spcAft>
              <a:buFont typeface="+mj-lt"/>
              <a:buAutoNum type="arabicPeriod"/>
            </a:pPr>
            <a:r>
              <a:rPr lang="sv-SE" sz="2400" dirty="0"/>
              <a:t>To obtain a warrant from a judge, police must show they have probable cause to believe </a:t>
            </a:r>
            <a:r>
              <a:rPr lang="en-US" sz="2400" dirty="0"/>
              <a:t>that a crime is being, or has been, committed. </a:t>
            </a:r>
          </a:p>
          <a:p>
            <a:pPr marL="800100" lvl="1" indent="-457200">
              <a:spcBef>
                <a:spcPts val="600"/>
              </a:spcBef>
              <a:spcAft>
                <a:spcPts val="600"/>
              </a:spcAft>
              <a:buFont typeface="+mj-lt"/>
              <a:buAutoNum type="arabicPeriod"/>
            </a:pPr>
            <a:r>
              <a:rPr lang="en-US" sz="2400" dirty="0"/>
              <a:t>To </a:t>
            </a:r>
            <a:r>
              <a:rPr lang="sv-SE" sz="2400" dirty="0"/>
              <a:t>obtain a warrant from a judge</a:t>
            </a:r>
            <a:r>
              <a:rPr lang="en-US" sz="2400" dirty="0"/>
              <a:t>, police can be vague about what they are looking to seize in a search. </a:t>
            </a:r>
          </a:p>
          <a:p>
            <a:pPr marL="800100" lvl="1" indent="-457200">
              <a:spcBef>
                <a:spcPts val="600"/>
              </a:spcBef>
              <a:spcAft>
                <a:spcPts val="600"/>
              </a:spcAft>
              <a:buFont typeface="+mj-lt"/>
              <a:buAutoNum type="arabicPeriod"/>
            </a:pPr>
            <a:r>
              <a:rPr lang="en-US" sz="2400" dirty="0"/>
              <a:t>Warrants allow police to conduct broad sweeping cyber searches and collect extensive amounts of information.</a:t>
            </a:r>
            <a:r>
              <a:rPr lang="en-US" sz="2400" b="1" dirty="0"/>
              <a:t> </a:t>
            </a:r>
          </a:p>
          <a:p>
            <a:pPr marL="800100" lvl="1" indent="-457200">
              <a:spcBef>
                <a:spcPts val="600"/>
              </a:spcBef>
              <a:spcAft>
                <a:spcPts val="600"/>
              </a:spcAft>
              <a:buFont typeface="+mj-lt"/>
              <a:buAutoNum type="arabicPeriod"/>
            </a:pPr>
            <a:r>
              <a:rPr lang="en-US" sz="2400" dirty="0"/>
              <a:t>Valid warrants allow police to conduct searches, which could otherwise violate someone’s Fourth Amendment right to privacy.</a:t>
            </a:r>
            <a:endParaRPr lang="en-US" sz="2400" b="1" dirty="0"/>
          </a:p>
          <a:p>
            <a:pPr marL="800100" lvl="1" indent="-457200">
              <a:buFont typeface="+mj-lt"/>
              <a:buAutoNum type="arabicPeriod"/>
            </a:pPr>
            <a:endParaRPr lang="en-US" sz="2000" dirty="0"/>
          </a:p>
          <a:p>
            <a:pPr marL="800100" lvl="1" indent="-457200">
              <a:buFont typeface="+mj-lt"/>
              <a:buAutoNum type="arabicPeriod"/>
            </a:pPr>
            <a:endParaRPr lang="en-US" sz="2000" dirty="0"/>
          </a:p>
          <a:p>
            <a:pPr marL="800100" lvl="1" indent="-457200">
              <a:buFont typeface="+mj-lt"/>
              <a:buAutoNum type="arabicPeriod"/>
            </a:pPr>
            <a:endParaRPr lang="sv-SE" sz="2100" dirty="0"/>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5" name="Picture 4" descr="Clip art of a question mark in a green circle.">
            <a:extLst>
              <a:ext uri="{FF2B5EF4-FFF2-40B4-BE49-F238E27FC236}">
                <a16:creationId xmlns:a16="http://schemas.microsoft.com/office/drawing/2014/main" xmlns="" id="{F8715184-9F5B-4609-8CD6-8E878981E566}"/>
              </a:ext>
            </a:extLst>
          </p:cNvPr>
          <p:cNvPicPr>
            <a:picLocks noChangeAspect="1"/>
          </p:cNvPicPr>
          <p:nvPr/>
        </p:nvPicPr>
        <p:blipFill>
          <a:blip r:embed="rId2"/>
          <a:stretch>
            <a:fillRect/>
          </a:stretch>
        </p:blipFill>
        <p:spPr>
          <a:xfrm>
            <a:off x="6650867" y="391480"/>
            <a:ext cx="1864483" cy="1864483"/>
          </a:xfrm>
          <a:prstGeom prst="rect">
            <a:avLst/>
          </a:prstGeom>
        </p:spPr>
      </p:pic>
    </p:spTree>
    <p:extLst>
      <p:ext uri="{BB962C8B-B14F-4D97-AF65-F5344CB8AC3E}">
        <p14:creationId xmlns:p14="http://schemas.microsoft.com/office/powerpoint/2010/main" val="23587193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US" dirty="0"/>
              <a:t>Warrants</a:t>
            </a:r>
            <a:r>
              <a:rPr lang="en-IE" dirty="0"/>
              <a:t>: Assessment (ANSWERS)</a:t>
            </a:r>
          </a:p>
        </p:txBody>
      </p:sp>
      <p:sp useBgFill="1">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337625" y="1425363"/>
            <a:ext cx="7886700" cy="4351338"/>
          </a:xfrm>
        </p:spPr>
        <p:txBody>
          <a:bodyPr/>
          <a:lstStyle/>
          <a:p>
            <a:pPr marL="0" indent="0">
              <a:buNone/>
            </a:pPr>
            <a:r>
              <a:rPr lang="en-US" sz="2400" b="1" dirty="0"/>
              <a:t>True or False</a:t>
            </a:r>
            <a:endParaRPr lang="sv-SE" sz="2800" dirty="0"/>
          </a:p>
          <a:p>
            <a:pPr marL="0" indent="0">
              <a:buNone/>
            </a:pPr>
            <a:endParaRPr lang="sv-SE" sz="2400" dirty="0"/>
          </a:p>
          <a:p>
            <a:pPr marL="800100" lvl="1" indent="-457200">
              <a:spcBef>
                <a:spcPts val="600"/>
              </a:spcBef>
              <a:spcAft>
                <a:spcPts val="600"/>
              </a:spcAft>
              <a:buFont typeface="+mj-lt"/>
              <a:buAutoNum type="arabicPeriod"/>
            </a:pPr>
            <a:r>
              <a:rPr lang="sv-SE" sz="2400" dirty="0"/>
              <a:t>To obtain a warrant from a judge, police must show they have probable cause to believe </a:t>
            </a:r>
            <a:r>
              <a:rPr lang="en-US" sz="2400" dirty="0"/>
              <a:t>that a crime is being, or has been, committed. </a:t>
            </a:r>
            <a:r>
              <a:rPr lang="en-US" sz="2400" b="1" dirty="0"/>
              <a:t>TRUE</a:t>
            </a:r>
          </a:p>
          <a:p>
            <a:pPr marL="800100" lvl="1" indent="-457200">
              <a:spcBef>
                <a:spcPts val="600"/>
              </a:spcBef>
              <a:spcAft>
                <a:spcPts val="600"/>
              </a:spcAft>
              <a:buFont typeface="+mj-lt"/>
              <a:buAutoNum type="arabicPeriod"/>
            </a:pPr>
            <a:r>
              <a:rPr lang="en-US" sz="2400" dirty="0"/>
              <a:t>To </a:t>
            </a:r>
            <a:r>
              <a:rPr lang="sv-SE" sz="2400" dirty="0"/>
              <a:t>obtain a warrant from a judge</a:t>
            </a:r>
            <a:r>
              <a:rPr lang="en-US" sz="2400" dirty="0"/>
              <a:t>, police can be vague about what they are looking to seize in a search. </a:t>
            </a:r>
            <a:r>
              <a:rPr lang="en-US" sz="2400" b="1" dirty="0"/>
              <a:t>FALSE</a:t>
            </a:r>
          </a:p>
          <a:p>
            <a:pPr marL="800100" lvl="1" indent="-457200">
              <a:spcBef>
                <a:spcPts val="600"/>
              </a:spcBef>
              <a:spcAft>
                <a:spcPts val="600"/>
              </a:spcAft>
              <a:buFont typeface="+mj-lt"/>
              <a:buAutoNum type="arabicPeriod"/>
            </a:pPr>
            <a:r>
              <a:rPr lang="en-US" sz="2400" dirty="0"/>
              <a:t>Warrants allow police to conduct broad sweeping cyber searches and collect extensive amounts of information.</a:t>
            </a:r>
            <a:r>
              <a:rPr lang="en-US" sz="2400" b="1" dirty="0"/>
              <a:t> FALSE</a:t>
            </a:r>
          </a:p>
          <a:p>
            <a:pPr marL="800100" lvl="1" indent="-457200">
              <a:spcBef>
                <a:spcPts val="600"/>
              </a:spcBef>
              <a:spcAft>
                <a:spcPts val="600"/>
              </a:spcAft>
              <a:buFont typeface="+mj-lt"/>
              <a:buAutoNum type="arabicPeriod"/>
            </a:pPr>
            <a:r>
              <a:rPr lang="en-US" sz="2400" dirty="0"/>
              <a:t>Valid warrants allow police to conduct searches, which could otherwise violate someone’s Fourth Amendment right to privacy.</a:t>
            </a:r>
            <a:r>
              <a:rPr lang="en-US" sz="2400" b="1" dirty="0"/>
              <a:t> TRUE</a:t>
            </a:r>
          </a:p>
          <a:p>
            <a:pPr marL="800100" lvl="1" indent="-457200">
              <a:buFont typeface="+mj-lt"/>
              <a:buAutoNum type="arabicPeriod"/>
            </a:pPr>
            <a:endParaRPr lang="en-US" sz="2000" dirty="0"/>
          </a:p>
          <a:p>
            <a:pPr marL="800100" lvl="1" indent="-457200">
              <a:buFont typeface="+mj-lt"/>
              <a:buAutoNum type="arabicPeriod"/>
            </a:pPr>
            <a:endParaRPr lang="en-US" sz="2000" dirty="0"/>
          </a:p>
          <a:p>
            <a:pPr marL="800100" lvl="1" indent="-457200">
              <a:buFont typeface="+mj-lt"/>
              <a:buAutoNum type="arabicPeriod"/>
            </a:pPr>
            <a:endParaRPr lang="sv-SE" sz="2100" dirty="0"/>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5" name="Picture 4" descr="Clip art of a question mark in a green circle.">
            <a:extLst>
              <a:ext uri="{FF2B5EF4-FFF2-40B4-BE49-F238E27FC236}">
                <a16:creationId xmlns:a16="http://schemas.microsoft.com/office/drawing/2014/main" xmlns="" id="{F8715184-9F5B-4609-8CD6-8E878981E566}"/>
              </a:ext>
            </a:extLst>
          </p:cNvPr>
          <p:cNvPicPr>
            <a:picLocks noChangeAspect="1"/>
          </p:cNvPicPr>
          <p:nvPr/>
        </p:nvPicPr>
        <p:blipFill>
          <a:blip r:embed="rId2"/>
          <a:stretch>
            <a:fillRect/>
          </a:stretch>
        </p:blipFill>
        <p:spPr>
          <a:xfrm>
            <a:off x="6650867" y="391480"/>
            <a:ext cx="1864483" cy="1864483"/>
          </a:xfrm>
          <a:prstGeom prst="rect">
            <a:avLst/>
          </a:prstGeom>
        </p:spPr>
      </p:pic>
    </p:spTree>
    <p:extLst>
      <p:ext uri="{BB962C8B-B14F-4D97-AF65-F5344CB8AC3E}">
        <p14:creationId xmlns:p14="http://schemas.microsoft.com/office/powerpoint/2010/main" val="9709047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3: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r>
              <a:rPr lang="en-US" dirty="0"/>
              <a:t>Applicability of Constitution To Government (State) Actors</a:t>
            </a:r>
          </a:p>
        </p:txBody>
      </p:sp>
      <p:pic>
        <p:nvPicPr>
          <p:cNvPr id="2" name="Picture 1" descr="Image of the US Capitol Building in Washington, DC">
            <a:extLst>
              <a:ext uri="{FF2B5EF4-FFF2-40B4-BE49-F238E27FC236}">
                <a16:creationId xmlns:a16="http://schemas.microsoft.com/office/drawing/2014/main" xmlns="" id="{ADCD7FE6-6226-461A-9422-C5FA2E10DF7D}"/>
              </a:ext>
            </a:extLst>
          </p:cNvPr>
          <p:cNvPicPr>
            <a:picLocks noChangeAspect="1"/>
          </p:cNvPicPr>
          <p:nvPr/>
        </p:nvPicPr>
        <p:blipFill>
          <a:blip r:embed="rId2"/>
          <a:stretch>
            <a:fillRect/>
          </a:stretch>
        </p:blipFill>
        <p:spPr>
          <a:xfrm>
            <a:off x="3617081" y="1204839"/>
            <a:ext cx="4048125" cy="3238500"/>
          </a:xfrm>
          <a:prstGeom prst="rect">
            <a:avLst/>
          </a:prstGeom>
        </p:spPr>
      </p:pic>
    </p:spTree>
    <p:extLst>
      <p:ext uri="{BB962C8B-B14F-4D97-AF65-F5344CB8AC3E}">
        <p14:creationId xmlns:p14="http://schemas.microsoft.com/office/powerpoint/2010/main" val="10205715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152743" cy="1325563"/>
          </a:xfrm>
        </p:spPr>
        <p:txBody>
          <a:bodyPr/>
          <a:lstStyle/>
          <a:p>
            <a:r>
              <a:rPr lang="en-US" dirty="0"/>
              <a:t>The Legal Distinction between State and Non-State Actors: Why Does It Matter?</a:t>
            </a:r>
          </a:p>
        </p:txBody>
      </p:sp>
      <p:sp>
        <p:nvSpPr>
          <p:cNvPr id="3" name="Content Placeholder 2"/>
          <p:cNvSpPr>
            <a:spLocks noGrp="1"/>
          </p:cNvSpPr>
          <p:nvPr>
            <p:ph idx="1"/>
          </p:nvPr>
        </p:nvSpPr>
        <p:spPr>
          <a:xfrm>
            <a:off x="628650" y="1880991"/>
            <a:ext cx="8152743" cy="3971169"/>
          </a:xfrm>
        </p:spPr>
        <p:txBody>
          <a:bodyPr/>
          <a:lstStyle/>
          <a:p>
            <a:pPr marL="0" indent="0">
              <a:buNone/>
            </a:pPr>
            <a:r>
              <a:rPr lang="en-US" sz="2000" dirty="0"/>
              <a:t>The Constitutional protections afforded by the Fourth Amendment (as well as by the Constitution itself, the Declaration of Independence, and the other Amendments) apply to and/or regulate or restrict </a:t>
            </a:r>
            <a:r>
              <a:rPr lang="en-US" sz="2000" b="1" u="sng" dirty="0"/>
              <a:t>only</a:t>
            </a:r>
            <a:r>
              <a:rPr lang="en-US" sz="2000" dirty="0"/>
              <a:t> government conduct (government actors), but do not apply to or restrict the actions of private individuals (sometimes called non-state actors).</a:t>
            </a:r>
            <a:r>
              <a:rPr lang="en-US" sz="2400" dirty="0"/>
              <a:t> </a:t>
            </a:r>
          </a:p>
          <a:p>
            <a:pPr marL="0" indent="0">
              <a:buNone/>
            </a:pPr>
            <a:r>
              <a:rPr lang="en-US" sz="2000" dirty="0"/>
              <a:t>As we address below, there may be certain instances when private actors step into the shoes of a government actor, and actually become like government actors.</a:t>
            </a:r>
          </a:p>
          <a:p>
            <a:pPr marL="0" indent="0">
              <a:buNone/>
            </a:pPr>
            <a:r>
              <a:rPr lang="en-US" sz="1800" dirty="0"/>
              <a:t>Remember, though, that the conduct of private individuals is regulated through the government’s passage of laws. Thus, surreptitious electronic surveillance (interception) of a cellphone call between two persons by a law enforcement officer (who is a government actor) without a warrant may violate the Fourth Amendment. As you will learn later in this course, while a private actor may not violate the Fourth Amendment by surreptitiously intercepting that same call, he or she might be violating the Electronic Communications Privacy Act by doing so.</a:t>
            </a:r>
          </a:p>
          <a:p>
            <a:pPr marL="0" indent="0">
              <a:buNone/>
            </a:pPr>
            <a:endParaRPr lang="en-US" sz="2400" dirty="0"/>
          </a:p>
        </p:txBody>
      </p:sp>
    </p:spTree>
    <p:extLst>
      <p:ext uri="{BB962C8B-B14F-4D97-AF65-F5344CB8AC3E}">
        <p14:creationId xmlns:p14="http://schemas.microsoft.com/office/powerpoint/2010/main" val="3246693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2030" y="155417"/>
            <a:ext cx="8159261" cy="915034"/>
          </a:xfrm>
        </p:spPr>
        <p:txBody>
          <a:bodyPr/>
          <a:lstStyle/>
          <a:p>
            <a:pPr marL="0" indent="0">
              <a:lnSpc>
                <a:spcPct val="100000"/>
              </a:lnSpc>
              <a:buNone/>
            </a:pPr>
            <a:r>
              <a:rPr lang="en-US" dirty="0"/>
              <a:t>Section 1 Outline: The Evolution of Privacy Law</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422031" y="943841"/>
            <a:ext cx="8299937" cy="4717098"/>
          </a:xfrm>
        </p:spPr>
        <p:txBody>
          <a:bodyPr/>
          <a:lstStyle/>
          <a:p>
            <a:pPr marL="514350" indent="-514350">
              <a:spcBef>
                <a:spcPts val="400"/>
              </a:spcBef>
              <a:buAutoNum type="arabicPeriod"/>
            </a:pPr>
            <a:endParaRPr lang="en-US" sz="2400" dirty="0"/>
          </a:p>
          <a:p>
            <a:pPr marL="514350" indent="-514350">
              <a:spcBef>
                <a:spcPts val="400"/>
              </a:spcBef>
              <a:buAutoNum type="arabicPeriod"/>
            </a:pPr>
            <a:r>
              <a:rPr lang="en-US" sz="2400" dirty="0"/>
              <a:t>The Declaration of Independence, the U.S. Constitution, and the Bill of Rights</a:t>
            </a:r>
          </a:p>
          <a:p>
            <a:pPr marL="514350" indent="-514350">
              <a:spcBef>
                <a:spcPts val="400"/>
              </a:spcBef>
              <a:buAutoNum type="arabicPeriod"/>
            </a:pPr>
            <a:r>
              <a:rPr lang="en-US" sz="2400" dirty="0"/>
              <a:t>The Right to Privacy by Warren &amp; Brandeis (1890)</a:t>
            </a:r>
          </a:p>
          <a:p>
            <a:pPr marL="514350" indent="-514350">
              <a:spcBef>
                <a:spcPts val="400"/>
              </a:spcBef>
              <a:buAutoNum type="arabicPeriod"/>
            </a:pPr>
            <a:r>
              <a:rPr lang="en-US" sz="2400" dirty="0"/>
              <a:t>The Right to Be Let Alone: </a:t>
            </a:r>
            <a:r>
              <a:rPr lang="en-US" sz="2400" i="1" dirty="0"/>
              <a:t>Olmstead v. US</a:t>
            </a:r>
            <a:r>
              <a:rPr lang="en-US" sz="2400" dirty="0"/>
              <a:t> (1928) &amp; Brandeis dissent</a:t>
            </a:r>
          </a:p>
          <a:p>
            <a:pPr marL="514350" indent="-514350">
              <a:spcBef>
                <a:spcPts val="400"/>
              </a:spcBef>
              <a:buAutoNum type="arabicPeriod"/>
            </a:pPr>
            <a:r>
              <a:rPr lang="en-US" sz="2400" dirty="0"/>
              <a:t>The Constitutional Right to Privacy: </a:t>
            </a:r>
            <a:r>
              <a:rPr lang="en-US" sz="2400" i="1" dirty="0"/>
              <a:t>Griswold v. Connecticut </a:t>
            </a:r>
            <a:r>
              <a:rPr lang="en-US" sz="2400" dirty="0"/>
              <a:t>(1965)</a:t>
            </a:r>
          </a:p>
          <a:p>
            <a:pPr marL="514350" indent="-514350">
              <a:spcBef>
                <a:spcPts val="400"/>
              </a:spcBef>
              <a:buAutoNum type="arabicPeriod"/>
            </a:pPr>
            <a:r>
              <a:rPr lang="en-US" sz="2400" dirty="0"/>
              <a:t>The Fourth Amendment’s Historical Development: the Reasonable Expectation of Privacy (RXP) Test; </a:t>
            </a:r>
            <a:r>
              <a:rPr lang="en-US" sz="2400" i="1" dirty="0"/>
              <a:t>Katz v. United States </a:t>
            </a:r>
            <a:r>
              <a:rPr lang="en-US" sz="2400" dirty="0"/>
              <a:t>(1967) &amp; Justice Harlan’s concurrence </a:t>
            </a:r>
            <a:endParaRPr lang="en-US" sz="2000" dirty="0"/>
          </a:p>
          <a:p>
            <a:pPr marL="514350" indent="-514350">
              <a:spcBef>
                <a:spcPts val="400"/>
              </a:spcBef>
              <a:buFont typeface="+mj-lt"/>
              <a:buAutoNum type="arabicPeriod"/>
            </a:pPr>
            <a:r>
              <a:rPr lang="en-US" sz="2400" dirty="0"/>
              <a:t>Fourth Amendment: Cyberspace &amp; Emerging Technologies</a:t>
            </a:r>
            <a:endParaRPr lang="en-US" sz="2000" dirty="0"/>
          </a:p>
          <a:p>
            <a:pPr marL="857250" lvl="1" indent="-514350">
              <a:buFont typeface="+mj-lt"/>
              <a:buAutoNum type="arabicPeriod"/>
            </a:pPr>
            <a:endParaRPr lang="en-US" sz="2000" dirty="0"/>
          </a:p>
        </p:txBody>
      </p:sp>
    </p:spTree>
    <p:extLst>
      <p:ext uri="{BB962C8B-B14F-4D97-AF65-F5344CB8AC3E}">
        <p14:creationId xmlns:p14="http://schemas.microsoft.com/office/powerpoint/2010/main" val="25860685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6180113" cy="1325563"/>
          </a:xfrm>
        </p:spPr>
        <p:txBody>
          <a:bodyPr/>
          <a:lstStyle/>
          <a:p>
            <a:r>
              <a:rPr lang="en-US" dirty="0"/>
              <a:t>The Legal Distinction between State and Non-State Actors</a:t>
            </a:r>
          </a:p>
        </p:txBody>
      </p:sp>
      <p:sp>
        <p:nvSpPr>
          <p:cNvPr id="3" name="Content Placeholder 2"/>
          <p:cNvSpPr>
            <a:spLocks noGrp="1"/>
          </p:cNvSpPr>
          <p:nvPr>
            <p:ph idx="1"/>
          </p:nvPr>
        </p:nvSpPr>
        <p:spPr>
          <a:xfrm>
            <a:off x="628650" y="1880991"/>
            <a:ext cx="8152743" cy="3971169"/>
          </a:xfrm>
        </p:spPr>
        <p:txBody>
          <a:bodyPr/>
          <a:lstStyle/>
          <a:p>
            <a:pPr marL="0" indent="0">
              <a:buNone/>
            </a:pPr>
            <a:r>
              <a:rPr lang="en-US" sz="2400" dirty="0"/>
              <a:t>A state or government actor is a person acting on behalf of a governmental body.</a:t>
            </a:r>
          </a:p>
          <a:p>
            <a:pPr lvl="1"/>
            <a:r>
              <a:rPr lang="en-US" sz="2400" dirty="0"/>
              <a:t>State actors are subject to regulation under the United States Bill of Rights, including the First, Fifth and Fourteenth Amendments, which prohibit the federal and state governments from violating certain rights and freedoms.</a:t>
            </a:r>
            <a:endParaRPr lang="sv-SE" sz="2400" dirty="0"/>
          </a:p>
          <a:p>
            <a:endParaRPr lang="en-US" sz="1200" dirty="0"/>
          </a:p>
          <a:p>
            <a:pPr marL="0" indent="0">
              <a:buNone/>
            </a:pPr>
            <a:r>
              <a:rPr lang="en-US" sz="2400" dirty="0"/>
              <a:t>A non-state or private actor is an individual or organization that is not acting on behalf of a governmental body. Private actors may have significant influence on a government or state. </a:t>
            </a:r>
          </a:p>
          <a:p>
            <a:pPr lvl="1"/>
            <a:r>
              <a:rPr lang="en-US" sz="2100" dirty="0"/>
              <a:t> </a:t>
            </a:r>
            <a:r>
              <a:rPr lang="en-US" sz="2400" dirty="0"/>
              <a:t>Private actors are not subject to Bill of Rights regulations.</a:t>
            </a:r>
          </a:p>
          <a:p>
            <a:endParaRPr lang="en-US" sz="2400" dirty="0"/>
          </a:p>
          <a:p>
            <a:pPr marL="0" indent="0">
              <a:buNone/>
            </a:pPr>
            <a:endParaRPr lang="en-US" sz="2400" dirty="0"/>
          </a:p>
        </p:txBody>
      </p:sp>
      <p:pic>
        <p:nvPicPr>
          <p:cNvPr id="7" name="Picture 6" descr="Clipart of stick figures on a brick wall">
            <a:extLst>
              <a:ext uri="{FF2B5EF4-FFF2-40B4-BE49-F238E27FC236}">
                <a16:creationId xmlns:a16="http://schemas.microsoft.com/office/drawing/2014/main" xmlns="" id="{1A9D5543-2445-4FD0-90D4-39E36CC4B7B5}"/>
              </a:ext>
            </a:extLst>
          </p:cNvPr>
          <p:cNvPicPr>
            <a:picLocks noChangeAspect="1"/>
          </p:cNvPicPr>
          <p:nvPr/>
        </p:nvPicPr>
        <p:blipFill>
          <a:blip r:embed="rId2"/>
          <a:stretch>
            <a:fillRect/>
          </a:stretch>
        </p:blipFill>
        <p:spPr>
          <a:xfrm>
            <a:off x="7015275" y="365126"/>
            <a:ext cx="1766117" cy="1325563"/>
          </a:xfrm>
          <a:prstGeom prst="rect">
            <a:avLst/>
          </a:prstGeom>
        </p:spPr>
      </p:pic>
    </p:spTree>
    <p:extLst>
      <p:ext uri="{BB962C8B-B14F-4D97-AF65-F5344CB8AC3E}">
        <p14:creationId xmlns:p14="http://schemas.microsoft.com/office/powerpoint/2010/main" val="29062325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90127"/>
            <a:ext cx="7886700" cy="1325563"/>
          </a:xfrm>
        </p:spPr>
        <p:txBody>
          <a:bodyPr/>
          <a:lstStyle/>
          <a:p>
            <a:r>
              <a:rPr lang="en-US" dirty="0"/>
              <a:t>Ambiguity May Exist When Private Actors Become State Actors</a:t>
            </a:r>
          </a:p>
        </p:txBody>
      </p:sp>
      <p:sp>
        <p:nvSpPr>
          <p:cNvPr id="3" name="Content Placeholder 2"/>
          <p:cNvSpPr>
            <a:spLocks noGrp="1"/>
          </p:cNvSpPr>
          <p:nvPr>
            <p:ph idx="1"/>
          </p:nvPr>
        </p:nvSpPr>
        <p:spPr>
          <a:xfrm>
            <a:off x="628651" y="1304870"/>
            <a:ext cx="7886700" cy="3971169"/>
          </a:xfrm>
        </p:spPr>
        <p:txBody>
          <a:bodyPr/>
          <a:lstStyle/>
          <a:p>
            <a:pPr marL="0" indent="0">
              <a:spcAft>
                <a:spcPts val="600"/>
              </a:spcAft>
              <a:buNone/>
            </a:pPr>
            <a:r>
              <a:rPr lang="en-US" sz="2400" dirty="0"/>
              <a:t>Sometimes the United States Supreme Court has recognized the conduct of individuals or private organizations to be "state action,” thus making them “state actors.” For example:</a:t>
            </a:r>
            <a:r>
              <a:rPr lang="en-US" sz="2400" baseline="30000" dirty="0"/>
              <a:t>25</a:t>
            </a:r>
          </a:p>
          <a:p>
            <a:r>
              <a:rPr lang="en-US" sz="2400" dirty="0"/>
              <a:t>when a person invokes the power of the judicial system to enforce a contract,</a:t>
            </a:r>
          </a:p>
          <a:p>
            <a:r>
              <a:rPr lang="en-US" sz="2400" dirty="0"/>
              <a:t>where the government coerces, encourages, or influences one individual to invade the rights of another, </a:t>
            </a:r>
          </a:p>
          <a:p>
            <a:r>
              <a:rPr lang="en-US" sz="2400" dirty="0"/>
              <a:t>the performance of public functions that have heretofore been exclusively performed by government,</a:t>
            </a:r>
          </a:p>
          <a:p>
            <a:r>
              <a:rPr lang="en-US" sz="2400" dirty="0"/>
              <a:t>forging a partnership with the government in a joint enterprise, and/or </a:t>
            </a:r>
          </a:p>
          <a:p>
            <a:r>
              <a:rPr lang="en-US" sz="2400" dirty="0"/>
              <a:t>governance of a private organization by public officials acting in their official capacity.</a:t>
            </a:r>
            <a:endParaRPr lang="en-US" sz="2800" dirty="0"/>
          </a:p>
        </p:txBody>
      </p:sp>
      <p:sp>
        <p:nvSpPr>
          <p:cNvPr id="4" name="TextBox 3">
            <a:extLst>
              <a:ext uri="{FF2B5EF4-FFF2-40B4-BE49-F238E27FC236}">
                <a16:creationId xmlns:a16="http://schemas.microsoft.com/office/drawing/2014/main" xmlns="" id="{277ECCD9-B2E8-4AF4-A09C-C89AF6994C03}"/>
              </a:ext>
            </a:extLst>
          </p:cNvPr>
          <p:cNvSpPr txBox="1"/>
          <p:nvPr/>
        </p:nvSpPr>
        <p:spPr>
          <a:xfrm>
            <a:off x="628650" y="6362068"/>
            <a:ext cx="7643153" cy="246221"/>
          </a:xfrm>
          <a:prstGeom prst="rect">
            <a:avLst/>
          </a:prstGeom>
          <a:noFill/>
        </p:spPr>
        <p:txBody>
          <a:bodyPr wrap="square" rtlCol="0">
            <a:spAutoFit/>
          </a:bodyPr>
          <a:lstStyle/>
          <a:p>
            <a:r>
              <a:rPr lang="en-US" sz="1000" dirty="0">
                <a:latin typeface="+mn-lt"/>
              </a:rPr>
              <a:t>25. https://law.hofstra.edu/pdf/academics/journals/lawreview/lrv_issues_v34n04_cc2.huhn.final.pdf</a:t>
            </a:r>
          </a:p>
        </p:txBody>
      </p:sp>
    </p:spTree>
    <p:extLst>
      <p:ext uri="{BB962C8B-B14F-4D97-AF65-F5344CB8AC3E}">
        <p14:creationId xmlns:p14="http://schemas.microsoft.com/office/powerpoint/2010/main" val="38826042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US" dirty="0"/>
              <a:t>State Actor</a:t>
            </a:r>
            <a:r>
              <a:rPr lang="en-IE" dirty="0"/>
              <a:t>: Assessment</a:t>
            </a:r>
          </a:p>
        </p:txBody>
      </p:sp>
      <p:sp useBgFill="1">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337625" y="1570506"/>
            <a:ext cx="7886700" cy="4351338"/>
          </a:xfrm>
        </p:spPr>
        <p:txBody>
          <a:bodyPr/>
          <a:lstStyle/>
          <a:p>
            <a:pPr marL="0" indent="0">
              <a:buNone/>
            </a:pPr>
            <a:r>
              <a:rPr lang="en-US" sz="2400" b="1" dirty="0"/>
              <a:t>True or False</a:t>
            </a:r>
            <a:endParaRPr lang="sv-SE" sz="2800" dirty="0"/>
          </a:p>
          <a:p>
            <a:pPr marL="0" indent="0">
              <a:buNone/>
            </a:pPr>
            <a:endParaRPr lang="sv-SE" sz="2400" dirty="0"/>
          </a:p>
          <a:p>
            <a:pPr marL="800100" lvl="1" indent="-457200">
              <a:spcBef>
                <a:spcPts val="600"/>
              </a:spcBef>
              <a:spcAft>
                <a:spcPts val="600"/>
              </a:spcAft>
              <a:buFont typeface="+mj-lt"/>
              <a:buAutoNum type="arabicPeriod"/>
            </a:pPr>
            <a:r>
              <a:rPr lang="en-US" sz="2400" dirty="0"/>
              <a:t>A government actor is prohibited from violating someone’s rights provided by the U.S. Bill of Rights.</a:t>
            </a:r>
          </a:p>
          <a:p>
            <a:pPr marL="800100" lvl="1" indent="-457200">
              <a:spcBef>
                <a:spcPts val="600"/>
              </a:spcBef>
              <a:spcAft>
                <a:spcPts val="600"/>
              </a:spcAft>
              <a:buFont typeface="+mj-lt"/>
              <a:buAutoNum type="arabicPeriod"/>
            </a:pPr>
            <a:r>
              <a:rPr lang="en-US" sz="2400" dirty="0"/>
              <a:t>A private actor is prohibited from violating someone’s rights provided by the U.S. Bill of Rights.</a:t>
            </a:r>
          </a:p>
          <a:p>
            <a:pPr marL="800100" lvl="1" indent="-457200">
              <a:spcBef>
                <a:spcPts val="600"/>
              </a:spcBef>
              <a:spcAft>
                <a:spcPts val="600"/>
              </a:spcAft>
              <a:buFont typeface="+mj-lt"/>
              <a:buAutoNum type="arabicPeriod"/>
            </a:pPr>
            <a:r>
              <a:rPr lang="en-US" sz="2400" dirty="0"/>
              <a:t>Someone who is typically considered a private actor may be subject to regulation under the United States Bill of Rights in certain situations.</a:t>
            </a:r>
          </a:p>
          <a:p>
            <a:pPr marL="800100" lvl="1" indent="-457200">
              <a:buFont typeface="+mj-lt"/>
              <a:buAutoNum type="arabicPeriod"/>
            </a:pPr>
            <a:endParaRPr lang="en-US" sz="2000" dirty="0"/>
          </a:p>
          <a:p>
            <a:pPr marL="800100" lvl="1" indent="-457200">
              <a:buFont typeface="+mj-lt"/>
              <a:buAutoNum type="arabicPeriod"/>
            </a:pPr>
            <a:endParaRPr lang="en-US" sz="2000" dirty="0"/>
          </a:p>
          <a:p>
            <a:pPr marL="800100" lvl="1" indent="-457200">
              <a:buFont typeface="+mj-lt"/>
              <a:buAutoNum type="arabicPeriod"/>
            </a:pPr>
            <a:endParaRPr lang="sv-SE" sz="2100" dirty="0"/>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6" name="Picture 5" descr="Image of question marks in circles piled together.">
            <a:extLst>
              <a:ext uri="{FF2B5EF4-FFF2-40B4-BE49-F238E27FC236}">
                <a16:creationId xmlns:a16="http://schemas.microsoft.com/office/drawing/2014/main" xmlns="" id="{D54FBA9C-7DEE-4735-8D50-0B2547E9D527}"/>
              </a:ext>
            </a:extLst>
          </p:cNvPr>
          <p:cNvPicPr>
            <a:picLocks noChangeAspect="1"/>
          </p:cNvPicPr>
          <p:nvPr/>
        </p:nvPicPr>
        <p:blipFill>
          <a:blip r:embed="rId2"/>
          <a:stretch>
            <a:fillRect/>
          </a:stretch>
        </p:blipFill>
        <p:spPr>
          <a:xfrm>
            <a:off x="6157471" y="365126"/>
            <a:ext cx="2648904" cy="1765936"/>
          </a:xfrm>
          <a:prstGeom prst="rect">
            <a:avLst/>
          </a:prstGeom>
        </p:spPr>
      </p:pic>
    </p:spTree>
    <p:extLst>
      <p:ext uri="{BB962C8B-B14F-4D97-AF65-F5344CB8AC3E}">
        <p14:creationId xmlns:p14="http://schemas.microsoft.com/office/powerpoint/2010/main" val="30958579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US" dirty="0"/>
              <a:t>State Actor</a:t>
            </a:r>
            <a:r>
              <a:rPr lang="en-IE" dirty="0"/>
              <a:t>: Assessment (ANSWERS)</a:t>
            </a:r>
          </a:p>
        </p:txBody>
      </p:sp>
      <p:sp useBgFill="1">
        <p:nvSpPr>
          <p:cNvPr id="3" name="Platshållare för innehåll 2">
            <a:extLst>
              <a:ext uri="{FF2B5EF4-FFF2-40B4-BE49-F238E27FC236}">
                <a16:creationId xmlns:a16="http://schemas.microsoft.com/office/drawing/2014/main" xmlns="" id="{40D0A95F-6A16-5044-A48B-F725E2708BD3}"/>
              </a:ext>
            </a:extLst>
          </p:cNvPr>
          <p:cNvSpPr>
            <a:spLocks noGrp="1"/>
          </p:cNvSpPr>
          <p:nvPr>
            <p:ph idx="1"/>
          </p:nvPr>
        </p:nvSpPr>
        <p:spPr>
          <a:xfrm>
            <a:off x="337625" y="1570506"/>
            <a:ext cx="7886700" cy="4351338"/>
          </a:xfrm>
        </p:spPr>
        <p:txBody>
          <a:bodyPr/>
          <a:lstStyle/>
          <a:p>
            <a:pPr marL="0" indent="0">
              <a:buNone/>
            </a:pPr>
            <a:r>
              <a:rPr lang="en-US" sz="2400" b="1" dirty="0"/>
              <a:t>True or False</a:t>
            </a:r>
            <a:endParaRPr lang="sv-SE" sz="2800" dirty="0"/>
          </a:p>
          <a:p>
            <a:pPr marL="0" indent="0">
              <a:buNone/>
            </a:pPr>
            <a:endParaRPr lang="sv-SE" sz="2400" dirty="0"/>
          </a:p>
          <a:p>
            <a:pPr marL="800100" lvl="1" indent="-457200">
              <a:spcBef>
                <a:spcPts val="600"/>
              </a:spcBef>
              <a:spcAft>
                <a:spcPts val="600"/>
              </a:spcAft>
              <a:buFont typeface="+mj-lt"/>
              <a:buAutoNum type="arabicPeriod"/>
            </a:pPr>
            <a:r>
              <a:rPr lang="en-US" sz="2400" dirty="0"/>
              <a:t>A government actor is prohibited from violating someone’s rights provided by the U.S. Bill of Rights. </a:t>
            </a:r>
            <a:r>
              <a:rPr lang="en-US" sz="2400" b="1" dirty="0"/>
              <a:t>TRUE</a:t>
            </a:r>
          </a:p>
          <a:p>
            <a:pPr marL="800100" lvl="1" indent="-457200">
              <a:spcBef>
                <a:spcPts val="600"/>
              </a:spcBef>
              <a:spcAft>
                <a:spcPts val="600"/>
              </a:spcAft>
              <a:buFont typeface="+mj-lt"/>
              <a:buAutoNum type="arabicPeriod"/>
            </a:pPr>
            <a:r>
              <a:rPr lang="en-US" sz="2400" dirty="0"/>
              <a:t>A private actor is prohibited from violating someone’s rights provided by the U.S. Bill of Rights. </a:t>
            </a:r>
            <a:r>
              <a:rPr lang="en-US" sz="2400" b="1" dirty="0"/>
              <a:t>FALSE</a:t>
            </a:r>
          </a:p>
          <a:p>
            <a:pPr marL="800100" lvl="1" indent="-457200">
              <a:spcBef>
                <a:spcPts val="600"/>
              </a:spcBef>
              <a:spcAft>
                <a:spcPts val="600"/>
              </a:spcAft>
              <a:buFont typeface="+mj-lt"/>
              <a:buAutoNum type="arabicPeriod"/>
            </a:pPr>
            <a:r>
              <a:rPr lang="en-US" sz="2400" dirty="0"/>
              <a:t>Someone who is typically considered a private actor may be subject to regulation under the United States Bill of Rights in certain situations. </a:t>
            </a:r>
            <a:r>
              <a:rPr lang="en-US" sz="2400" b="1" dirty="0"/>
              <a:t>TRUE</a:t>
            </a:r>
          </a:p>
          <a:p>
            <a:pPr marL="800100" lvl="1" indent="-457200">
              <a:buFont typeface="+mj-lt"/>
              <a:buAutoNum type="arabicPeriod"/>
            </a:pPr>
            <a:endParaRPr lang="en-US" sz="2000" dirty="0"/>
          </a:p>
          <a:p>
            <a:pPr marL="800100" lvl="1" indent="-457200">
              <a:buFont typeface="+mj-lt"/>
              <a:buAutoNum type="arabicPeriod"/>
            </a:pPr>
            <a:endParaRPr lang="en-US" sz="2000" dirty="0"/>
          </a:p>
          <a:p>
            <a:pPr marL="800100" lvl="1" indent="-457200">
              <a:buFont typeface="+mj-lt"/>
              <a:buAutoNum type="arabicPeriod"/>
            </a:pPr>
            <a:endParaRPr lang="sv-SE" sz="2100" dirty="0"/>
          </a:p>
          <a:p>
            <a:pPr marL="457200" indent="-457200">
              <a:buFont typeface="+mj-lt"/>
              <a:buAutoNum type="arabicPeriod"/>
            </a:pPr>
            <a:endParaRPr lang="en-US" sz="2400" dirty="0"/>
          </a:p>
          <a:p>
            <a:pPr marL="457200" indent="-457200">
              <a:buFont typeface="+mj-lt"/>
              <a:buAutoNum type="arabicPeriod"/>
            </a:pPr>
            <a:endParaRPr lang="sv-SE" sz="2400" dirty="0"/>
          </a:p>
          <a:p>
            <a:pPr marL="457200" indent="-457200">
              <a:buFont typeface="+mj-lt"/>
              <a:buAutoNum type="arabicPeriod"/>
            </a:pPr>
            <a:endParaRPr lang="en-US" sz="2400" dirty="0"/>
          </a:p>
          <a:p>
            <a:pPr marL="457200" indent="-457200">
              <a:buFont typeface="+mj-lt"/>
              <a:buAutoNum type="arabicPeriod"/>
            </a:pPr>
            <a:endParaRPr lang="sv-SE" sz="2400" dirty="0"/>
          </a:p>
        </p:txBody>
      </p:sp>
      <p:pic>
        <p:nvPicPr>
          <p:cNvPr id="6" name="Picture 5" descr="Image of question marks in circles piled together.">
            <a:extLst>
              <a:ext uri="{FF2B5EF4-FFF2-40B4-BE49-F238E27FC236}">
                <a16:creationId xmlns:a16="http://schemas.microsoft.com/office/drawing/2014/main" xmlns="" id="{D54FBA9C-7DEE-4735-8D50-0B2547E9D527}"/>
              </a:ext>
            </a:extLst>
          </p:cNvPr>
          <p:cNvPicPr>
            <a:picLocks noChangeAspect="1"/>
          </p:cNvPicPr>
          <p:nvPr/>
        </p:nvPicPr>
        <p:blipFill>
          <a:blip r:embed="rId2"/>
          <a:stretch>
            <a:fillRect/>
          </a:stretch>
        </p:blipFill>
        <p:spPr>
          <a:xfrm>
            <a:off x="6749143" y="365126"/>
            <a:ext cx="2057232" cy="1371488"/>
          </a:xfrm>
          <a:prstGeom prst="rect">
            <a:avLst/>
          </a:prstGeom>
        </p:spPr>
      </p:pic>
    </p:spTree>
    <p:extLst>
      <p:ext uri="{BB962C8B-B14F-4D97-AF65-F5344CB8AC3E}">
        <p14:creationId xmlns:p14="http://schemas.microsoft.com/office/powerpoint/2010/main" val="13938242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26</a:t>
            </a:r>
          </a:p>
          <a:p>
            <a:pPr lvl="1"/>
            <a:r>
              <a:rPr lang="en-US" sz="2400" dirty="0"/>
              <a:t>Slides 2-4, 6</a:t>
            </a:r>
          </a:p>
          <a:p>
            <a:pPr lvl="1"/>
            <a:r>
              <a:rPr lang="en-US" sz="2400" dirty="0"/>
              <a:t>Slides 8-11, 14, 16-18</a:t>
            </a:r>
          </a:p>
          <a:p>
            <a:pPr lvl="1"/>
            <a:r>
              <a:rPr lang="en-US" sz="2400" dirty="0"/>
              <a:t>Slide 20-21, 24-25, 28-30</a:t>
            </a:r>
          </a:p>
          <a:p>
            <a:pPr lvl="1"/>
            <a:r>
              <a:rPr lang="en-US" sz="2400" dirty="0"/>
              <a:t>Slides 32, 35-39, 42-48</a:t>
            </a:r>
          </a:p>
          <a:p>
            <a:pPr lvl="1"/>
            <a:r>
              <a:rPr lang="en-US" sz="2400" dirty="0"/>
              <a:t>Slides 50, 52-53</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176963"/>
            <a:ext cx="7174523" cy="246221"/>
          </a:xfrm>
          <a:prstGeom prst="rect">
            <a:avLst/>
          </a:prstGeom>
          <a:noFill/>
        </p:spPr>
        <p:txBody>
          <a:bodyPr wrap="square" rtlCol="0">
            <a:spAutoFit/>
          </a:bodyPr>
          <a:lstStyle/>
          <a:p>
            <a:r>
              <a:rPr lang="en-US" sz="1000" dirty="0">
                <a:latin typeface="+mn-lt"/>
              </a:rPr>
              <a:t>26.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a:xfrm>
            <a:off x="628650" y="207963"/>
            <a:ext cx="7886700" cy="1325563"/>
          </a:xfrm>
        </p:spPr>
        <p:txBody>
          <a:bodyPr/>
          <a:lstStyle/>
          <a:p>
            <a:r>
              <a:rPr lang="en-US" dirty="0"/>
              <a:t>Section 1, Part 1:</a:t>
            </a:r>
            <a:br>
              <a:rPr lang="en-US" dirty="0"/>
            </a:br>
            <a:r>
              <a:rPr lang="en-US" dirty="0"/>
              <a:t>The U.S. Constitution: An Overview</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a:xfrm>
            <a:off x="628650" y="1397000"/>
            <a:ext cx="7886700" cy="4351338"/>
          </a:xfrm>
        </p:spPr>
        <p:txBody>
          <a:bodyPr/>
          <a:lstStyle/>
          <a:p>
            <a:pPr marL="0" indent="0">
              <a:buNone/>
            </a:pPr>
            <a:r>
              <a:rPr lang="en-US" sz="1600" dirty="0"/>
              <a:t>These three documents created and continue to regulate the functioning of the United States government to this day. As explained below, these three documents each serve very different purposes.</a:t>
            </a:r>
          </a:p>
          <a:p>
            <a:pPr marL="0" indent="0">
              <a:buNone/>
            </a:pPr>
            <a:r>
              <a:rPr lang="en-US" sz="2000" b="1" dirty="0"/>
              <a:t>The Declaration of Independence (Issued 1776)</a:t>
            </a:r>
          </a:p>
          <a:p>
            <a:pPr>
              <a:spcBef>
                <a:spcPts val="0"/>
              </a:spcBef>
            </a:pPr>
            <a:r>
              <a:rPr lang="en-US" sz="1800" dirty="0"/>
              <a:t>Written to justify colonies breaking away from another government (England)</a:t>
            </a:r>
          </a:p>
          <a:p>
            <a:pPr>
              <a:spcBef>
                <a:spcPts val="0"/>
              </a:spcBef>
            </a:pPr>
            <a:r>
              <a:rPr lang="en-US" sz="1800" dirty="0"/>
              <a:t>It affords protections (“life, liberty and the pursuit of happiness” – described as “unalienable rights”) to individuals against government overreach or tyranny</a:t>
            </a:r>
          </a:p>
          <a:p>
            <a:pPr>
              <a:spcBef>
                <a:spcPts val="0"/>
              </a:spcBef>
            </a:pPr>
            <a:r>
              <a:rPr lang="en-US" sz="1800" dirty="0"/>
              <a:t>Never Amended</a:t>
            </a:r>
          </a:p>
          <a:p>
            <a:pPr marL="0" indent="0">
              <a:buNone/>
            </a:pPr>
            <a:r>
              <a:rPr lang="en-US" sz="2000" b="1" dirty="0"/>
              <a:t>The U.S. Constitution (Adopted 1787)   </a:t>
            </a:r>
          </a:p>
          <a:p>
            <a:pPr>
              <a:spcBef>
                <a:spcPts val="0"/>
              </a:spcBef>
            </a:pPr>
            <a:r>
              <a:rPr lang="en-US" sz="1800" dirty="0"/>
              <a:t>Written to create the framework for a robust and enduring government with three branches (legislative – congress; executive – president; and judicial – courts) that each serve different purposes and serve to provide checks and balances on the other branches</a:t>
            </a:r>
          </a:p>
          <a:p>
            <a:pPr>
              <a:spcBef>
                <a:spcPts val="0"/>
              </a:spcBef>
            </a:pPr>
            <a:r>
              <a:rPr lang="en-US" sz="1800" dirty="0"/>
              <a:t>The Constitution can be amended and has been 27 times</a:t>
            </a:r>
          </a:p>
          <a:p>
            <a:pPr marL="0" indent="0">
              <a:buNone/>
            </a:pPr>
            <a:r>
              <a:rPr lang="en-US" sz="2000" b="1" dirty="0"/>
              <a:t>The Bill of Rights (Ratified 1789)</a:t>
            </a:r>
          </a:p>
          <a:p>
            <a:pPr>
              <a:spcBef>
                <a:spcPts val="0"/>
              </a:spcBef>
            </a:pPr>
            <a:r>
              <a:rPr lang="en-US" sz="1800" dirty="0"/>
              <a:t>The first 10 Amendments to the U.S. Constitution</a:t>
            </a:r>
          </a:p>
          <a:p>
            <a:pPr>
              <a:spcBef>
                <a:spcPts val="0"/>
              </a:spcBef>
            </a:pPr>
            <a:r>
              <a:rPr lang="en-US" sz="1800" dirty="0"/>
              <a:t>The Bill of Rights enumerate specific fundamental liberties, to which all citizens are entitled; it is intended to protect citizens from government actors and actions</a:t>
            </a:r>
          </a:p>
          <a:p>
            <a:pPr marL="0" indent="0">
              <a:buNone/>
            </a:pPr>
            <a:endParaRPr lang="en-US" sz="2000" baseline="30000" dirty="0"/>
          </a:p>
          <a:p>
            <a:pPr marL="0" indent="0">
              <a:buNone/>
            </a:pPr>
            <a:endParaRPr lang="en-US" sz="2000" baseline="30000" dirty="0"/>
          </a:p>
        </p:txBody>
      </p:sp>
      <p:pic>
        <p:nvPicPr>
          <p:cNvPr id="7" name="Picture 6" descr="Image of the U.S. Constitution.">
            <a:extLst>
              <a:ext uri="{FF2B5EF4-FFF2-40B4-BE49-F238E27FC236}">
                <a16:creationId xmlns:a16="http://schemas.microsoft.com/office/drawing/2014/main" xmlns="" id="{84A4D9D3-DCEE-4D96-BA88-B5ACF861562C}"/>
              </a:ext>
            </a:extLst>
          </p:cNvPr>
          <p:cNvPicPr>
            <a:picLocks noChangeAspect="1"/>
          </p:cNvPicPr>
          <p:nvPr/>
        </p:nvPicPr>
        <p:blipFill>
          <a:blip r:embed="rId2"/>
          <a:stretch>
            <a:fillRect/>
          </a:stretch>
        </p:blipFill>
        <p:spPr>
          <a:xfrm>
            <a:off x="7195185" y="284322"/>
            <a:ext cx="1554480" cy="1036320"/>
          </a:xfrm>
          <a:prstGeom prst="rect">
            <a:avLst/>
          </a:prstGeom>
        </p:spPr>
      </p:pic>
    </p:spTree>
    <p:extLst>
      <p:ext uri="{BB962C8B-B14F-4D97-AF65-F5344CB8AC3E}">
        <p14:creationId xmlns:p14="http://schemas.microsoft.com/office/powerpoint/2010/main" val="2924228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a:xfrm>
            <a:off x="628650" y="26242"/>
            <a:ext cx="7886700" cy="1325563"/>
          </a:xfrm>
        </p:spPr>
        <p:txBody>
          <a:bodyPr/>
          <a:lstStyle/>
          <a:p>
            <a:r>
              <a:rPr lang="en-US" dirty="0"/>
              <a:t>The U.S. Constitution’s Bill of Rights &amp; Privacy</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a:xfrm>
            <a:off x="628650" y="1028248"/>
            <a:ext cx="7886700" cy="4351338"/>
          </a:xfrm>
        </p:spPr>
        <p:txBody>
          <a:bodyPr/>
          <a:lstStyle/>
          <a:p>
            <a:pPr marL="0" indent="0">
              <a:buNone/>
            </a:pPr>
            <a:r>
              <a:rPr lang="en-US" sz="2000" dirty="0"/>
              <a:t>The first 10 amendments to the U.S. Constitution are known as the Bill of Rights. The Amendments are identified and referred to by their numerical order (e.g., the First Amendment, the Second Amendment, and so on).</a:t>
            </a:r>
          </a:p>
          <a:p>
            <a:pPr marL="0" indent="0">
              <a:buNone/>
            </a:pPr>
            <a:endParaRPr lang="en-US" sz="1100" dirty="0"/>
          </a:p>
          <a:p>
            <a:pPr marL="0" indent="0">
              <a:buNone/>
            </a:pPr>
            <a:r>
              <a:rPr lang="en-US" sz="2400" dirty="0"/>
              <a:t>For purposes of this Cyberlaw course, we focus mostly on the First and Fourth Amendments, only touching upon the Fifth and Sixth Amendments. </a:t>
            </a:r>
          </a:p>
          <a:p>
            <a:r>
              <a:rPr lang="en-US" sz="2000" dirty="0"/>
              <a:t>The First Amendment guarantees freedom of speech, the right to assembly, and the right to lawful anonymous speech.</a:t>
            </a:r>
          </a:p>
          <a:p>
            <a:r>
              <a:rPr lang="en-US" sz="2000" dirty="0"/>
              <a:t>The Fourth Amendment prohibits unlawful search and seizure.</a:t>
            </a:r>
          </a:p>
          <a:p>
            <a:pPr marL="0" indent="0">
              <a:buNone/>
            </a:pPr>
            <a:endParaRPr lang="en-US" sz="1100" dirty="0"/>
          </a:p>
          <a:p>
            <a:pPr marL="0" indent="0">
              <a:buNone/>
            </a:pPr>
            <a:r>
              <a:rPr lang="en-US" sz="2000" dirty="0"/>
              <a:t>In various rulings, U.S. Courts have developed and shaped the exact nature of privacy protections and rights protected by the First and Fourth Amendments, including how the First and Fourth amendments are applied to cyberspace. While the word “privacy” appears no where in these amendments or the Constitution itself, the concept of privacy is inherent in the protections the Bill of Rights affords.</a:t>
            </a:r>
          </a:p>
          <a:p>
            <a:pPr marL="0" indent="0">
              <a:buNone/>
            </a:pPr>
            <a:endParaRPr lang="en-US" sz="2000" dirty="0"/>
          </a:p>
        </p:txBody>
      </p:sp>
    </p:spTree>
    <p:extLst>
      <p:ext uri="{BB962C8B-B14F-4D97-AF65-F5344CB8AC3E}">
        <p14:creationId xmlns:p14="http://schemas.microsoft.com/office/powerpoint/2010/main" val="2397551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EC734892-109D-473D-8127-1D46A22A9591}"/>
              </a:ext>
            </a:extLst>
          </p:cNvPr>
          <p:cNvSpPr>
            <a:spLocks noGrp="1"/>
          </p:cNvSpPr>
          <p:nvPr>
            <p:ph type="title"/>
          </p:nvPr>
        </p:nvSpPr>
        <p:spPr/>
        <p:txBody>
          <a:bodyPr/>
          <a:lstStyle/>
          <a:p>
            <a:r>
              <a:rPr lang="en-US" dirty="0"/>
              <a:t>The Concept of Privacy in U.S. Law</a:t>
            </a:r>
          </a:p>
        </p:txBody>
      </p:sp>
      <p:sp>
        <p:nvSpPr>
          <p:cNvPr id="5" name="Content Placeholder 4">
            <a:extLst>
              <a:ext uri="{FF2B5EF4-FFF2-40B4-BE49-F238E27FC236}">
                <a16:creationId xmlns:a16="http://schemas.microsoft.com/office/drawing/2014/main" xmlns="" id="{FCC3C016-D99D-4E3B-8320-ACE5973D973A}"/>
              </a:ext>
            </a:extLst>
          </p:cNvPr>
          <p:cNvSpPr>
            <a:spLocks noGrp="1"/>
          </p:cNvSpPr>
          <p:nvPr>
            <p:ph idx="1"/>
          </p:nvPr>
        </p:nvSpPr>
        <p:spPr/>
        <p:txBody>
          <a:bodyPr/>
          <a:lstStyle/>
          <a:p>
            <a:pPr marL="0" indent="0">
              <a:buNone/>
            </a:pPr>
            <a:r>
              <a:rPr lang="en-US" sz="2400" dirty="0"/>
              <a:t>While the word “privacy” appears no where in the Constitution itself, the concept of </a:t>
            </a:r>
            <a:r>
              <a:rPr lang="en-US" sz="2400" i="1" dirty="0"/>
              <a:t>privacy</a:t>
            </a:r>
            <a:r>
              <a:rPr lang="en-US" sz="2400" dirty="0"/>
              <a:t> as </a:t>
            </a:r>
            <a:r>
              <a:rPr lang="en-US" sz="2400" i="1" dirty="0"/>
              <a:t>an inherent individual right </a:t>
            </a:r>
            <a:r>
              <a:rPr lang="en-US" sz="2400" dirty="0"/>
              <a:t>is manifest throughout the Declaration of Independence, the U.S. Constitution, and the Bill of Rights in the protections these three documents afford individuals. </a:t>
            </a:r>
          </a:p>
          <a:p>
            <a:pPr marL="0" indent="0">
              <a:buNone/>
            </a:pPr>
            <a:endParaRPr lang="en-US" sz="2400" dirty="0"/>
          </a:p>
          <a:p>
            <a:pPr marL="0" indent="0">
              <a:buNone/>
            </a:pPr>
            <a:r>
              <a:rPr lang="en-US" sz="2400" dirty="0"/>
              <a:t>Understanding cyberlaw requires understanding the historical framework, in which the </a:t>
            </a:r>
            <a:r>
              <a:rPr lang="en-US" sz="2400" i="1" dirty="0"/>
              <a:t>right to privacy as an inherent individual right</a:t>
            </a:r>
            <a:r>
              <a:rPr lang="en-US" sz="2400" dirty="0"/>
              <a:t> afforded by the Declaration of Independence (remember - the “right to life, liberty, and the pursuit of happiness”), the Constitution, the Bill of Rights came to be recognized by our courts as U.S. law developed.</a:t>
            </a:r>
          </a:p>
          <a:p>
            <a:pPr marL="0" indent="0">
              <a:buNone/>
            </a:pPr>
            <a:endParaRPr lang="en-US" sz="2000" dirty="0"/>
          </a:p>
          <a:p>
            <a:pPr marL="0" indent="0">
              <a:buNone/>
            </a:pPr>
            <a:endParaRPr lang="en-US" sz="2000" dirty="0"/>
          </a:p>
          <a:p>
            <a:pPr marL="0" indent="0">
              <a:buNone/>
            </a:pPr>
            <a:endParaRPr lang="en-US" sz="2000" dirty="0"/>
          </a:p>
        </p:txBody>
      </p:sp>
      <p:pic>
        <p:nvPicPr>
          <p:cNvPr id="7" name="Picture 6" descr="Clipart of a person holidng a magnifying glass.">
            <a:extLst>
              <a:ext uri="{FF2B5EF4-FFF2-40B4-BE49-F238E27FC236}">
                <a16:creationId xmlns:a16="http://schemas.microsoft.com/office/drawing/2014/main" xmlns="" id="{E702C752-37B3-4ED7-ABE0-269390AF5F61}"/>
              </a:ext>
            </a:extLst>
          </p:cNvPr>
          <p:cNvPicPr>
            <a:picLocks noChangeAspect="1"/>
          </p:cNvPicPr>
          <p:nvPr/>
        </p:nvPicPr>
        <p:blipFill>
          <a:blip r:embed="rId2"/>
          <a:stretch>
            <a:fillRect/>
          </a:stretch>
        </p:blipFill>
        <p:spPr>
          <a:xfrm>
            <a:off x="7310673" y="169045"/>
            <a:ext cx="1717723" cy="1717723"/>
          </a:xfrm>
          <a:prstGeom prst="rect">
            <a:avLst/>
          </a:prstGeom>
        </p:spPr>
      </p:pic>
    </p:spTree>
    <p:extLst>
      <p:ext uri="{BB962C8B-B14F-4D97-AF65-F5344CB8AC3E}">
        <p14:creationId xmlns:p14="http://schemas.microsoft.com/office/powerpoint/2010/main" val="3690508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48" y="115313"/>
            <a:ext cx="7886702" cy="1325563"/>
          </a:xfrm>
        </p:spPr>
        <p:txBody>
          <a:bodyPr/>
          <a:lstStyle/>
          <a:p>
            <a:r>
              <a:rPr lang="en-US" dirty="0"/>
              <a:t>Section 1, Part 2:</a:t>
            </a:r>
            <a:br>
              <a:rPr lang="en-US" dirty="0"/>
            </a:br>
            <a:r>
              <a:rPr lang="en-US" i="1" dirty="0"/>
              <a:t>The Right to Privacy</a:t>
            </a:r>
            <a:endParaRPr lang="en-US" i="1" baseline="30000" dirty="0"/>
          </a:p>
        </p:txBody>
      </p:sp>
      <p:sp>
        <p:nvSpPr>
          <p:cNvPr id="3" name="Content Placeholder 2"/>
          <p:cNvSpPr>
            <a:spLocks noGrp="1"/>
          </p:cNvSpPr>
          <p:nvPr>
            <p:ph idx="1"/>
          </p:nvPr>
        </p:nvSpPr>
        <p:spPr>
          <a:xfrm>
            <a:off x="628649" y="1430743"/>
            <a:ext cx="7886701" cy="4607122"/>
          </a:xfrm>
        </p:spPr>
        <p:txBody>
          <a:bodyPr/>
          <a:lstStyle/>
          <a:p>
            <a:pPr marL="0" indent="0">
              <a:buNone/>
            </a:pPr>
            <a:r>
              <a:rPr lang="en-US" sz="2400" dirty="0"/>
              <a:t>In 1890, Samuel Warren and Louis Brandeis published a law review article, entitled </a:t>
            </a:r>
            <a:r>
              <a:rPr lang="en-US" sz="2400" i="1" dirty="0"/>
              <a:t>The Right to Privacy</a:t>
            </a:r>
            <a:r>
              <a:rPr lang="en-US" sz="2400" dirty="0"/>
              <a:t>, </a:t>
            </a:r>
            <a:r>
              <a:rPr lang="en-US" sz="2400" baseline="30000" dirty="0"/>
              <a:t> </a:t>
            </a:r>
            <a:r>
              <a:rPr lang="en-US" sz="2400" dirty="0"/>
              <a:t>4 </a:t>
            </a:r>
            <a:r>
              <a:rPr lang="en-US" sz="2400" dirty="0" err="1"/>
              <a:t>Harv</a:t>
            </a:r>
            <a:r>
              <a:rPr lang="en-US" sz="2400" dirty="0"/>
              <a:t>. L. Rev. 193, that ultimately led to recognition of an independent right to privacy in common law and in the U.S. Constitution. </a:t>
            </a:r>
          </a:p>
          <a:p>
            <a:pPr marL="0" indent="0">
              <a:spcBef>
                <a:spcPts val="1200"/>
              </a:spcBef>
              <a:spcAft>
                <a:spcPts val="1200"/>
              </a:spcAft>
              <a:buNone/>
            </a:pPr>
            <a:r>
              <a:rPr lang="en-US" sz="1800" dirty="0"/>
              <a:t>(Warren and Brandeis were friends and prominent Boston attorneys at the time they wrote their famous article. Brandeis later became a Justice on the United States Supreme Court. Justice Brandeis continued to shape the right to privacy in his role serving on the Supreme Court.) </a:t>
            </a:r>
          </a:p>
          <a:p>
            <a:pPr marL="0" indent="0">
              <a:buNone/>
            </a:pPr>
            <a:r>
              <a:rPr lang="en-US" sz="2400" dirty="0"/>
              <a:t>In </a:t>
            </a:r>
            <a:r>
              <a:rPr lang="en-US" sz="2400" i="1" dirty="0"/>
              <a:t>The Right to Privacy</a:t>
            </a:r>
            <a:r>
              <a:rPr lang="en-US" sz="2400" dirty="0"/>
              <a:t>, Warren &amp; Brandeis establish that an inherent right to privacy was already recognized, protected and preserved by common law, including property law, contracts, evidence, and more specifically in the Constitution itself and the Bill of Rights, which among other protections, prohibits unreasonable search and seizure and affords the right to free and anonymous speech. </a:t>
            </a:r>
          </a:p>
          <a:p>
            <a:pPr marL="0" indent="0">
              <a:buNone/>
            </a:pPr>
            <a:r>
              <a:rPr lang="en-US" sz="2400" dirty="0"/>
              <a:t> </a:t>
            </a:r>
            <a:endParaRPr lang="en-US" dirty="0"/>
          </a:p>
        </p:txBody>
      </p:sp>
      <p:pic>
        <p:nvPicPr>
          <p:cNvPr id="5" name="Picture 4" descr="Image of a pile of books.">
            <a:extLst>
              <a:ext uri="{FF2B5EF4-FFF2-40B4-BE49-F238E27FC236}">
                <a16:creationId xmlns:a16="http://schemas.microsoft.com/office/drawing/2014/main" xmlns="" id="{F9EE22D9-E198-426E-B7E4-258D3C5AD4C1}"/>
              </a:ext>
            </a:extLst>
          </p:cNvPr>
          <p:cNvPicPr>
            <a:picLocks noChangeAspect="1"/>
          </p:cNvPicPr>
          <p:nvPr/>
        </p:nvPicPr>
        <p:blipFill>
          <a:blip r:embed="rId3"/>
          <a:stretch>
            <a:fillRect/>
          </a:stretch>
        </p:blipFill>
        <p:spPr>
          <a:xfrm>
            <a:off x="6960869" y="192521"/>
            <a:ext cx="1554480" cy="1036320"/>
          </a:xfrm>
          <a:prstGeom prst="rect">
            <a:avLst/>
          </a:prstGeom>
        </p:spPr>
      </p:pic>
    </p:spTree>
    <p:extLst>
      <p:ext uri="{BB962C8B-B14F-4D97-AF65-F5344CB8AC3E}">
        <p14:creationId xmlns:p14="http://schemas.microsoft.com/office/powerpoint/2010/main" val="1097745026"/>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17991</TotalTime>
  <Words>7364</Words>
  <Application>Microsoft Office PowerPoint</Application>
  <PresentationFormat>On-screen Show (4:3)</PresentationFormat>
  <Paragraphs>422</Paragraphs>
  <Slides>54</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54</vt:i4>
      </vt:variant>
    </vt:vector>
  </HeadingPairs>
  <TitlesOfParts>
    <vt:vector size="58" baseType="lpstr">
      <vt:lpstr>Arial</vt:lpstr>
      <vt:lpstr>Calibri</vt:lpstr>
      <vt:lpstr>Calibri Light</vt:lpstr>
      <vt:lpstr>PP_C5Modules_CC_License_standard</vt:lpstr>
      <vt:lpstr>  Module III Week 7: U.S. Constitution &amp; Cyberlaw</vt:lpstr>
      <vt:lpstr>Lesson Outline: Right to Privacy &amp; Fourth Amendment</vt:lpstr>
      <vt:lpstr>Learning Goals and Outcomes: The Right to Privacy &amp; Fourth Amendment</vt:lpstr>
      <vt:lpstr>Section 1: </vt:lpstr>
      <vt:lpstr>Section 1 Outline: The Evolution of Privacy Law</vt:lpstr>
      <vt:lpstr>Section 1, Part 1: The U.S. Constitution: An Overview</vt:lpstr>
      <vt:lpstr>The U.S. Constitution’s Bill of Rights &amp; Privacy</vt:lpstr>
      <vt:lpstr>The Concept of Privacy in U.S. Law</vt:lpstr>
      <vt:lpstr>Section 1, Part 2: The Right to Privacy</vt:lpstr>
      <vt:lpstr>The Right to Privacy (cont.)</vt:lpstr>
      <vt:lpstr>The Right to Privacy - Takeaways</vt:lpstr>
      <vt:lpstr>Section 1, Part 3: The Right to Be Let Alone</vt:lpstr>
      <vt:lpstr>The Right to Be Let Alone &amp; Brandeis’s dissent in Olmstead (1928)</vt:lpstr>
      <vt:lpstr>Section 1, Part 4: The Constitutional Right to Privacy</vt:lpstr>
      <vt:lpstr>Privacy Evolves as U.S. Courts Apply the Fourth Amendment to Government Actions</vt:lpstr>
      <vt:lpstr>Section 1, Part 5: Reasonable Expectation of Privacy &amp; the 4th Amendment </vt:lpstr>
      <vt:lpstr>Katz and Harlan’s Concurrence - RXP </vt:lpstr>
      <vt:lpstr>Katz Privacy Takeaways</vt:lpstr>
      <vt:lpstr>Reasonable Expectation of Privacy and the Third Party Doctrine: Case Origins</vt:lpstr>
      <vt:lpstr>Reasonable Expectation of Privacy (RXP) and the Third Party Doctrine</vt:lpstr>
      <vt:lpstr>RXP: Plain View and Open Fields Doctrines</vt:lpstr>
      <vt:lpstr>RXP and Aerial Surveillance</vt:lpstr>
      <vt:lpstr>RXP and Ariel Surveillance (cont.)</vt:lpstr>
      <vt:lpstr>Knowingly Exposed to the Public? No RXP</vt:lpstr>
      <vt:lpstr>RXP &amp; Thermal Imaging</vt:lpstr>
      <vt:lpstr>Summary and Review of Key 4th Amendment and RXP Concepts Covered Thus Far</vt:lpstr>
      <vt:lpstr>Discussion Topics: 4th Amendment, RXP &amp; Cyberspace </vt:lpstr>
      <vt:lpstr>Section 1, Part 6: Fourth Amendment, Cyberspace &amp; Emerging Technologies</vt:lpstr>
      <vt:lpstr>Searches: GPS Tracking</vt:lpstr>
      <vt:lpstr>Cellphone Data Searches</vt:lpstr>
      <vt:lpstr>Cellphones, RXP &amp; Cell Site Location Data</vt:lpstr>
      <vt:lpstr>Carpenter v. United States CSLI Technology</vt:lpstr>
      <vt:lpstr>Carpenter v. United States18 Implications for Digital Searches</vt:lpstr>
      <vt:lpstr>Searching/Accessing Devices Across Borders (Present day 4th Amendment Application)</vt:lpstr>
      <vt:lpstr>Right to Privacy &amp; Fourth Amendment: Assessment</vt:lpstr>
      <vt:lpstr>Right to Privacy &amp; Fourth Amendment: Assessment (ANSWERS)</vt:lpstr>
      <vt:lpstr>Right to Privacy &amp; Fourth Amendment: Discussion Question</vt:lpstr>
      <vt:lpstr>Discussion Question</vt:lpstr>
      <vt:lpstr>Section 2: </vt:lpstr>
      <vt:lpstr>Fourth Amendment Applied to Government Actions:  Warrants</vt:lpstr>
      <vt:lpstr>Fourth Amendment Applied to Government Actions:  A Basic Understanding of Warrants</vt:lpstr>
      <vt:lpstr>Constitutional Warrant Requirements</vt:lpstr>
      <vt:lpstr>Warrants: Probable Cause</vt:lpstr>
      <vt:lpstr>Warrants: Scope</vt:lpstr>
      <vt:lpstr>Warrants: Minimization Requirements</vt:lpstr>
      <vt:lpstr>Warrants: Assessment</vt:lpstr>
      <vt:lpstr>Warrants: Assessment (ANSWERS)</vt:lpstr>
      <vt:lpstr>Section 3: </vt:lpstr>
      <vt:lpstr>The Legal Distinction between State and Non-State Actors: Why Does It Matter?</vt:lpstr>
      <vt:lpstr>The Legal Distinction between State and Non-State Actors</vt:lpstr>
      <vt:lpstr>Ambiguity May Exist When Private Actors Become State Actors</vt:lpstr>
      <vt:lpstr>State Actor: Assessment</vt:lpstr>
      <vt:lpstr>State Actor: Assessment (ANSWERS)</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602</cp:revision>
  <cp:lastPrinted>2018-07-25T14:29:35Z</cp:lastPrinted>
  <dcterms:created xsi:type="dcterms:W3CDTF">2016-07-03T20:12:42Z</dcterms:created>
  <dcterms:modified xsi:type="dcterms:W3CDTF">2018-08-27T15:19:18Z</dcterms:modified>
</cp:coreProperties>
</file>