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2"/>
  </p:notesMasterIdLst>
  <p:sldIdLst>
    <p:sldId id="300" r:id="rId2"/>
    <p:sldId id="310" r:id="rId3"/>
    <p:sldId id="273" r:id="rId4"/>
    <p:sldId id="375" r:id="rId5"/>
    <p:sldId id="372" r:id="rId6"/>
    <p:sldId id="379" r:id="rId7"/>
    <p:sldId id="294" r:id="rId8"/>
    <p:sldId id="319" r:id="rId9"/>
    <p:sldId id="408" r:id="rId10"/>
    <p:sldId id="409" r:id="rId11"/>
    <p:sldId id="373" r:id="rId12"/>
    <p:sldId id="378" r:id="rId13"/>
    <p:sldId id="318" r:id="rId14"/>
    <p:sldId id="320" r:id="rId15"/>
    <p:sldId id="377" r:id="rId16"/>
    <p:sldId id="376" r:id="rId17"/>
    <p:sldId id="321" r:id="rId18"/>
    <p:sldId id="322" r:id="rId19"/>
    <p:sldId id="387" r:id="rId20"/>
    <p:sldId id="323" r:id="rId21"/>
    <p:sldId id="324" r:id="rId22"/>
    <p:sldId id="315" r:id="rId23"/>
    <p:sldId id="410" r:id="rId24"/>
    <p:sldId id="374" r:id="rId25"/>
    <p:sldId id="325" r:id="rId26"/>
    <p:sldId id="406" r:id="rId27"/>
    <p:sldId id="328" r:id="rId28"/>
    <p:sldId id="407" r:id="rId29"/>
    <p:sldId id="411" r:id="rId30"/>
    <p:sldId id="405" r:id="rId3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ouck, James" initials="HJ" lastIdx="7" clrIdx="0">
    <p:extLst>
      <p:ext uri="{19B8F6BF-5375-455C-9EA6-DF929625EA0E}">
        <p15:presenceInfo xmlns:p15="http://schemas.microsoft.com/office/powerpoint/2012/main" userId="S-1-5-21-755334853-669077136-483988704-25579" providerId="AD"/>
      </p:ext>
    </p:extLst>
  </p:cmAuthor>
  <p:cmAuthor id="2" name="Thorsten Swider" initials="TS" lastIdx="5" clrIdx="1">
    <p:extLst>
      <p:ext uri="{19B8F6BF-5375-455C-9EA6-DF929625EA0E}">
        <p15:presenceInfo xmlns:p15="http://schemas.microsoft.com/office/powerpoint/2012/main" userId="b3af3d09c54e43dc"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CC"/>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4291" autoAdjust="0"/>
  </p:normalViewPr>
  <p:slideViewPr>
    <p:cSldViewPr snapToGrid="0">
      <p:cViewPr varScale="1">
        <p:scale>
          <a:sx n="110" d="100"/>
          <a:sy n="110" d="100"/>
        </p:scale>
        <p:origin x="1680" y="96"/>
      </p:cViewPr>
      <p:guideLst/>
    </p:cSldViewPr>
  </p:slideViewPr>
  <p:notesTextViewPr>
    <p:cViewPr>
      <p:scale>
        <a:sx n="1" d="1"/>
        <a:sy n="1" d="1"/>
      </p:scale>
      <p:origin x="0" y="0"/>
    </p:cViewPr>
  </p:notesTextViewPr>
  <p:sorterViewPr>
    <p:cViewPr>
      <p:scale>
        <a:sx n="100" d="100"/>
        <a:sy n="100" d="100"/>
      </p:scale>
      <p:origin x="0" y="-1398"/>
    </p:cViewPr>
  </p:sorterViewPr>
  <p:notesViewPr>
    <p:cSldViewPr snapToGrid="0">
      <p:cViewPr varScale="1">
        <p:scale>
          <a:sx n="75" d="100"/>
          <a:sy n="75" d="100"/>
        </p:scale>
        <p:origin x="1494" y="6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38"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clId="Web-{15AB3715-AD98-42B3-A55C-6987C02E33E7}"/>
    <pc:docChg chg="modSld">
      <pc:chgData name="" userId="" providerId="" clId="Web-{15AB3715-AD98-42B3-A55C-6987C02E33E7}" dt="2018-08-02T19:01:37.283" v="2" actId="14100"/>
      <pc:docMkLst>
        <pc:docMk/>
      </pc:docMkLst>
      <pc:sldChg chg="addSp modSp">
        <pc:chgData name="" userId="" providerId="" clId="Web-{15AB3715-AD98-42B3-A55C-6987C02E33E7}" dt="2018-08-02T19:01:37.283" v="2" actId="14100"/>
        <pc:sldMkLst>
          <pc:docMk/>
          <pc:sldMk cId="2293517571" sldId="300"/>
        </pc:sldMkLst>
        <pc:picChg chg="add mod">
          <ac:chgData name="" userId="" providerId="" clId="Web-{15AB3715-AD98-42B3-A55C-6987C02E33E7}" dt="2018-08-02T19:01:37.283" v="2" actId="14100"/>
          <ac:picMkLst>
            <pc:docMk/>
            <pc:sldMk cId="2293517571" sldId="300"/>
            <ac:picMk id="3" creationId="{5867CC16-BA80-4BA0-9460-94108A32468B}"/>
          </ac:picMkLst>
        </pc:picChg>
      </pc:sldChg>
    </pc:docChg>
  </pc:docChgLst>
  <pc:docChgLst>
    <pc:chgData clId="Web-{A01A2581-D365-4B32-96CB-D4728B8D5FB4}"/>
    <pc:docChg chg="modSld">
      <pc:chgData name="" userId="" providerId="" clId="Web-{A01A2581-D365-4B32-96CB-D4728B8D5FB4}" dt="2018-08-03T02:26:40.484" v="45" actId="1076"/>
      <pc:docMkLst>
        <pc:docMk/>
      </pc:docMkLst>
      <pc:sldChg chg="addSp delSp modSp">
        <pc:chgData name="" userId="" providerId="" clId="Web-{A01A2581-D365-4B32-96CB-D4728B8D5FB4}" dt="2018-08-03T02:26:40.484" v="45" actId="1076"/>
        <pc:sldMkLst>
          <pc:docMk/>
          <pc:sldMk cId="2293517571" sldId="300"/>
        </pc:sldMkLst>
        <pc:spChg chg="add mod">
          <ac:chgData name="" userId="" providerId="" clId="Web-{A01A2581-D365-4B32-96CB-D4728B8D5FB4}" dt="2018-08-03T02:26:40.484" v="45" actId="1076"/>
          <ac:spMkLst>
            <pc:docMk/>
            <pc:sldMk cId="2293517571" sldId="300"/>
            <ac:spMk id="4" creationId="{95348A50-FFEC-4A33-A542-FC46425E32F0}"/>
          </ac:spMkLst>
        </pc:spChg>
        <pc:picChg chg="del">
          <ac:chgData name="" userId="" providerId="" clId="Web-{A01A2581-D365-4B32-96CB-D4728B8D5FB4}" dt="2018-08-03T02:24:45.763" v="0"/>
          <ac:picMkLst>
            <pc:docMk/>
            <pc:sldMk cId="2293517571" sldId="300"/>
            <ac:picMk id="3" creationId="{5867CC16-BA80-4BA0-9460-94108A32468B}"/>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10D0EE9-D155-4EF2-A320-D573086AD338}" type="datetimeFigureOut">
              <a:rPr lang="en-US" smtClean="0"/>
              <a:t>8/24/2018</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1641DFB-AAB2-4FB4-A08B-4F38174FAD63}" type="slidenum">
              <a:rPr lang="en-US" smtClean="0"/>
              <a:t>‹#›</a:t>
            </a:fld>
            <a:endParaRPr lang="en-US"/>
          </a:p>
        </p:txBody>
      </p:sp>
    </p:spTree>
    <p:extLst>
      <p:ext uri="{BB962C8B-B14F-4D97-AF65-F5344CB8AC3E}">
        <p14:creationId xmlns:p14="http://schemas.microsoft.com/office/powerpoint/2010/main" val="2848728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atelier.inf.unisi.ch/~dalsat/sai/projects/2015/html/internet/tcp_ip.html" TargetMode="External"/><Relationship Id="rId2" Type="http://schemas.openxmlformats.org/officeDocument/2006/relationships/slide" Target="../slides/slide7.xml"/><Relationship Id="rId1" Type="http://schemas.openxmlformats.org/officeDocument/2006/relationships/notesMaster" Target="../notesMasters/notesMaster1.xml"/><Relationship Id="rId5" Type="http://schemas.openxmlformats.org/officeDocument/2006/relationships/hyperlink" Target="https://www.youtube.com/watch?v=d0TJ8szp4AE&amp;list=PLcRQyo3dz9r5epr5OLkkxWX9yioR6neuq&amp;inde" TargetMode="External"/><Relationship Id="rId4" Type="http://schemas.openxmlformats.org/officeDocument/2006/relationships/hyperlink" Target="https://www.youtube.com/watch?v=7k9QutXzw2Y&amp;list=PLcRQyo3dz9r5epr5OLkkxWX9yioR6neuq&amp;ind" TargetMode="Externa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atelier.inf.unisi.ch/~dalsat/sai/projects/2015/html/internet/tcp_ip.html" TargetMode="External"/><Relationship Id="rId2" Type="http://schemas.openxmlformats.org/officeDocument/2006/relationships/slide" Target="../slides/slide8.xml"/><Relationship Id="rId1" Type="http://schemas.openxmlformats.org/officeDocument/2006/relationships/notesMaster" Target="../notesMasters/notesMaster1.xml"/><Relationship Id="rId5" Type="http://schemas.openxmlformats.org/officeDocument/2006/relationships/hyperlink" Target="https://www.youtube.com/watch?v=d0TJ8szp4AE&amp;list=PLcRQyo3dz9r5epr5OLkkxWX9yioR6neuq&amp;inde" TargetMode="External"/><Relationship Id="rId4" Type="http://schemas.openxmlformats.org/officeDocument/2006/relationships/hyperlink" Target="https://www.youtube.com/watch?v=7k9QutXzw2Y&amp;list=PLcRQyo3dz9r5epr5OLkkxWX9yioR6neuq&amp;ind" TargetMode="Externa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Slide Image Placeholder 1"/>
          <p:cNvSpPr>
            <a:spLocks noGrp="1" noRot="1" noChangeAspect="1"/>
          </p:cNvSpPr>
          <p:nvPr>
            <p:ph type="sldImg"/>
          </p:nvPr>
        </p:nvSpPr>
        <p:spPr bwMode="auto">
          <a:noFill/>
          <a:ln>
            <a:solidFill>
              <a:srgbClr val="000000"/>
            </a:solidFill>
            <a:miter lim="800000"/>
            <a:headEnd/>
            <a:tailEnd/>
          </a:ln>
        </p:spPr>
      </p:sp>
      <p:sp>
        <p:nvSpPr>
          <p:cNvPr id="1331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1331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marL="0" marR="0" lvl="0" indent="0" algn="r" defTabSz="457200" rtl="0" eaLnBrk="1" fontAlgn="base" latinLnBrk="0" hangingPunct="1">
              <a:lnSpc>
                <a:spcPct val="100000"/>
              </a:lnSpc>
              <a:spcBef>
                <a:spcPct val="0"/>
              </a:spcBef>
              <a:spcAft>
                <a:spcPct val="0"/>
              </a:spcAft>
              <a:buClrTx/>
              <a:buSzTx/>
              <a:buFontTx/>
              <a:buNone/>
              <a:tabLst/>
              <a:defRPr/>
            </a:pPr>
            <a:fld id="{D3F77F84-EBF5-4DC2-873D-49BD8B121CCF}" type="slidenum">
              <a:rPr kumimoji="0" lang="en-US" sz="1300" b="0" i="0" u="none" strike="noStrike" kern="1200" cap="none" spc="0" normalizeH="0" baseline="0" noProof="0">
                <a:ln>
                  <a:noFill/>
                </a:ln>
                <a:solidFill>
                  <a:prstClr val="black"/>
                </a:solidFill>
                <a:effectLst/>
                <a:uLnTx/>
                <a:uFillTx/>
                <a:latin typeface="Calibri"/>
                <a:ea typeface="+mn-ea"/>
                <a:cs typeface="Arial" charset="0"/>
              </a:rPr>
              <a:pPr marL="0" marR="0" lvl="0" indent="0" algn="r" defTabSz="457200" rtl="0" eaLnBrk="1" fontAlgn="base" latinLnBrk="0" hangingPunct="1">
                <a:lnSpc>
                  <a:spcPct val="100000"/>
                </a:lnSpc>
                <a:spcBef>
                  <a:spcPct val="0"/>
                </a:spcBef>
                <a:spcAft>
                  <a:spcPct val="0"/>
                </a:spcAft>
                <a:buClrTx/>
                <a:buSzTx/>
                <a:buFontTx/>
                <a:buNone/>
                <a:tabLst/>
                <a:defRPr/>
              </a:pPr>
              <a:t>1</a:t>
            </a:fld>
            <a:endParaRPr kumimoji="0" lang="en-US" sz="1300" b="0" i="0" u="none" strike="noStrike" kern="1200" cap="none" spc="0" normalizeH="0" baseline="0" noProof="0" dirty="0">
              <a:ln>
                <a:noFill/>
              </a:ln>
              <a:solidFill>
                <a:prstClr val="black"/>
              </a:solidFill>
              <a:effectLst/>
              <a:uLnTx/>
              <a:uFillTx/>
              <a:latin typeface="Calibri"/>
              <a:ea typeface="+mn-ea"/>
              <a:cs typeface="Arial" charset="0"/>
            </a:endParaRPr>
          </a:p>
        </p:txBody>
      </p:sp>
    </p:spTree>
    <p:extLst>
      <p:ext uri="{BB962C8B-B14F-4D97-AF65-F5344CB8AC3E}">
        <p14:creationId xmlns:p14="http://schemas.microsoft.com/office/powerpoint/2010/main" val="10189024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http://research.edm.uhasselt.be/jori/thesis/onlinethesis/chapter2.html</a:t>
            </a:r>
          </a:p>
        </p:txBody>
      </p:sp>
      <p:sp>
        <p:nvSpPr>
          <p:cNvPr id="4" name="Slide Number Placeholder 3"/>
          <p:cNvSpPr>
            <a:spLocks noGrp="1"/>
          </p:cNvSpPr>
          <p:nvPr>
            <p:ph type="sldNum" sz="quarter" idx="10"/>
          </p:nvPr>
        </p:nvSpPr>
        <p:spPr/>
        <p:txBody>
          <a:bodyPr/>
          <a:lstStyle/>
          <a:p>
            <a:fld id="{01641DFB-AAB2-4FB4-A08B-4F38174FAD63}" type="slidenum">
              <a:rPr lang="en-US" smtClean="0"/>
              <a:t>21</a:t>
            </a:fld>
            <a:endParaRPr lang="en-US"/>
          </a:p>
        </p:txBody>
      </p:sp>
    </p:spTree>
    <p:extLst>
      <p:ext uri="{BB962C8B-B14F-4D97-AF65-F5344CB8AC3E}">
        <p14:creationId xmlns:p14="http://schemas.microsoft.com/office/powerpoint/2010/main" val="32658483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http://research.edm.uhasselt.be/jori/thesis/onlinethesis/chapter2.html</a:t>
            </a:r>
          </a:p>
        </p:txBody>
      </p:sp>
      <p:sp>
        <p:nvSpPr>
          <p:cNvPr id="4" name="Slide Number Placeholder 3"/>
          <p:cNvSpPr>
            <a:spLocks noGrp="1"/>
          </p:cNvSpPr>
          <p:nvPr>
            <p:ph type="sldNum" sz="quarter" idx="10"/>
          </p:nvPr>
        </p:nvSpPr>
        <p:spPr/>
        <p:txBody>
          <a:bodyPr/>
          <a:lstStyle/>
          <a:p>
            <a:fld id="{01641DFB-AAB2-4FB4-A08B-4F38174FAD63}" type="slidenum">
              <a:rPr lang="en-US" smtClean="0"/>
              <a:t>25</a:t>
            </a:fld>
            <a:endParaRPr lang="en-US"/>
          </a:p>
        </p:txBody>
      </p:sp>
    </p:spTree>
    <p:extLst>
      <p:ext uri="{BB962C8B-B14F-4D97-AF65-F5344CB8AC3E}">
        <p14:creationId xmlns:p14="http://schemas.microsoft.com/office/powerpoint/2010/main" val="4370614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http://research.edm.uhasselt.be/jori/thesis/onlinethesis/chapter2.html</a:t>
            </a:r>
          </a:p>
        </p:txBody>
      </p:sp>
      <p:sp>
        <p:nvSpPr>
          <p:cNvPr id="4" name="Slide Number Placeholder 3"/>
          <p:cNvSpPr>
            <a:spLocks noGrp="1"/>
          </p:cNvSpPr>
          <p:nvPr>
            <p:ph type="sldNum" sz="quarter" idx="10"/>
          </p:nvPr>
        </p:nvSpPr>
        <p:spPr/>
        <p:txBody>
          <a:bodyPr/>
          <a:lstStyle/>
          <a:p>
            <a:fld id="{01641DFB-AAB2-4FB4-A08B-4F38174FAD63}" type="slidenum">
              <a:rPr lang="en-US" smtClean="0"/>
              <a:t>27</a:t>
            </a:fld>
            <a:endParaRPr lang="en-US"/>
          </a:p>
        </p:txBody>
      </p:sp>
    </p:spTree>
    <p:extLst>
      <p:ext uri="{BB962C8B-B14F-4D97-AF65-F5344CB8AC3E}">
        <p14:creationId xmlns:p14="http://schemas.microsoft.com/office/powerpoint/2010/main" val="1877199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marL="0" marR="0" lvl="0" indent="0" algn="r" defTabSz="457200" rtl="0" eaLnBrk="1" fontAlgn="base" latinLnBrk="0" hangingPunct="1">
              <a:lnSpc>
                <a:spcPct val="100000"/>
              </a:lnSpc>
              <a:spcBef>
                <a:spcPct val="0"/>
              </a:spcBef>
              <a:spcAft>
                <a:spcPct val="0"/>
              </a:spcAft>
              <a:buClrTx/>
              <a:buSzTx/>
              <a:buFontTx/>
              <a:buNone/>
              <a:tabLst/>
              <a:defRPr/>
            </a:pPr>
            <a:fld id="{712E80AE-A2D3-45AA-9282-165AD6710FE8}" type="slidenum">
              <a:rPr kumimoji="0" lang="en-US" sz="1300" b="0" i="0" u="none" strike="noStrike" kern="1200" cap="none" spc="0" normalizeH="0" baseline="0" noProof="0">
                <a:ln>
                  <a:noFill/>
                </a:ln>
                <a:solidFill>
                  <a:prstClr val="black"/>
                </a:solidFill>
                <a:effectLst/>
                <a:uLnTx/>
                <a:uFillTx/>
                <a:latin typeface="Calibri"/>
                <a:ea typeface="+mn-ea"/>
                <a:cs typeface="Arial" charset="0"/>
              </a:rPr>
              <a:pPr marL="0" marR="0" lvl="0" indent="0" algn="r" defTabSz="457200" rtl="0" eaLnBrk="1" fontAlgn="base" latinLnBrk="0" hangingPunct="1">
                <a:lnSpc>
                  <a:spcPct val="100000"/>
                </a:lnSpc>
                <a:spcBef>
                  <a:spcPct val="0"/>
                </a:spcBef>
                <a:spcAft>
                  <a:spcPct val="0"/>
                </a:spcAft>
                <a:buClrTx/>
                <a:buSzTx/>
                <a:buFontTx/>
                <a:buNone/>
                <a:tabLst/>
                <a:defRPr/>
              </a:pPr>
              <a:t>3</a:t>
            </a:fld>
            <a:endParaRPr kumimoji="0" lang="en-US" sz="1300" b="0" i="0" u="none" strike="noStrike" kern="1200" cap="none" spc="0" normalizeH="0" baseline="0" noProof="0" dirty="0">
              <a:ln>
                <a:noFill/>
              </a:ln>
              <a:solidFill>
                <a:prstClr val="black"/>
              </a:solidFill>
              <a:effectLst/>
              <a:uLnTx/>
              <a:uFillTx/>
              <a:latin typeface="Calibri"/>
              <a:ea typeface="+mn-ea"/>
              <a:cs typeface="Arial" charset="0"/>
            </a:endParaRPr>
          </a:p>
        </p:txBody>
      </p:sp>
    </p:spTree>
    <p:extLst>
      <p:ext uri="{BB962C8B-B14F-4D97-AF65-F5344CB8AC3E}">
        <p14:creationId xmlns:p14="http://schemas.microsoft.com/office/powerpoint/2010/main" val="23647857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spcBef>
                <a:spcPts val="0"/>
              </a:spcBef>
              <a:spcAft>
                <a:spcPts val="0"/>
              </a:spcAft>
              <a:buNone/>
            </a:pPr>
            <a:r>
              <a:rPr lang="en-US" dirty="0">
                <a:ea typeface="Calibri" panose="020F0502020204030204" pitchFamily="34" charset="0"/>
                <a:cs typeface="Times New Roman" panose="02020603050405020304" pitchFamily="18" charset="0"/>
              </a:rPr>
              <a:t>Understanding TCP/IP</a:t>
            </a:r>
          </a:p>
          <a:p>
            <a:pPr marL="0" lvl="0" indent="0">
              <a:spcBef>
                <a:spcPts val="0"/>
              </a:spcBef>
              <a:buNone/>
            </a:pPr>
            <a:r>
              <a:rPr lang="en-US" kern="0" dirty="0">
                <a:solidFill>
                  <a:prstClr val="black"/>
                </a:solidFill>
                <a:hlinkClick r:id="rId3"/>
              </a:rPr>
              <a:t>http://atelier.inf.unisi.ch/~dalsat/sai/projects/2015/html/internet/tcp_ip.html</a:t>
            </a: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r>
              <a:rPr lang="en-US" dirty="0">
                <a:ea typeface="Calibri" panose="020F0502020204030204" pitchFamily="34" charset="0"/>
                <a:cs typeface="Times New Roman" panose="02020603050405020304" pitchFamily="18" charset="0"/>
              </a:rPr>
              <a:t>What is the Internet: A Four Layer Model.  </a:t>
            </a:r>
            <a:r>
              <a:rPr lang="en-US" u="sng" dirty="0">
                <a:solidFill>
                  <a:srgbClr val="0563C1"/>
                </a:solidFill>
                <a:ea typeface="Calibri" panose="020F0502020204030204" pitchFamily="34" charset="0"/>
                <a:cs typeface="Times New Roman" panose="02020603050405020304" pitchFamily="18" charset="0"/>
                <a:hlinkClick r:id="rId4"/>
              </a:rPr>
              <a:t>https://www.youtube.com/watch?v=7k9QutXzw2Y&amp;list=PLcRQyo3dz9r5epr5OLkkxWX9yioR6neuq&amp;ind</a:t>
            </a:r>
            <a:r>
              <a:rPr lang="en-US" dirty="0">
                <a:ea typeface="Calibri" panose="020F0502020204030204" pitchFamily="34" charset="0"/>
                <a:cs typeface="Times New Roman" panose="02020603050405020304" pitchFamily="18" charset="0"/>
              </a:rPr>
              <a:t>  </a:t>
            </a:r>
          </a:p>
          <a:p>
            <a:pPr marL="0" marR="0" indent="0">
              <a:spcBef>
                <a:spcPts val="0"/>
              </a:spcBef>
              <a:spcAft>
                <a:spcPts val="0"/>
              </a:spcAft>
              <a:buNone/>
            </a:pP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r>
              <a:rPr lang="en-US" dirty="0">
                <a:ea typeface="Calibri" panose="020F0502020204030204" pitchFamily="34" charset="0"/>
                <a:cs typeface="Times New Roman" panose="02020603050405020304" pitchFamily="18" charset="0"/>
              </a:rPr>
              <a:t>A Day in the Life of a Packet </a:t>
            </a:r>
            <a:r>
              <a:rPr lang="en-US" u="sng" dirty="0">
                <a:solidFill>
                  <a:srgbClr val="0563C1"/>
                </a:solidFill>
                <a:ea typeface="Calibri" panose="020F0502020204030204" pitchFamily="34" charset="0"/>
                <a:cs typeface="Times New Roman" panose="02020603050405020304" pitchFamily="18" charset="0"/>
                <a:hlinkClick r:id="rId5"/>
              </a:rPr>
              <a:t>https://www.youtube.com/watch?v=d0TJ8szp4AE&amp;list=PLcRQyo3dz9r5epr5OLkkxWX9yioR6neuq&amp;inde</a:t>
            </a:r>
            <a:endParaRPr lang="en-US" dirty="0">
              <a:ea typeface="Calibri" panose="020F0502020204030204" pitchFamily="34" charset="0"/>
              <a:cs typeface="Times New Roman" panose="02020603050405020304" pitchFamily="18" charset="0"/>
            </a:endParaRPr>
          </a:p>
          <a:p>
            <a:pPr marL="0" lvl="0" indent="0" eaLnBrk="1" hangingPunct="1">
              <a:buFont typeface="Arial" panose="020B0604020202020204" pitchFamily="34" charset="0"/>
              <a:buNone/>
            </a:pPr>
            <a:endParaRPr lang="en-US" baseline="0"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marL="0" marR="0" lvl="0" indent="0" algn="r" defTabSz="457200" rtl="0" eaLnBrk="1" fontAlgn="base" latinLnBrk="0" hangingPunct="1">
              <a:lnSpc>
                <a:spcPct val="100000"/>
              </a:lnSpc>
              <a:spcBef>
                <a:spcPct val="0"/>
              </a:spcBef>
              <a:spcAft>
                <a:spcPct val="0"/>
              </a:spcAft>
              <a:buClrTx/>
              <a:buSzTx/>
              <a:buFontTx/>
              <a:buNone/>
              <a:tabLst/>
              <a:defRPr/>
            </a:pPr>
            <a:fld id="{712E80AE-A2D3-45AA-9282-165AD6710FE8}" type="slidenum">
              <a:rPr kumimoji="0" lang="en-US" sz="1300" b="0" i="0" u="none" strike="noStrike" kern="1200" cap="none" spc="0" normalizeH="0" baseline="0" noProof="0">
                <a:ln>
                  <a:noFill/>
                </a:ln>
                <a:solidFill>
                  <a:prstClr val="black"/>
                </a:solidFill>
                <a:effectLst/>
                <a:uLnTx/>
                <a:uFillTx/>
                <a:latin typeface="Calibri"/>
                <a:ea typeface="+mn-ea"/>
                <a:cs typeface="Arial" charset="0"/>
              </a:rPr>
              <a:pPr marL="0" marR="0" lvl="0" indent="0" algn="r" defTabSz="457200" rtl="0" eaLnBrk="1" fontAlgn="base" latinLnBrk="0" hangingPunct="1">
                <a:lnSpc>
                  <a:spcPct val="100000"/>
                </a:lnSpc>
                <a:spcBef>
                  <a:spcPct val="0"/>
                </a:spcBef>
                <a:spcAft>
                  <a:spcPct val="0"/>
                </a:spcAft>
                <a:buClrTx/>
                <a:buSzTx/>
                <a:buFontTx/>
                <a:buNone/>
                <a:tabLst/>
                <a:defRPr/>
              </a:pPr>
              <a:t>7</a:t>
            </a:fld>
            <a:endParaRPr kumimoji="0" lang="en-US" sz="1300" b="0" i="0" u="none" strike="noStrike" kern="1200" cap="none" spc="0" normalizeH="0" baseline="0" noProof="0" dirty="0">
              <a:ln>
                <a:noFill/>
              </a:ln>
              <a:solidFill>
                <a:prstClr val="black"/>
              </a:solidFill>
              <a:effectLst/>
              <a:uLnTx/>
              <a:uFillTx/>
              <a:latin typeface="Calibri"/>
              <a:ea typeface="+mn-ea"/>
              <a:cs typeface="Arial" charset="0"/>
            </a:endParaRPr>
          </a:p>
        </p:txBody>
      </p:sp>
    </p:spTree>
    <p:extLst>
      <p:ext uri="{BB962C8B-B14F-4D97-AF65-F5344CB8AC3E}">
        <p14:creationId xmlns:p14="http://schemas.microsoft.com/office/powerpoint/2010/main" val="9794983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spcBef>
                <a:spcPts val="0"/>
              </a:spcBef>
              <a:spcAft>
                <a:spcPts val="0"/>
              </a:spcAft>
              <a:buNone/>
            </a:pPr>
            <a:r>
              <a:rPr lang="en-US" dirty="0">
                <a:ea typeface="Calibri" panose="020F0502020204030204" pitchFamily="34" charset="0"/>
                <a:cs typeface="Times New Roman" panose="02020603050405020304" pitchFamily="18" charset="0"/>
              </a:rPr>
              <a:t>Understanding TCP/IP</a:t>
            </a:r>
          </a:p>
          <a:p>
            <a:pPr marL="0" lvl="0" indent="0">
              <a:spcBef>
                <a:spcPts val="0"/>
              </a:spcBef>
              <a:buNone/>
            </a:pPr>
            <a:r>
              <a:rPr lang="en-US" kern="0" dirty="0">
                <a:solidFill>
                  <a:prstClr val="black"/>
                </a:solidFill>
                <a:hlinkClick r:id="rId3"/>
              </a:rPr>
              <a:t>http://atelier.inf.unisi.ch/~dalsat/sai/projects/2015/html/internet/tcp_ip.html</a:t>
            </a: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r>
              <a:rPr lang="en-US" dirty="0">
                <a:ea typeface="Calibri" panose="020F0502020204030204" pitchFamily="34" charset="0"/>
                <a:cs typeface="Times New Roman" panose="02020603050405020304" pitchFamily="18" charset="0"/>
              </a:rPr>
              <a:t>What is the Internet: A Four Layer Model.  </a:t>
            </a:r>
            <a:r>
              <a:rPr lang="en-US" u="sng" dirty="0">
                <a:solidFill>
                  <a:srgbClr val="0563C1"/>
                </a:solidFill>
                <a:ea typeface="Calibri" panose="020F0502020204030204" pitchFamily="34" charset="0"/>
                <a:cs typeface="Times New Roman" panose="02020603050405020304" pitchFamily="18" charset="0"/>
                <a:hlinkClick r:id="rId4"/>
              </a:rPr>
              <a:t>https://www.youtube.com/watch?v=7k9QutXzw2Y&amp;list=PLcRQyo3dz9r5epr5OLkkxWX9yioR6neuq&amp;ind</a:t>
            </a:r>
            <a:r>
              <a:rPr lang="en-US" dirty="0">
                <a:ea typeface="Calibri" panose="020F0502020204030204" pitchFamily="34" charset="0"/>
                <a:cs typeface="Times New Roman" panose="02020603050405020304" pitchFamily="18" charset="0"/>
              </a:rPr>
              <a:t>  </a:t>
            </a:r>
          </a:p>
          <a:p>
            <a:pPr marL="0" marR="0" indent="0">
              <a:spcBef>
                <a:spcPts val="0"/>
              </a:spcBef>
              <a:spcAft>
                <a:spcPts val="0"/>
              </a:spcAft>
              <a:buNone/>
            </a:pP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r>
              <a:rPr lang="en-US" dirty="0">
                <a:ea typeface="Calibri" panose="020F0502020204030204" pitchFamily="34" charset="0"/>
                <a:cs typeface="Times New Roman" panose="02020603050405020304" pitchFamily="18" charset="0"/>
              </a:rPr>
              <a:t>A Day in the Life of a Packet </a:t>
            </a:r>
            <a:r>
              <a:rPr lang="en-US" u="sng" dirty="0">
                <a:solidFill>
                  <a:srgbClr val="0563C1"/>
                </a:solidFill>
                <a:ea typeface="Calibri" panose="020F0502020204030204" pitchFamily="34" charset="0"/>
                <a:cs typeface="Times New Roman" panose="02020603050405020304" pitchFamily="18" charset="0"/>
                <a:hlinkClick r:id="rId5"/>
              </a:rPr>
              <a:t>https://www.youtube.com/watch?v=d0TJ8szp4AE&amp;list=PLcRQyo3dz9r5epr5OLkkxWX9yioR6neuq&amp;inde</a:t>
            </a:r>
            <a:endParaRPr lang="en-US" dirty="0">
              <a:ea typeface="Calibri" panose="020F0502020204030204" pitchFamily="34" charset="0"/>
              <a:cs typeface="Times New Roman" panose="02020603050405020304" pitchFamily="18" charset="0"/>
            </a:endParaRPr>
          </a:p>
          <a:p>
            <a:pPr marL="0" lvl="0" indent="0" eaLnBrk="1" hangingPunct="1">
              <a:buFont typeface="Arial" panose="020B0604020202020204" pitchFamily="34" charset="0"/>
              <a:buNone/>
            </a:pPr>
            <a:endParaRPr lang="en-US" baseline="0"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marL="0" marR="0" lvl="0" indent="0" algn="r" defTabSz="457200" rtl="0" eaLnBrk="1" fontAlgn="base" latinLnBrk="0" hangingPunct="1">
              <a:lnSpc>
                <a:spcPct val="100000"/>
              </a:lnSpc>
              <a:spcBef>
                <a:spcPct val="0"/>
              </a:spcBef>
              <a:spcAft>
                <a:spcPct val="0"/>
              </a:spcAft>
              <a:buClrTx/>
              <a:buSzTx/>
              <a:buFontTx/>
              <a:buNone/>
              <a:tabLst/>
              <a:defRPr/>
            </a:pPr>
            <a:fld id="{712E80AE-A2D3-45AA-9282-165AD6710FE8}" type="slidenum">
              <a:rPr kumimoji="0" lang="en-US" sz="1300" b="0" i="0" u="none" strike="noStrike" kern="1200" cap="none" spc="0" normalizeH="0" baseline="0" noProof="0">
                <a:ln>
                  <a:noFill/>
                </a:ln>
                <a:solidFill>
                  <a:prstClr val="black"/>
                </a:solidFill>
                <a:effectLst/>
                <a:uLnTx/>
                <a:uFillTx/>
                <a:latin typeface="Calibri"/>
                <a:ea typeface="+mn-ea"/>
                <a:cs typeface="Arial" charset="0"/>
              </a:rPr>
              <a:pPr marL="0" marR="0" lvl="0" indent="0" algn="r" defTabSz="457200" rtl="0" eaLnBrk="1" fontAlgn="base" latinLnBrk="0" hangingPunct="1">
                <a:lnSpc>
                  <a:spcPct val="100000"/>
                </a:lnSpc>
                <a:spcBef>
                  <a:spcPct val="0"/>
                </a:spcBef>
                <a:spcAft>
                  <a:spcPct val="0"/>
                </a:spcAft>
                <a:buClrTx/>
                <a:buSzTx/>
                <a:buFontTx/>
                <a:buNone/>
                <a:tabLst/>
                <a:defRPr/>
              </a:pPr>
              <a:t>8</a:t>
            </a:fld>
            <a:endParaRPr kumimoji="0" lang="en-US" sz="1300" b="0" i="0" u="none" strike="noStrike" kern="1200" cap="none" spc="0" normalizeH="0" baseline="0" noProof="0" dirty="0">
              <a:ln>
                <a:noFill/>
              </a:ln>
              <a:solidFill>
                <a:prstClr val="black"/>
              </a:solidFill>
              <a:effectLst/>
              <a:uLnTx/>
              <a:uFillTx/>
              <a:latin typeface="Calibri"/>
              <a:ea typeface="+mn-ea"/>
              <a:cs typeface="Arial" charset="0"/>
            </a:endParaRPr>
          </a:p>
        </p:txBody>
      </p:sp>
    </p:spTree>
    <p:extLst>
      <p:ext uri="{BB962C8B-B14F-4D97-AF65-F5344CB8AC3E}">
        <p14:creationId xmlns:p14="http://schemas.microsoft.com/office/powerpoint/2010/main" val="16147146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http://research.edm.uhasselt.be/jori/thesis/onlinethesis/chapter2.html</a:t>
            </a:r>
          </a:p>
        </p:txBody>
      </p:sp>
      <p:sp>
        <p:nvSpPr>
          <p:cNvPr id="4" name="Slide Number Placeholder 3"/>
          <p:cNvSpPr>
            <a:spLocks noGrp="1"/>
          </p:cNvSpPr>
          <p:nvPr>
            <p:ph type="sldNum" sz="quarter" idx="10"/>
          </p:nvPr>
        </p:nvSpPr>
        <p:spPr/>
        <p:txBody>
          <a:bodyPr/>
          <a:lstStyle/>
          <a:p>
            <a:fld id="{01641DFB-AAB2-4FB4-A08B-4F38174FAD63}" type="slidenum">
              <a:rPr lang="en-US" smtClean="0"/>
              <a:t>13</a:t>
            </a:fld>
            <a:endParaRPr lang="en-US"/>
          </a:p>
        </p:txBody>
      </p:sp>
    </p:spTree>
    <p:extLst>
      <p:ext uri="{BB962C8B-B14F-4D97-AF65-F5344CB8AC3E}">
        <p14:creationId xmlns:p14="http://schemas.microsoft.com/office/powerpoint/2010/main" val="15636861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http://research.edm.uhasselt.be/jori/thesis/onlinethesis/chapter2.html</a:t>
            </a:r>
          </a:p>
        </p:txBody>
      </p:sp>
      <p:sp>
        <p:nvSpPr>
          <p:cNvPr id="4" name="Slide Number Placeholder 3"/>
          <p:cNvSpPr>
            <a:spLocks noGrp="1"/>
          </p:cNvSpPr>
          <p:nvPr>
            <p:ph type="sldNum" sz="quarter" idx="10"/>
          </p:nvPr>
        </p:nvSpPr>
        <p:spPr/>
        <p:txBody>
          <a:bodyPr/>
          <a:lstStyle/>
          <a:p>
            <a:fld id="{01641DFB-AAB2-4FB4-A08B-4F38174FAD63}" type="slidenum">
              <a:rPr lang="en-US" smtClean="0"/>
              <a:t>14</a:t>
            </a:fld>
            <a:endParaRPr lang="en-US"/>
          </a:p>
        </p:txBody>
      </p:sp>
    </p:spTree>
    <p:extLst>
      <p:ext uri="{BB962C8B-B14F-4D97-AF65-F5344CB8AC3E}">
        <p14:creationId xmlns:p14="http://schemas.microsoft.com/office/powerpoint/2010/main" val="32372330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http://research.edm.uhasselt.be/jori/thesis/onlinethesis/chapter2.html</a:t>
            </a:r>
          </a:p>
        </p:txBody>
      </p:sp>
      <p:sp>
        <p:nvSpPr>
          <p:cNvPr id="4" name="Slide Number Placeholder 3"/>
          <p:cNvSpPr>
            <a:spLocks noGrp="1"/>
          </p:cNvSpPr>
          <p:nvPr>
            <p:ph type="sldNum" sz="quarter" idx="10"/>
          </p:nvPr>
        </p:nvSpPr>
        <p:spPr/>
        <p:txBody>
          <a:bodyPr/>
          <a:lstStyle/>
          <a:p>
            <a:fld id="{01641DFB-AAB2-4FB4-A08B-4F38174FAD63}" type="slidenum">
              <a:rPr lang="en-US" smtClean="0"/>
              <a:t>17</a:t>
            </a:fld>
            <a:endParaRPr lang="en-US"/>
          </a:p>
        </p:txBody>
      </p:sp>
    </p:spTree>
    <p:extLst>
      <p:ext uri="{BB962C8B-B14F-4D97-AF65-F5344CB8AC3E}">
        <p14:creationId xmlns:p14="http://schemas.microsoft.com/office/powerpoint/2010/main" val="19113901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http://research.edm.uhasselt.be/jori/thesis/onlinethesis/chapter2.html</a:t>
            </a:r>
          </a:p>
        </p:txBody>
      </p:sp>
      <p:sp>
        <p:nvSpPr>
          <p:cNvPr id="4" name="Slide Number Placeholder 3"/>
          <p:cNvSpPr>
            <a:spLocks noGrp="1"/>
          </p:cNvSpPr>
          <p:nvPr>
            <p:ph type="sldNum" sz="quarter" idx="10"/>
          </p:nvPr>
        </p:nvSpPr>
        <p:spPr/>
        <p:txBody>
          <a:bodyPr/>
          <a:lstStyle/>
          <a:p>
            <a:fld id="{01641DFB-AAB2-4FB4-A08B-4F38174FAD63}" type="slidenum">
              <a:rPr lang="en-US" smtClean="0"/>
              <a:t>18</a:t>
            </a:fld>
            <a:endParaRPr lang="en-US"/>
          </a:p>
        </p:txBody>
      </p:sp>
    </p:spTree>
    <p:extLst>
      <p:ext uri="{BB962C8B-B14F-4D97-AF65-F5344CB8AC3E}">
        <p14:creationId xmlns:p14="http://schemas.microsoft.com/office/powerpoint/2010/main" val="30222480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http://research.edm.uhasselt.be/jori/thesis/onlinethesis/chapter2.html</a:t>
            </a:r>
          </a:p>
        </p:txBody>
      </p:sp>
      <p:sp>
        <p:nvSpPr>
          <p:cNvPr id="4" name="Slide Number Placeholder 3"/>
          <p:cNvSpPr>
            <a:spLocks noGrp="1"/>
          </p:cNvSpPr>
          <p:nvPr>
            <p:ph type="sldNum" sz="quarter" idx="10"/>
          </p:nvPr>
        </p:nvSpPr>
        <p:spPr/>
        <p:txBody>
          <a:bodyPr/>
          <a:lstStyle/>
          <a:p>
            <a:fld id="{01641DFB-AAB2-4FB4-A08B-4F38174FAD63}" type="slidenum">
              <a:rPr lang="en-US" smtClean="0"/>
              <a:t>20</a:t>
            </a:fld>
            <a:endParaRPr lang="en-US"/>
          </a:p>
        </p:txBody>
      </p:sp>
    </p:spTree>
    <p:extLst>
      <p:ext uri="{BB962C8B-B14F-4D97-AF65-F5344CB8AC3E}">
        <p14:creationId xmlns:p14="http://schemas.microsoft.com/office/powerpoint/2010/main" val="25149124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grpSp>
        <p:nvGrpSpPr>
          <p:cNvPr id="4" name="Group 9"/>
          <p:cNvGrpSpPr>
            <a:grpSpLocks/>
          </p:cNvGrpSpPr>
          <p:nvPr/>
        </p:nvGrpSpPr>
        <p:grpSpPr bwMode="auto">
          <a:xfrm>
            <a:off x="2249488" y="3402013"/>
            <a:ext cx="5372100" cy="2058987"/>
            <a:chOff x="914400" y="3657600"/>
            <a:chExt cx="7162800" cy="2059641"/>
          </a:xfrm>
        </p:grpSpPr>
        <p:sp>
          <p:nvSpPr>
            <p:cNvPr id="5" name="Rectangle 10"/>
            <p:cNvSpPr/>
            <p:nvPr/>
          </p:nvSpPr>
          <p:spPr>
            <a:xfrm>
              <a:off x="914400" y="3657600"/>
              <a:ext cx="7162800" cy="1295811"/>
            </a:xfrm>
            <a:prstGeom prst="rect">
              <a:avLst/>
            </a:prstGeom>
            <a:noFill/>
            <a:ln w="12700">
              <a:solidFill>
                <a:srgbClr val="2955A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sp>
          <p:nvSpPr>
            <p:cNvPr id="6" name="Rectangle 11"/>
            <p:cNvSpPr/>
            <p:nvPr/>
          </p:nvSpPr>
          <p:spPr>
            <a:xfrm>
              <a:off x="914400" y="5069335"/>
              <a:ext cx="7162800" cy="647906"/>
            </a:xfrm>
            <a:prstGeom prst="rect">
              <a:avLst/>
            </a:prstGeom>
            <a:noFill/>
            <a:ln w="12700">
              <a:solidFill>
                <a:srgbClr val="2955A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sp>
          <p:nvSpPr>
            <p:cNvPr id="7" name="Rectangle 12"/>
            <p:cNvSpPr/>
            <p:nvPr/>
          </p:nvSpPr>
          <p:spPr>
            <a:xfrm>
              <a:off x="914400" y="3657600"/>
              <a:ext cx="228600" cy="1295811"/>
            </a:xfrm>
            <a:prstGeom prst="rect">
              <a:avLst/>
            </a:prstGeom>
            <a:solidFill>
              <a:srgbClr val="2955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sp>
          <p:nvSpPr>
            <p:cNvPr id="8" name="Rectangle 13"/>
            <p:cNvSpPr/>
            <p:nvPr/>
          </p:nvSpPr>
          <p:spPr>
            <a:xfrm>
              <a:off x="914400" y="5069335"/>
              <a:ext cx="228600" cy="647906"/>
            </a:xfrm>
            <a:prstGeom prst="rect">
              <a:avLst/>
            </a:prstGeom>
            <a:solidFill>
              <a:srgbClr val="2955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grpSp>
      <p:sp>
        <p:nvSpPr>
          <p:cNvPr id="15" name="Title 1"/>
          <p:cNvSpPr>
            <a:spLocks noGrp="1"/>
          </p:cNvSpPr>
          <p:nvPr>
            <p:ph type="ctrTitle"/>
          </p:nvPr>
        </p:nvSpPr>
        <p:spPr>
          <a:xfrm>
            <a:off x="2629775" y="3616586"/>
            <a:ext cx="4611655" cy="803564"/>
          </a:xfrm>
          <a:prstGeom prst="rect">
            <a:avLst/>
          </a:prstGeom>
        </p:spPr>
        <p:txBody>
          <a:bodyPr anchor="b">
            <a:noAutofit/>
          </a:bodyPr>
          <a:lstStyle>
            <a:lvl1pPr algn="l">
              <a:defRPr lang="en-US" sz="3000" b="1" kern="1200" baseline="0" dirty="0" smtClean="0">
                <a:solidFill>
                  <a:srgbClr val="2955A6"/>
                </a:solidFill>
                <a:latin typeface="+mj-lt"/>
                <a:ea typeface="+mj-ea"/>
                <a:cs typeface="+mj-cs"/>
              </a:defRPr>
            </a:lvl1pPr>
          </a:lstStyle>
          <a:p>
            <a:r>
              <a:rPr lang="en-US" dirty="0"/>
              <a:t>Click to edit Master title style</a:t>
            </a:r>
          </a:p>
        </p:txBody>
      </p:sp>
      <p:sp>
        <p:nvSpPr>
          <p:cNvPr id="20" name="Text Placeholder 19"/>
          <p:cNvSpPr>
            <a:spLocks noGrp="1"/>
          </p:cNvSpPr>
          <p:nvPr>
            <p:ph type="body" sz="quarter" idx="13"/>
          </p:nvPr>
        </p:nvSpPr>
        <p:spPr>
          <a:xfrm>
            <a:off x="2629775" y="4998325"/>
            <a:ext cx="4220429" cy="278892"/>
          </a:xfrm>
          <a:prstGeom prst="rect">
            <a:avLst/>
          </a:prstGeom>
        </p:spPr>
        <p:txBody>
          <a:bodyPr anchor="ctr"/>
          <a:lstStyle>
            <a:lvl1pPr marL="0" indent="0">
              <a:buNone/>
              <a:defRPr/>
            </a:lvl1pPr>
            <a:lvl3pPr marL="685800" indent="0">
              <a:buNone/>
              <a:defRPr/>
            </a:lvl3pPr>
            <a:lvl5pPr marL="1371600" indent="0" algn="l">
              <a:buNone/>
              <a:defRPr/>
            </a:lvl5pPr>
          </a:lstStyle>
          <a:p>
            <a:pPr lvl="0"/>
            <a:r>
              <a:rPr lang="en-US"/>
              <a:t>Edit Master text styles</a:t>
            </a:r>
          </a:p>
        </p:txBody>
      </p:sp>
    </p:spTree>
    <p:extLst>
      <p:ext uri="{BB962C8B-B14F-4D97-AF65-F5344CB8AC3E}">
        <p14:creationId xmlns:p14="http://schemas.microsoft.com/office/powerpoint/2010/main" val="29708654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lvl1pPr>
              <a:defRPr/>
            </a:lvl1pPr>
          </a:lstStyle>
          <a:p>
            <a:r>
              <a:rPr lang="en-US" dirty="0"/>
              <a:t>Click to edit Master title style</a:t>
            </a:r>
          </a:p>
        </p:txBody>
      </p:sp>
      <p:sp>
        <p:nvSpPr>
          <p:cNvPr id="3" name="Content Placeholder 2"/>
          <p:cNvSpPr>
            <a:spLocks noGrp="1"/>
          </p:cNvSpPr>
          <p:nvPr>
            <p:ph idx="1"/>
          </p:nvPr>
        </p:nvSpPr>
        <p:spPr>
          <a:xfrm>
            <a:off x="628650" y="1825625"/>
            <a:ext cx="78867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p:cNvSpPr>
            <a:spLocks noGrp="1"/>
          </p:cNvSpPr>
          <p:nvPr>
            <p:ph type="sldNum" sz="quarter" idx="10"/>
          </p:nvPr>
        </p:nvSpPr>
        <p:spPr/>
        <p:txBody>
          <a:bodyPr/>
          <a:lstStyle>
            <a:lvl1pPr>
              <a:defRPr/>
            </a:lvl1pPr>
          </a:lstStyle>
          <a:p>
            <a:pPr>
              <a:defRPr/>
            </a:pPr>
            <a:fld id="{A722859C-89A0-4C1D-B3B9-DD0F9998A67A}" type="slidenum">
              <a:rPr lang="en-US"/>
              <a:pPr>
                <a:defRPr/>
              </a:pPr>
              <a:t>‹#›</a:t>
            </a:fld>
            <a:endParaRPr lang="en-US" dirty="0"/>
          </a:p>
        </p:txBody>
      </p:sp>
    </p:spTree>
    <p:extLst>
      <p:ext uri="{BB962C8B-B14F-4D97-AF65-F5344CB8AC3E}">
        <p14:creationId xmlns:p14="http://schemas.microsoft.com/office/powerpoint/2010/main" val="7605127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Slide Number Placeholder 5"/>
          <p:cNvSpPr>
            <a:spLocks noGrp="1"/>
          </p:cNvSpPr>
          <p:nvPr>
            <p:ph type="sldNum" sz="quarter" idx="10"/>
          </p:nvPr>
        </p:nvSpPr>
        <p:spPr/>
        <p:txBody>
          <a:bodyPr/>
          <a:lstStyle>
            <a:lvl1pPr>
              <a:defRPr/>
            </a:lvl1pPr>
          </a:lstStyle>
          <a:p>
            <a:pPr>
              <a:defRPr/>
            </a:pPr>
            <a:fld id="{4DC01FE8-1818-4A56-B30A-CCD984F456E0}" type="slidenum">
              <a:rPr lang="en-US"/>
              <a:pPr>
                <a:defRPr/>
              </a:pPr>
              <a:t>‹#›</a:t>
            </a:fld>
            <a:endParaRPr lang="en-US" dirty="0"/>
          </a:p>
        </p:txBody>
      </p:sp>
    </p:spTree>
    <p:extLst>
      <p:ext uri="{BB962C8B-B14F-4D97-AF65-F5344CB8AC3E}">
        <p14:creationId xmlns:p14="http://schemas.microsoft.com/office/powerpoint/2010/main" val="11132528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5"/>
          <p:cNvSpPr>
            <a:spLocks noGrp="1"/>
          </p:cNvSpPr>
          <p:nvPr>
            <p:ph type="sldNum" sz="quarter" idx="10"/>
          </p:nvPr>
        </p:nvSpPr>
        <p:spPr/>
        <p:txBody>
          <a:bodyPr/>
          <a:lstStyle>
            <a:lvl1pPr>
              <a:defRPr/>
            </a:lvl1pPr>
          </a:lstStyle>
          <a:p>
            <a:pPr>
              <a:defRPr/>
            </a:pPr>
            <a:fld id="{334CB3A4-4A00-44DB-9BF1-EB2CA51DEF97}" type="slidenum">
              <a:rPr lang="en-US"/>
              <a:pPr>
                <a:defRPr/>
              </a:pPr>
              <a:t>‹#›</a:t>
            </a:fld>
            <a:endParaRPr lang="en-US" dirty="0"/>
          </a:p>
        </p:txBody>
      </p:sp>
    </p:spTree>
    <p:extLst>
      <p:ext uri="{BB962C8B-B14F-4D97-AF65-F5344CB8AC3E}">
        <p14:creationId xmlns:p14="http://schemas.microsoft.com/office/powerpoint/2010/main" val="1855399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a:prstGeom prst="rect">
            <a:avLst/>
          </a:prstGeo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p:cNvSpPr>
            <a:spLocks noGrp="1"/>
          </p:cNvSpPr>
          <p:nvPr>
            <p:ph type="sldNum" sz="quarter" idx="10"/>
          </p:nvPr>
        </p:nvSpPr>
        <p:spPr/>
        <p:txBody>
          <a:bodyPr/>
          <a:lstStyle>
            <a:lvl1pPr>
              <a:defRPr/>
            </a:lvl1pPr>
          </a:lstStyle>
          <a:p>
            <a:pPr>
              <a:defRPr/>
            </a:pPr>
            <a:fld id="{77754BC4-0553-463F-B622-46053397F1DF}" type="slidenum">
              <a:rPr lang="en-US"/>
              <a:pPr>
                <a:defRPr/>
              </a:pPr>
              <a:t>‹#›</a:t>
            </a:fld>
            <a:endParaRPr lang="en-US" dirty="0"/>
          </a:p>
        </p:txBody>
      </p:sp>
    </p:spTree>
    <p:extLst>
      <p:ext uri="{BB962C8B-B14F-4D97-AF65-F5344CB8AC3E}">
        <p14:creationId xmlns:p14="http://schemas.microsoft.com/office/powerpoint/2010/main" val="15384338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p>
        </p:txBody>
      </p:sp>
      <p:sp>
        <p:nvSpPr>
          <p:cNvPr id="3" name="Slide Number Placeholder 5"/>
          <p:cNvSpPr>
            <a:spLocks noGrp="1"/>
          </p:cNvSpPr>
          <p:nvPr>
            <p:ph type="sldNum" sz="quarter" idx="10"/>
          </p:nvPr>
        </p:nvSpPr>
        <p:spPr/>
        <p:txBody>
          <a:bodyPr/>
          <a:lstStyle>
            <a:lvl1pPr>
              <a:defRPr/>
            </a:lvl1pPr>
          </a:lstStyle>
          <a:p>
            <a:pPr>
              <a:defRPr/>
            </a:pPr>
            <a:fld id="{501CD291-EBF4-47B8-BDB1-CD835FFC1B30}" type="slidenum">
              <a:rPr lang="en-US"/>
              <a:pPr>
                <a:defRPr/>
              </a:pPr>
              <a:t>‹#›</a:t>
            </a:fld>
            <a:endParaRPr lang="en-US" dirty="0"/>
          </a:p>
        </p:txBody>
      </p:sp>
    </p:spTree>
    <p:extLst>
      <p:ext uri="{BB962C8B-B14F-4D97-AF65-F5344CB8AC3E}">
        <p14:creationId xmlns:p14="http://schemas.microsoft.com/office/powerpoint/2010/main" val="21279295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Slide Number Placeholder 5"/>
          <p:cNvSpPr>
            <a:spLocks noGrp="1"/>
          </p:cNvSpPr>
          <p:nvPr>
            <p:ph type="sldNum" sz="quarter" idx="10"/>
          </p:nvPr>
        </p:nvSpPr>
        <p:spPr/>
        <p:txBody>
          <a:bodyPr/>
          <a:lstStyle>
            <a:lvl1pPr>
              <a:defRPr/>
            </a:lvl1pPr>
          </a:lstStyle>
          <a:p>
            <a:pPr>
              <a:defRPr/>
            </a:pPr>
            <a:fld id="{6E0CF714-F625-4053-9B06-9C6DF9A769BA}" type="slidenum">
              <a:rPr lang="en-US"/>
              <a:pPr>
                <a:defRPr/>
              </a:pPr>
              <a:t>‹#›</a:t>
            </a:fld>
            <a:endParaRPr lang="en-US" dirty="0"/>
          </a:p>
        </p:txBody>
      </p:sp>
    </p:spTree>
    <p:extLst>
      <p:ext uri="{BB962C8B-B14F-4D97-AF65-F5344CB8AC3E}">
        <p14:creationId xmlns:p14="http://schemas.microsoft.com/office/powerpoint/2010/main" val="40256777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a:prstGeom prst="rect">
            <a:avLst/>
          </a:prstGeo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en-US" noProof="0"/>
              <a:t>Click icon to add picture</a:t>
            </a:r>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Slide Number Placeholder 5"/>
          <p:cNvSpPr>
            <a:spLocks noGrp="1"/>
          </p:cNvSpPr>
          <p:nvPr>
            <p:ph type="sldNum" sz="quarter" idx="10"/>
          </p:nvPr>
        </p:nvSpPr>
        <p:spPr/>
        <p:txBody>
          <a:bodyPr/>
          <a:lstStyle>
            <a:lvl1pPr>
              <a:defRPr/>
            </a:lvl1pPr>
          </a:lstStyle>
          <a:p>
            <a:pPr>
              <a:defRPr/>
            </a:pPr>
            <a:fld id="{E79DFBFE-FF7D-4FA1-B21A-29DE57699197}" type="slidenum">
              <a:rPr lang="en-US"/>
              <a:pPr>
                <a:defRPr/>
              </a:pPr>
              <a:t>‹#›</a:t>
            </a:fld>
            <a:endParaRPr lang="en-US" dirty="0"/>
          </a:p>
        </p:txBody>
      </p:sp>
    </p:spTree>
    <p:extLst>
      <p:ext uri="{BB962C8B-B14F-4D97-AF65-F5344CB8AC3E}">
        <p14:creationId xmlns:p14="http://schemas.microsoft.com/office/powerpoint/2010/main" val="19172142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pic>
        <p:nvPicPr>
          <p:cNvPr id="2" name="Picture 1"/>
          <p:cNvPicPr>
            <a:picLocks noChangeAspect="1"/>
          </p:cNvPicPr>
          <p:nvPr/>
        </p:nvPicPr>
        <p:blipFill>
          <a:blip r:embed="rId2"/>
          <a:srcRect/>
          <a:stretch>
            <a:fillRect/>
          </a:stretch>
        </p:blipFill>
        <p:spPr bwMode="auto">
          <a:xfrm>
            <a:off x="1792288" y="187325"/>
            <a:ext cx="5551487" cy="6670675"/>
          </a:xfrm>
          <a:prstGeom prst="rect">
            <a:avLst/>
          </a:prstGeom>
          <a:noFill/>
          <a:ln w="9525">
            <a:noFill/>
            <a:miter lim="800000"/>
            <a:headEnd/>
            <a:tailEnd/>
          </a:ln>
        </p:spPr>
      </p:pic>
    </p:spTree>
    <p:extLst>
      <p:ext uri="{BB962C8B-B14F-4D97-AF65-F5344CB8AC3E}">
        <p14:creationId xmlns:p14="http://schemas.microsoft.com/office/powerpoint/2010/main" val="1906983067"/>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hyperlink" Target="https://creativecommons.org/licenses/by/4.0/" TargetMode="Externa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020050" y="6329363"/>
            <a:ext cx="495300" cy="365125"/>
          </a:xfrm>
          <a:prstGeom prst="rect">
            <a:avLst/>
          </a:prstGeom>
        </p:spPr>
        <p:txBody>
          <a:bodyPr vert="horz" lIns="91440" tIns="45720" rIns="91440" bIns="45720" rtlCol="0" anchor="ctr"/>
          <a:lstStyle>
            <a:lvl1pPr algn="r" fontAlgn="auto">
              <a:spcBef>
                <a:spcPts val="0"/>
              </a:spcBef>
              <a:spcAft>
                <a:spcPts val="0"/>
              </a:spcAft>
              <a:defRPr sz="900">
                <a:solidFill>
                  <a:schemeClr val="tx1">
                    <a:tint val="75000"/>
                  </a:schemeClr>
                </a:solidFill>
                <a:latin typeface="+mn-lt"/>
                <a:cs typeface="+mn-cs"/>
              </a:defRPr>
            </a:lvl1pPr>
          </a:lstStyle>
          <a:p>
            <a:pPr>
              <a:defRPr/>
            </a:pPr>
            <a:fld id="{FB267019-40B7-405C-98B7-75F3216AFF79}" type="slidenum">
              <a:rPr lang="en-US"/>
              <a:pPr>
                <a:defRPr/>
              </a:pPr>
              <a:t>‹#›</a:t>
            </a:fld>
            <a:endParaRPr lang="en-US" dirty="0"/>
          </a:p>
        </p:txBody>
      </p:sp>
      <p:sp>
        <p:nvSpPr>
          <p:cNvPr id="1027" name="Title Placeholder 6"/>
          <p:cNvSpPr>
            <a:spLocks noGrp="1"/>
          </p:cNvSpPr>
          <p:nvPr>
            <p:ph type="title"/>
          </p:nvPr>
        </p:nvSpPr>
        <p:spPr bwMode="auto">
          <a:xfrm>
            <a:off x="628650" y="457200"/>
            <a:ext cx="5686425" cy="11017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Text Placeholder 3"/>
          <p:cNvSpPr>
            <a:spLocks noGrp="1"/>
          </p:cNvSpPr>
          <p:nvPr>
            <p:ph type="body" idx="1"/>
          </p:nvPr>
        </p:nvSpPr>
        <p:spPr bwMode="auto">
          <a:xfrm>
            <a:off x="628650" y="1825625"/>
            <a:ext cx="7886700" cy="44831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t>
            </a:r>
          </a:p>
          <a:p>
            <a:pPr lvl="0"/>
            <a:r>
              <a:rPr lang="en-US"/>
              <a:t>aster text styles</a:t>
            </a:r>
          </a:p>
          <a:p>
            <a:pPr lvl="1"/>
            <a:r>
              <a:rPr lang="en-US"/>
              <a:t>Second levelThird level</a:t>
            </a:r>
          </a:p>
          <a:p>
            <a:pPr lvl="3"/>
            <a:r>
              <a:rPr lang="en-US"/>
              <a:t>Fourth level</a:t>
            </a:r>
          </a:p>
          <a:p>
            <a:pPr lvl="4"/>
            <a:r>
              <a:rPr lang="en-US"/>
              <a:t>Fifth level</a:t>
            </a:r>
          </a:p>
        </p:txBody>
      </p:sp>
      <p:sp>
        <p:nvSpPr>
          <p:cNvPr id="13" name="Rectangle 2"/>
          <p:cNvSpPr>
            <a:spLocks noChangeArrowheads="1"/>
          </p:cNvSpPr>
          <p:nvPr/>
        </p:nvSpPr>
        <p:spPr bwMode="auto">
          <a:xfrm>
            <a:off x="0" y="90488"/>
            <a:ext cx="138113" cy="276225"/>
          </a:xfrm>
          <a:prstGeom prst="rect">
            <a:avLst/>
          </a:prstGeom>
          <a:noFill/>
          <a:ln>
            <a:noFill/>
          </a:ln>
          <a:effectLst/>
          <a:extLst/>
        </p:spPr>
        <p:txBody>
          <a:bodyPr wrap="none" lIns="68580" tIns="34290" rIns="68580" bIns="34290" anchor="ctr">
            <a:spAutoFit/>
          </a:bodyPr>
          <a:lstStyle/>
          <a:p>
            <a:pPr fontAlgn="auto">
              <a:spcBef>
                <a:spcPts val="0"/>
              </a:spcBef>
              <a:spcAft>
                <a:spcPts val="0"/>
              </a:spcAft>
              <a:defRPr/>
            </a:pPr>
            <a:endParaRPr lang="en-US" sz="1350">
              <a:latin typeface="+mn-lt"/>
              <a:cs typeface="+mn-cs"/>
            </a:endParaRPr>
          </a:p>
        </p:txBody>
      </p:sp>
      <p:pic>
        <p:nvPicPr>
          <p:cNvPr id="1030" name="Picture 2" descr="reative Commons License"/>
          <p:cNvPicPr>
            <a:picLocks noChangeAspect="1" noChangeArrowheads="1"/>
          </p:cNvPicPr>
          <p:nvPr userDrawn="1"/>
        </p:nvPicPr>
        <p:blipFill>
          <a:blip r:embed="rId11"/>
          <a:srcRect/>
          <a:stretch>
            <a:fillRect/>
          </a:stretch>
        </p:blipFill>
        <p:spPr bwMode="auto">
          <a:xfrm>
            <a:off x="138113" y="6402388"/>
            <a:ext cx="838200" cy="292100"/>
          </a:xfrm>
          <a:prstGeom prst="rect">
            <a:avLst/>
          </a:prstGeom>
          <a:noFill/>
          <a:ln w="9525">
            <a:noFill/>
            <a:miter lim="800000"/>
            <a:headEnd/>
            <a:tailEnd/>
          </a:ln>
        </p:spPr>
      </p:pic>
      <p:sp>
        <p:nvSpPr>
          <p:cNvPr id="3" name="Rectangle 3"/>
          <p:cNvSpPr>
            <a:spLocks noChangeArrowheads="1"/>
          </p:cNvSpPr>
          <p:nvPr userDrawn="1"/>
        </p:nvSpPr>
        <p:spPr bwMode="auto">
          <a:xfrm>
            <a:off x="976313" y="6415088"/>
            <a:ext cx="5700712" cy="246062"/>
          </a:xfrm>
          <a:prstGeom prst="rect">
            <a:avLst/>
          </a:prstGeom>
          <a:noFill/>
          <a:ln>
            <a:noFill/>
          </a:ln>
          <a:effectLst/>
          <a:extLst/>
        </p:spPr>
        <p:txBody>
          <a:bodyPr wrap="none" anchor="ctr">
            <a:spAutoFit/>
          </a:bodyPr>
          <a:lstStyle/>
          <a:p>
            <a:pPr defTabSz="914400" eaLnBrk="0" hangingPunct="0">
              <a:defRPr/>
            </a:pPr>
            <a:r>
              <a:rPr lang="x-none" altLang="x-none" sz="1000" dirty="0">
                <a:cs typeface="+mn-cs"/>
              </a:rPr>
              <a:t>  This document is licensed with a </a:t>
            </a:r>
            <a:r>
              <a:rPr lang="x-none" altLang="x-none" sz="1000" dirty="0">
                <a:cs typeface="+mn-cs"/>
                <a:hlinkClick r:id="rId12"/>
              </a:rPr>
              <a:t>Creative Commons Attribution 4.0 International License</a:t>
            </a:r>
            <a:r>
              <a:rPr lang="x-none" altLang="x-none" sz="1000" dirty="0">
                <a:cs typeface="+mn-cs"/>
              </a:rPr>
              <a:t> ©2017 </a:t>
            </a:r>
          </a:p>
        </p:txBody>
      </p:sp>
    </p:spTree>
    <p:extLst>
      <p:ext uri="{BB962C8B-B14F-4D97-AF65-F5344CB8AC3E}">
        <p14:creationId xmlns:p14="http://schemas.microsoft.com/office/powerpoint/2010/main" val="149461216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Lst>
  <p:txStyles>
    <p:titleStyle>
      <a:lvl1pPr algn="l" defTabSz="685800"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Calibri Light" pitchFamily="34" charset="0"/>
        </a:defRPr>
      </a:lvl2pPr>
      <a:lvl3pPr algn="l" defTabSz="685800" rtl="0" eaLnBrk="0" fontAlgn="base" hangingPunct="0">
        <a:lnSpc>
          <a:spcPct val="90000"/>
        </a:lnSpc>
        <a:spcBef>
          <a:spcPct val="0"/>
        </a:spcBef>
        <a:spcAft>
          <a:spcPct val="0"/>
        </a:spcAft>
        <a:defRPr sz="3300">
          <a:solidFill>
            <a:schemeClr val="tx1"/>
          </a:solidFill>
          <a:latin typeface="Calibri Light" pitchFamily="34" charset="0"/>
        </a:defRPr>
      </a:lvl3pPr>
      <a:lvl4pPr algn="l" defTabSz="685800" rtl="0" eaLnBrk="0" fontAlgn="base" hangingPunct="0">
        <a:lnSpc>
          <a:spcPct val="90000"/>
        </a:lnSpc>
        <a:spcBef>
          <a:spcPct val="0"/>
        </a:spcBef>
        <a:spcAft>
          <a:spcPct val="0"/>
        </a:spcAft>
        <a:defRPr sz="3300">
          <a:solidFill>
            <a:schemeClr val="tx1"/>
          </a:solidFill>
          <a:latin typeface="Calibri Light" pitchFamily="34" charset="0"/>
        </a:defRPr>
      </a:lvl4pPr>
      <a:lvl5pPr algn="l" defTabSz="685800" rtl="0" eaLnBrk="0" fontAlgn="base" hangingPunct="0">
        <a:lnSpc>
          <a:spcPct val="90000"/>
        </a:lnSpc>
        <a:spcBef>
          <a:spcPct val="0"/>
        </a:spcBef>
        <a:spcAft>
          <a:spcPct val="0"/>
        </a:spcAft>
        <a:defRPr sz="3300">
          <a:solidFill>
            <a:schemeClr val="tx1"/>
          </a:solidFill>
          <a:latin typeface="Calibri Light" pitchFamily="34" charset="0"/>
        </a:defRPr>
      </a:lvl5pPr>
      <a:lvl6pPr marL="457200" algn="l" defTabSz="685800" rtl="0" fontAlgn="base">
        <a:lnSpc>
          <a:spcPct val="90000"/>
        </a:lnSpc>
        <a:spcBef>
          <a:spcPct val="0"/>
        </a:spcBef>
        <a:spcAft>
          <a:spcPct val="0"/>
        </a:spcAft>
        <a:defRPr sz="3300">
          <a:solidFill>
            <a:schemeClr val="tx1"/>
          </a:solidFill>
          <a:latin typeface="Calibri Light" pitchFamily="34" charset="0"/>
        </a:defRPr>
      </a:lvl6pPr>
      <a:lvl7pPr marL="914400" algn="l" defTabSz="685800" rtl="0" fontAlgn="base">
        <a:lnSpc>
          <a:spcPct val="90000"/>
        </a:lnSpc>
        <a:spcBef>
          <a:spcPct val="0"/>
        </a:spcBef>
        <a:spcAft>
          <a:spcPct val="0"/>
        </a:spcAft>
        <a:defRPr sz="3300">
          <a:solidFill>
            <a:schemeClr val="tx1"/>
          </a:solidFill>
          <a:latin typeface="Calibri Light" pitchFamily="34" charset="0"/>
        </a:defRPr>
      </a:lvl7pPr>
      <a:lvl8pPr marL="1371600" algn="l" defTabSz="685800" rtl="0" fontAlgn="base">
        <a:lnSpc>
          <a:spcPct val="90000"/>
        </a:lnSpc>
        <a:spcBef>
          <a:spcPct val="0"/>
        </a:spcBef>
        <a:spcAft>
          <a:spcPct val="0"/>
        </a:spcAft>
        <a:defRPr sz="3300">
          <a:solidFill>
            <a:schemeClr val="tx1"/>
          </a:solidFill>
          <a:latin typeface="Calibri Light" pitchFamily="34" charset="0"/>
        </a:defRPr>
      </a:lvl8pPr>
      <a:lvl9pPr marL="1828800" algn="l" defTabSz="685800" rtl="0" fontAlgn="base">
        <a:lnSpc>
          <a:spcPct val="90000"/>
        </a:lnSpc>
        <a:spcBef>
          <a:spcPct val="0"/>
        </a:spcBef>
        <a:spcAft>
          <a:spcPct val="0"/>
        </a:spcAft>
        <a:defRPr sz="3300">
          <a:solidFill>
            <a:schemeClr val="tx1"/>
          </a:solidFill>
          <a:latin typeface="Calibri Light" pitchFamily="34" charset="0"/>
        </a:defRPr>
      </a:lvl9pPr>
    </p:titleStyle>
    <p:bodyStyle>
      <a:lvl1pPr marL="171450" indent="-171450" algn="l" defTabSz="685800" rtl="0" eaLnBrk="0" fontAlgn="base" hangingPunct="0">
        <a:lnSpc>
          <a:spcPct val="90000"/>
        </a:lnSpc>
        <a:spcBef>
          <a:spcPts val="750"/>
        </a:spcBef>
        <a:spcAft>
          <a:spcPct val="0"/>
        </a:spcAft>
        <a:buFont typeface="Arial" charset="0"/>
        <a:buChar char="•"/>
        <a:defRPr sz="2100" kern="12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charset="0"/>
        <a:buChar char="•"/>
        <a:defRPr kern="1200">
          <a:solidFill>
            <a:schemeClr val="tx1"/>
          </a:solidFill>
          <a:latin typeface="+mn-lt"/>
          <a:ea typeface="+mn-ea"/>
          <a:cs typeface="+mn-cs"/>
        </a:defRPr>
      </a:lvl2pPr>
      <a:lvl3pPr marL="857250" indent="-171450" algn="l" defTabSz="685800" rtl="0" eaLnBrk="0" fontAlgn="base" hangingPunct="0">
        <a:lnSpc>
          <a:spcPct val="90000"/>
        </a:lnSpc>
        <a:spcBef>
          <a:spcPts val="375"/>
        </a:spcBef>
        <a:spcAft>
          <a:spcPct val="0"/>
        </a:spcAft>
        <a:buFont typeface="Arial" charset="0"/>
        <a:buChar char="•"/>
        <a:defRPr sz="1500" kern="1200">
          <a:solidFill>
            <a:schemeClr val="tx1"/>
          </a:solidFill>
          <a:latin typeface="+mn-lt"/>
          <a:ea typeface="+mn-ea"/>
          <a:cs typeface="+mn-cs"/>
        </a:defRPr>
      </a:lvl3pPr>
      <a:lvl4pPr marL="12001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495406" y="4010025"/>
            <a:ext cx="4862946" cy="702253"/>
          </a:xfrm>
        </p:spPr>
        <p:txBody>
          <a:bodyPr rtlCol="0">
            <a:normAutofit fontScale="90000"/>
          </a:bodyPr>
          <a:lstStyle/>
          <a:p>
            <a:pPr eaLnBrk="1" fontAlgn="auto" hangingPunct="1">
              <a:spcAft>
                <a:spcPts val="0"/>
              </a:spcAft>
              <a:defRPr/>
            </a:pPr>
            <a:r>
              <a:rPr sz="3300" dirty="0"/>
              <a:t/>
            </a:r>
            <a:br>
              <a:rPr sz="3300" dirty="0"/>
            </a:br>
            <a:r>
              <a:rPr sz="3300" dirty="0"/>
              <a:t/>
            </a:r>
            <a:br>
              <a:rPr sz="3300" dirty="0"/>
            </a:br>
            <a:r>
              <a:rPr lang="en-US" sz="3300" dirty="0"/>
              <a:t>Module I. Overview of Cyberspace</a:t>
            </a:r>
            <a:br>
              <a:rPr lang="en-US" sz="3300" dirty="0"/>
            </a:br>
            <a:r>
              <a:rPr lang="en-US" sz="2700" dirty="0"/>
              <a:t>Week 1: Understanding Cyberspace</a:t>
            </a:r>
            <a:endParaRPr sz="2200" dirty="0"/>
          </a:p>
        </p:txBody>
      </p:sp>
      <p:sp>
        <p:nvSpPr>
          <p:cNvPr id="12290" name="Subtitle 2"/>
          <p:cNvSpPr>
            <a:spLocks noGrp="1"/>
          </p:cNvSpPr>
          <p:nvPr>
            <p:ph type="body" sz="quarter" idx="13"/>
          </p:nvPr>
        </p:nvSpPr>
        <p:spPr>
          <a:xfrm>
            <a:off x="2495406" y="4999038"/>
            <a:ext cx="4992072" cy="235571"/>
          </a:xfrm>
        </p:spPr>
        <p:txBody>
          <a:bodyPr/>
          <a:lstStyle/>
          <a:p>
            <a:pPr eaLnBrk="1" hangingPunct="1"/>
            <a:r>
              <a:rPr lang="en-US" sz="2000" b="1" dirty="0">
                <a:solidFill>
                  <a:srgbClr val="2F5597"/>
                </a:solidFill>
              </a:rPr>
              <a:t>Lesson 2: Understanding Cyber Systems, Operations, &amp; Technology Advances</a:t>
            </a:r>
          </a:p>
        </p:txBody>
      </p:sp>
      <p:sp>
        <p:nvSpPr>
          <p:cNvPr id="4" name="TextBox 3">
            <a:extLst>
              <a:ext uri="{FF2B5EF4-FFF2-40B4-BE49-F238E27FC236}">
                <a16:creationId xmlns:a16="http://schemas.microsoft.com/office/drawing/2014/main" xmlns="" id="{95348A50-FFEC-4A33-A542-FC46425E32F0}"/>
              </a:ext>
            </a:extLst>
          </p:cNvPr>
          <p:cNvSpPr txBox="1"/>
          <p:nvPr/>
        </p:nvSpPr>
        <p:spPr>
          <a:xfrm>
            <a:off x="2251494" y="5536721"/>
            <a:ext cx="5446143" cy="769441"/>
          </a:xfrm>
          <a:prstGeom prst="rect">
            <a:avLst/>
          </a:prstGeom>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100" dirty="0"/>
              <a:t>Lesson Author: Anne Toomey McKenna, Distinguished Scholar of Cyber Law &amp; Policy, Penn State's Dickinson Law and Institute for </a:t>
            </a:r>
            <a:r>
              <a:rPr lang="en-US" sz="1100" dirty="0" err="1"/>
              <a:t>CyberScience</a:t>
            </a:r>
            <a:r>
              <a:rPr lang="en-US" sz="1100" dirty="0"/>
              <a:t>. The author wishes to thank Penn State Law </a:t>
            </a:r>
            <a:r>
              <a:rPr lang="en-US" sz="1100" dirty="0" smtClean="0"/>
              <a:t>students Zachary Higham, Ann Mallison, and Janvi Shah </a:t>
            </a:r>
            <a:r>
              <a:rPr lang="en-US" sz="1100" dirty="0"/>
              <a:t>for their assistance with this lesson.</a:t>
            </a:r>
          </a:p>
        </p:txBody>
      </p:sp>
    </p:spTree>
    <p:extLst>
      <p:ext uri="{BB962C8B-B14F-4D97-AF65-F5344CB8AC3E}">
        <p14:creationId xmlns:p14="http://schemas.microsoft.com/office/powerpoint/2010/main" val="22935175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146D0B1-EB94-456B-91A4-31C54FE21C94}"/>
              </a:ext>
            </a:extLst>
          </p:cNvPr>
          <p:cNvSpPr>
            <a:spLocks noGrp="1"/>
          </p:cNvSpPr>
          <p:nvPr>
            <p:ph type="title"/>
          </p:nvPr>
        </p:nvSpPr>
        <p:spPr/>
        <p:txBody>
          <a:bodyPr/>
          <a:lstStyle/>
          <a:p>
            <a:r>
              <a:rPr lang="en-US" dirty="0"/>
              <a:t>Emergence of Technology Assessment Answers</a:t>
            </a:r>
          </a:p>
        </p:txBody>
      </p:sp>
      <p:sp>
        <p:nvSpPr>
          <p:cNvPr id="3" name="Content Placeholder 2">
            <a:extLst>
              <a:ext uri="{FF2B5EF4-FFF2-40B4-BE49-F238E27FC236}">
                <a16:creationId xmlns:a16="http://schemas.microsoft.com/office/drawing/2014/main" xmlns="" id="{3E450AEA-68D1-4768-ABE3-A5098EDD2D04}"/>
              </a:ext>
            </a:extLst>
          </p:cNvPr>
          <p:cNvSpPr>
            <a:spLocks noGrp="1"/>
          </p:cNvSpPr>
          <p:nvPr>
            <p:ph idx="1"/>
          </p:nvPr>
        </p:nvSpPr>
        <p:spPr/>
        <p:txBody>
          <a:bodyPr/>
          <a:lstStyle/>
          <a:p>
            <a:pPr marL="0" indent="0">
              <a:buNone/>
            </a:pPr>
            <a:r>
              <a:rPr lang="en-US" dirty="0"/>
              <a:t>Fill in the Blank</a:t>
            </a:r>
          </a:p>
          <a:p>
            <a:r>
              <a:rPr lang="en-US" u="sng" dirty="0"/>
              <a:t>Social Media </a:t>
            </a:r>
            <a:r>
              <a:rPr lang="en-US" dirty="0"/>
              <a:t>encompasses websites and other online means of communication that are used by large groups of people to share information and to develop social and professional contacts.</a:t>
            </a:r>
          </a:p>
          <a:p>
            <a:r>
              <a:rPr lang="en-US" u="sng" dirty="0"/>
              <a:t>Behavioral Targeting</a:t>
            </a:r>
            <a:r>
              <a:rPr lang="en-US" b="1" dirty="0"/>
              <a:t> </a:t>
            </a:r>
            <a:r>
              <a:rPr lang="en-US" dirty="0"/>
              <a:t>is a method of advertising that compiles information about a user so ads that are specifically relevant to that person show up in their browser.</a:t>
            </a:r>
            <a:endParaRPr lang="en-US" u="sng" dirty="0"/>
          </a:p>
          <a:p>
            <a:r>
              <a:rPr lang="en-US" u="sng" dirty="0"/>
              <a:t>Cookies</a:t>
            </a:r>
            <a:r>
              <a:rPr lang="en-US" dirty="0"/>
              <a:t> are a message, or segment of data, containing information about a user.</a:t>
            </a:r>
          </a:p>
          <a:p>
            <a:r>
              <a:rPr lang="en-US" dirty="0"/>
              <a:t>A </a:t>
            </a:r>
            <a:r>
              <a:rPr lang="en-US" u="sng" dirty="0"/>
              <a:t>search engine </a:t>
            </a:r>
            <a:r>
              <a:rPr lang="en-US" dirty="0"/>
              <a:t>is a computer program that searches documents, especially on the World Wide Web, for a specified word or words and provides a list of documents in which they are found.</a:t>
            </a:r>
          </a:p>
        </p:txBody>
      </p:sp>
      <p:pic>
        <p:nvPicPr>
          <p:cNvPr id="5" name="Picture 4" descr="Clipart of a stickman juggling a computer, pencil, book light and paper. ">
            <a:extLst>
              <a:ext uri="{FF2B5EF4-FFF2-40B4-BE49-F238E27FC236}">
                <a16:creationId xmlns:a16="http://schemas.microsoft.com/office/drawing/2014/main" xmlns="" id="{484422AC-7201-417A-94BC-A5324C25057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79605" y="365126"/>
            <a:ext cx="1437451" cy="1490041"/>
          </a:xfrm>
          <a:prstGeom prst="rect">
            <a:avLst/>
          </a:prstGeom>
        </p:spPr>
      </p:pic>
    </p:spTree>
    <p:extLst>
      <p:ext uri="{BB962C8B-B14F-4D97-AF65-F5344CB8AC3E}">
        <p14:creationId xmlns:p14="http://schemas.microsoft.com/office/powerpoint/2010/main" val="39847099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A7AC4084-5D06-405D-AB79-C6ABD35E36AB}"/>
              </a:ext>
            </a:extLst>
          </p:cNvPr>
          <p:cNvSpPr>
            <a:spLocks noGrp="1"/>
          </p:cNvSpPr>
          <p:nvPr>
            <p:ph type="title"/>
          </p:nvPr>
        </p:nvSpPr>
        <p:spPr/>
        <p:txBody>
          <a:bodyPr/>
          <a:lstStyle/>
          <a:p>
            <a:r>
              <a:rPr lang="en-US" dirty="0"/>
              <a:t>Section 2: </a:t>
            </a:r>
          </a:p>
        </p:txBody>
      </p:sp>
      <p:sp>
        <p:nvSpPr>
          <p:cNvPr id="5" name="Text Placeholder 4">
            <a:extLst>
              <a:ext uri="{FF2B5EF4-FFF2-40B4-BE49-F238E27FC236}">
                <a16:creationId xmlns:a16="http://schemas.microsoft.com/office/drawing/2014/main" xmlns="" id="{56839316-9A88-47AE-AFA9-8BCB0FD2A166}"/>
              </a:ext>
            </a:extLst>
          </p:cNvPr>
          <p:cNvSpPr>
            <a:spLocks noGrp="1"/>
          </p:cNvSpPr>
          <p:nvPr>
            <p:ph type="body" idx="1"/>
          </p:nvPr>
        </p:nvSpPr>
        <p:spPr/>
        <p:txBody>
          <a:bodyPr/>
          <a:lstStyle/>
          <a:p>
            <a:r>
              <a:rPr lang="en-US" dirty="0"/>
              <a:t>Cyberspace and Internet Technology Advances</a:t>
            </a:r>
          </a:p>
        </p:txBody>
      </p:sp>
      <p:pic>
        <p:nvPicPr>
          <p:cNvPr id="3" name="Picture 2" descr="A circuit board&#10;">
            <a:extLst>
              <a:ext uri="{FF2B5EF4-FFF2-40B4-BE49-F238E27FC236}">
                <a16:creationId xmlns:a16="http://schemas.microsoft.com/office/drawing/2014/main" xmlns="" id="{B49EB2A2-DCCA-469F-8B4A-BBC755F0BA0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36454" y="1824425"/>
            <a:ext cx="3785981" cy="2574467"/>
          </a:xfrm>
          <a:prstGeom prst="rect">
            <a:avLst/>
          </a:prstGeom>
        </p:spPr>
      </p:pic>
    </p:spTree>
    <p:extLst>
      <p:ext uri="{BB962C8B-B14F-4D97-AF65-F5344CB8AC3E}">
        <p14:creationId xmlns:p14="http://schemas.microsoft.com/office/powerpoint/2010/main" val="42669790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19B002D-F4D3-4A09-B078-20A66692F6C6}"/>
              </a:ext>
            </a:extLst>
          </p:cNvPr>
          <p:cNvSpPr>
            <a:spLocks noGrp="1"/>
          </p:cNvSpPr>
          <p:nvPr>
            <p:ph type="title"/>
          </p:nvPr>
        </p:nvSpPr>
        <p:spPr/>
        <p:txBody>
          <a:bodyPr/>
          <a:lstStyle/>
          <a:p>
            <a:r>
              <a:rPr lang="en-US" dirty="0"/>
              <a:t>Section 2: Cyberspace and Internet Technology Advances Overview</a:t>
            </a:r>
          </a:p>
        </p:txBody>
      </p:sp>
      <p:sp>
        <p:nvSpPr>
          <p:cNvPr id="3" name="Content Placeholder 2">
            <a:extLst>
              <a:ext uri="{FF2B5EF4-FFF2-40B4-BE49-F238E27FC236}">
                <a16:creationId xmlns:a16="http://schemas.microsoft.com/office/drawing/2014/main" xmlns="" id="{400D42FA-0B0E-41DD-BF1E-EC1BD8CE1CA8}"/>
              </a:ext>
            </a:extLst>
          </p:cNvPr>
          <p:cNvSpPr>
            <a:spLocks noGrp="1"/>
          </p:cNvSpPr>
          <p:nvPr>
            <p:ph idx="1"/>
          </p:nvPr>
        </p:nvSpPr>
        <p:spPr/>
        <p:txBody>
          <a:bodyPr/>
          <a:lstStyle/>
          <a:p>
            <a:pPr marL="457200" indent="-457200">
              <a:buFont typeface="+mj-lt"/>
              <a:buAutoNum type="arabicPeriod"/>
            </a:pPr>
            <a:r>
              <a:rPr lang="en-US" dirty="0"/>
              <a:t>Internet of Things</a:t>
            </a:r>
          </a:p>
          <a:p>
            <a:pPr marL="457200" indent="-457200">
              <a:buFont typeface="+mj-lt"/>
              <a:buAutoNum type="arabicPeriod"/>
            </a:pPr>
            <a:r>
              <a:rPr lang="en-US" dirty="0"/>
              <a:t>Autonomous Vehicles</a:t>
            </a:r>
          </a:p>
          <a:p>
            <a:pPr marL="457200" indent="-457200">
              <a:buFont typeface="+mj-lt"/>
              <a:buAutoNum type="arabicPeriod"/>
            </a:pPr>
            <a:r>
              <a:rPr lang="en-US" dirty="0"/>
              <a:t>Sensor Technologies</a:t>
            </a:r>
          </a:p>
          <a:p>
            <a:pPr marL="457200" indent="-457200">
              <a:buFont typeface="+mj-lt"/>
              <a:buAutoNum type="arabicPeriod"/>
            </a:pPr>
            <a:r>
              <a:rPr lang="en-US" dirty="0"/>
              <a:t>GPS Tracking</a:t>
            </a:r>
          </a:p>
          <a:p>
            <a:pPr marL="457200" indent="-457200">
              <a:buFont typeface="+mj-lt"/>
              <a:buAutoNum type="arabicPeriod"/>
            </a:pPr>
            <a:r>
              <a:rPr lang="en-US" dirty="0"/>
              <a:t>Big Data Concepts</a:t>
            </a:r>
          </a:p>
          <a:p>
            <a:pPr marL="457200" indent="-457200">
              <a:buFont typeface="+mj-lt"/>
              <a:buAutoNum type="arabicPeriod"/>
            </a:pPr>
            <a:r>
              <a:rPr lang="en-US" dirty="0"/>
              <a:t>Predictive Analysis</a:t>
            </a:r>
          </a:p>
        </p:txBody>
      </p:sp>
      <p:pic>
        <p:nvPicPr>
          <p:cNvPr id="5" name="Picture 4" descr="Clipart image of a hand reaching towards a collection of icons representing the Internet of Things.">
            <a:extLst>
              <a:ext uri="{FF2B5EF4-FFF2-40B4-BE49-F238E27FC236}">
                <a16:creationId xmlns:a16="http://schemas.microsoft.com/office/drawing/2014/main" xmlns="" id="{AEB16F86-1AA4-451F-B56F-22D9803BFB2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65267" y="3590565"/>
            <a:ext cx="4250083" cy="2721334"/>
          </a:xfrm>
          <a:prstGeom prst="rect">
            <a:avLst/>
          </a:prstGeom>
        </p:spPr>
      </p:pic>
    </p:spTree>
    <p:extLst>
      <p:ext uri="{BB962C8B-B14F-4D97-AF65-F5344CB8AC3E}">
        <p14:creationId xmlns:p14="http://schemas.microsoft.com/office/powerpoint/2010/main" val="40037802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072D42B-B0AF-4FC6-BAAF-F2414008493F}"/>
              </a:ext>
            </a:extLst>
          </p:cNvPr>
          <p:cNvSpPr>
            <a:spLocks noGrp="1"/>
          </p:cNvSpPr>
          <p:nvPr>
            <p:ph type="title"/>
          </p:nvPr>
        </p:nvSpPr>
        <p:spPr>
          <a:xfrm>
            <a:off x="628649" y="365126"/>
            <a:ext cx="8157541" cy="1325563"/>
          </a:xfrm>
        </p:spPr>
        <p:txBody>
          <a:bodyPr/>
          <a:lstStyle/>
          <a:p>
            <a:r>
              <a:rPr lang="en-US" dirty="0"/>
              <a:t>Cyberspace and Internet Technology Advances</a:t>
            </a:r>
          </a:p>
        </p:txBody>
      </p:sp>
      <p:sp>
        <p:nvSpPr>
          <p:cNvPr id="3" name="Content Placeholder 2">
            <a:extLst>
              <a:ext uri="{FF2B5EF4-FFF2-40B4-BE49-F238E27FC236}">
                <a16:creationId xmlns:a16="http://schemas.microsoft.com/office/drawing/2014/main" xmlns="" id="{BC0D3976-3338-4F81-80BD-30DC89911EDC}"/>
              </a:ext>
            </a:extLst>
          </p:cNvPr>
          <p:cNvSpPr>
            <a:spLocks noGrp="1"/>
          </p:cNvSpPr>
          <p:nvPr>
            <p:ph idx="1"/>
          </p:nvPr>
        </p:nvSpPr>
        <p:spPr>
          <a:xfrm>
            <a:off x="628648" y="1531662"/>
            <a:ext cx="7886700" cy="4351338"/>
          </a:xfrm>
        </p:spPr>
        <p:txBody>
          <a:bodyPr/>
          <a:lstStyle/>
          <a:p>
            <a:pPr marL="0" indent="0">
              <a:buNone/>
            </a:pPr>
            <a:r>
              <a:rPr lang="en-US" b="1" u="sng" dirty="0"/>
              <a:t>The Internet of Things (IoT) </a:t>
            </a:r>
            <a:r>
              <a:rPr lang="en-US" dirty="0"/>
              <a:t>is a system of interrelated computing devices, mechanical and digital machines, objects, animals or people that are provided with unique identifiers and the ability to transfer data over a network without requiring human-to-human or human-to-computer interaction.</a:t>
            </a:r>
            <a:r>
              <a:rPr lang="en-US" baseline="30000" dirty="0"/>
              <a:t>5</a:t>
            </a:r>
            <a:endParaRPr lang="en-US" sz="1000" baseline="30000" dirty="0"/>
          </a:p>
          <a:p>
            <a:pPr marL="0" indent="0">
              <a:buNone/>
            </a:pPr>
            <a:r>
              <a:rPr lang="en-US" dirty="0"/>
              <a:t>Regulating the internet of things is the first step in managing discrimination, consent, security, and privacy. </a:t>
            </a:r>
          </a:p>
          <a:p>
            <a:pPr marL="0" indent="0">
              <a:buNone/>
            </a:pPr>
            <a:r>
              <a:rPr lang="en-US" dirty="0"/>
              <a:t>Some of the devices and applications involved in the IoT are: autonomous vehicles, sensor technologies, GPS tracking, big data and predictive analytics.</a:t>
            </a:r>
          </a:p>
        </p:txBody>
      </p:sp>
      <p:sp>
        <p:nvSpPr>
          <p:cNvPr id="4" name="TextBox 3">
            <a:extLst>
              <a:ext uri="{FF2B5EF4-FFF2-40B4-BE49-F238E27FC236}">
                <a16:creationId xmlns:a16="http://schemas.microsoft.com/office/drawing/2014/main" xmlns="" id="{D2CD9DCE-3AA2-42BA-9EBB-AF83BF6EA999}"/>
              </a:ext>
            </a:extLst>
          </p:cNvPr>
          <p:cNvSpPr txBox="1"/>
          <p:nvPr/>
        </p:nvSpPr>
        <p:spPr>
          <a:xfrm>
            <a:off x="628650" y="6374296"/>
            <a:ext cx="7587698" cy="400110"/>
          </a:xfrm>
          <a:prstGeom prst="rect">
            <a:avLst/>
          </a:prstGeom>
          <a:noFill/>
        </p:spPr>
        <p:txBody>
          <a:bodyPr wrap="square" rtlCol="0">
            <a:spAutoFit/>
          </a:bodyPr>
          <a:lstStyle/>
          <a:p>
            <a:r>
              <a:rPr lang="en-US" sz="1000" dirty="0"/>
              <a:t>5. IoT Agenda, https://internetofthingsagenda.techtarget.com/definition/Internet-of-Things-IoT    </a:t>
            </a:r>
          </a:p>
          <a:p>
            <a:endParaRPr lang="en-US" sz="1000" dirty="0"/>
          </a:p>
        </p:txBody>
      </p:sp>
      <p:pic>
        <p:nvPicPr>
          <p:cNvPr id="5" name="Picture 4" descr="Graphic of a person with a hand held device with icons related to the internet emerging from it.">
            <a:extLst>
              <a:ext uri="{FF2B5EF4-FFF2-40B4-BE49-F238E27FC236}">
                <a16:creationId xmlns:a16="http://schemas.microsoft.com/office/drawing/2014/main" xmlns="" id="{913330AF-7B09-47E6-A301-B02102F5F99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23925" y="4883811"/>
            <a:ext cx="3296147" cy="1375080"/>
          </a:xfrm>
          <a:prstGeom prst="rect">
            <a:avLst/>
          </a:prstGeom>
        </p:spPr>
      </p:pic>
    </p:spTree>
    <p:extLst>
      <p:ext uri="{BB962C8B-B14F-4D97-AF65-F5344CB8AC3E}">
        <p14:creationId xmlns:p14="http://schemas.microsoft.com/office/powerpoint/2010/main" val="17824174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072D42B-B0AF-4FC6-BAAF-F2414008493F}"/>
              </a:ext>
            </a:extLst>
          </p:cNvPr>
          <p:cNvSpPr>
            <a:spLocks noGrp="1"/>
          </p:cNvSpPr>
          <p:nvPr>
            <p:ph type="title"/>
          </p:nvPr>
        </p:nvSpPr>
        <p:spPr>
          <a:xfrm>
            <a:off x="410817" y="346197"/>
            <a:ext cx="8104533" cy="1325563"/>
          </a:xfrm>
        </p:spPr>
        <p:txBody>
          <a:bodyPr/>
          <a:lstStyle/>
          <a:p>
            <a:r>
              <a:rPr lang="en-US" dirty="0"/>
              <a:t>Autonomous Vehicles</a:t>
            </a:r>
          </a:p>
        </p:txBody>
      </p:sp>
      <p:sp>
        <p:nvSpPr>
          <p:cNvPr id="3" name="Content Placeholder 2">
            <a:extLst>
              <a:ext uri="{FF2B5EF4-FFF2-40B4-BE49-F238E27FC236}">
                <a16:creationId xmlns:a16="http://schemas.microsoft.com/office/drawing/2014/main" xmlns="" id="{BC0D3976-3338-4F81-80BD-30DC89911EDC}"/>
              </a:ext>
            </a:extLst>
          </p:cNvPr>
          <p:cNvSpPr>
            <a:spLocks noGrp="1"/>
          </p:cNvSpPr>
          <p:nvPr>
            <p:ph idx="1"/>
          </p:nvPr>
        </p:nvSpPr>
        <p:spPr>
          <a:xfrm>
            <a:off x="628650" y="1364974"/>
            <a:ext cx="7886700" cy="4586702"/>
          </a:xfrm>
        </p:spPr>
        <p:txBody>
          <a:bodyPr/>
          <a:lstStyle/>
          <a:p>
            <a:pPr marL="0" indent="0">
              <a:buNone/>
            </a:pPr>
            <a:r>
              <a:rPr lang="en-US" dirty="0"/>
              <a:t>An</a:t>
            </a:r>
            <a:r>
              <a:rPr lang="en-US" i="1" dirty="0"/>
              <a:t> </a:t>
            </a:r>
            <a:r>
              <a:rPr lang="en-US" dirty="0"/>
              <a:t>autonomous car is a vehicle that can guide itself without human interaction or input. “These self-driving vehicles ultimately will integrate onto U.S. roadways by progressing through six levels of driver assistance technology advancements in the coming years.”</a:t>
            </a:r>
            <a:r>
              <a:rPr lang="en-US" baseline="30000" dirty="0"/>
              <a:t>6</a:t>
            </a:r>
          </a:p>
        </p:txBody>
      </p:sp>
      <p:sp>
        <p:nvSpPr>
          <p:cNvPr id="6" name="TextBox 5">
            <a:extLst>
              <a:ext uri="{FF2B5EF4-FFF2-40B4-BE49-F238E27FC236}">
                <a16:creationId xmlns:a16="http://schemas.microsoft.com/office/drawing/2014/main" xmlns="" id="{D46245B6-ADFA-4C63-84C6-4B430CB86D42}"/>
              </a:ext>
            </a:extLst>
          </p:cNvPr>
          <p:cNvSpPr txBox="1"/>
          <p:nvPr/>
        </p:nvSpPr>
        <p:spPr>
          <a:xfrm>
            <a:off x="628650" y="6466179"/>
            <a:ext cx="4359965" cy="253916"/>
          </a:xfrm>
          <a:prstGeom prst="rect">
            <a:avLst/>
          </a:prstGeom>
          <a:noFill/>
        </p:spPr>
        <p:txBody>
          <a:bodyPr wrap="square" rtlCol="0">
            <a:spAutoFit/>
          </a:bodyPr>
          <a:lstStyle/>
          <a:p>
            <a:r>
              <a:rPr lang="en-US" sz="1050" dirty="0"/>
              <a:t>6. https://www.nhtsa.gov/technology-innovation/automated-vehicles-safety</a:t>
            </a:r>
          </a:p>
        </p:txBody>
      </p:sp>
      <p:pic>
        <p:nvPicPr>
          <p:cNvPr id="5" name="Picture 4" descr="A graphic showing the six levels of driver assistance technology from the National Highway Traffic Safety Administration.">
            <a:extLst>
              <a:ext uri="{FF2B5EF4-FFF2-40B4-BE49-F238E27FC236}">
                <a16:creationId xmlns:a16="http://schemas.microsoft.com/office/drawing/2014/main" xmlns="" id="{38FA4560-07E5-40F3-9547-2DDB7615F3C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0817" y="2690537"/>
            <a:ext cx="8339345" cy="3851735"/>
          </a:xfrm>
          <a:prstGeom prst="rect">
            <a:avLst/>
          </a:prstGeom>
        </p:spPr>
      </p:pic>
    </p:spTree>
    <p:extLst>
      <p:ext uri="{BB962C8B-B14F-4D97-AF65-F5344CB8AC3E}">
        <p14:creationId xmlns:p14="http://schemas.microsoft.com/office/powerpoint/2010/main" val="34975756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C7258FA-5C66-481E-B035-518F9C76358A}"/>
              </a:ext>
            </a:extLst>
          </p:cNvPr>
          <p:cNvSpPr>
            <a:spLocks noGrp="1"/>
          </p:cNvSpPr>
          <p:nvPr>
            <p:ph type="title"/>
          </p:nvPr>
        </p:nvSpPr>
        <p:spPr/>
        <p:txBody>
          <a:bodyPr/>
          <a:lstStyle/>
          <a:p>
            <a:r>
              <a:rPr lang="en-US" dirty="0"/>
              <a:t>Autonomous Vehicles &amp; IoT</a:t>
            </a:r>
          </a:p>
        </p:txBody>
      </p:sp>
      <p:sp>
        <p:nvSpPr>
          <p:cNvPr id="3" name="Content Placeholder 2">
            <a:extLst>
              <a:ext uri="{FF2B5EF4-FFF2-40B4-BE49-F238E27FC236}">
                <a16:creationId xmlns:a16="http://schemas.microsoft.com/office/drawing/2014/main" xmlns="" id="{5B7CF572-91AA-495B-8515-5F275BDDFC22}"/>
              </a:ext>
            </a:extLst>
          </p:cNvPr>
          <p:cNvSpPr>
            <a:spLocks noGrp="1"/>
          </p:cNvSpPr>
          <p:nvPr>
            <p:ph idx="1"/>
          </p:nvPr>
        </p:nvSpPr>
        <p:spPr/>
        <p:txBody>
          <a:bodyPr/>
          <a:lstStyle/>
          <a:p>
            <a:pPr marL="0" indent="0">
              <a:buNone/>
            </a:pPr>
            <a:r>
              <a:rPr lang="en-US" dirty="0"/>
              <a:t>The IoT allows driverless cars to share information, the actual path of a road, traffic conditions, and how to navigate around any obstacles. </a:t>
            </a:r>
          </a:p>
          <a:p>
            <a:pPr marL="0" indent="0">
              <a:buNone/>
            </a:pPr>
            <a:r>
              <a:rPr lang="en-US" dirty="0"/>
              <a:t>The data collected for autonomous vehicles is shared between IoT connected cars and is uploaded wirelessly to a cloud system to be analyzed and put to use improving the automation.</a:t>
            </a:r>
            <a:endParaRPr lang="en-US" baseline="30000" dirty="0"/>
          </a:p>
          <a:p>
            <a:pPr marL="0" indent="0">
              <a:buNone/>
            </a:pPr>
            <a:r>
              <a:rPr lang="en-US" dirty="0"/>
              <a:t>Most autonomous car use a radar lasers and high-powered cameras to map out a car’s surroundings. The IoT connectivity takes the feedback from these radar lasers and cameras, plots a path, and sends instructions to the car’s controls (steering, acceleration, and braking). Cars are also equipped with obstacle avoidance and predictive modeling that instruct the vehicle to obey traffic rules and steer around certain obstacles.</a:t>
            </a:r>
            <a:r>
              <a:rPr lang="en-US" baseline="30000" dirty="0"/>
              <a:t> 7</a:t>
            </a:r>
          </a:p>
          <a:p>
            <a:pPr marL="0" indent="0">
              <a:buNone/>
            </a:pPr>
            <a:endParaRPr lang="en-US" baseline="30000" dirty="0"/>
          </a:p>
        </p:txBody>
      </p:sp>
      <p:sp>
        <p:nvSpPr>
          <p:cNvPr id="4" name="TextBox 3">
            <a:extLst>
              <a:ext uri="{FF2B5EF4-FFF2-40B4-BE49-F238E27FC236}">
                <a16:creationId xmlns:a16="http://schemas.microsoft.com/office/drawing/2014/main" xmlns="" id="{99C9B822-65B3-4AE3-9696-542AEED782EA}"/>
              </a:ext>
            </a:extLst>
          </p:cNvPr>
          <p:cNvSpPr txBox="1"/>
          <p:nvPr/>
        </p:nvSpPr>
        <p:spPr>
          <a:xfrm>
            <a:off x="628650" y="6176963"/>
            <a:ext cx="7886700" cy="246221"/>
          </a:xfrm>
          <a:prstGeom prst="rect">
            <a:avLst/>
          </a:prstGeom>
          <a:noFill/>
        </p:spPr>
        <p:txBody>
          <a:bodyPr wrap="square" rtlCol="0">
            <a:spAutoFit/>
          </a:bodyPr>
          <a:lstStyle/>
          <a:p>
            <a:r>
              <a:rPr lang="en-US" sz="1000" dirty="0"/>
              <a:t>7. https://www.iotforall.com/iot-and-autonomous-vehicles/</a:t>
            </a:r>
          </a:p>
        </p:txBody>
      </p:sp>
      <p:pic>
        <p:nvPicPr>
          <p:cNvPr id="14" name="Picture 13" descr="3-D drawing of a car.">
            <a:extLst>
              <a:ext uri="{FF2B5EF4-FFF2-40B4-BE49-F238E27FC236}">
                <a16:creationId xmlns:a16="http://schemas.microsoft.com/office/drawing/2014/main" xmlns="" id="{B4F2F34D-2247-4C80-95C2-628564E25A5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606209" y="189538"/>
            <a:ext cx="1909141" cy="1363672"/>
          </a:xfrm>
          <a:prstGeom prst="rect">
            <a:avLst/>
          </a:prstGeom>
        </p:spPr>
      </p:pic>
    </p:spTree>
    <p:extLst>
      <p:ext uri="{BB962C8B-B14F-4D97-AF65-F5344CB8AC3E}">
        <p14:creationId xmlns:p14="http://schemas.microsoft.com/office/powerpoint/2010/main" val="25251313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2B88A90-AAC9-4A7A-BF67-51513385D91B}"/>
              </a:ext>
            </a:extLst>
          </p:cNvPr>
          <p:cNvSpPr>
            <a:spLocks noGrp="1"/>
          </p:cNvSpPr>
          <p:nvPr>
            <p:ph type="title"/>
          </p:nvPr>
        </p:nvSpPr>
        <p:spPr/>
        <p:txBody>
          <a:bodyPr/>
          <a:lstStyle/>
          <a:p>
            <a:r>
              <a:rPr lang="en-US" dirty="0"/>
              <a:t>Sensor Technologies</a:t>
            </a:r>
          </a:p>
        </p:txBody>
      </p:sp>
      <p:sp>
        <p:nvSpPr>
          <p:cNvPr id="3" name="Content Placeholder 2">
            <a:extLst>
              <a:ext uri="{FF2B5EF4-FFF2-40B4-BE49-F238E27FC236}">
                <a16:creationId xmlns:a16="http://schemas.microsoft.com/office/drawing/2014/main" xmlns="" id="{EE76CFB5-3960-4812-80A3-C875ACB38CC5}"/>
              </a:ext>
            </a:extLst>
          </p:cNvPr>
          <p:cNvSpPr>
            <a:spLocks noGrp="1"/>
          </p:cNvSpPr>
          <p:nvPr>
            <p:ph idx="1"/>
          </p:nvPr>
        </p:nvSpPr>
        <p:spPr>
          <a:xfrm>
            <a:off x="628650" y="1865382"/>
            <a:ext cx="7886700" cy="4351338"/>
          </a:xfrm>
        </p:spPr>
        <p:txBody>
          <a:bodyPr/>
          <a:lstStyle/>
          <a:p>
            <a:pPr marL="0" indent="0">
              <a:buNone/>
            </a:pPr>
            <a:r>
              <a:rPr lang="en-US" dirty="0"/>
              <a:t>Sensors are found in many different technologies, such as smart mobile devices, automotive systems, industrial control, healthcare, oil exploration and climate monitoring. </a:t>
            </a:r>
          </a:p>
          <a:p>
            <a:pPr marL="0" indent="0">
              <a:buNone/>
            </a:pPr>
            <a:r>
              <a:rPr lang="en-US" dirty="0"/>
              <a:t>Sensors are used almost everywhere, and now sensor technology is beginning to closely imitate a human being’s ability to sense context and make decisions. </a:t>
            </a:r>
          </a:p>
          <a:p>
            <a:pPr marL="0" indent="0">
              <a:buNone/>
            </a:pPr>
            <a:r>
              <a:rPr lang="en-US" dirty="0"/>
              <a:t>Sensor fusion brings together data collected from multiple sensors to get an accurate and consistent understanding of the data. The data synergized from multiple sources is more reliable than a single source.</a:t>
            </a:r>
            <a:endParaRPr lang="en-US" baseline="30000" dirty="0"/>
          </a:p>
          <a:p>
            <a:pPr marL="0" indent="0">
              <a:buNone/>
            </a:pPr>
            <a:r>
              <a:rPr lang="en-US" dirty="0"/>
              <a:t>Sensor fusion enables context awareness, which has huge potential for the Internet of Things (IoT).</a:t>
            </a:r>
          </a:p>
          <a:p>
            <a:pPr marL="0" indent="0">
              <a:buNone/>
            </a:pPr>
            <a:endParaRPr lang="en-US" dirty="0"/>
          </a:p>
        </p:txBody>
      </p:sp>
      <p:pic>
        <p:nvPicPr>
          <p:cNvPr id="6" name="Picture 5" descr="Graphic representing the Internet of Things, showing a car, surveillance camera, shopping cart, computers, a house and a globe. ">
            <a:extLst>
              <a:ext uri="{FF2B5EF4-FFF2-40B4-BE49-F238E27FC236}">
                <a16:creationId xmlns:a16="http://schemas.microsoft.com/office/drawing/2014/main" xmlns="" id="{ADF85237-50D2-479F-BA2D-350868462E9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93654" y="385003"/>
            <a:ext cx="2881720" cy="1285807"/>
          </a:xfrm>
          <a:prstGeom prst="rect">
            <a:avLst/>
          </a:prstGeom>
        </p:spPr>
      </p:pic>
    </p:spTree>
    <p:extLst>
      <p:ext uri="{BB962C8B-B14F-4D97-AF65-F5344CB8AC3E}">
        <p14:creationId xmlns:p14="http://schemas.microsoft.com/office/powerpoint/2010/main" val="418920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072D42B-B0AF-4FC6-BAAF-F2414008493F}"/>
              </a:ext>
            </a:extLst>
          </p:cNvPr>
          <p:cNvSpPr>
            <a:spLocks noGrp="1"/>
          </p:cNvSpPr>
          <p:nvPr>
            <p:ph type="title"/>
          </p:nvPr>
        </p:nvSpPr>
        <p:spPr/>
        <p:txBody>
          <a:bodyPr/>
          <a:lstStyle/>
          <a:p>
            <a:r>
              <a:rPr lang="en-US" dirty="0"/>
              <a:t>Currently Available Sensor Technologies</a:t>
            </a:r>
          </a:p>
        </p:txBody>
      </p:sp>
      <p:sp>
        <p:nvSpPr>
          <p:cNvPr id="3" name="Content Placeholder 2">
            <a:extLst>
              <a:ext uri="{FF2B5EF4-FFF2-40B4-BE49-F238E27FC236}">
                <a16:creationId xmlns:a16="http://schemas.microsoft.com/office/drawing/2014/main" xmlns="" id="{BC0D3976-3338-4F81-80BD-30DC89911EDC}"/>
              </a:ext>
            </a:extLst>
          </p:cNvPr>
          <p:cNvSpPr>
            <a:spLocks noGrp="1"/>
          </p:cNvSpPr>
          <p:nvPr>
            <p:ph idx="1"/>
          </p:nvPr>
        </p:nvSpPr>
        <p:spPr>
          <a:xfrm>
            <a:off x="628650" y="1690689"/>
            <a:ext cx="7886700" cy="4586702"/>
          </a:xfrm>
        </p:spPr>
        <p:txBody>
          <a:bodyPr numCol="2"/>
          <a:lstStyle/>
          <a:p>
            <a:pPr lvl="0"/>
            <a:r>
              <a:rPr lang="en-US" dirty="0"/>
              <a:t>Health &amp; Fitness Sensors</a:t>
            </a:r>
          </a:p>
          <a:p>
            <a:pPr lvl="1"/>
            <a:r>
              <a:rPr lang="en-US" sz="2100" dirty="0"/>
              <a:t>Countertop Devices </a:t>
            </a:r>
          </a:p>
          <a:p>
            <a:pPr lvl="1"/>
            <a:r>
              <a:rPr lang="en-US" sz="2100" dirty="0"/>
              <a:t>Wearable Sensors </a:t>
            </a:r>
          </a:p>
          <a:p>
            <a:pPr lvl="1"/>
            <a:r>
              <a:rPr lang="en-US" sz="2100" dirty="0"/>
              <a:t>Intimate Contact Sensors </a:t>
            </a:r>
          </a:p>
          <a:p>
            <a:pPr lvl="1"/>
            <a:r>
              <a:rPr lang="en-US" sz="2100" dirty="0"/>
              <a:t>Ingestible &amp; Implantable Sensors </a:t>
            </a:r>
          </a:p>
          <a:p>
            <a:pPr lvl="0"/>
            <a:r>
              <a:rPr lang="en-US" dirty="0"/>
              <a:t>Automobile Sensors</a:t>
            </a:r>
          </a:p>
          <a:p>
            <a:pPr lvl="1"/>
            <a:r>
              <a:rPr lang="en-US" sz="2100" dirty="0"/>
              <a:t> Event Data Recorders </a:t>
            </a:r>
          </a:p>
          <a:p>
            <a:pPr lvl="1"/>
            <a:r>
              <a:rPr lang="en-US" sz="2100" dirty="0"/>
              <a:t>Consumer Automobile Sensors </a:t>
            </a:r>
          </a:p>
          <a:p>
            <a:pPr lvl="1"/>
            <a:r>
              <a:rPr lang="en-US" sz="2100" dirty="0"/>
              <a:t>Auto-Insurance Telematics Devices</a:t>
            </a:r>
          </a:p>
          <a:p>
            <a:pPr lvl="1"/>
            <a:endParaRPr lang="en-US" sz="2100" dirty="0"/>
          </a:p>
          <a:p>
            <a:pPr lvl="0"/>
            <a:endParaRPr lang="en-US" dirty="0"/>
          </a:p>
          <a:p>
            <a:pPr lvl="0"/>
            <a:r>
              <a:rPr lang="en-US" dirty="0"/>
              <a:t>Home &amp; Electricity Sensors</a:t>
            </a:r>
          </a:p>
          <a:p>
            <a:pPr lvl="1"/>
            <a:r>
              <a:rPr lang="en-US" sz="2100" dirty="0"/>
              <a:t>The Smart Home </a:t>
            </a:r>
          </a:p>
          <a:p>
            <a:pPr lvl="1"/>
            <a:r>
              <a:rPr lang="en-US" sz="2100" dirty="0"/>
              <a:t>The Smart Grid</a:t>
            </a:r>
          </a:p>
          <a:p>
            <a:pPr lvl="0"/>
            <a:r>
              <a:rPr lang="en-US" dirty="0"/>
              <a:t>Employee Sensors </a:t>
            </a:r>
          </a:p>
          <a:p>
            <a:pPr lvl="0"/>
            <a:r>
              <a:rPr lang="en-US" dirty="0"/>
              <a:t>Smartphone Sensors </a:t>
            </a:r>
          </a:p>
          <a:p>
            <a:pPr marL="0" indent="0">
              <a:buNone/>
            </a:pPr>
            <a:endParaRPr lang="en-US" dirty="0"/>
          </a:p>
        </p:txBody>
      </p:sp>
      <p:pic>
        <p:nvPicPr>
          <p:cNvPr id="9" name="Picture 8" descr="Graphic representing the Internet of Things, showing a car, surveillance camera, shopping cart, computers, a house and a globe. ">
            <a:extLst>
              <a:ext uri="{FF2B5EF4-FFF2-40B4-BE49-F238E27FC236}">
                <a16:creationId xmlns:a16="http://schemas.microsoft.com/office/drawing/2014/main" xmlns="" id="{7F8AD939-91DC-4FAD-8489-66FF25FB053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10344" y="4284293"/>
            <a:ext cx="3805006" cy="1692435"/>
          </a:xfrm>
          <a:prstGeom prst="rect">
            <a:avLst/>
          </a:prstGeom>
        </p:spPr>
      </p:pic>
    </p:spTree>
    <p:extLst>
      <p:ext uri="{BB962C8B-B14F-4D97-AF65-F5344CB8AC3E}">
        <p14:creationId xmlns:p14="http://schemas.microsoft.com/office/powerpoint/2010/main" val="1113062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072D42B-B0AF-4FC6-BAAF-F2414008493F}"/>
              </a:ext>
            </a:extLst>
          </p:cNvPr>
          <p:cNvSpPr>
            <a:spLocks noGrp="1"/>
          </p:cNvSpPr>
          <p:nvPr>
            <p:ph type="title"/>
          </p:nvPr>
        </p:nvSpPr>
        <p:spPr/>
        <p:txBody>
          <a:bodyPr/>
          <a:lstStyle/>
          <a:p>
            <a:r>
              <a:rPr lang="en-US" dirty="0"/>
              <a:t>Global Positioning Systems (GPS)</a:t>
            </a:r>
          </a:p>
        </p:txBody>
      </p:sp>
      <p:sp>
        <p:nvSpPr>
          <p:cNvPr id="3" name="Content Placeholder 2">
            <a:extLst>
              <a:ext uri="{FF2B5EF4-FFF2-40B4-BE49-F238E27FC236}">
                <a16:creationId xmlns:a16="http://schemas.microsoft.com/office/drawing/2014/main" xmlns="" id="{BC0D3976-3338-4F81-80BD-30DC89911EDC}"/>
              </a:ext>
            </a:extLst>
          </p:cNvPr>
          <p:cNvSpPr>
            <a:spLocks noGrp="1"/>
          </p:cNvSpPr>
          <p:nvPr>
            <p:ph idx="1"/>
          </p:nvPr>
        </p:nvSpPr>
        <p:spPr>
          <a:xfrm>
            <a:off x="628650" y="1590261"/>
            <a:ext cx="7886700" cy="4586702"/>
          </a:xfrm>
        </p:spPr>
        <p:txBody>
          <a:bodyPr/>
          <a:lstStyle/>
          <a:p>
            <a:pPr marL="0" indent="0">
              <a:buNone/>
            </a:pPr>
            <a:r>
              <a:rPr lang="en-US" sz="2400" dirty="0"/>
              <a:t>A</a:t>
            </a:r>
            <a:r>
              <a:rPr lang="en-US" sz="2400" u="sng" dirty="0"/>
              <a:t> GPS </a:t>
            </a:r>
            <a:r>
              <a:rPr lang="en-US" sz="2400" dirty="0"/>
              <a:t>is a global system of U.S. navigational satellites developed to provide precise positional and velocity data and global time synchronization for air, sea, and land travel.</a:t>
            </a:r>
            <a:r>
              <a:rPr lang="en-US" sz="2400" baseline="30000" dirty="0"/>
              <a:t>8</a:t>
            </a:r>
          </a:p>
          <a:p>
            <a:pPr marL="0" indent="0">
              <a:buNone/>
            </a:pPr>
            <a:endParaRPr lang="en-US" i="1" dirty="0"/>
          </a:p>
          <a:p>
            <a:pPr marL="0" indent="0">
              <a:buNone/>
            </a:pPr>
            <a:r>
              <a:rPr lang="en-US" dirty="0"/>
              <a:t>Everyday uses of GPS include assisting you with directions and helping you with check-ins on social media platforms. </a:t>
            </a:r>
          </a:p>
          <a:p>
            <a:pPr marL="0" indent="0">
              <a:buNone/>
            </a:pPr>
            <a:r>
              <a:rPr lang="en-US" dirty="0"/>
              <a:t>The use of GPS combined with IoT devices may soon enable users to track lost belonging such as bags and bicycles, or be used in business to advance supply chain and inventory management.</a:t>
            </a:r>
          </a:p>
          <a:p>
            <a:pPr marL="0" indent="0">
              <a:buNone/>
            </a:pPr>
            <a:r>
              <a:rPr lang="en-US" dirty="0"/>
              <a:t>Law enforcement and the government have used GPS to track suspects, but as the following case highlights, tracking people with GPS may not always be legal.</a:t>
            </a:r>
          </a:p>
        </p:txBody>
      </p:sp>
      <p:sp>
        <p:nvSpPr>
          <p:cNvPr id="4" name="TextBox 3">
            <a:extLst>
              <a:ext uri="{FF2B5EF4-FFF2-40B4-BE49-F238E27FC236}">
                <a16:creationId xmlns:a16="http://schemas.microsoft.com/office/drawing/2014/main" xmlns="" id="{A0F53D96-71B1-485F-AE97-625D32E59D7F}"/>
              </a:ext>
            </a:extLst>
          </p:cNvPr>
          <p:cNvSpPr txBox="1"/>
          <p:nvPr/>
        </p:nvSpPr>
        <p:spPr>
          <a:xfrm>
            <a:off x="628650" y="6123541"/>
            <a:ext cx="8078028" cy="246221"/>
          </a:xfrm>
          <a:prstGeom prst="rect">
            <a:avLst/>
          </a:prstGeom>
          <a:noFill/>
        </p:spPr>
        <p:txBody>
          <a:bodyPr wrap="square" rtlCol="0">
            <a:spAutoFit/>
          </a:bodyPr>
          <a:lstStyle/>
          <a:p>
            <a:r>
              <a:rPr lang="en-US" sz="1000" dirty="0"/>
              <a:t>8. https://www.dictionary.com/browse/gps</a:t>
            </a:r>
          </a:p>
        </p:txBody>
      </p:sp>
      <p:pic>
        <p:nvPicPr>
          <p:cNvPr id="8" name="Picture 7" descr="Clipart image of a cellphone showing a geographic location.">
            <a:extLst>
              <a:ext uri="{FF2B5EF4-FFF2-40B4-BE49-F238E27FC236}">
                <a16:creationId xmlns:a16="http://schemas.microsoft.com/office/drawing/2014/main" xmlns="" id="{5DF5C4A0-2E83-487E-834D-FEE60D51E63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65647" y="5433391"/>
            <a:ext cx="1045367" cy="1090260"/>
          </a:xfrm>
          <a:prstGeom prst="rect">
            <a:avLst/>
          </a:prstGeom>
        </p:spPr>
      </p:pic>
    </p:spTree>
    <p:extLst>
      <p:ext uri="{BB962C8B-B14F-4D97-AF65-F5344CB8AC3E}">
        <p14:creationId xmlns:p14="http://schemas.microsoft.com/office/powerpoint/2010/main" val="27177166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62289" y="201293"/>
            <a:ext cx="8035198" cy="1325563"/>
          </a:xfrm>
        </p:spPr>
        <p:txBody>
          <a:bodyPr/>
          <a:lstStyle/>
          <a:p>
            <a:r>
              <a:rPr lang="en-US" dirty="0"/>
              <a:t>GPS Tracking Case Example</a:t>
            </a:r>
          </a:p>
        </p:txBody>
      </p:sp>
      <p:sp>
        <p:nvSpPr>
          <p:cNvPr id="3" name="Content Placeholder 2"/>
          <p:cNvSpPr>
            <a:spLocks noGrp="1"/>
          </p:cNvSpPr>
          <p:nvPr>
            <p:ph idx="1"/>
          </p:nvPr>
        </p:nvSpPr>
        <p:spPr>
          <a:xfrm>
            <a:off x="348706" y="1275512"/>
            <a:ext cx="8446587" cy="4787579"/>
          </a:xfrm>
        </p:spPr>
        <p:txBody>
          <a:bodyPr/>
          <a:lstStyle/>
          <a:p>
            <a:pPr marL="0" indent="0">
              <a:buNone/>
            </a:pPr>
            <a:r>
              <a:rPr lang="en-US" sz="2400" i="1" dirty="0"/>
              <a:t>United States v. Jones </a:t>
            </a:r>
            <a:r>
              <a:rPr lang="en-US" sz="2400" dirty="0"/>
              <a:t>(2012)</a:t>
            </a:r>
            <a:r>
              <a:rPr lang="en-US" sz="2400" baseline="30000" dirty="0"/>
              <a:t>9</a:t>
            </a:r>
          </a:p>
          <a:p>
            <a:pPr marL="0" indent="0">
              <a:buNone/>
            </a:pPr>
            <a:r>
              <a:rPr lang="en-US" sz="2000" dirty="0"/>
              <a:t>Jones was suspected of narcotics trafficking. Government agents obtained a search warrant to install a Global–Positioning–System (GPS) tracking device on Jones’s wife’s vehicle. </a:t>
            </a:r>
          </a:p>
          <a:p>
            <a:pPr lvl="1"/>
            <a:r>
              <a:rPr lang="en-US" sz="2000" dirty="0"/>
              <a:t>Agents failed to install the device in the location specified in the warrant, within the time period specified in the warrant, and then agents tracked Jones’s vehicle for longer than permitted by the warrant. </a:t>
            </a:r>
          </a:p>
          <a:p>
            <a:pPr lvl="1"/>
            <a:r>
              <a:rPr lang="en-US" dirty="0"/>
              <a:t>Using evidence from the GPS device, Jones and others were indicted on drug trafficking conspiracy charges.</a:t>
            </a:r>
          </a:p>
          <a:p>
            <a:pPr lvl="1"/>
            <a:r>
              <a:rPr lang="en-US" dirty="0"/>
              <a:t>The Supreme Court ruled that physically attaching a GPS tracking device to vehicle, and then using the GPS device to monitor the vehicle's movements for 28 days, </a:t>
            </a:r>
            <a:r>
              <a:rPr lang="en-US" b="1" dirty="0"/>
              <a:t>was a search within meaning of Fourth Amendment</a:t>
            </a:r>
            <a:r>
              <a:rPr lang="en-US" dirty="0"/>
              <a:t>. </a:t>
            </a:r>
          </a:p>
          <a:p>
            <a:pPr lvl="1"/>
            <a:r>
              <a:rPr lang="en-US" dirty="0"/>
              <a:t>The court focused on the physical trespass that occurred when the device was attached, and in concurring opinions, Justices expressed grave concerns regarding the quantity of personal data that can be gathered from GPS tracking.</a:t>
            </a:r>
          </a:p>
          <a:p>
            <a:pPr lvl="1"/>
            <a:r>
              <a:rPr lang="en-US" sz="2400" dirty="0"/>
              <a:t>Takeaway: a search warrant is required to track someone for an extended amount of time with a GPS device.</a:t>
            </a:r>
          </a:p>
          <a:p>
            <a:pPr lvl="2"/>
            <a:endParaRPr lang="en-US" sz="1800" dirty="0"/>
          </a:p>
          <a:p>
            <a:endParaRPr lang="en-US" sz="2400" dirty="0"/>
          </a:p>
        </p:txBody>
      </p:sp>
      <p:sp>
        <p:nvSpPr>
          <p:cNvPr id="4" name="TextBox 3">
            <a:extLst>
              <a:ext uri="{FF2B5EF4-FFF2-40B4-BE49-F238E27FC236}">
                <a16:creationId xmlns:a16="http://schemas.microsoft.com/office/drawing/2014/main" xmlns="" id="{FEEC8361-F694-4F9A-948B-BE0EFBC26FB7}"/>
              </a:ext>
            </a:extLst>
          </p:cNvPr>
          <p:cNvSpPr txBox="1"/>
          <p:nvPr/>
        </p:nvSpPr>
        <p:spPr>
          <a:xfrm>
            <a:off x="628650" y="6492276"/>
            <a:ext cx="7502476" cy="246221"/>
          </a:xfrm>
          <a:prstGeom prst="rect">
            <a:avLst/>
          </a:prstGeom>
          <a:noFill/>
        </p:spPr>
        <p:txBody>
          <a:bodyPr wrap="square" rtlCol="0">
            <a:spAutoFit/>
          </a:bodyPr>
          <a:lstStyle/>
          <a:p>
            <a:r>
              <a:rPr lang="en-US" sz="1000" dirty="0"/>
              <a:t>9</a:t>
            </a:r>
            <a:r>
              <a:rPr lang="en-US" sz="1000" dirty="0">
                <a:latin typeface="+mn-lt"/>
              </a:rPr>
              <a:t>. </a:t>
            </a:r>
            <a:r>
              <a:rPr lang="en-US" sz="1000" i="1" dirty="0">
                <a:latin typeface="+mn-lt"/>
              </a:rPr>
              <a:t>United States v. Jones</a:t>
            </a:r>
            <a:r>
              <a:rPr lang="en-US" sz="1000" dirty="0">
                <a:latin typeface="+mn-lt"/>
              </a:rPr>
              <a:t>, 565 U.S. 400, 132 S. Ct. 945, 181 L. Ed. 2d 911 (2012)</a:t>
            </a:r>
          </a:p>
        </p:txBody>
      </p:sp>
      <p:pic>
        <p:nvPicPr>
          <p:cNvPr id="5" name="Picture 4" descr="Image of a magnifying glass, a map and car keys">
            <a:extLst>
              <a:ext uri="{FF2B5EF4-FFF2-40B4-BE49-F238E27FC236}">
                <a16:creationId xmlns:a16="http://schemas.microsoft.com/office/drawing/2014/main" xmlns="" id="{A877EB77-2FA8-4AF7-8F08-087F9AF6E416}"/>
              </a:ext>
            </a:extLst>
          </p:cNvPr>
          <p:cNvPicPr>
            <a:picLocks noChangeAspect="1"/>
          </p:cNvPicPr>
          <p:nvPr/>
        </p:nvPicPr>
        <p:blipFill>
          <a:blip r:embed="rId2"/>
          <a:stretch>
            <a:fillRect/>
          </a:stretch>
        </p:blipFill>
        <p:spPr>
          <a:xfrm>
            <a:off x="6806948" y="201293"/>
            <a:ext cx="1988345" cy="1325563"/>
          </a:xfrm>
          <a:prstGeom prst="rect">
            <a:avLst/>
          </a:prstGeom>
        </p:spPr>
      </p:pic>
    </p:spTree>
    <p:extLst>
      <p:ext uri="{BB962C8B-B14F-4D97-AF65-F5344CB8AC3E}">
        <p14:creationId xmlns:p14="http://schemas.microsoft.com/office/powerpoint/2010/main" val="5307683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Lesson Outline: Understanding Cyber Systems, Operations, &amp; Technology Advances</a:t>
            </a:r>
          </a:p>
        </p:txBody>
      </p:sp>
      <p:sp>
        <p:nvSpPr>
          <p:cNvPr id="3" name="Content Placeholder 2"/>
          <p:cNvSpPr>
            <a:spLocks noGrp="1"/>
          </p:cNvSpPr>
          <p:nvPr>
            <p:ph idx="1"/>
          </p:nvPr>
        </p:nvSpPr>
        <p:spPr>
          <a:xfrm>
            <a:off x="628650" y="1626842"/>
            <a:ext cx="7886700" cy="4351338"/>
          </a:xfrm>
        </p:spPr>
        <p:txBody>
          <a:bodyPr/>
          <a:lstStyle/>
          <a:p>
            <a:pPr marL="342900" indent="-342900">
              <a:buFont typeface="+mj-lt"/>
              <a:buAutoNum type="arabicPeriod"/>
            </a:pPr>
            <a:r>
              <a:rPr lang="en-US" sz="2200" dirty="0"/>
              <a:t>Emergence of Search Engines, Social Media Platforms, Cookies, Behavioral Targeted Advertising</a:t>
            </a:r>
          </a:p>
          <a:p>
            <a:pPr marL="342900" indent="-342900">
              <a:buFont typeface="+mj-lt"/>
              <a:buAutoNum type="arabicPeriod"/>
            </a:pPr>
            <a:r>
              <a:rPr lang="en-US" sz="2200" dirty="0"/>
              <a:t>Cyberspace and Internet Technology Advances</a:t>
            </a:r>
          </a:p>
          <a:p>
            <a:pPr marL="685800" lvl="1" indent="-342900">
              <a:buFont typeface="+mj-lt"/>
              <a:buAutoNum type="arabicPeriod"/>
            </a:pPr>
            <a:r>
              <a:rPr lang="en-US" sz="1900" dirty="0"/>
              <a:t>Internet of Things</a:t>
            </a:r>
          </a:p>
          <a:p>
            <a:pPr marL="685800" lvl="1" indent="-342900">
              <a:buFont typeface="+mj-lt"/>
              <a:buAutoNum type="arabicPeriod"/>
            </a:pPr>
            <a:r>
              <a:rPr lang="en-US" sz="1900" dirty="0"/>
              <a:t>Autonomous Vehicles</a:t>
            </a:r>
          </a:p>
          <a:p>
            <a:pPr marL="685800" lvl="1" indent="-342900">
              <a:buFont typeface="+mj-lt"/>
              <a:buAutoNum type="arabicPeriod"/>
            </a:pPr>
            <a:r>
              <a:rPr lang="en-US" sz="1900" dirty="0"/>
              <a:t>Sensor Technologies: Biometric, Consumer Wearable Devices, Smart Devices, and Environmental Sensors</a:t>
            </a:r>
          </a:p>
          <a:p>
            <a:pPr marL="685800" lvl="1" indent="-342900">
              <a:buFont typeface="+mj-lt"/>
              <a:buAutoNum type="arabicPeriod"/>
            </a:pPr>
            <a:r>
              <a:rPr lang="en-US" sz="1900" dirty="0"/>
              <a:t>GPS Tracking</a:t>
            </a:r>
          </a:p>
          <a:p>
            <a:pPr marL="685800" lvl="1" indent="-342900">
              <a:buFont typeface="+mj-lt"/>
              <a:buAutoNum type="arabicPeriod"/>
            </a:pPr>
            <a:r>
              <a:rPr lang="en-US" sz="1900" dirty="0"/>
              <a:t>Big Data Concepts – Data Aggregation and Data Fusion</a:t>
            </a:r>
          </a:p>
          <a:p>
            <a:pPr marL="685800" lvl="1" indent="-342900">
              <a:buFont typeface="+mj-lt"/>
              <a:buAutoNum type="arabicPeriod"/>
            </a:pPr>
            <a:r>
              <a:rPr lang="en-US" sz="1900" dirty="0"/>
              <a:t>Predictive Analytics</a:t>
            </a:r>
          </a:p>
          <a:p>
            <a:pPr marL="342900" indent="-342900">
              <a:buFont typeface="+mj-lt"/>
              <a:buAutoNum type="arabicPeriod"/>
            </a:pPr>
            <a:r>
              <a:rPr lang="en-US" sz="2200" dirty="0"/>
              <a:t>Cyberspace-psychological Manipulation</a:t>
            </a:r>
          </a:p>
          <a:p>
            <a:pPr marL="685800" lvl="1" indent="-342900">
              <a:buFont typeface="+mj-lt"/>
              <a:buAutoNum type="arabicPeriod"/>
            </a:pPr>
            <a:r>
              <a:rPr lang="en-US" sz="1900" dirty="0"/>
              <a:t>Cyber Attacks by States (Russian Activities in U.S. in 2016)</a:t>
            </a:r>
          </a:p>
          <a:p>
            <a:pPr marL="685800" lvl="1" indent="-342900">
              <a:buFont typeface="+mj-lt"/>
              <a:buAutoNum type="arabicPeriod"/>
            </a:pPr>
            <a:r>
              <a:rPr lang="en-US" sz="1900" dirty="0"/>
              <a:t>Cyber Psychological Study and Manipulation by Private Sector</a:t>
            </a:r>
          </a:p>
        </p:txBody>
      </p:sp>
      <p:pic>
        <p:nvPicPr>
          <p:cNvPr id="4" name="Picture 3" descr="Clip art of the scales of justice.">
            <a:extLst>
              <a:ext uri="{FF2B5EF4-FFF2-40B4-BE49-F238E27FC236}">
                <a16:creationId xmlns:a16="http://schemas.microsoft.com/office/drawing/2014/main" xmlns="" id="{72B57788-A255-4725-945D-6150D98EDF8C}"/>
              </a:ext>
            </a:extLst>
          </p:cNvPr>
          <p:cNvPicPr>
            <a:picLocks noChangeAspect="1"/>
          </p:cNvPicPr>
          <p:nvPr/>
        </p:nvPicPr>
        <p:blipFill>
          <a:blip r:embed="rId2"/>
          <a:stretch>
            <a:fillRect/>
          </a:stretch>
        </p:blipFill>
        <p:spPr>
          <a:xfrm>
            <a:off x="6928381" y="3694044"/>
            <a:ext cx="1897566" cy="1802158"/>
          </a:xfrm>
          <a:prstGeom prst="rect">
            <a:avLst/>
          </a:prstGeom>
        </p:spPr>
      </p:pic>
    </p:spTree>
    <p:extLst>
      <p:ext uri="{BB962C8B-B14F-4D97-AF65-F5344CB8AC3E}">
        <p14:creationId xmlns:p14="http://schemas.microsoft.com/office/powerpoint/2010/main" val="7273113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072D42B-B0AF-4FC6-BAAF-F2414008493F}"/>
              </a:ext>
            </a:extLst>
          </p:cNvPr>
          <p:cNvSpPr>
            <a:spLocks noGrp="1"/>
          </p:cNvSpPr>
          <p:nvPr>
            <p:ph type="title"/>
          </p:nvPr>
        </p:nvSpPr>
        <p:spPr/>
        <p:txBody>
          <a:bodyPr/>
          <a:lstStyle/>
          <a:p>
            <a:r>
              <a:rPr lang="en-US" dirty="0"/>
              <a:t>Big Data</a:t>
            </a:r>
          </a:p>
        </p:txBody>
      </p:sp>
      <p:sp>
        <p:nvSpPr>
          <p:cNvPr id="3" name="Content Placeholder 2">
            <a:extLst>
              <a:ext uri="{FF2B5EF4-FFF2-40B4-BE49-F238E27FC236}">
                <a16:creationId xmlns:a16="http://schemas.microsoft.com/office/drawing/2014/main" xmlns="" id="{BC0D3976-3338-4F81-80BD-30DC89911EDC}"/>
              </a:ext>
            </a:extLst>
          </p:cNvPr>
          <p:cNvSpPr>
            <a:spLocks noGrp="1"/>
          </p:cNvSpPr>
          <p:nvPr>
            <p:ph idx="1"/>
          </p:nvPr>
        </p:nvSpPr>
        <p:spPr>
          <a:xfrm>
            <a:off x="628650" y="1590261"/>
            <a:ext cx="7886700" cy="4586702"/>
          </a:xfrm>
        </p:spPr>
        <p:txBody>
          <a:bodyPr/>
          <a:lstStyle/>
          <a:p>
            <a:pPr marL="0" indent="0">
              <a:buNone/>
            </a:pPr>
            <a:r>
              <a:rPr lang="en-US" b="1" u="sng" dirty="0"/>
              <a:t>Big Data</a:t>
            </a:r>
            <a:r>
              <a:rPr lang="en-US" dirty="0"/>
              <a:t> is extremely large sets of data that may be analyzed computationally to reveal patterns, trends, and associations, especially relating to human behavior and interactions.</a:t>
            </a:r>
            <a:r>
              <a:rPr lang="en-US" baseline="30000" dirty="0"/>
              <a:t>10 </a:t>
            </a:r>
          </a:p>
          <a:p>
            <a:pPr marL="0" indent="0">
              <a:buNone/>
            </a:pPr>
            <a:r>
              <a:rPr lang="en-US" dirty="0"/>
              <a:t>Big data comes in large amounts (volume), is a mixture of structured and unstructured information (variety), arrives at (often real-time) speed (velocity) and can be of uncertain provenance (veracity). The internet of things is going to trigger a massive influx of big data, which will need to be collected and processed into meaningful information.</a:t>
            </a:r>
          </a:p>
          <a:p>
            <a:pPr marL="342900" lvl="1" indent="0">
              <a:buNone/>
            </a:pPr>
            <a:r>
              <a:rPr lang="en-US" b="1" dirty="0"/>
              <a:t>Data Aggregation </a:t>
            </a:r>
            <a:r>
              <a:rPr lang="en-US" dirty="0"/>
              <a:t>- a type of data and information mining process where data is searched, gathered and presented in a report-based, summarized format to achieve specific business objectives or processes and/or conduct human analysis.</a:t>
            </a:r>
            <a:r>
              <a:rPr lang="en-US" baseline="30000" dirty="0"/>
              <a:t>11</a:t>
            </a:r>
            <a:endParaRPr lang="en-US" sz="1100" baseline="30000" dirty="0"/>
          </a:p>
          <a:p>
            <a:pPr marL="342900" lvl="1" indent="0">
              <a:buNone/>
            </a:pPr>
            <a:r>
              <a:rPr lang="en-US" b="1" dirty="0"/>
              <a:t>Data Fusion </a:t>
            </a:r>
            <a:r>
              <a:rPr lang="en-US" dirty="0"/>
              <a:t>- the process of getting data from multiple sources in order to build more sophisticated models and understand more about a project. It often means getting combined data on a single subject and combining it for central analysis.</a:t>
            </a:r>
            <a:r>
              <a:rPr lang="en-US" baseline="30000" dirty="0"/>
              <a:t> 12</a:t>
            </a:r>
            <a:endParaRPr lang="en-US" sz="1100" baseline="30000" dirty="0"/>
          </a:p>
          <a:p>
            <a:pPr marL="342900" lvl="1" indent="0">
              <a:buNone/>
            </a:pPr>
            <a:endParaRPr lang="en-US" dirty="0"/>
          </a:p>
          <a:p>
            <a:pPr marL="342900" lvl="1" indent="0">
              <a:buNone/>
            </a:pPr>
            <a:endParaRPr lang="en-US" dirty="0"/>
          </a:p>
        </p:txBody>
      </p:sp>
      <p:sp>
        <p:nvSpPr>
          <p:cNvPr id="4" name="TextBox 3">
            <a:extLst>
              <a:ext uri="{FF2B5EF4-FFF2-40B4-BE49-F238E27FC236}">
                <a16:creationId xmlns:a16="http://schemas.microsoft.com/office/drawing/2014/main" xmlns="" id="{305C276E-1C1D-4B10-ACE9-CD2B544DB5AD}"/>
              </a:ext>
            </a:extLst>
          </p:cNvPr>
          <p:cNvSpPr txBox="1"/>
          <p:nvPr/>
        </p:nvSpPr>
        <p:spPr>
          <a:xfrm>
            <a:off x="628650" y="6215875"/>
            <a:ext cx="7886700" cy="553998"/>
          </a:xfrm>
          <a:prstGeom prst="rect">
            <a:avLst/>
          </a:prstGeom>
          <a:noFill/>
        </p:spPr>
        <p:txBody>
          <a:bodyPr wrap="square" rtlCol="0">
            <a:spAutoFit/>
          </a:bodyPr>
          <a:lstStyle/>
          <a:p>
            <a:r>
              <a:rPr lang="en-US" sz="1000" dirty="0"/>
              <a:t>10. https://www.igi-global.com/dictionary/data-knowledge-and-intelligence/39008</a:t>
            </a:r>
          </a:p>
          <a:p>
            <a:r>
              <a:rPr lang="en-US" sz="1000" dirty="0"/>
              <a:t>11. https://www.techopedia.com/definition/14647/data-aggregation</a:t>
            </a:r>
          </a:p>
          <a:p>
            <a:r>
              <a:rPr lang="en-US" sz="1000" dirty="0"/>
              <a:t>12. https://www.techopedia.com/definition/32735/data-fusion</a:t>
            </a:r>
          </a:p>
        </p:txBody>
      </p:sp>
      <p:pic>
        <p:nvPicPr>
          <p:cNvPr id="5" name="Picture 4" descr="Image of a strip of binary numbers representing data.">
            <a:extLst>
              <a:ext uri="{FF2B5EF4-FFF2-40B4-BE49-F238E27FC236}">
                <a16:creationId xmlns:a16="http://schemas.microsoft.com/office/drawing/2014/main" xmlns="" id="{2ECBC2B9-D8DD-4344-8634-0BA1AE3BEC3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0" y="644070"/>
            <a:ext cx="4196301" cy="667247"/>
          </a:xfrm>
          <a:prstGeom prst="rect">
            <a:avLst/>
          </a:prstGeom>
        </p:spPr>
      </p:pic>
    </p:spTree>
    <p:extLst>
      <p:ext uri="{BB962C8B-B14F-4D97-AF65-F5344CB8AC3E}">
        <p14:creationId xmlns:p14="http://schemas.microsoft.com/office/powerpoint/2010/main" val="18115901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072D42B-B0AF-4FC6-BAAF-F2414008493F}"/>
              </a:ext>
            </a:extLst>
          </p:cNvPr>
          <p:cNvSpPr>
            <a:spLocks noGrp="1"/>
          </p:cNvSpPr>
          <p:nvPr>
            <p:ph type="title"/>
          </p:nvPr>
        </p:nvSpPr>
        <p:spPr/>
        <p:txBody>
          <a:bodyPr/>
          <a:lstStyle/>
          <a:p>
            <a:r>
              <a:rPr lang="en-US" dirty="0"/>
              <a:t>Predictive Analytics</a:t>
            </a:r>
          </a:p>
        </p:txBody>
      </p:sp>
      <p:sp>
        <p:nvSpPr>
          <p:cNvPr id="3" name="Content Placeholder 2">
            <a:extLst>
              <a:ext uri="{FF2B5EF4-FFF2-40B4-BE49-F238E27FC236}">
                <a16:creationId xmlns:a16="http://schemas.microsoft.com/office/drawing/2014/main" xmlns="" id="{BC0D3976-3338-4F81-80BD-30DC89911EDC}"/>
              </a:ext>
            </a:extLst>
          </p:cNvPr>
          <p:cNvSpPr>
            <a:spLocks noGrp="1"/>
          </p:cNvSpPr>
          <p:nvPr>
            <p:ph idx="1"/>
          </p:nvPr>
        </p:nvSpPr>
        <p:spPr>
          <a:xfrm>
            <a:off x="628650" y="1590261"/>
            <a:ext cx="7886700" cy="4586702"/>
          </a:xfrm>
        </p:spPr>
        <p:txBody>
          <a:bodyPr/>
          <a:lstStyle/>
          <a:p>
            <a:pPr marL="0" indent="0">
              <a:buNone/>
            </a:pPr>
            <a:r>
              <a:rPr lang="en-US" b="1" dirty="0"/>
              <a:t>Predictive Analytics </a:t>
            </a:r>
            <a:r>
              <a:rPr lang="en-US" dirty="0"/>
              <a:t>is the art of extracting data from existing data sets (big data) with the goal of identifying trends and patterns. These trends and patterns are then used to predict future outcomes and trends.</a:t>
            </a:r>
            <a:r>
              <a:rPr lang="en-US" baseline="30000" dirty="0"/>
              <a:t>13</a:t>
            </a:r>
          </a:p>
          <a:p>
            <a:pPr lvl="1"/>
            <a:r>
              <a:rPr lang="en-US" dirty="0"/>
              <a:t>A diagram of the two step predictive analytics method:</a:t>
            </a:r>
            <a:r>
              <a:rPr lang="en-US" baseline="30000" dirty="0"/>
              <a:t>14</a:t>
            </a:r>
          </a:p>
          <a:p>
            <a:pPr lvl="1"/>
            <a:endParaRPr lang="en-US" dirty="0"/>
          </a:p>
        </p:txBody>
      </p:sp>
      <p:pic>
        <p:nvPicPr>
          <p:cNvPr id="5" name="Picture 4" descr="A diagram of the two step predictive analytics model.  First, historical data is run with predictive algorithms to create a model for the future.  Second,  new data is run through the model to create a prediction.">
            <a:extLst>
              <a:ext uri="{FF2B5EF4-FFF2-40B4-BE49-F238E27FC236}">
                <a16:creationId xmlns:a16="http://schemas.microsoft.com/office/drawing/2014/main" xmlns="" id="{C8BF481E-1402-4906-89D8-B3498092DE0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47813" y="3130826"/>
            <a:ext cx="5715000" cy="2743200"/>
          </a:xfrm>
          <a:prstGeom prst="rect">
            <a:avLst/>
          </a:prstGeom>
        </p:spPr>
      </p:pic>
      <p:sp>
        <p:nvSpPr>
          <p:cNvPr id="6" name="TextBox 5">
            <a:extLst>
              <a:ext uri="{FF2B5EF4-FFF2-40B4-BE49-F238E27FC236}">
                <a16:creationId xmlns:a16="http://schemas.microsoft.com/office/drawing/2014/main" xmlns="" id="{35CBBC88-67CA-4A8B-BFDB-F300954C5D87}"/>
              </a:ext>
            </a:extLst>
          </p:cNvPr>
          <p:cNvSpPr txBox="1"/>
          <p:nvPr/>
        </p:nvSpPr>
        <p:spPr>
          <a:xfrm>
            <a:off x="240690" y="6176963"/>
            <a:ext cx="6838122" cy="400110"/>
          </a:xfrm>
          <a:prstGeom prst="rect">
            <a:avLst/>
          </a:prstGeom>
          <a:noFill/>
        </p:spPr>
        <p:txBody>
          <a:bodyPr wrap="square" rtlCol="0">
            <a:spAutoFit/>
          </a:bodyPr>
          <a:lstStyle/>
          <a:p>
            <a:r>
              <a:rPr lang="en-US" sz="1000" dirty="0"/>
              <a:t>13. https://www.ngdata.com/what-is-predictive-analytics</a:t>
            </a:r>
          </a:p>
          <a:p>
            <a:r>
              <a:rPr lang="en-US" sz="1000" dirty="0"/>
              <a:t>14. https://www.logianalytics.com/bi-trends/what-is-predictive-analytics/</a:t>
            </a:r>
          </a:p>
        </p:txBody>
      </p:sp>
    </p:spTree>
    <p:extLst>
      <p:ext uri="{BB962C8B-B14F-4D97-AF65-F5344CB8AC3E}">
        <p14:creationId xmlns:p14="http://schemas.microsoft.com/office/powerpoint/2010/main" val="24283745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1777FEE-59F5-47B5-AA1C-C4B778A1660C}"/>
              </a:ext>
            </a:extLst>
          </p:cNvPr>
          <p:cNvSpPr>
            <a:spLocks noGrp="1"/>
          </p:cNvSpPr>
          <p:nvPr>
            <p:ph type="title"/>
          </p:nvPr>
        </p:nvSpPr>
        <p:spPr/>
        <p:txBody>
          <a:bodyPr/>
          <a:lstStyle/>
          <a:p>
            <a:r>
              <a:rPr lang="en-US" dirty="0"/>
              <a:t>Understanding Cyberspace: Assessment Questions (Multiple Choice)</a:t>
            </a:r>
          </a:p>
        </p:txBody>
      </p:sp>
      <p:sp>
        <p:nvSpPr>
          <p:cNvPr id="3" name="Rectangle 2">
            <a:extLst>
              <a:ext uri="{FF2B5EF4-FFF2-40B4-BE49-F238E27FC236}">
                <a16:creationId xmlns:a16="http://schemas.microsoft.com/office/drawing/2014/main" xmlns="" id="{ACDE370F-7567-4378-90E1-A3B148D51BA3}"/>
              </a:ext>
            </a:extLst>
          </p:cNvPr>
          <p:cNvSpPr/>
          <p:nvPr/>
        </p:nvSpPr>
        <p:spPr>
          <a:xfrm>
            <a:off x="628650" y="1934619"/>
            <a:ext cx="7886700" cy="2814617"/>
          </a:xfrm>
          <a:prstGeom prst="rect">
            <a:avLst/>
          </a:prstGeom>
        </p:spPr>
        <p:txBody>
          <a:bodyPr wrap="square">
            <a:spAutoFit/>
          </a:bodyPr>
          <a:lstStyle/>
          <a:p>
            <a:pPr>
              <a:lnSpc>
                <a:spcPct val="150000"/>
              </a:lnSpc>
            </a:pPr>
            <a:r>
              <a:rPr lang="en-US" sz="2000" dirty="0"/>
              <a:t>Which of the following is </a:t>
            </a:r>
            <a:r>
              <a:rPr lang="en-US" sz="2000" b="1" dirty="0"/>
              <a:t>NOT</a:t>
            </a:r>
            <a:r>
              <a:rPr lang="en-US" sz="2000" dirty="0"/>
              <a:t> considered part of the Internet of Things?</a:t>
            </a:r>
          </a:p>
          <a:p>
            <a:pPr marL="457200" indent="-457200">
              <a:lnSpc>
                <a:spcPct val="150000"/>
              </a:lnSpc>
              <a:buAutoNum type="alphaUcPeriod"/>
            </a:pPr>
            <a:r>
              <a:rPr lang="en-US" sz="2000" dirty="0"/>
              <a:t>GPS</a:t>
            </a:r>
          </a:p>
          <a:p>
            <a:pPr marL="457200" indent="-457200">
              <a:lnSpc>
                <a:spcPct val="150000"/>
              </a:lnSpc>
              <a:buAutoNum type="alphaUcPeriod"/>
            </a:pPr>
            <a:r>
              <a:rPr lang="en-US" sz="2000" dirty="0"/>
              <a:t>Text Book</a:t>
            </a:r>
          </a:p>
          <a:p>
            <a:pPr marL="457200" indent="-457200">
              <a:lnSpc>
                <a:spcPct val="150000"/>
              </a:lnSpc>
              <a:buAutoNum type="alphaUcPeriod"/>
            </a:pPr>
            <a:r>
              <a:rPr lang="en-US" sz="2000" dirty="0"/>
              <a:t>Wearable Devices</a:t>
            </a:r>
          </a:p>
          <a:p>
            <a:pPr marL="457200" indent="-457200">
              <a:lnSpc>
                <a:spcPct val="150000"/>
              </a:lnSpc>
              <a:buAutoNum type="alphaUcPeriod"/>
            </a:pPr>
            <a:r>
              <a:rPr lang="en-US" sz="2000" dirty="0"/>
              <a:t>Automated Vehicles</a:t>
            </a:r>
          </a:p>
          <a:p>
            <a:pPr marL="457200" indent="-457200">
              <a:lnSpc>
                <a:spcPct val="150000"/>
              </a:lnSpc>
              <a:buAutoNum type="alphaUcPeriod"/>
            </a:pPr>
            <a:r>
              <a:rPr lang="en-US" sz="2000" dirty="0"/>
              <a:t>Environmental Sensors</a:t>
            </a:r>
          </a:p>
        </p:txBody>
      </p:sp>
      <p:pic>
        <p:nvPicPr>
          <p:cNvPr id="5" name="Content Placeholder 4" descr="Clipart of a person standing with a question mark.">
            <a:extLst>
              <a:ext uri="{FF2B5EF4-FFF2-40B4-BE49-F238E27FC236}">
                <a16:creationId xmlns:a16="http://schemas.microsoft.com/office/drawing/2014/main" xmlns="" id="{BE4D4E93-10AF-45D2-983B-BDD4DD82EAA5}"/>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429215" y="243160"/>
            <a:ext cx="1569493" cy="1569493"/>
          </a:xfrm>
        </p:spPr>
      </p:pic>
    </p:spTree>
    <p:extLst>
      <p:ext uri="{BB962C8B-B14F-4D97-AF65-F5344CB8AC3E}">
        <p14:creationId xmlns:p14="http://schemas.microsoft.com/office/powerpoint/2010/main" val="29650142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1777FEE-59F5-47B5-AA1C-C4B778A1660C}"/>
              </a:ext>
            </a:extLst>
          </p:cNvPr>
          <p:cNvSpPr>
            <a:spLocks noGrp="1"/>
          </p:cNvSpPr>
          <p:nvPr>
            <p:ph type="title"/>
          </p:nvPr>
        </p:nvSpPr>
        <p:spPr/>
        <p:txBody>
          <a:bodyPr/>
          <a:lstStyle/>
          <a:p>
            <a:r>
              <a:rPr lang="en-US" dirty="0"/>
              <a:t>Understanding Cyberspace: Assessment Questions (Multiple Choice) Answer</a:t>
            </a:r>
          </a:p>
        </p:txBody>
      </p:sp>
      <p:sp>
        <p:nvSpPr>
          <p:cNvPr id="3" name="Rectangle 2">
            <a:extLst>
              <a:ext uri="{FF2B5EF4-FFF2-40B4-BE49-F238E27FC236}">
                <a16:creationId xmlns:a16="http://schemas.microsoft.com/office/drawing/2014/main" xmlns="" id="{ACDE370F-7567-4378-90E1-A3B148D51BA3}"/>
              </a:ext>
            </a:extLst>
          </p:cNvPr>
          <p:cNvSpPr/>
          <p:nvPr/>
        </p:nvSpPr>
        <p:spPr>
          <a:xfrm>
            <a:off x="628650" y="1934619"/>
            <a:ext cx="7886700" cy="2814617"/>
          </a:xfrm>
          <a:prstGeom prst="rect">
            <a:avLst/>
          </a:prstGeom>
        </p:spPr>
        <p:txBody>
          <a:bodyPr wrap="square">
            <a:spAutoFit/>
          </a:bodyPr>
          <a:lstStyle/>
          <a:p>
            <a:pPr>
              <a:lnSpc>
                <a:spcPct val="150000"/>
              </a:lnSpc>
            </a:pPr>
            <a:r>
              <a:rPr lang="en-US" sz="2000" dirty="0"/>
              <a:t>Which of the following is </a:t>
            </a:r>
            <a:r>
              <a:rPr lang="en-US" sz="2000" b="1" dirty="0"/>
              <a:t>NOT</a:t>
            </a:r>
            <a:r>
              <a:rPr lang="en-US" sz="2000" dirty="0"/>
              <a:t> considered part of the Internet of Things?</a:t>
            </a:r>
          </a:p>
          <a:p>
            <a:pPr marL="457200" indent="-457200">
              <a:lnSpc>
                <a:spcPct val="150000"/>
              </a:lnSpc>
              <a:buAutoNum type="alphaUcPeriod"/>
            </a:pPr>
            <a:r>
              <a:rPr lang="en-US" sz="2000" dirty="0"/>
              <a:t>GPS</a:t>
            </a:r>
          </a:p>
          <a:p>
            <a:pPr marL="457200" indent="-457200">
              <a:lnSpc>
                <a:spcPct val="150000"/>
              </a:lnSpc>
              <a:buAutoNum type="alphaUcPeriod"/>
            </a:pPr>
            <a:r>
              <a:rPr lang="en-US" sz="2000" b="1" u="sng" dirty="0"/>
              <a:t>Text Book</a:t>
            </a:r>
          </a:p>
          <a:p>
            <a:pPr marL="457200" indent="-457200">
              <a:lnSpc>
                <a:spcPct val="150000"/>
              </a:lnSpc>
              <a:buAutoNum type="alphaUcPeriod"/>
            </a:pPr>
            <a:r>
              <a:rPr lang="en-US" sz="2000" dirty="0"/>
              <a:t>Wearable Devices</a:t>
            </a:r>
          </a:p>
          <a:p>
            <a:pPr marL="457200" indent="-457200">
              <a:lnSpc>
                <a:spcPct val="150000"/>
              </a:lnSpc>
              <a:buAutoNum type="alphaUcPeriod"/>
            </a:pPr>
            <a:r>
              <a:rPr lang="en-US" sz="2000" dirty="0"/>
              <a:t>Automated Vehicles</a:t>
            </a:r>
          </a:p>
          <a:p>
            <a:pPr marL="457200" indent="-457200">
              <a:lnSpc>
                <a:spcPct val="150000"/>
              </a:lnSpc>
              <a:buAutoNum type="alphaUcPeriod"/>
            </a:pPr>
            <a:r>
              <a:rPr lang="en-US" sz="2000" dirty="0"/>
              <a:t>Environmental Sensors</a:t>
            </a:r>
          </a:p>
        </p:txBody>
      </p:sp>
      <p:pic>
        <p:nvPicPr>
          <p:cNvPr id="5" name="Content Placeholder 4" descr="Clipart of a person standing with a question mark.">
            <a:extLst>
              <a:ext uri="{FF2B5EF4-FFF2-40B4-BE49-F238E27FC236}">
                <a16:creationId xmlns:a16="http://schemas.microsoft.com/office/drawing/2014/main" xmlns="" id="{BE4D4E93-10AF-45D2-983B-BDD4DD82EAA5}"/>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429215" y="243160"/>
            <a:ext cx="1569493" cy="1569493"/>
          </a:xfrm>
        </p:spPr>
      </p:pic>
    </p:spTree>
    <p:extLst>
      <p:ext uri="{BB962C8B-B14F-4D97-AF65-F5344CB8AC3E}">
        <p14:creationId xmlns:p14="http://schemas.microsoft.com/office/powerpoint/2010/main" val="356568849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A7AC4084-5D06-405D-AB79-C6ABD35E36AB}"/>
              </a:ext>
            </a:extLst>
          </p:cNvPr>
          <p:cNvSpPr>
            <a:spLocks noGrp="1"/>
          </p:cNvSpPr>
          <p:nvPr>
            <p:ph type="title"/>
          </p:nvPr>
        </p:nvSpPr>
        <p:spPr/>
        <p:txBody>
          <a:bodyPr/>
          <a:lstStyle/>
          <a:p>
            <a:r>
              <a:rPr lang="en-US" dirty="0"/>
              <a:t>Section 3: </a:t>
            </a:r>
          </a:p>
        </p:txBody>
      </p:sp>
      <p:sp>
        <p:nvSpPr>
          <p:cNvPr id="5" name="Text Placeholder 4">
            <a:extLst>
              <a:ext uri="{FF2B5EF4-FFF2-40B4-BE49-F238E27FC236}">
                <a16:creationId xmlns:a16="http://schemas.microsoft.com/office/drawing/2014/main" xmlns="" id="{56839316-9A88-47AE-AFA9-8BCB0FD2A166}"/>
              </a:ext>
            </a:extLst>
          </p:cNvPr>
          <p:cNvSpPr>
            <a:spLocks noGrp="1"/>
          </p:cNvSpPr>
          <p:nvPr>
            <p:ph type="body" idx="1"/>
          </p:nvPr>
        </p:nvSpPr>
        <p:spPr/>
        <p:txBody>
          <a:bodyPr/>
          <a:lstStyle/>
          <a:p>
            <a:r>
              <a:rPr lang="en-US" dirty="0"/>
              <a:t>Cyberspace-psychological Manipulation</a:t>
            </a:r>
          </a:p>
        </p:txBody>
      </p:sp>
      <p:pic>
        <p:nvPicPr>
          <p:cNvPr id="7" name="Picture 6" descr="Picture of a brain with a circuit board in it.">
            <a:extLst>
              <a:ext uri="{FF2B5EF4-FFF2-40B4-BE49-F238E27FC236}">
                <a16:creationId xmlns:a16="http://schemas.microsoft.com/office/drawing/2014/main" xmlns="" id="{0D642C35-94B3-4C4C-9E54-C5C9BBF75E6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93397" y="1909761"/>
            <a:ext cx="3800475" cy="3238500"/>
          </a:xfrm>
          <a:prstGeom prst="rect">
            <a:avLst/>
          </a:prstGeom>
        </p:spPr>
      </p:pic>
    </p:spTree>
    <p:extLst>
      <p:ext uri="{BB962C8B-B14F-4D97-AF65-F5344CB8AC3E}">
        <p14:creationId xmlns:p14="http://schemas.microsoft.com/office/powerpoint/2010/main" val="428256019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072D42B-B0AF-4FC6-BAAF-F2414008493F}"/>
              </a:ext>
            </a:extLst>
          </p:cNvPr>
          <p:cNvSpPr>
            <a:spLocks noGrp="1"/>
          </p:cNvSpPr>
          <p:nvPr>
            <p:ph type="title"/>
          </p:nvPr>
        </p:nvSpPr>
        <p:spPr/>
        <p:txBody>
          <a:bodyPr/>
          <a:lstStyle/>
          <a:p>
            <a:r>
              <a:rPr lang="en-US" dirty="0"/>
              <a:t>Cyber Attacks by States</a:t>
            </a:r>
          </a:p>
        </p:txBody>
      </p:sp>
      <p:sp>
        <p:nvSpPr>
          <p:cNvPr id="3" name="Content Placeholder 2">
            <a:extLst>
              <a:ext uri="{FF2B5EF4-FFF2-40B4-BE49-F238E27FC236}">
                <a16:creationId xmlns:a16="http://schemas.microsoft.com/office/drawing/2014/main" xmlns="" id="{BC0D3976-3338-4F81-80BD-30DC89911EDC}"/>
              </a:ext>
            </a:extLst>
          </p:cNvPr>
          <p:cNvSpPr>
            <a:spLocks noGrp="1"/>
          </p:cNvSpPr>
          <p:nvPr>
            <p:ph idx="1"/>
          </p:nvPr>
        </p:nvSpPr>
        <p:spPr>
          <a:xfrm>
            <a:off x="628650" y="1431234"/>
            <a:ext cx="7640706" cy="4666215"/>
          </a:xfrm>
        </p:spPr>
        <p:txBody>
          <a:bodyPr/>
          <a:lstStyle/>
          <a:p>
            <a:pPr marL="0" indent="0">
              <a:buNone/>
            </a:pPr>
            <a:r>
              <a:rPr lang="en-US" dirty="0"/>
              <a:t>State actors (such as governments) often have particular objectives aligned with either the political, commercial or military interests of their country of origin. Russia is one of the most accomplished nations in the world in its ability to perform state sponsored cyber attacks, disinformation and espionage. Iran, China and North Korea are also known to have dedicated cyber arsenals that are a growing area of threat to the West.</a:t>
            </a:r>
            <a:r>
              <a:rPr lang="en-US" baseline="30000" dirty="0"/>
              <a:t>15</a:t>
            </a:r>
            <a:r>
              <a:rPr lang="en-US" dirty="0"/>
              <a:t> </a:t>
            </a:r>
            <a:endParaRPr lang="en-US" b="1" dirty="0"/>
          </a:p>
          <a:p>
            <a:pPr marL="0" indent="0">
              <a:buNone/>
            </a:pPr>
            <a:endParaRPr lang="en-US" sz="1200" b="1" dirty="0"/>
          </a:p>
          <a:p>
            <a:pPr marL="0" indent="0">
              <a:buNone/>
            </a:pPr>
            <a:r>
              <a:rPr lang="en-US" b="1" dirty="0"/>
              <a:t>Russian Activities in the U.S. in 2016</a:t>
            </a:r>
          </a:p>
          <a:p>
            <a:pPr marL="0" indent="0">
              <a:buNone/>
            </a:pPr>
            <a:r>
              <a:rPr lang="en-US" dirty="0"/>
              <a:t>“Moscow’s use of disclosures during the US election was unprecedented, but its influence campaign otherwise followed a longstanding Russian messaging strategy that blends covert intelligence operations—such as cyber activity—with overt efforts by Russian Government agencies, state-funded media, third-party intermediaries, and paid social media users or ‘trolls.’”</a:t>
            </a:r>
            <a:r>
              <a:rPr lang="en-US" baseline="30000" dirty="0"/>
              <a:t>16</a:t>
            </a:r>
            <a:endParaRPr lang="en-US" dirty="0"/>
          </a:p>
          <a:p>
            <a:pPr lvl="1"/>
            <a:endParaRPr lang="en-US" dirty="0"/>
          </a:p>
        </p:txBody>
      </p:sp>
      <p:sp>
        <p:nvSpPr>
          <p:cNvPr id="4" name="TextBox 3">
            <a:extLst>
              <a:ext uri="{FF2B5EF4-FFF2-40B4-BE49-F238E27FC236}">
                <a16:creationId xmlns:a16="http://schemas.microsoft.com/office/drawing/2014/main" xmlns="" id="{B449A2A0-8253-4A9B-B1F6-1A0939EB3762}"/>
              </a:ext>
            </a:extLst>
          </p:cNvPr>
          <p:cNvSpPr txBox="1"/>
          <p:nvPr/>
        </p:nvSpPr>
        <p:spPr>
          <a:xfrm>
            <a:off x="628650" y="6246653"/>
            <a:ext cx="7886700" cy="400110"/>
          </a:xfrm>
          <a:prstGeom prst="rect">
            <a:avLst/>
          </a:prstGeom>
          <a:noFill/>
        </p:spPr>
        <p:txBody>
          <a:bodyPr wrap="square" rtlCol="0">
            <a:spAutoFit/>
          </a:bodyPr>
          <a:lstStyle/>
          <a:p>
            <a:r>
              <a:rPr lang="en-US" sz="1000" dirty="0"/>
              <a:t>15. https://www.forbes.com/sites/kateoflahertyuk/2018/05/03/cyber-warfare-the-threat-from-nation-states/#78983d1d1c78</a:t>
            </a:r>
          </a:p>
          <a:p>
            <a:r>
              <a:rPr lang="en-US" sz="1000" dirty="0"/>
              <a:t>16. https://www.dni.gov/files/documents/ICA_2017_01.pdf </a:t>
            </a:r>
          </a:p>
        </p:txBody>
      </p:sp>
      <p:pic>
        <p:nvPicPr>
          <p:cNvPr id="10" name="Picture 9" descr="Image of someone standing in front of a screen of binary numbers with the word &quot;Hacked&quot; in the middle.">
            <a:extLst>
              <a:ext uri="{FF2B5EF4-FFF2-40B4-BE49-F238E27FC236}">
                <a16:creationId xmlns:a16="http://schemas.microsoft.com/office/drawing/2014/main" xmlns="" id="{32E308CB-4FBE-42A1-9872-96C3060A106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21755" y="371697"/>
            <a:ext cx="1393595" cy="929063"/>
          </a:xfrm>
          <a:prstGeom prst="rect">
            <a:avLst/>
          </a:prstGeom>
        </p:spPr>
      </p:pic>
    </p:spTree>
    <p:extLst>
      <p:ext uri="{BB962C8B-B14F-4D97-AF65-F5344CB8AC3E}">
        <p14:creationId xmlns:p14="http://schemas.microsoft.com/office/powerpoint/2010/main" val="52094440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E4630FE-77A1-4E92-9E6E-FBFEB5101D2B}"/>
              </a:ext>
            </a:extLst>
          </p:cNvPr>
          <p:cNvSpPr>
            <a:spLocks noGrp="1"/>
          </p:cNvSpPr>
          <p:nvPr>
            <p:ph type="title"/>
          </p:nvPr>
        </p:nvSpPr>
        <p:spPr>
          <a:xfrm>
            <a:off x="628650" y="106926"/>
            <a:ext cx="7886700" cy="852407"/>
          </a:xfrm>
        </p:spPr>
        <p:txBody>
          <a:bodyPr/>
          <a:lstStyle/>
          <a:p>
            <a:r>
              <a:rPr lang="en-US" dirty="0"/>
              <a:t>Russian Activities in the U.S. in 2016</a:t>
            </a:r>
            <a:r>
              <a:rPr lang="en-US" baseline="30000" dirty="0"/>
              <a:t>17</a:t>
            </a:r>
            <a:endParaRPr lang="en-US" dirty="0"/>
          </a:p>
        </p:txBody>
      </p:sp>
      <p:sp>
        <p:nvSpPr>
          <p:cNvPr id="3" name="Content Placeholder 2">
            <a:extLst>
              <a:ext uri="{FF2B5EF4-FFF2-40B4-BE49-F238E27FC236}">
                <a16:creationId xmlns:a16="http://schemas.microsoft.com/office/drawing/2014/main" xmlns="" id="{4ECB7909-AF70-4F3C-B2A4-107D6A080389}"/>
              </a:ext>
            </a:extLst>
          </p:cNvPr>
          <p:cNvSpPr>
            <a:spLocks noGrp="1"/>
          </p:cNvSpPr>
          <p:nvPr>
            <p:ph idx="1"/>
          </p:nvPr>
        </p:nvSpPr>
        <p:spPr>
          <a:xfrm>
            <a:off x="628650" y="959334"/>
            <a:ext cx="7886700" cy="4939334"/>
          </a:xfrm>
        </p:spPr>
        <p:txBody>
          <a:bodyPr/>
          <a:lstStyle/>
          <a:p>
            <a:pPr marL="0" indent="0">
              <a:buNone/>
            </a:pPr>
            <a:r>
              <a:rPr lang="en-US" dirty="0"/>
              <a:t>According to an indictment released in February of 2018, a Russian propaganda arm was charged with a conspiracy to tamper in the 2016 U.S. presidential campaign. </a:t>
            </a:r>
          </a:p>
          <a:p>
            <a:pPr marL="0" indent="0">
              <a:buNone/>
            </a:pPr>
            <a:r>
              <a:rPr lang="en-US" dirty="0"/>
              <a:t>U.S. Deputy Attorney General Rod Rosenstein announced that the defendants allegedly conducted “what they called information warfare against the United States, with the stated goal of spreading distrust toward the candidates and the political system in general.”</a:t>
            </a:r>
            <a:endParaRPr lang="en-US" baseline="30000" dirty="0"/>
          </a:p>
          <a:p>
            <a:pPr marL="0" indent="0">
              <a:buNone/>
            </a:pPr>
            <a:r>
              <a:rPr lang="en-US" dirty="0"/>
              <a:t>“The indictment describes a sophisticated and well-funded multi-year operation, dubbed “Project </a:t>
            </a:r>
            <a:r>
              <a:rPr lang="en-US" dirty="0" err="1"/>
              <a:t>Lakhta</a:t>
            </a:r>
            <a:r>
              <a:rPr lang="en-US" dirty="0"/>
              <a:t>,” by Russian entities, to influence the election, beginning as early as May 2014. </a:t>
            </a:r>
          </a:p>
          <a:p>
            <a:pPr marL="0" indent="0">
              <a:buNone/>
            </a:pPr>
            <a:r>
              <a:rPr lang="en-US" dirty="0"/>
              <a:t>Russians unlawfully used stolen social security numbers and birth dates of Americans to open accounts on the PayPal digital payment platform and to post on social media using those fake identities, the indictment said.”</a:t>
            </a:r>
          </a:p>
          <a:p>
            <a:pPr marL="0" indent="0">
              <a:buNone/>
            </a:pPr>
            <a:r>
              <a:rPr lang="en-US" dirty="0"/>
              <a:t>This is just one example of how the nature of warfare has shifted from physical to online, as the U.S. is experiencing a increasing number of state-sponsored cyber assaults annually.</a:t>
            </a:r>
          </a:p>
        </p:txBody>
      </p:sp>
      <p:sp>
        <p:nvSpPr>
          <p:cNvPr id="4" name="TextBox 3">
            <a:extLst>
              <a:ext uri="{FF2B5EF4-FFF2-40B4-BE49-F238E27FC236}">
                <a16:creationId xmlns:a16="http://schemas.microsoft.com/office/drawing/2014/main" xmlns="" id="{51827010-7D7D-4F1D-ADCE-0FDF0621877F}"/>
              </a:ext>
            </a:extLst>
          </p:cNvPr>
          <p:cNvSpPr txBox="1"/>
          <p:nvPr/>
        </p:nvSpPr>
        <p:spPr>
          <a:xfrm>
            <a:off x="628650" y="6350964"/>
            <a:ext cx="7886700" cy="400110"/>
          </a:xfrm>
          <a:prstGeom prst="rect">
            <a:avLst/>
          </a:prstGeom>
          <a:noFill/>
        </p:spPr>
        <p:txBody>
          <a:bodyPr wrap="square" rtlCol="0">
            <a:spAutoFit/>
          </a:bodyPr>
          <a:lstStyle/>
          <a:p>
            <a:r>
              <a:rPr lang="en-US" sz="1000" dirty="0"/>
              <a:t>17. https://www.reuters.com/article/us-usa-trump-russia-indictment/u-s-charges-russians-with-2016-u-s-election-tampering-to-boost-trump-idUSKCN1G022U</a:t>
            </a:r>
          </a:p>
        </p:txBody>
      </p:sp>
    </p:spTree>
    <p:extLst>
      <p:ext uri="{BB962C8B-B14F-4D97-AF65-F5344CB8AC3E}">
        <p14:creationId xmlns:p14="http://schemas.microsoft.com/office/powerpoint/2010/main" val="22236880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072D42B-B0AF-4FC6-BAAF-F2414008493F}"/>
              </a:ext>
            </a:extLst>
          </p:cNvPr>
          <p:cNvSpPr>
            <a:spLocks noGrp="1"/>
          </p:cNvSpPr>
          <p:nvPr>
            <p:ph type="title"/>
          </p:nvPr>
        </p:nvSpPr>
        <p:spPr>
          <a:xfrm>
            <a:off x="628650" y="140270"/>
            <a:ext cx="7886700" cy="1325563"/>
          </a:xfrm>
        </p:spPr>
        <p:txBody>
          <a:bodyPr/>
          <a:lstStyle/>
          <a:p>
            <a:r>
              <a:rPr lang="en-US" dirty="0"/>
              <a:t>Cyberspace – psychological Manipulation</a:t>
            </a:r>
          </a:p>
        </p:txBody>
      </p:sp>
      <p:sp>
        <p:nvSpPr>
          <p:cNvPr id="3" name="Content Placeholder 2">
            <a:extLst>
              <a:ext uri="{FF2B5EF4-FFF2-40B4-BE49-F238E27FC236}">
                <a16:creationId xmlns:a16="http://schemas.microsoft.com/office/drawing/2014/main" xmlns="" id="{BC0D3976-3338-4F81-80BD-30DC89911EDC}"/>
              </a:ext>
            </a:extLst>
          </p:cNvPr>
          <p:cNvSpPr>
            <a:spLocks noGrp="1"/>
          </p:cNvSpPr>
          <p:nvPr>
            <p:ph idx="1"/>
          </p:nvPr>
        </p:nvSpPr>
        <p:spPr>
          <a:xfrm>
            <a:off x="628650" y="1029632"/>
            <a:ext cx="7640706" cy="4798736"/>
          </a:xfrm>
        </p:spPr>
        <p:txBody>
          <a:bodyPr/>
          <a:lstStyle/>
          <a:p>
            <a:pPr lvl="1"/>
            <a:endParaRPr lang="en-US" dirty="0"/>
          </a:p>
          <a:p>
            <a:pPr marL="0" indent="0">
              <a:buNone/>
            </a:pPr>
            <a:r>
              <a:rPr lang="en-US" sz="2400" b="1" dirty="0"/>
              <a:t>Cyber Psychological Study &amp; Manipulation by Private Sector</a:t>
            </a:r>
          </a:p>
          <a:p>
            <a:pPr marL="0" indent="0">
              <a:buNone/>
            </a:pPr>
            <a:r>
              <a:rPr lang="en-US" sz="2400" b="1" dirty="0"/>
              <a:t>Facebook Example</a:t>
            </a:r>
            <a:r>
              <a:rPr lang="en-US" sz="2400" b="1" baseline="30000" dirty="0"/>
              <a:t>18</a:t>
            </a:r>
          </a:p>
          <a:p>
            <a:pPr lvl="1"/>
            <a:r>
              <a:rPr lang="en-US" sz="2400" dirty="0"/>
              <a:t>In January 2012, Facebook's data scientists manipulated the News Feeds of 689,003 users for one week, removing either all of the positive posts or all of the negative posts to see how it affected their moods. </a:t>
            </a:r>
          </a:p>
          <a:p>
            <a:pPr lvl="1"/>
            <a:r>
              <a:rPr lang="en-US" sz="2400" dirty="0"/>
              <a:t>According to Facebook’s published results, when positive expressions were reduced, people produced fewer positive posts and more negative posts; when negative expressions were reduced, the opposite pattern occurred.</a:t>
            </a:r>
          </a:p>
        </p:txBody>
      </p:sp>
      <p:sp>
        <p:nvSpPr>
          <p:cNvPr id="4" name="TextBox 3">
            <a:extLst>
              <a:ext uri="{FF2B5EF4-FFF2-40B4-BE49-F238E27FC236}">
                <a16:creationId xmlns:a16="http://schemas.microsoft.com/office/drawing/2014/main" xmlns="" id="{9B9D1794-9743-4000-B581-688E0E0537D0}"/>
              </a:ext>
            </a:extLst>
          </p:cNvPr>
          <p:cNvSpPr txBox="1"/>
          <p:nvPr/>
        </p:nvSpPr>
        <p:spPr>
          <a:xfrm>
            <a:off x="628650" y="6281530"/>
            <a:ext cx="6090202" cy="553998"/>
          </a:xfrm>
          <a:prstGeom prst="rect">
            <a:avLst/>
          </a:prstGeom>
          <a:noFill/>
        </p:spPr>
        <p:txBody>
          <a:bodyPr wrap="square" rtlCol="0">
            <a:spAutoFit/>
          </a:bodyPr>
          <a:lstStyle/>
          <a:p>
            <a:r>
              <a:rPr lang="en-US" sz="1000" dirty="0"/>
              <a:t>18. https://www.forbes.com/sites/kashmirhill/2014/06/28/facebook-manipulated-689003-users-emotions-for-science/#7fdcc36f197c</a:t>
            </a:r>
          </a:p>
          <a:p>
            <a:endParaRPr lang="en-US" sz="1000" dirty="0"/>
          </a:p>
        </p:txBody>
      </p:sp>
      <p:pic>
        <p:nvPicPr>
          <p:cNvPr id="5" name="Picture 4" descr="Image of four emojis making different emotional faces.">
            <a:extLst>
              <a:ext uri="{FF2B5EF4-FFF2-40B4-BE49-F238E27FC236}">
                <a16:creationId xmlns:a16="http://schemas.microsoft.com/office/drawing/2014/main" xmlns="" id="{D329F9BE-3E1E-4E10-8141-D8528401BF8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70565" y="5456554"/>
            <a:ext cx="1840992" cy="1036320"/>
          </a:xfrm>
          <a:prstGeom prst="rect">
            <a:avLst/>
          </a:prstGeom>
        </p:spPr>
      </p:pic>
    </p:spTree>
    <p:extLst>
      <p:ext uri="{BB962C8B-B14F-4D97-AF65-F5344CB8AC3E}">
        <p14:creationId xmlns:p14="http://schemas.microsoft.com/office/powerpoint/2010/main" val="11233390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ED6886A-9769-4ED0-A1E6-7D378BFD0D06}"/>
              </a:ext>
            </a:extLst>
          </p:cNvPr>
          <p:cNvSpPr>
            <a:spLocks noGrp="1"/>
          </p:cNvSpPr>
          <p:nvPr>
            <p:ph type="title"/>
          </p:nvPr>
        </p:nvSpPr>
        <p:spPr/>
        <p:txBody>
          <a:bodyPr/>
          <a:lstStyle/>
          <a:p>
            <a:r>
              <a:rPr lang="en-US" dirty="0"/>
              <a:t>Facebook &amp; Psychological Manipulation Discussion</a:t>
            </a:r>
          </a:p>
        </p:txBody>
      </p:sp>
      <p:sp>
        <p:nvSpPr>
          <p:cNvPr id="3" name="Content Placeholder 2">
            <a:extLst>
              <a:ext uri="{FF2B5EF4-FFF2-40B4-BE49-F238E27FC236}">
                <a16:creationId xmlns:a16="http://schemas.microsoft.com/office/drawing/2014/main" xmlns="" id="{27365E90-BF4B-4B15-AA05-7658D2926528}"/>
              </a:ext>
            </a:extLst>
          </p:cNvPr>
          <p:cNvSpPr>
            <a:spLocks noGrp="1"/>
          </p:cNvSpPr>
          <p:nvPr>
            <p:ph idx="1"/>
          </p:nvPr>
        </p:nvSpPr>
        <p:spPr/>
        <p:txBody>
          <a:bodyPr/>
          <a:lstStyle/>
          <a:p>
            <a:r>
              <a:rPr lang="en-US" sz="2400" dirty="0"/>
              <a:t>Societally, are FB’s actions acceptable?</a:t>
            </a:r>
          </a:p>
          <a:p>
            <a:r>
              <a:rPr lang="en-US" sz="2400" dirty="0"/>
              <a:t>Is there something wrong with emotional manipulation by Facebook?</a:t>
            </a:r>
          </a:p>
          <a:p>
            <a:r>
              <a:rPr lang="en-US" sz="2400" dirty="0"/>
              <a:t>Legally, what challenges does FB’s activity this pose? </a:t>
            </a:r>
          </a:p>
          <a:p>
            <a:r>
              <a:rPr lang="en-US" sz="2400" dirty="0"/>
              <a:t>Typically in a scientific or medical experiment, one must give informed consent to participate.  Should Facebook have been held to these standards?</a:t>
            </a:r>
          </a:p>
        </p:txBody>
      </p:sp>
      <p:pic>
        <p:nvPicPr>
          <p:cNvPr id="7" name="Picture 6" descr="Image of a group of frowning emojis with one smiley face emoji.">
            <a:extLst>
              <a:ext uri="{FF2B5EF4-FFF2-40B4-BE49-F238E27FC236}">
                <a16:creationId xmlns:a16="http://schemas.microsoft.com/office/drawing/2014/main" xmlns="" id="{217DCF47-E145-4A8D-A2D6-417367531B1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09046" y="4640476"/>
            <a:ext cx="3525907" cy="1984782"/>
          </a:xfrm>
          <a:prstGeom prst="rect">
            <a:avLst/>
          </a:prstGeom>
        </p:spPr>
      </p:pic>
    </p:spTree>
    <p:extLst>
      <p:ext uri="{BB962C8B-B14F-4D97-AF65-F5344CB8AC3E}">
        <p14:creationId xmlns:p14="http://schemas.microsoft.com/office/powerpoint/2010/main" val="188916494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868D0F7-9AB4-469B-BF57-02AFC2B3806E}"/>
              </a:ext>
            </a:extLst>
          </p:cNvPr>
          <p:cNvSpPr>
            <a:spLocks noGrp="1"/>
          </p:cNvSpPr>
          <p:nvPr>
            <p:ph type="title"/>
          </p:nvPr>
        </p:nvSpPr>
        <p:spPr/>
        <p:txBody>
          <a:bodyPr/>
          <a:lstStyle/>
          <a:p>
            <a:r>
              <a:rPr lang="en-US" dirty="0"/>
              <a:t>State Cyber Attack &amp; Psychological Manipulation Discussion</a:t>
            </a:r>
          </a:p>
        </p:txBody>
      </p:sp>
      <p:sp>
        <p:nvSpPr>
          <p:cNvPr id="3" name="Content Placeholder 2">
            <a:extLst>
              <a:ext uri="{FF2B5EF4-FFF2-40B4-BE49-F238E27FC236}">
                <a16:creationId xmlns:a16="http://schemas.microsoft.com/office/drawing/2014/main" xmlns="" id="{457EA76E-F39E-4D98-AEC5-00FA8A7008E9}"/>
              </a:ext>
            </a:extLst>
          </p:cNvPr>
          <p:cNvSpPr>
            <a:spLocks noGrp="1"/>
          </p:cNvSpPr>
          <p:nvPr>
            <p:ph idx="1"/>
          </p:nvPr>
        </p:nvSpPr>
        <p:spPr>
          <a:xfrm>
            <a:off x="628650" y="2036640"/>
            <a:ext cx="7886700" cy="4351338"/>
          </a:xfrm>
        </p:spPr>
        <p:txBody>
          <a:bodyPr/>
          <a:lstStyle/>
          <a:p>
            <a:r>
              <a:rPr lang="en-US" sz="2800" dirty="0"/>
              <a:t>Why is the United States a key target for state cyber attacks?</a:t>
            </a:r>
          </a:p>
          <a:p>
            <a:r>
              <a:rPr lang="en-US" sz="2800" dirty="0"/>
              <a:t>What are cyber attackers looking for when they target a cyber system?</a:t>
            </a:r>
          </a:p>
          <a:p>
            <a:r>
              <a:rPr lang="en-US" sz="2800" dirty="0"/>
              <a:t>Why were Facebook users vulnerable to psychological manipulation?  </a:t>
            </a:r>
          </a:p>
          <a:p>
            <a:r>
              <a:rPr lang="en-US" sz="2800" dirty="0"/>
              <a:t>Was the psychological study scientific, medical or some other kind of study?</a:t>
            </a:r>
          </a:p>
        </p:txBody>
      </p:sp>
      <p:pic>
        <p:nvPicPr>
          <p:cNvPr id="7" name="Picture 6" descr="Clipart of a question mark.">
            <a:extLst>
              <a:ext uri="{FF2B5EF4-FFF2-40B4-BE49-F238E27FC236}">
                <a16:creationId xmlns:a16="http://schemas.microsoft.com/office/drawing/2014/main" xmlns="" id="{EF55D9AC-3BCC-4FA9-9FC3-4AB3A37525B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985856" y="365125"/>
            <a:ext cx="1689074" cy="1126049"/>
          </a:xfrm>
          <a:prstGeom prst="rect">
            <a:avLst/>
          </a:prstGeom>
        </p:spPr>
      </p:pic>
    </p:spTree>
    <p:extLst>
      <p:ext uri="{BB962C8B-B14F-4D97-AF65-F5344CB8AC3E}">
        <p14:creationId xmlns:p14="http://schemas.microsoft.com/office/powerpoint/2010/main" val="40562626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538843" y="365125"/>
            <a:ext cx="8605157" cy="1325563"/>
          </a:xfrm>
        </p:spPr>
        <p:txBody>
          <a:bodyPr/>
          <a:lstStyle/>
          <a:p>
            <a:pPr eaLnBrk="1" hangingPunct="1"/>
            <a:r>
              <a:rPr lang="en-US" dirty="0"/>
              <a:t>Learning Outcomes: Understanding Cyber Systems, Operations, &amp; Technology Advances</a:t>
            </a:r>
          </a:p>
        </p:txBody>
      </p:sp>
      <p:sp>
        <p:nvSpPr>
          <p:cNvPr id="5" name="Content Placeholder 2">
            <a:extLst>
              <a:ext uri="{FF2B5EF4-FFF2-40B4-BE49-F238E27FC236}">
                <a16:creationId xmlns:a16="http://schemas.microsoft.com/office/drawing/2014/main" xmlns="" id="{6F6B65BD-F532-494A-975F-9F572BA4F5BA}"/>
              </a:ext>
            </a:extLst>
          </p:cNvPr>
          <p:cNvSpPr>
            <a:spLocks noGrp="1"/>
          </p:cNvSpPr>
          <p:nvPr>
            <p:ph idx="1"/>
          </p:nvPr>
        </p:nvSpPr>
        <p:spPr>
          <a:xfrm>
            <a:off x="628650" y="1690688"/>
            <a:ext cx="7886700" cy="5014912"/>
          </a:xfrm>
        </p:spPr>
        <p:txBody>
          <a:bodyPr>
            <a:normAutofit/>
          </a:bodyPr>
          <a:lstStyle/>
          <a:p>
            <a:pPr marL="0" indent="0" eaLnBrk="1" hangingPunct="1">
              <a:lnSpc>
                <a:spcPct val="100000"/>
              </a:lnSpc>
              <a:spcBef>
                <a:spcPts val="0"/>
              </a:spcBef>
              <a:buNone/>
            </a:pPr>
            <a:r>
              <a:rPr lang="en-US" dirty="0"/>
              <a:t>Upon completion of this module, students will:</a:t>
            </a:r>
          </a:p>
          <a:p>
            <a:pPr marL="0" indent="0" eaLnBrk="1" hangingPunct="1">
              <a:lnSpc>
                <a:spcPct val="100000"/>
              </a:lnSpc>
              <a:spcBef>
                <a:spcPts val="0"/>
              </a:spcBef>
              <a:buNone/>
            </a:pPr>
            <a:endParaRPr lang="en-US" sz="100" dirty="0"/>
          </a:p>
          <a:p>
            <a:pPr marL="0" indent="0" eaLnBrk="1" hangingPunct="1">
              <a:lnSpc>
                <a:spcPct val="100000"/>
              </a:lnSpc>
              <a:spcBef>
                <a:spcPts val="0"/>
              </a:spcBef>
              <a:buNone/>
            </a:pPr>
            <a:endParaRPr lang="en-US" sz="100" dirty="0"/>
          </a:p>
          <a:p>
            <a:pPr lvl="1" eaLnBrk="1" hangingPunct="1">
              <a:lnSpc>
                <a:spcPct val="100000"/>
              </a:lnSpc>
              <a:spcBef>
                <a:spcPts val="0"/>
              </a:spcBef>
            </a:pPr>
            <a:r>
              <a:rPr lang="en-US" dirty="0"/>
              <a:t>Explain how internet technology has expanded since search engines emerged and understand what that progress looks like to an average user.</a:t>
            </a:r>
          </a:p>
          <a:p>
            <a:pPr lvl="1" eaLnBrk="1" hangingPunct="1">
              <a:lnSpc>
                <a:spcPct val="100000"/>
              </a:lnSpc>
              <a:spcBef>
                <a:spcPts val="0"/>
              </a:spcBef>
            </a:pPr>
            <a:r>
              <a:rPr lang="en-US" dirty="0"/>
              <a:t>Identify what technology is part of the Internet of Things, and understand what that means.</a:t>
            </a:r>
          </a:p>
          <a:p>
            <a:pPr lvl="1" eaLnBrk="1" hangingPunct="1">
              <a:lnSpc>
                <a:spcPct val="100000"/>
              </a:lnSpc>
              <a:spcBef>
                <a:spcPts val="0"/>
              </a:spcBef>
            </a:pPr>
            <a:r>
              <a:rPr lang="en-US" dirty="0"/>
              <a:t>Understand how different IoT devices and technologies are in current use, and explore legal issues that may ensue from that technology.</a:t>
            </a:r>
          </a:p>
          <a:p>
            <a:pPr lvl="1" eaLnBrk="1" hangingPunct="1">
              <a:lnSpc>
                <a:spcPct val="100000"/>
              </a:lnSpc>
              <a:spcBef>
                <a:spcPts val="0"/>
              </a:spcBef>
            </a:pPr>
            <a:r>
              <a:rPr lang="en-US" dirty="0"/>
              <a:t>Explain what state cyber attacks are, and identify what cyber psychological manipulation might be.</a:t>
            </a:r>
          </a:p>
          <a:p>
            <a:endParaRPr lang="en-US" sz="1800" dirty="0"/>
          </a:p>
          <a:p>
            <a:endParaRPr lang="en-US" sz="1800" dirty="0"/>
          </a:p>
          <a:p>
            <a:endParaRPr lang="en-US" sz="1800" dirty="0"/>
          </a:p>
          <a:p>
            <a:pPr marL="457200" lvl="1" indent="0">
              <a:buNone/>
            </a:pPr>
            <a:endParaRPr lang="en-US" sz="1800" dirty="0"/>
          </a:p>
          <a:p>
            <a:pPr lvl="1"/>
            <a:endParaRPr lang="en-US" sz="1800" dirty="0"/>
          </a:p>
        </p:txBody>
      </p:sp>
      <p:pic>
        <p:nvPicPr>
          <p:cNvPr id="4" name="Picture 3" descr="Clip art of a learning outcome timeline.  First comes the question, next comes the research, then the knowledge and finally understanding.">
            <a:extLst>
              <a:ext uri="{FF2B5EF4-FFF2-40B4-BE49-F238E27FC236}">
                <a16:creationId xmlns:a16="http://schemas.microsoft.com/office/drawing/2014/main" xmlns="" id="{875BE39D-9266-46E7-A86A-2467F80BBDBD}"/>
              </a:ext>
            </a:extLst>
          </p:cNvPr>
          <p:cNvPicPr>
            <a:picLocks noChangeAspect="1"/>
          </p:cNvPicPr>
          <p:nvPr/>
        </p:nvPicPr>
        <p:blipFill>
          <a:blip r:embed="rId3"/>
          <a:stretch>
            <a:fillRect/>
          </a:stretch>
        </p:blipFill>
        <p:spPr>
          <a:xfrm>
            <a:off x="2767563" y="4299684"/>
            <a:ext cx="3169411" cy="2112941"/>
          </a:xfrm>
          <a:prstGeom prst="rect">
            <a:avLst/>
          </a:prstGeom>
        </p:spPr>
      </p:pic>
    </p:spTree>
    <p:extLst>
      <p:ext uri="{BB962C8B-B14F-4D97-AF65-F5344CB8AC3E}">
        <p14:creationId xmlns:p14="http://schemas.microsoft.com/office/powerpoint/2010/main" val="142303831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AF95A2C-1600-48A3-9597-E1D46F109712}"/>
              </a:ext>
            </a:extLst>
          </p:cNvPr>
          <p:cNvSpPr>
            <a:spLocks noGrp="1"/>
          </p:cNvSpPr>
          <p:nvPr>
            <p:ph type="title"/>
          </p:nvPr>
        </p:nvSpPr>
        <p:spPr/>
        <p:txBody>
          <a:bodyPr/>
          <a:lstStyle/>
          <a:p>
            <a:r>
              <a:rPr lang="en-US" dirty="0"/>
              <a:t>Image Attribution</a:t>
            </a:r>
          </a:p>
        </p:txBody>
      </p:sp>
      <p:sp>
        <p:nvSpPr>
          <p:cNvPr id="3" name="Content Placeholder 2">
            <a:extLst>
              <a:ext uri="{FF2B5EF4-FFF2-40B4-BE49-F238E27FC236}">
                <a16:creationId xmlns:a16="http://schemas.microsoft.com/office/drawing/2014/main" xmlns="" id="{63C193A0-CEC7-443A-A862-09785964F41C}"/>
              </a:ext>
            </a:extLst>
          </p:cNvPr>
          <p:cNvSpPr>
            <a:spLocks noGrp="1"/>
          </p:cNvSpPr>
          <p:nvPr>
            <p:ph idx="1"/>
          </p:nvPr>
        </p:nvSpPr>
        <p:spPr>
          <a:xfrm>
            <a:off x="628650" y="1505243"/>
            <a:ext cx="7886700" cy="4671720"/>
          </a:xfrm>
        </p:spPr>
        <p:txBody>
          <a:bodyPr/>
          <a:lstStyle/>
          <a:p>
            <a:pPr marL="0" indent="0">
              <a:buNone/>
            </a:pPr>
            <a:r>
              <a:rPr lang="en-US" sz="2400" dirty="0"/>
              <a:t>The images on the following slides are from </a:t>
            </a:r>
            <a:r>
              <a:rPr lang="en-US" sz="2400" dirty="0" err="1"/>
              <a:t>Pixabay</a:t>
            </a:r>
            <a:r>
              <a:rPr lang="en-US" sz="2400" dirty="0"/>
              <a:t> (https://pixabay.com), and per the website: “All images and videos on </a:t>
            </a:r>
            <a:r>
              <a:rPr lang="en-US" sz="2400" dirty="0" err="1"/>
              <a:t>Pixabay</a:t>
            </a:r>
            <a:r>
              <a:rPr lang="en-US" sz="2400" dirty="0"/>
              <a:t> are released under the Creative Commons CC0. Thus, they may be used freely for almost any purpose - even commercially and in printed format. Attribution is appreciated, but not required.)”</a:t>
            </a:r>
            <a:r>
              <a:rPr lang="en-US" sz="2400" baseline="30000" dirty="0"/>
              <a:t>19</a:t>
            </a:r>
          </a:p>
          <a:p>
            <a:pPr marL="0" indent="0">
              <a:buNone/>
            </a:pPr>
            <a:endParaRPr lang="en-US" sz="2400" baseline="30000" dirty="0"/>
          </a:p>
          <a:p>
            <a:pPr lvl="1"/>
            <a:r>
              <a:rPr lang="en-US" sz="2400" dirty="0"/>
              <a:t>Slides 2-13</a:t>
            </a:r>
          </a:p>
          <a:p>
            <a:pPr lvl="1"/>
            <a:r>
              <a:rPr lang="en-US" sz="2400" dirty="0"/>
              <a:t>Slides 15-20</a:t>
            </a:r>
          </a:p>
          <a:p>
            <a:pPr lvl="1"/>
            <a:r>
              <a:rPr lang="en-US" sz="2400" dirty="0"/>
              <a:t>Slide 22-25</a:t>
            </a:r>
          </a:p>
          <a:p>
            <a:pPr lvl="1"/>
            <a:r>
              <a:rPr lang="en-US" sz="2400" dirty="0"/>
              <a:t>Slides 27-29</a:t>
            </a:r>
          </a:p>
          <a:p>
            <a:endParaRPr lang="en-US" sz="2000" baseline="30000" dirty="0"/>
          </a:p>
          <a:p>
            <a:endParaRPr lang="en-US" sz="2000" baseline="30000" dirty="0"/>
          </a:p>
        </p:txBody>
      </p:sp>
      <p:sp>
        <p:nvSpPr>
          <p:cNvPr id="4" name="TextBox 3">
            <a:extLst>
              <a:ext uri="{FF2B5EF4-FFF2-40B4-BE49-F238E27FC236}">
                <a16:creationId xmlns:a16="http://schemas.microsoft.com/office/drawing/2014/main" xmlns="" id="{49EFA781-04A5-4C10-9083-D0F6982EA875}"/>
              </a:ext>
            </a:extLst>
          </p:cNvPr>
          <p:cNvSpPr txBox="1"/>
          <p:nvPr/>
        </p:nvSpPr>
        <p:spPr>
          <a:xfrm>
            <a:off x="628650" y="6176963"/>
            <a:ext cx="7174523" cy="246221"/>
          </a:xfrm>
          <a:prstGeom prst="rect">
            <a:avLst/>
          </a:prstGeom>
          <a:noFill/>
        </p:spPr>
        <p:txBody>
          <a:bodyPr wrap="square" rtlCol="0">
            <a:spAutoFit/>
          </a:bodyPr>
          <a:lstStyle/>
          <a:p>
            <a:r>
              <a:rPr lang="en-US" sz="1000" dirty="0"/>
              <a:t>19</a:t>
            </a:r>
            <a:r>
              <a:rPr lang="en-US" sz="1000" dirty="0">
                <a:latin typeface="+mn-lt"/>
              </a:rPr>
              <a:t>. https://pixabay.com/en/blog/posts/public-domain-images-what-is-allowed-and-what-is-4/</a:t>
            </a:r>
          </a:p>
        </p:txBody>
      </p:sp>
    </p:spTree>
    <p:extLst>
      <p:ext uri="{BB962C8B-B14F-4D97-AF65-F5344CB8AC3E}">
        <p14:creationId xmlns:p14="http://schemas.microsoft.com/office/powerpoint/2010/main" val="14784913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2D66FA4-E0FF-4193-BDBA-E2B453D29994}"/>
              </a:ext>
            </a:extLst>
          </p:cNvPr>
          <p:cNvSpPr>
            <a:spLocks noGrp="1"/>
          </p:cNvSpPr>
          <p:nvPr>
            <p:ph type="title"/>
          </p:nvPr>
        </p:nvSpPr>
        <p:spPr/>
        <p:txBody>
          <a:bodyPr/>
          <a:lstStyle/>
          <a:p>
            <a:r>
              <a:rPr lang="en-US" dirty="0"/>
              <a:t>Lesson Introduction</a:t>
            </a:r>
          </a:p>
        </p:txBody>
      </p:sp>
      <p:sp>
        <p:nvSpPr>
          <p:cNvPr id="3" name="Content Placeholder 2">
            <a:extLst>
              <a:ext uri="{FF2B5EF4-FFF2-40B4-BE49-F238E27FC236}">
                <a16:creationId xmlns:a16="http://schemas.microsoft.com/office/drawing/2014/main" xmlns="" id="{67C50974-F230-4412-BB4B-BA7428FC5C32}"/>
              </a:ext>
            </a:extLst>
          </p:cNvPr>
          <p:cNvSpPr>
            <a:spLocks noGrp="1"/>
          </p:cNvSpPr>
          <p:nvPr>
            <p:ph idx="1"/>
          </p:nvPr>
        </p:nvSpPr>
        <p:spPr>
          <a:xfrm>
            <a:off x="628650" y="1802296"/>
            <a:ext cx="7886700" cy="4374667"/>
          </a:xfrm>
        </p:spPr>
        <p:txBody>
          <a:bodyPr/>
          <a:lstStyle/>
          <a:p>
            <a:pPr marL="0" indent="0">
              <a:buNone/>
            </a:pPr>
            <a:r>
              <a:rPr lang="en-US" sz="2400" dirty="0"/>
              <a:t>To fully understand the expanse and reach of cyberlaw and policy, one must be aware of how technology and cyberspace have emerged, developed and advanced in a very short amount of time. </a:t>
            </a:r>
          </a:p>
          <a:p>
            <a:pPr marL="0" indent="0">
              <a:buNone/>
            </a:pPr>
            <a:r>
              <a:rPr lang="en-US" sz="2400" dirty="0"/>
              <a:t>In this lesson, we explore modern systems and operations in cyberspace. </a:t>
            </a:r>
          </a:p>
        </p:txBody>
      </p:sp>
      <p:pic>
        <p:nvPicPr>
          <p:cNvPr id="5" name="Picture 4" descr="Cartoon of a man studying from a book.">
            <a:extLst>
              <a:ext uri="{FF2B5EF4-FFF2-40B4-BE49-F238E27FC236}">
                <a16:creationId xmlns:a16="http://schemas.microsoft.com/office/drawing/2014/main" xmlns="" id="{72686CB8-9587-4E50-ACE0-794458D2DCE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77068" y="4001294"/>
            <a:ext cx="3389864" cy="2544269"/>
          </a:xfrm>
          <a:prstGeom prst="rect">
            <a:avLst/>
          </a:prstGeom>
        </p:spPr>
      </p:pic>
    </p:spTree>
    <p:extLst>
      <p:ext uri="{BB962C8B-B14F-4D97-AF65-F5344CB8AC3E}">
        <p14:creationId xmlns:p14="http://schemas.microsoft.com/office/powerpoint/2010/main" val="26114904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A7AC4084-5D06-405D-AB79-C6ABD35E36AB}"/>
              </a:ext>
            </a:extLst>
          </p:cNvPr>
          <p:cNvSpPr>
            <a:spLocks noGrp="1"/>
          </p:cNvSpPr>
          <p:nvPr>
            <p:ph type="title"/>
          </p:nvPr>
        </p:nvSpPr>
        <p:spPr/>
        <p:txBody>
          <a:bodyPr/>
          <a:lstStyle/>
          <a:p>
            <a:r>
              <a:rPr lang="en-US" dirty="0"/>
              <a:t>Section 1: </a:t>
            </a:r>
          </a:p>
        </p:txBody>
      </p:sp>
      <p:sp>
        <p:nvSpPr>
          <p:cNvPr id="5" name="Text Placeholder 4">
            <a:extLst>
              <a:ext uri="{FF2B5EF4-FFF2-40B4-BE49-F238E27FC236}">
                <a16:creationId xmlns:a16="http://schemas.microsoft.com/office/drawing/2014/main" xmlns="" id="{56839316-9A88-47AE-AFA9-8BCB0FD2A166}"/>
              </a:ext>
            </a:extLst>
          </p:cNvPr>
          <p:cNvSpPr>
            <a:spLocks noGrp="1"/>
          </p:cNvSpPr>
          <p:nvPr>
            <p:ph type="body" idx="1"/>
          </p:nvPr>
        </p:nvSpPr>
        <p:spPr/>
        <p:txBody>
          <a:bodyPr/>
          <a:lstStyle/>
          <a:p>
            <a:r>
              <a:rPr lang="en-US" dirty="0"/>
              <a:t>Emergence of Search Engines, Social Media Platforms, Cookies, Behavioral Targeted Advertising</a:t>
            </a:r>
          </a:p>
        </p:txBody>
      </p:sp>
      <p:pic>
        <p:nvPicPr>
          <p:cNvPr id="6" name="Picture 5" descr="Clipart of a mobile device surrounded by a photo, lightbulb, music note, coffee and hearts. ">
            <a:extLst>
              <a:ext uri="{FF2B5EF4-FFF2-40B4-BE49-F238E27FC236}">
                <a16:creationId xmlns:a16="http://schemas.microsoft.com/office/drawing/2014/main" xmlns="" id="{F9CDD9DE-4967-4688-BD8F-A5544103FB8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51971" y="1348202"/>
            <a:ext cx="4532036" cy="3027293"/>
          </a:xfrm>
          <a:prstGeom prst="rect">
            <a:avLst/>
          </a:prstGeom>
        </p:spPr>
      </p:pic>
    </p:spTree>
    <p:extLst>
      <p:ext uri="{BB962C8B-B14F-4D97-AF65-F5344CB8AC3E}">
        <p14:creationId xmlns:p14="http://schemas.microsoft.com/office/powerpoint/2010/main" val="34748560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283D0DF-C507-467F-A8DD-345A8D98B320}"/>
              </a:ext>
            </a:extLst>
          </p:cNvPr>
          <p:cNvSpPr>
            <a:spLocks noGrp="1"/>
          </p:cNvSpPr>
          <p:nvPr>
            <p:ph type="title"/>
          </p:nvPr>
        </p:nvSpPr>
        <p:spPr/>
        <p:txBody>
          <a:bodyPr/>
          <a:lstStyle/>
          <a:p>
            <a:r>
              <a:rPr lang="en-US" dirty="0"/>
              <a:t>Advancement of the World Wide Web</a:t>
            </a:r>
          </a:p>
        </p:txBody>
      </p:sp>
      <p:sp>
        <p:nvSpPr>
          <p:cNvPr id="3" name="Content Placeholder 2">
            <a:extLst>
              <a:ext uri="{FF2B5EF4-FFF2-40B4-BE49-F238E27FC236}">
                <a16:creationId xmlns:a16="http://schemas.microsoft.com/office/drawing/2014/main" xmlns="" id="{59462E8B-5910-4233-8B3D-6D07FFFDC133}"/>
              </a:ext>
            </a:extLst>
          </p:cNvPr>
          <p:cNvSpPr>
            <a:spLocks noGrp="1"/>
          </p:cNvSpPr>
          <p:nvPr>
            <p:ph idx="1"/>
          </p:nvPr>
        </p:nvSpPr>
        <p:spPr>
          <a:xfrm>
            <a:off x="628650" y="1590261"/>
            <a:ext cx="7886700" cy="4586702"/>
          </a:xfrm>
        </p:spPr>
        <p:txBody>
          <a:bodyPr/>
          <a:lstStyle/>
          <a:p>
            <a:pPr marL="0" indent="0">
              <a:buNone/>
            </a:pPr>
            <a:r>
              <a:rPr lang="en-US" dirty="0"/>
              <a:t>The first stage in the development of the World Wide Web, sometimes called Web 1.0, was comprised of web pages connected by hyperlinks.</a:t>
            </a:r>
          </a:p>
          <a:p>
            <a:pPr marL="0" indent="0">
              <a:buNone/>
            </a:pPr>
            <a:r>
              <a:rPr lang="en-US" dirty="0"/>
              <a:t>Web 2.0 has been the term used to describe the social web beginning in 2004, with social networking sites became prominent in users' online activities. </a:t>
            </a:r>
          </a:p>
          <a:p>
            <a:pPr marL="0" indent="0">
              <a:buNone/>
            </a:pPr>
            <a:r>
              <a:rPr lang="en-US" dirty="0"/>
              <a:t>The shift to this more interactive web from Web 1.0 came about due to technological advances of the internet and the ability to develop accessible content, including broadband internet and better browsers.</a:t>
            </a:r>
          </a:p>
          <a:p>
            <a:pPr marL="0" indent="0">
              <a:buNone/>
            </a:pPr>
            <a:r>
              <a:rPr lang="en-US" dirty="0"/>
              <a:t>Some of these advancements brought about the development of search engines, social media platforms, cookies, and behavioral targeted advertising.</a:t>
            </a:r>
          </a:p>
          <a:p>
            <a:pPr marL="0" indent="0">
              <a:buNone/>
            </a:pPr>
            <a:endParaRPr lang="en-US" dirty="0"/>
          </a:p>
        </p:txBody>
      </p:sp>
      <p:pic>
        <p:nvPicPr>
          <p:cNvPr id="5" name="Picture 4" descr="Image of a globe representing the World Wide Web.">
            <a:extLst>
              <a:ext uri="{FF2B5EF4-FFF2-40B4-BE49-F238E27FC236}">
                <a16:creationId xmlns:a16="http://schemas.microsoft.com/office/drawing/2014/main" xmlns="" id="{000F3C44-EBDF-4701-855C-4FB35B0F284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49702" y="5075707"/>
            <a:ext cx="1644595" cy="1644595"/>
          </a:xfrm>
          <a:prstGeom prst="rect">
            <a:avLst/>
          </a:prstGeom>
        </p:spPr>
      </p:pic>
    </p:spTree>
    <p:extLst>
      <p:ext uri="{BB962C8B-B14F-4D97-AF65-F5344CB8AC3E}">
        <p14:creationId xmlns:p14="http://schemas.microsoft.com/office/powerpoint/2010/main" val="32517972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696429"/>
            <a:ext cx="7886700" cy="1325563"/>
          </a:xfrm>
        </p:spPr>
        <p:txBody>
          <a:bodyPr/>
          <a:lstStyle/>
          <a:p>
            <a:pPr eaLnBrk="1" hangingPunct="1"/>
            <a:r>
              <a:rPr lang="en-US" dirty="0"/>
              <a:t>Internet Advances</a:t>
            </a:r>
            <a:br>
              <a:rPr lang="en-US" dirty="0"/>
            </a:br>
            <a:endParaRPr lang="en-US" dirty="0"/>
          </a:p>
        </p:txBody>
      </p:sp>
      <p:sp>
        <p:nvSpPr>
          <p:cNvPr id="14338" name="Content Placeholder 2"/>
          <p:cNvSpPr>
            <a:spLocks noGrp="1"/>
          </p:cNvSpPr>
          <p:nvPr>
            <p:ph idx="1"/>
          </p:nvPr>
        </p:nvSpPr>
        <p:spPr>
          <a:xfrm>
            <a:off x="628650" y="2021992"/>
            <a:ext cx="7886700" cy="3874260"/>
          </a:xfrm>
        </p:spPr>
        <p:txBody>
          <a:bodyPr/>
          <a:lstStyle/>
          <a:p>
            <a:pPr marL="0" indent="0">
              <a:lnSpc>
                <a:spcPct val="100000"/>
              </a:lnSpc>
              <a:spcBef>
                <a:spcPts val="600"/>
              </a:spcBef>
              <a:spcAft>
                <a:spcPts val="600"/>
              </a:spcAft>
              <a:buNone/>
            </a:pPr>
            <a:r>
              <a:rPr lang="en-US" dirty="0"/>
              <a:t>A </a:t>
            </a:r>
            <a:r>
              <a:rPr lang="en-US" u="sng" dirty="0"/>
              <a:t>search engine </a:t>
            </a:r>
            <a:r>
              <a:rPr lang="en-US" dirty="0"/>
              <a:t>is a computer program that searches documents, especially on the World Wide Web, for a specified word or words and provides a list of documents in which they are found.</a:t>
            </a:r>
            <a:r>
              <a:rPr lang="en-US" baseline="30000" dirty="0"/>
              <a:t>1 </a:t>
            </a:r>
            <a:r>
              <a:rPr lang="en-US" dirty="0"/>
              <a:t>The first search engine created was Archie, created in 1990 by Alan </a:t>
            </a:r>
            <a:r>
              <a:rPr lang="en-US" dirty="0" err="1"/>
              <a:t>Emtage</a:t>
            </a:r>
            <a:r>
              <a:rPr lang="en-US" dirty="0"/>
              <a:t>, a student at McGill University in Montreal.</a:t>
            </a:r>
            <a:endParaRPr lang="en-US" baseline="30000" dirty="0"/>
          </a:p>
          <a:p>
            <a:pPr marL="0" indent="0">
              <a:lnSpc>
                <a:spcPct val="100000"/>
              </a:lnSpc>
              <a:spcBef>
                <a:spcPts val="600"/>
              </a:spcBef>
              <a:spcAft>
                <a:spcPts val="600"/>
              </a:spcAft>
              <a:buNone/>
            </a:pPr>
            <a:r>
              <a:rPr lang="en-US" dirty="0"/>
              <a:t> </a:t>
            </a:r>
            <a:r>
              <a:rPr lang="en-US" u="sng" dirty="0"/>
              <a:t>Social Media </a:t>
            </a:r>
            <a:r>
              <a:rPr lang="en-US" dirty="0"/>
              <a:t>encompasses websites and other online means of communication that are used by large groups of people to share information and to develop social and professional contacts.</a:t>
            </a:r>
            <a:r>
              <a:rPr lang="en-US" baseline="30000" dirty="0"/>
              <a:t>2</a:t>
            </a:r>
            <a:r>
              <a:rPr lang="en-US" dirty="0"/>
              <a:t> The first social media site was a website called Six Degrees, which allowed users to create a profile and then friend other users. The platform existed from 1997 to 2001. </a:t>
            </a:r>
            <a:endParaRPr lang="en-US" b="1" dirty="0"/>
          </a:p>
        </p:txBody>
      </p:sp>
      <p:sp>
        <p:nvSpPr>
          <p:cNvPr id="3" name="TextBox 2">
            <a:extLst>
              <a:ext uri="{FF2B5EF4-FFF2-40B4-BE49-F238E27FC236}">
                <a16:creationId xmlns:a16="http://schemas.microsoft.com/office/drawing/2014/main" xmlns="" id="{1D6EC5DE-43D4-4242-A6BF-4A7F8FF794E9}"/>
              </a:ext>
            </a:extLst>
          </p:cNvPr>
          <p:cNvSpPr txBox="1"/>
          <p:nvPr/>
        </p:nvSpPr>
        <p:spPr>
          <a:xfrm>
            <a:off x="742121" y="6275940"/>
            <a:ext cx="8004313" cy="400110"/>
          </a:xfrm>
          <a:prstGeom prst="rect">
            <a:avLst/>
          </a:prstGeom>
          <a:noFill/>
        </p:spPr>
        <p:txBody>
          <a:bodyPr wrap="square" rtlCol="0">
            <a:spAutoFit/>
          </a:bodyPr>
          <a:lstStyle/>
          <a:p>
            <a:pPr marL="342900" indent="-342900">
              <a:buAutoNum type="arabicPeriod"/>
            </a:pPr>
            <a:r>
              <a:rPr lang="en-US" sz="1000" dirty="0"/>
              <a:t>https://www.dictionary.com/browse/search-engine?s=t</a:t>
            </a:r>
          </a:p>
          <a:p>
            <a:pPr marL="342900" indent="-342900">
              <a:buAutoNum type="arabicPeriod"/>
            </a:pPr>
            <a:r>
              <a:rPr lang="en-US" sz="1000" dirty="0"/>
              <a:t>https://www.dictionary.com/browse/social-media?s=t</a:t>
            </a:r>
          </a:p>
        </p:txBody>
      </p:sp>
      <p:pic>
        <p:nvPicPr>
          <p:cNvPr id="2" name="Picture 1" descr="Image of a person pointing at a digital touch screen.">
            <a:extLst>
              <a:ext uri="{FF2B5EF4-FFF2-40B4-BE49-F238E27FC236}">
                <a16:creationId xmlns:a16="http://schemas.microsoft.com/office/drawing/2014/main" xmlns="" id="{760BCA91-CD59-4E0F-9CA2-36293874F599}"/>
              </a:ext>
            </a:extLst>
          </p:cNvPr>
          <p:cNvPicPr>
            <a:picLocks noChangeAspect="1"/>
          </p:cNvPicPr>
          <p:nvPr/>
        </p:nvPicPr>
        <p:blipFill>
          <a:blip r:embed="rId3"/>
          <a:stretch>
            <a:fillRect/>
          </a:stretch>
        </p:blipFill>
        <p:spPr>
          <a:xfrm>
            <a:off x="5738191" y="330622"/>
            <a:ext cx="2777159" cy="1510774"/>
          </a:xfrm>
          <a:prstGeom prst="rect">
            <a:avLst/>
          </a:prstGeom>
        </p:spPr>
      </p:pic>
    </p:spTree>
    <p:extLst>
      <p:ext uri="{BB962C8B-B14F-4D97-AF65-F5344CB8AC3E}">
        <p14:creationId xmlns:p14="http://schemas.microsoft.com/office/powerpoint/2010/main" val="30890555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696429"/>
            <a:ext cx="7886700" cy="1325563"/>
          </a:xfrm>
        </p:spPr>
        <p:txBody>
          <a:bodyPr/>
          <a:lstStyle/>
          <a:p>
            <a:pPr eaLnBrk="1" hangingPunct="1"/>
            <a:r>
              <a:rPr lang="en-US" dirty="0"/>
              <a:t>Internet Advances (cont.)</a:t>
            </a:r>
          </a:p>
        </p:txBody>
      </p:sp>
      <p:sp>
        <p:nvSpPr>
          <p:cNvPr id="14338" name="Content Placeholder 2"/>
          <p:cNvSpPr>
            <a:spLocks noGrp="1"/>
          </p:cNvSpPr>
          <p:nvPr>
            <p:ph idx="1"/>
          </p:nvPr>
        </p:nvSpPr>
        <p:spPr>
          <a:xfrm>
            <a:off x="628650" y="2160104"/>
            <a:ext cx="7886700" cy="3722896"/>
          </a:xfrm>
        </p:spPr>
        <p:txBody>
          <a:bodyPr/>
          <a:lstStyle/>
          <a:p>
            <a:pPr marL="0" indent="0">
              <a:lnSpc>
                <a:spcPct val="100000"/>
              </a:lnSpc>
              <a:spcBef>
                <a:spcPts val="600"/>
              </a:spcBef>
              <a:spcAft>
                <a:spcPts val="600"/>
              </a:spcAft>
              <a:buNone/>
            </a:pPr>
            <a:r>
              <a:rPr lang="en-US" u="sng" dirty="0"/>
              <a:t>Cookies</a:t>
            </a:r>
            <a:r>
              <a:rPr lang="en-US" dirty="0"/>
              <a:t> are a message, or segment of data, containing information about a user. The message is sent by a web server to a browser and sent back to the server each time the browser requests a web page.</a:t>
            </a:r>
            <a:r>
              <a:rPr lang="en-US" baseline="30000" dirty="0"/>
              <a:t>3 </a:t>
            </a:r>
            <a:r>
              <a:rPr lang="en-US" dirty="0"/>
              <a:t>Cookies were developed in 1991, and were first used to verify whether users had visited the Netscape website before. Cookies allow websites to remember user preferences.</a:t>
            </a:r>
            <a:endParaRPr lang="en-US" baseline="30000" dirty="0"/>
          </a:p>
          <a:p>
            <a:pPr marL="0" indent="0">
              <a:lnSpc>
                <a:spcPct val="100000"/>
              </a:lnSpc>
              <a:spcBef>
                <a:spcPts val="600"/>
              </a:spcBef>
              <a:spcAft>
                <a:spcPts val="600"/>
              </a:spcAft>
              <a:buNone/>
            </a:pPr>
            <a:r>
              <a:rPr lang="en-US" u="sng" dirty="0"/>
              <a:t>Behavioral Targeting</a:t>
            </a:r>
            <a:r>
              <a:rPr lang="en-US" b="1" dirty="0"/>
              <a:t> </a:t>
            </a:r>
            <a:r>
              <a:rPr lang="en-US" dirty="0"/>
              <a:t>is a method of advertising that compiles information about a user so ads that are specifically relevant to that person show up in their browser.</a:t>
            </a:r>
            <a:r>
              <a:rPr lang="en-US" baseline="30000" dirty="0"/>
              <a:t>4 </a:t>
            </a:r>
            <a:r>
              <a:rPr lang="en-US" dirty="0"/>
              <a:t>Cookies enable websites to track uses and thus target advertising to users based on internet behavior. </a:t>
            </a:r>
          </a:p>
        </p:txBody>
      </p:sp>
      <p:sp>
        <p:nvSpPr>
          <p:cNvPr id="5" name="TextBox 4">
            <a:extLst>
              <a:ext uri="{FF2B5EF4-FFF2-40B4-BE49-F238E27FC236}">
                <a16:creationId xmlns:a16="http://schemas.microsoft.com/office/drawing/2014/main" xmlns="" id="{5902018C-3C40-433A-A964-C2B2BCDD3D70}"/>
              </a:ext>
            </a:extLst>
          </p:cNvPr>
          <p:cNvSpPr txBox="1"/>
          <p:nvPr/>
        </p:nvSpPr>
        <p:spPr>
          <a:xfrm>
            <a:off x="742121" y="6275940"/>
            <a:ext cx="8004313" cy="400110"/>
          </a:xfrm>
          <a:prstGeom prst="rect">
            <a:avLst/>
          </a:prstGeom>
          <a:noFill/>
        </p:spPr>
        <p:txBody>
          <a:bodyPr wrap="square" rtlCol="0">
            <a:spAutoFit/>
          </a:bodyPr>
          <a:lstStyle/>
          <a:p>
            <a:r>
              <a:rPr lang="en-US" sz="1000" dirty="0"/>
              <a:t>3. https://www.dictionary.com/browse/cookies?s=t</a:t>
            </a:r>
          </a:p>
          <a:p>
            <a:r>
              <a:rPr lang="en-US" sz="1000" dirty="0"/>
              <a:t>4. https://www.lotame.com/what-is-behavioral-targeting/</a:t>
            </a:r>
          </a:p>
        </p:txBody>
      </p:sp>
      <p:pic>
        <p:nvPicPr>
          <p:cNvPr id="3" name="Picture 2" descr="Image of digital data with the word &quot;cookies&quot; scrolling.">
            <a:extLst>
              <a:ext uri="{FF2B5EF4-FFF2-40B4-BE49-F238E27FC236}">
                <a16:creationId xmlns:a16="http://schemas.microsoft.com/office/drawing/2014/main" xmlns="" id="{17C7811E-D2CA-4C14-AFA5-03D850294F0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59380" y="366022"/>
            <a:ext cx="1655970" cy="1655970"/>
          </a:xfrm>
          <a:prstGeom prst="rect">
            <a:avLst/>
          </a:prstGeom>
        </p:spPr>
      </p:pic>
    </p:spTree>
    <p:extLst>
      <p:ext uri="{BB962C8B-B14F-4D97-AF65-F5344CB8AC3E}">
        <p14:creationId xmlns:p14="http://schemas.microsoft.com/office/powerpoint/2010/main" val="10514742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146D0B1-EB94-456B-91A4-31C54FE21C94}"/>
              </a:ext>
            </a:extLst>
          </p:cNvPr>
          <p:cNvSpPr>
            <a:spLocks noGrp="1"/>
          </p:cNvSpPr>
          <p:nvPr>
            <p:ph type="title"/>
          </p:nvPr>
        </p:nvSpPr>
        <p:spPr/>
        <p:txBody>
          <a:bodyPr/>
          <a:lstStyle/>
          <a:p>
            <a:r>
              <a:rPr lang="en-US" dirty="0"/>
              <a:t>Emergence of Technology Assessment</a:t>
            </a:r>
          </a:p>
        </p:txBody>
      </p:sp>
      <p:sp>
        <p:nvSpPr>
          <p:cNvPr id="3" name="Content Placeholder 2">
            <a:extLst>
              <a:ext uri="{FF2B5EF4-FFF2-40B4-BE49-F238E27FC236}">
                <a16:creationId xmlns:a16="http://schemas.microsoft.com/office/drawing/2014/main" xmlns="" id="{3E450AEA-68D1-4768-ABE3-A5098EDD2D04}"/>
              </a:ext>
            </a:extLst>
          </p:cNvPr>
          <p:cNvSpPr>
            <a:spLocks noGrp="1"/>
          </p:cNvSpPr>
          <p:nvPr>
            <p:ph idx="1"/>
          </p:nvPr>
        </p:nvSpPr>
        <p:spPr/>
        <p:txBody>
          <a:bodyPr/>
          <a:lstStyle/>
          <a:p>
            <a:pPr marL="0" indent="0">
              <a:buNone/>
            </a:pPr>
            <a:r>
              <a:rPr lang="en-US" dirty="0"/>
              <a:t>Fill in the Blank</a:t>
            </a:r>
          </a:p>
          <a:p>
            <a:r>
              <a:rPr lang="en-US" dirty="0"/>
              <a:t>___________</a:t>
            </a:r>
            <a:r>
              <a:rPr lang="en-US" u="sng" dirty="0"/>
              <a:t> </a:t>
            </a:r>
            <a:r>
              <a:rPr lang="en-US" dirty="0"/>
              <a:t>encompasses websites and other online means of communication that are used by large groups of people to share information and to develop social and professional contacts.</a:t>
            </a:r>
          </a:p>
          <a:p>
            <a:r>
              <a:rPr lang="en-US" dirty="0"/>
              <a:t>___________</a:t>
            </a:r>
            <a:r>
              <a:rPr lang="en-US" b="1" dirty="0"/>
              <a:t> </a:t>
            </a:r>
            <a:r>
              <a:rPr lang="en-US" dirty="0"/>
              <a:t>is a method of advertising that compiles information about a user so ads that are specifically relevant to that person show up in their browser.</a:t>
            </a:r>
            <a:endParaRPr lang="en-US" u="sng" dirty="0"/>
          </a:p>
          <a:p>
            <a:r>
              <a:rPr lang="en-US" dirty="0"/>
              <a:t>___________ are a message, or segment of data, containing information about a user.</a:t>
            </a:r>
          </a:p>
          <a:p>
            <a:r>
              <a:rPr lang="en-US" dirty="0"/>
              <a:t>A ___________ is a computer program that searches documents, especially on the World Wide Web, for a specified word or words and provides a list of documents in which they are found.</a:t>
            </a:r>
          </a:p>
        </p:txBody>
      </p:sp>
      <p:pic>
        <p:nvPicPr>
          <p:cNvPr id="4" name="Picture 3" descr="Clipart of a stickman juggling a computer, pencil, book light and paper. ">
            <a:extLst>
              <a:ext uri="{FF2B5EF4-FFF2-40B4-BE49-F238E27FC236}">
                <a16:creationId xmlns:a16="http://schemas.microsoft.com/office/drawing/2014/main" xmlns="" id="{B29A8A76-410F-4AEC-A7BB-93C9A673A34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79605" y="365126"/>
            <a:ext cx="1437451" cy="1490041"/>
          </a:xfrm>
          <a:prstGeom prst="rect">
            <a:avLst/>
          </a:prstGeom>
        </p:spPr>
      </p:pic>
    </p:spTree>
    <p:extLst>
      <p:ext uri="{BB962C8B-B14F-4D97-AF65-F5344CB8AC3E}">
        <p14:creationId xmlns:p14="http://schemas.microsoft.com/office/powerpoint/2010/main" val="3164375438"/>
      </p:ext>
    </p:extLst>
  </p:cSld>
  <p:clrMapOvr>
    <a:masterClrMapping/>
  </p:clrMapOvr>
</p:sld>
</file>

<file path=ppt/theme/theme1.xml><?xml version="1.0" encoding="utf-8"?>
<a:theme xmlns:a="http://schemas.openxmlformats.org/drawingml/2006/main" name="PP_C5Modules_CC_License_standard">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_C5Modules_CC_License_standard" id="{F0FA9D47-06A1-4F86-A3DE-945BA88B3B0E}" vid="{A7340899-09C2-4C21-8394-A4D30A56A33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9867</TotalTime>
  <Words>2772</Words>
  <Application>Microsoft Office PowerPoint</Application>
  <PresentationFormat>On-screen Show (4:3)</PresentationFormat>
  <Paragraphs>218</Paragraphs>
  <Slides>30</Slides>
  <Notes>12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Calibri</vt:lpstr>
      <vt:lpstr>Calibri Light</vt:lpstr>
      <vt:lpstr>Times New Roman</vt:lpstr>
      <vt:lpstr>PP_C5Modules_CC_License_standard</vt:lpstr>
      <vt:lpstr>  Module I. Overview of Cyberspace Week 1: Understanding Cyberspace</vt:lpstr>
      <vt:lpstr>Lesson Outline: Understanding Cyber Systems, Operations, &amp; Technology Advances</vt:lpstr>
      <vt:lpstr>Learning Outcomes: Understanding Cyber Systems, Operations, &amp; Technology Advances</vt:lpstr>
      <vt:lpstr>Lesson Introduction</vt:lpstr>
      <vt:lpstr>Section 1: </vt:lpstr>
      <vt:lpstr>Advancement of the World Wide Web</vt:lpstr>
      <vt:lpstr>Internet Advances </vt:lpstr>
      <vt:lpstr>Internet Advances (cont.)</vt:lpstr>
      <vt:lpstr>Emergence of Technology Assessment</vt:lpstr>
      <vt:lpstr>Emergence of Technology Assessment Answers</vt:lpstr>
      <vt:lpstr>Section 2: </vt:lpstr>
      <vt:lpstr>Section 2: Cyberspace and Internet Technology Advances Overview</vt:lpstr>
      <vt:lpstr>Cyberspace and Internet Technology Advances</vt:lpstr>
      <vt:lpstr>Autonomous Vehicles</vt:lpstr>
      <vt:lpstr>Autonomous Vehicles &amp; IoT</vt:lpstr>
      <vt:lpstr>Sensor Technologies</vt:lpstr>
      <vt:lpstr>Currently Available Sensor Technologies</vt:lpstr>
      <vt:lpstr>Global Positioning Systems (GPS)</vt:lpstr>
      <vt:lpstr>GPS Tracking Case Example</vt:lpstr>
      <vt:lpstr>Big Data</vt:lpstr>
      <vt:lpstr>Predictive Analytics</vt:lpstr>
      <vt:lpstr>Understanding Cyberspace: Assessment Questions (Multiple Choice)</vt:lpstr>
      <vt:lpstr>Understanding Cyberspace: Assessment Questions (Multiple Choice) Answer</vt:lpstr>
      <vt:lpstr>Section 3: </vt:lpstr>
      <vt:lpstr>Cyber Attacks by States</vt:lpstr>
      <vt:lpstr>Russian Activities in the U.S. in 201617</vt:lpstr>
      <vt:lpstr>Cyberspace – psychological Manipulation</vt:lpstr>
      <vt:lpstr>Facebook &amp; Psychological Manipulation Discussion</vt:lpstr>
      <vt:lpstr>State Cyber Attack &amp; Psychological Manipulation Discussion</vt:lpstr>
      <vt:lpstr>Image Attribution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International Law</dc:title>
  <dc:creator>Thorsten Swider</dc:creator>
  <cp:lastModifiedBy>Kevin S. Kuczynski</cp:lastModifiedBy>
  <cp:revision>318</cp:revision>
  <dcterms:created xsi:type="dcterms:W3CDTF">2018-01-05T18:03:52Z</dcterms:created>
  <dcterms:modified xsi:type="dcterms:W3CDTF">2018-08-24T16:59:15Z</dcterms:modified>
</cp:coreProperties>
</file>