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5"/>
  </p:notesMasterIdLst>
  <p:sldIdLst>
    <p:sldId id="256" r:id="rId2"/>
    <p:sldId id="351" r:id="rId3"/>
    <p:sldId id="303" r:id="rId4"/>
    <p:sldId id="372" r:id="rId5"/>
    <p:sldId id="488" r:id="rId6"/>
    <p:sldId id="494" r:id="rId7"/>
    <p:sldId id="375" r:id="rId8"/>
    <p:sldId id="377" r:id="rId9"/>
    <p:sldId id="495" r:id="rId10"/>
    <p:sldId id="497" r:id="rId11"/>
    <p:sldId id="498" r:id="rId12"/>
    <p:sldId id="499" r:id="rId13"/>
    <p:sldId id="500" r:id="rId14"/>
    <p:sldId id="504" r:id="rId15"/>
    <p:sldId id="432" r:id="rId16"/>
    <p:sldId id="501" r:id="rId17"/>
    <p:sldId id="502" r:id="rId18"/>
    <p:sldId id="503" r:id="rId19"/>
    <p:sldId id="363" r:id="rId20"/>
    <p:sldId id="505" r:id="rId21"/>
    <p:sldId id="384" r:id="rId22"/>
    <p:sldId id="506" r:id="rId23"/>
    <p:sldId id="425" r:id="rId24"/>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46611136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977538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2131276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89460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3045006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383223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21</a:t>
            </a:fld>
            <a:endParaRPr lang="en-US"/>
          </a:p>
        </p:txBody>
      </p:sp>
    </p:spTree>
    <p:extLst>
      <p:ext uri="{BB962C8B-B14F-4D97-AF65-F5344CB8AC3E}">
        <p14:creationId xmlns:p14="http://schemas.microsoft.com/office/powerpoint/2010/main" val="40011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2992189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10</a:t>
            </a:r>
            <a:r>
              <a:rPr sz="2600" dirty="0"/>
              <a:t>: </a:t>
            </a:r>
            <a:r>
              <a:rPr lang="en-US" sz="2600" dirty="0"/>
              <a:t>U.S. Regulatory Agencies</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20: FTC &amp; FCC</a:t>
            </a:r>
          </a:p>
        </p:txBody>
      </p:sp>
      <p:sp>
        <p:nvSpPr>
          <p:cNvPr id="4" name="TextBox 3">
            <a:extLst>
              <a:ext uri="{FF2B5EF4-FFF2-40B4-BE49-F238E27FC236}">
                <a16:creationId xmlns:a16="http://schemas.microsoft.com/office/drawing/2014/main" xmlns="" id="{7C9C53F0-FD44-4FD0-8411-BFCE21ED15E3}"/>
              </a:ext>
            </a:extLst>
          </p:cNvPr>
          <p:cNvSpPr txBox="1"/>
          <p:nvPr/>
        </p:nvSpPr>
        <p:spPr>
          <a:xfrm>
            <a:off x="2217112" y="5567318"/>
            <a:ext cx="5373858" cy="600164"/>
          </a:xfrm>
          <a:prstGeom prst="rect">
            <a:avLst/>
          </a:prstGeom>
          <a:noFill/>
          <a:ln>
            <a:solidFill>
              <a:srgbClr val="0070C0"/>
            </a:solidFill>
          </a:ln>
        </p:spPr>
        <p:txBody>
          <a:bodyPr wrap="square" rtlCol="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The author wishes to thank Penn State Law </a:t>
            </a:r>
            <a:r>
              <a:rPr lang="en-US" sz="1100" dirty="0" smtClean="0">
                <a:latin typeface="+mn-lt"/>
              </a:rPr>
              <a:t>student Ann </a:t>
            </a:r>
            <a:r>
              <a:rPr lang="en-US" sz="1100" dirty="0">
                <a:latin typeface="+mn-lt"/>
              </a:rPr>
              <a:t>L. Mallison for her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29E3B3-735E-4B45-A3BA-670F6E1ECBF8}"/>
              </a:ext>
            </a:extLst>
          </p:cNvPr>
          <p:cNvSpPr>
            <a:spLocks noGrp="1"/>
          </p:cNvSpPr>
          <p:nvPr>
            <p:ph type="title"/>
          </p:nvPr>
        </p:nvSpPr>
        <p:spPr/>
        <p:txBody>
          <a:bodyPr/>
          <a:lstStyle/>
          <a:p>
            <a:r>
              <a:rPr lang="en-US" dirty="0"/>
              <a:t>FTC &amp; Financial Data</a:t>
            </a:r>
            <a:r>
              <a:rPr lang="en-US" baseline="30000" dirty="0"/>
              <a:t>8</a:t>
            </a:r>
          </a:p>
        </p:txBody>
      </p:sp>
      <p:sp>
        <p:nvSpPr>
          <p:cNvPr id="3" name="Content Placeholder 2">
            <a:extLst>
              <a:ext uri="{FF2B5EF4-FFF2-40B4-BE49-F238E27FC236}">
                <a16:creationId xmlns:a16="http://schemas.microsoft.com/office/drawing/2014/main" xmlns="" id="{4790EBB9-F0EE-405D-ADF6-2375732DD2A1}"/>
              </a:ext>
            </a:extLst>
          </p:cNvPr>
          <p:cNvSpPr>
            <a:spLocks noGrp="1"/>
          </p:cNvSpPr>
          <p:nvPr>
            <p:ph idx="1"/>
          </p:nvPr>
        </p:nvSpPr>
        <p:spPr>
          <a:xfrm>
            <a:off x="614582" y="1551319"/>
            <a:ext cx="7886700" cy="4351338"/>
          </a:xfrm>
        </p:spPr>
        <p:txBody>
          <a:bodyPr/>
          <a:lstStyle/>
          <a:p>
            <a:pPr marL="0" indent="0">
              <a:buNone/>
            </a:pPr>
            <a:r>
              <a:rPr lang="en-US" sz="2400" dirty="0"/>
              <a:t>“The Gramm-Leach-Bliley (“GLB”) Act requires financial institutions to send consumers initial and annual privacy notices and allow them to opt out of sharing their information with unaffiliated third parties. </a:t>
            </a:r>
          </a:p>
          <a:p>
            <a:pPr marL="0" indent="0">
              <a:buNone/>
            </a:pPr>
            <a:r>
              <a:rPr lang="en-US" sz="2400" dirty="0"/>
              <a:t>It also requires financial institutions to implement reasonable security policies and procedures. </a:t>
            </a:r>
          </a:p>
          <a:p>
            <a:pPr marL="0" indent="0">
              <a:buNone/>
            </a:pPr>
            <a:r>
              <a:rPr lang="en-US" sz="2400" dirty="0"/>
              <a:t>Since 2005, the FTC has brought almost 30 cases for violations of the GLB Act.”</a:t>
            </a:r>
          </a:p>
          <a:p>
            <a:pPr marL="0" indent="0">
              <a:buNone/>
            </a:pPr>
            <a:endParaRPr lang="en-US" sz="2400" dirty="0"/>
          </a:p>
        </p:txBody>
      </p:sp>
      <p:sp>
        <p:nvSpPr>
          <p:cNvPr id="4" name="TextBox 3">
            <a:extLst>
              <a:ext uri="{FF2B5EF4-FFF2-40B4-BE49-F238E27FC236}">
                <a16:creationId xmlns:a16="http://schemas.microsoft.com/office/drawing/2014/main" xmlns="" id="{7783B5EF-F5CD-46B1-BD20-431DD206173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8. https://www.ftc.gov/news-events/press-releases/2017/09/lenovo-settles-ftc-charges-it-harmed-consumers-preinstalled</a:t>
            </a:r>
          </a:p>
        </p:txBody>
      </p:sp>
      <p:pic>
        <p:nvPicPr>
          <p:cNvPr id="6" name="Picture 5" descr="Clipart of computers connected by a dotted line with a security shield in the middle.">
            <a:extLst>
              <a:ext uri="{FF2B5EF4-FFF2-40B4-BE49-F238E27FC236}">
                <a16:creationId xmlns:a16="http://schemas.microsoft.com/office/drawing/2014/main" xmlns="" id="{247DBEC5-FAE9-4A1F-8FEF-99EFB3F31A20}"/>
              </a:ext>
            </a:extLst>
          </p:cNvPr>
          <p:cNvPicPr>
            <a:picLocks noChangeAspect="1"/>
          </p:cNvPicPr>
          <p:nvPr/>
        </p:nvPicPr>
        <p:blipFill>
          <a:blip r:embed="rId2"/>
          <a:stretch>
            <a:fillRect/>
          </a:stretch>
        </p:blipFill>
        <p:spPr>
          <a:xfrm>
            <a:off x="2909777" y="4200270"/>
            <a:ext cx="3324445" cy="2220651"/>
          </a:xfrm>
          <a:prstGeom prst="rect">
            <a:avLst/>
          </a:prstGeom>
        </p:spPr>
      </p:pic>
    </p:spTree>
    <p:extLst>
      <p:ext uri="{BB962C8B-B14F-4D97-AF65-F5344CB8AC3E}">
        <p14:creationId xmlns:p14="http://schemas.microsoft.com/office/powerpoint/2010/main" val="112083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29E3B3-735E-4B45-A3BA-670F6E1ECBF8}"/>
              </a:ext>
            </a:extLst>
          </p:cNvPr>
          <p:cNvSpPr>
            <a:spLocks noGrp="1"/>
          </p:cNvSpPr>
          <p:nvPr>
            <p:ph type="title"/>
          </p:nvPr>
        </p:nvSpPr>
        <p:spPr>
          <a:xfrm>
            <a:off x="614582" y="85836"/>
            <a:ext cx="7886700" cy="1325563"/>
          </a:xfrm>
        </p:spPr>
        <p:txBody>
          <a:bodyPr/>
          <a:lstStyle/>
          <a:p>
            <a:r>
              <a:rPr lang="en-US" dirty="0"/>
              <a:t>FTC &amp; Financial Data: TaxSlayer</a:t>
            </a:r>
            <a:r>
              <a:rPr lang="en-US" baseline="30000" dirty="0"/>
              <a:t>9</a:t>
            </a:r>
          </a:p>
        </p:txBody>
      </p:sp>
      <p:sp>
        <p:nvSpPr>
          <p:cNvPr id="3" name="Content Placeholder 2">
            <a:extLst>
              <a:ext uri="{FF2B5EF4-FFF2-40B4-BE49-F238E27FC236}">
                <a16:creationId xmlns:a16="http://schemas.microsoft.com/office/drawing/2014/main" xmlns="" id="{4790EBB9-F0EE-405D-ADF6-2375732DD2A1}"/>
              </a:ext>
            </a:extLst>
          </p:cNvPr>
          <p:cNvSpPr>
            <a:spLocks noGrp="1"/>
          </p:cNvSpPr>
          <p:nvPr>
            <p:ph idx="1"/>
          </p:nvPr>
        </p:nvSpPr>
        <p:spPr>
          <a:xfrm>
            <a:off x="642718" y="1252025"/>
            <a:ext cx="7886700" cy="4643585"/>
          </a:xfrm>
        </p:spPr>
        <p:txBody>
          <a:bodyPr/>
          <a:lstStyle/>
          <a:p>
            <a:pPr marL="0" indent="0">
              <a:buNone/>
            </a:pPr>
            <a:r>
              <a:rPr lang="en-US" sz="2400" dirty="0"/>
              <a:t>TaxSlayer is an online tax preparation service.</a:t>
            </a:r>
          </a:p>
          <a:p>
            <a:pPr marL="0" indent="0">
              <a:buNone/>
            </a:pPr>
            <a:r>
              <a:rPr lang="en-US" sz="2400" dirty="0"/>
              <a:t>The FTC alleged TaxSlayer violated the Gramm-Leach-Bliley Act’s main rules:</a:t>
            </a:r>
          </a:p>
          <a:p>
            <a:pPr lvl="1"/>
            <a:r>
              <a:rPr lang="en-US" sz="2000" dirty="0"/>
              <a:t> Safeguards Rule - requires financial institutions to implement safeguards to protect customer information</a:t>
            </a:r>
          </a:p>
          <a:p>
            <a:pPr lvl="1"/>
            <a:r>
              <a:rPr lang="en-US" sz="2000" dirty="0"/>
              <a:t>Privacy Rule and Regulation P- requires financial institutions to deliver privacy notices to customers</a:t>
            </a:r>
          </a:p>
          <a:p>
            <a:pPr marL="0" indent="0">
              <a:buNone/>
            </a:pPr>
            <a:r>
              <a:rPr lang="en-US" sz="2400" dirty="0"/>
              <a:t>The FTC alleged that TaxSlayer violated the Safeguards Rule by failing:</a:t>
            </a:r>
          </a:p>
          <a:p>
            <a:pPr lvl="1"/>
            <a:r>
              <a:rPr lang="en-US" sz="2000" dirty="0"/>
              <a:t>to develop a written comprehensive security program until November 2015</a:t>
            </a:r>
          </a:p>
          <a:p>
            <a:pPr lvl="1"/>
            <a:r>
              <a:rPr lang="en-US" sz="2000" dirty="0"/>
              <a:t>to conduct a risk assessment to identify reasonably foreseeable internal and external risks to security</a:t>
            </a:r>
          </a:p>
          <a:p>
            <a:pPr lvl="1"/>
            <a:r>
              <a:rPr lang="en-US" sz="2000" dirty="0"/>
              <a:t>to implement information security safeguards that would help prevent a cyberattack</a:t>
            </a:r>
          </a:p>
          <a:p>
            <a:pPr marL="0" indent="0">
              <a:buNone/>
            </a:pPr>
            <a:endParaRPr lang="en-US" dirty="0"/>
          </a:p>
        </p:txBody>
      </p:sp>
      <p:sp>
        <p:nvSpPr>
          <p:cNvPr id="4" name="TextBox 3">
            <a:extLst>
              <a:ext uri="{FF2B5EF4-FFF2-40B4-BE49-F238E27FC236}">
                <a16:creationId xmlns:a16="http://schemas.microsoft.com/office/drawing/2014/main" xmlns="" id="{7783B5EF-F5CD-46B1-BD20-431DD206173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9. https://www.ftc.gov/news-events/press-releases/2017/09/lenovo-settles-ftc-charges-it-harmed-consumers-preinstalled</a:t>
            </a:r>
          </a:p>
        </p:txBody>
      </p:sp>
      <p:pic>
        <p:nvPicPr>
          <p:cNvPr id="6" name="Picture 5" descr="Image of someone working on a laptop and a calculator.">
            <a:extLst>
              <a:ext uri="{FF2B5EF4-FFF2-40B4-BE49-F238E27FC236}">
                <a16:creationId xmlns:a16="http://schemas.microsoft.com/office/drawing/2014/main" xmlns="" id="{759658E2-48F6-41BE-BC57-CB69F4CC6AE6}"/>
              </a:ext>
            </a:extLst>
          </p:cNvPr>
          <p:cNvPicPr>
            <a:picLocks noChangeAspect="1"/>
          </p:cNvPicPr>
          <p:nvPr/>
        </p:nvPicPr>
        <p:blipFill>
          <a:blip r:embed="rId2"/>
          <a:stretch>
            <a:fillRect/>
          </a:stretch>
        </p:blipFill>
        <p:spPr>
          <a:xfrm>
            <a:off x="6716737" y="264397"/>
            <a:ext cx="2053809" cy="1366527"/>
          </a:xfrm>
          <a:prstGeom prst="rect">
            <a:avLst/>
          </a:prstGeom>
        </p:spPr>
      </p:pic>
    </p:spTree>
    <p:extLst>
      <p:ext uri="{BB962C8B-B14F-4D97-AF65-F5344CB8AC3E}">
        <p14:creationId xmlns:p14="http://schemas.microsoft.com/office/powerpoint/2010/main" val="1048835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29E3B3-735E-4B45-A3BA-670F6E1ECBF8}"/>
              </a:ext>
            </a:extLst>
          </p:cNvPr>
          <p:cNvSpPr>
            <a:spLocks noGrp="1"/>
          </p:cNvSpPr>
          <p:nvPr>
            <p:ph type="title"/>
          </p:nvPr>
        </p:nvSpPr>
        <p:spPr>
          <a:xfrm>
            <a:off x="628650" y="85836"/>
            <a:ext cx="7886700" cy="1325563"/>
          </a:xfrm>
        </p:spPr>
        <p:txBody>
          <a:bodyPr/>
          <a:lstStyle/>
          <a:p>
            <a:r>
              <a:rPr lang="en-US" dirty="0"/>
              <a:t>FTC &amp; Financial Data: TaxSlayer (cont.)</a:t>
            </a:r>
            <a:r>
              <a:rPr lang="en-US" baseline="30000" dirty="0"/>
              <a:t>10</a:t>
            </a:r>
          </a:p>
        </p:txBody>
      </p:sp>
      <p:sp>
        <p:nvSpPr>
          <p:cNvPr id="3" name="Content Placeholder 2">
            <a:extLst>
              <a:ext uri="{FF2B5EF4-FFF2-40B4-BE49-F238E27FC236}">
                <a16:creationId xmlns:a16="http://schemas.microsoft.com/office/drawing/2014/main" xmlns="" id="{4790EBB9-F0EE-405D-ADF6-2375732DD2A1}"/>
              </a:ext>
            </a:extLst>
          </p:cNvPr>
          <p:cNvSpPr>
            <a:spLocks noGrp="1"/>
          </p:cNvSpPr>
          <p:nvPr>
            <p:ph idx="1"/>
          </p:nvPr>
        </p:nvSpPr>
        <p:spPr>
          <a:xfrm>
            <a:off x="628650" y="1252024"/>
            <a:ext cx="7886700" cy="4643585"/>
          </a:xfrm>
        </p:spPr>
        <p:txBody>
          <a:bodyPr/>
          <a:lstStyle/>
          <a:p>
            <a:pPr marL="0" indent="0">
              <a:buNone/>
            </a:pPr>
            <a:r>
              <a:rPr lang="en-US" sz="2400" dirty="0"/>
              <a:t>“The FTC alleged that malicious hackers were able to gain full access to nearly 9,000 TaxSlayer accounts between October 2015 and December 2015 and use that information to engage in tax identity theft, which allowed them to obtain tax refunds by filing fraudulent tax returns, according to the complaint. </a:t>
            </a:r>
          </a:p>
          <a:p>
            <a:pPr marL="0" indent="0">
              <a:buNone/>
            </a:pPr>
            <a:endParaRPr lang="en-US" sz="2000" dirty="0"/>
          </a:p>
          <a:p>
            <a:pPr marL="0" indent="0">
              <a:buNone/>
            </a:pPr>
            <a:r>
              <a:rPr lang="en-US" sz="2400" dirty="0"/>
              <a:t>The FTC also alleged that the company violated the Privacy Rule and Regulation P by failing to provide its customers with a clear and conspicuous initial privacy notice and to deliver it in a way that ensured that customers received it.” </a:t>
            </a:r>
          </a:p>
          <a:p>
            <a:pPr marL="0" indent="0">
              <a:buNone/>
            </a:pPr>
            <a:endParaRPr lang="en-US" dirty="0"/>
          </a:p>
        </p:txBody>
      </p:sp>
      <p:sp>
        <p:nvSpPr>
          <p:cNvPr id="4" name="TextBox 3">
            <a:extLst>
              <a:ext uri="{FF2B5EF4-FFF2-40B4-BE49-F238E27FC236}">
                <a16:creationId xmlns:a16="http://schemas.microsoft.com/office/drawing/2014/main" xmlns="" id="{7783B5EF-F5CD-46B1-BD20-431DD206173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10. https://www.ftc.gov/news-events/press-releases/2017/09/lenovo-settles-ftc-charges-it-harmed-consumers-preinstalled</a:t>
            </a:r>
          </a:p>
        </p:txBody>
      </p:sp>
      <p:pic>
        <p:nvPicPr>
          <p:cNvPr id="6" name="Picture 5" descr="Image of someone standing in front of binary code with the word &quot;HACKED&quot; in the center.">
            <a:extLst>
              <a:ext uri="{FF2B5EF4-FFF2-40B4-BE49-F238E27FC236}">
                <a16:creationId xmlns:a16="http://schemas.microsoft.com/office/drawing/2014/main" xmlns="" id="{4D04BD3A-0013-4211-ADF8-CB84FDEC9D6A}"/>
              </a:ext>
            </a:extLst>
          </p:cNvPr>
          <p:cNvPicPr>
            <a:picLocks noChangeAspect="1"/>
          </p:cNvPicPr>
          <p:nvPr/>
        </p:nvPicPr>
        <p:blipFill>
          <a:blip r:embed="rId2"/>
          <a:stretch>
            <a:fillRect/>
          </a:stretch>
        </p:blipFill>
        <p:spPr>
          <a:xfrm>
            <a:off x="3456156" y="4933130"/>
            <a:ext cx="2231687" cy="1487791"/>
          </a:xfrm>
          <a:prstGeom prst="rect">
            <a:avLst/>
          </a:prstGeom>
        </p:spPr>
      </p:pic>
    </p:spTree>
    <p:extLst>
      <p:ext uri="{BB962C8B-B14F-4D97-AF65-F5344CB8AC3E}">
        <p14:creationId xmlns:p14="http://schemas.microsoft.com/office/powerpoint/2010/main" val="3456925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568155-4663-4FE2-9534-EBD7ED0CA138}"/>
              </a:ext>
            </a:extLst>
          </p:cNvPr>
          <p:cNvSpPr>
            <a:spLocks noGrp="1"/>
          </p:cNvSpPr>
          <p:nvPr>
            <p:ph type="title"/>
          </p:nvPr>
        </p:nvSpPr>
        <p:spPr/>
        <p:txBody>
          <a:bodyPr/>
          <a:lstStyle/>
          <a:p>
            <a:r>
              <a:rPr lang="en-US" dirty="0"/>
              <a:t>FTC &amp; Children’s Privacy</a:t>
            </a:r>
            <a:r>
              <a:rPr lang="en-US" baseline="30000" dirty="0"/>
              <a:t>11</a:t>
            </a:r>
          </a:p>
        </p:txBody>
      </p:sp>
      <p:sp>
        <p:nvSpPr>
          <p:cNvPr id="3" name="Content Placeholder 2">
            <a:extLst>
              <a:ext uri="{FF2B5EF4-FFF2-40B4-BE49-F238E27FC236}">
                <a16:creationId xmlns:a16="http://schemas.microsoft.com/office/drawing/2014/main" xmlns="" id="{8C6381C2-0ECA-47A0-A3F3-902A1C24457A}"/>
              </a:ext>
            </a:extLst>
          </p:cNvPr>
          <p:cNvSpPr>
            <a:spLocks noGrp="1"/>
          </p:cNvSpPr>
          <p:nvPr>
            <p:ph idx="1"/>
          </p:nvPr>
        </p:nvSpPr>
        <p:spPr>
          <a:xfrm>
            <a:off x="628650" y="1993022"/>
            <a:ext cx="7886700" cy="4351338"/>
          </a:xfrm>
        </p:spPr>
        <p:txBody>
          <a:bodyPr/>
          <a:lstStyle/>
          <a:p>
            <a:pPr marL="0" indent="0">
              <a:buNone/>
            </a:pPr>
            <a:r>
              <a:rPr lang="en-US" sz="2400" dirty="0"/>
              <a:t>Children’s Online Privacy Protection Act of 1998 (“COPPA”) generally requires websites and apps to obtain verifiable parental consent before collecting personal information from children under 13 years of age. </a:t>
            </a:r>
          </a:p>
          <a:p>
            <a:pPr marL="0" indent="0">
              <a:buNone/>
            </a:pPr>
            <a:r>
              <a:rPr lang="en-US" sz="2400" dirty="0"/>
              <a:t>The FTC has brought over 20 COPPA cases and collected millions of dollars in civil penalties since 2000. </a:t>
            </a:r>
          </a:p>
          <a:p>
            <a:pPr marL="0" indent="0">
              <a:buNone/>
            </a:pPr>
            <a:r>
              <a:rPr lang="en-US" sz="2400" dirty="0"/>
              <a:t>The FTC updated its regulatory rule that implements COPPA to address new developments – such as social networking, smartphone Internet access, and the ability to use geolocation information – that affect children’s privacy, in 2013. </a:t>
            </a:r>
          </a:p>
          <a:p>
            <a:pPr marL="0" indent="0">
              <a:buNone/>
            </a:pPr>
            <a:endParaRPr lang="en-US" dirty="0"/>
          </a:p>
          <a:p>
            <a:pPr marL="342900" lvl="1" indent="0">
              <a:buNone/>
            </a:pPr>
            <a:endParaRPr lang="en-US" dirty="0"/>
          </a:p>
        </p:txBody>
      </p:sp>
      <p:sp>
        <p:nvSpPr>
          <p:cNvPr id="4" name="TextBox 3">
            <a:extLst>
              <a:ext uri="{FF2B5EF4-FFF2-40B4-BE49-F238E27FC236}">
                <a16:creationId xmlns:a16="http://schemas.microsoft.com/office/drawing/2014/main" xmlns="" id="{94BBF9F5-8D86-4B50-A214-0E791DA11686}"/>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11. https://www.ftc.gov/news-events/press-releases/2017/09/lenovo-settles-ftc-charges-it-harmed-consumers-preinstalled</a:t>
            </a:r>
          </a:p>
        </p:txBody>
      </p:sp>
      <p:pic>
        <p:nvPicPr>
          <p:cNvPr id="6" name="Picture 5" descr="Image of child looking at a cell phone.">
            <a:extLst>
              <a:ext uri="{FF2B5EF4-FFF2-40B4-BE49-F238E27FC236}">
                <a16:creationId xmlns:a16="http://schemas.microsoft.com/office/drawing/2014/main" xmlns="" id="{4C332A73-EAF1-41D8-A452-25C00D52DA24}"/>
              </a:ext>
            </a:extLst>
          </p:cNvPr>
          <p:cNvPicPr>
            <a:picLocks noChangeAspect="1"/>
          </p:cNvPicPr>
          <p:nvPr/>
        </p:nvPicPr>
        <p:blipFill>
          <a:blip r:embed="rId2"/>
          <a:stretch>
            <a:fillRect/>
          </a:stretch>
        </p:blipFill>
        <p:spPr>
          <a:xfrm>
            <a:off x="6391037" y="234737"/>
            <a:ext cx="2379509" cy="1586339"/>
          </a:xfrm>
          <a:prstGeom prst="rect">
            <a:avLst/>
          </a:prstGeom>
        </p:spPr>
      </p:pic>
    </p:spTree>
    <p:extLst>
      <p:ext uri="{BB962C8B-B14F-4D97-AF65-F5344CB8AC3E}">
        <p14:creationId xmlns:p14="http://schemas.microsoft.com/office/powerpoint/2010/main" val="2514751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5111C4-B302-4DF6-B92E-1588A6AD7FEF}"/>
              </a:ext>
            </a:extLst>
          </p:cNvPr>
          <p:cNvSpPr>
            <a:spLocks noGrp="1"/>
          </p:cNvSpPr>
          <p:nvPr>
            <p:ph type="title"/>
          </p:nvPr>
        </p:nvSpPr>
        <p:spPr>
          <a:xfrm>
            <a:off x="347296" y="191801"/>
            <a:ext cx="7886700" cy="957237"/>
          </a:xfrm>
        </p:spPr>
        <p:txBody>
          <a:bodyPr/>
          <a:lstStyle/>
          <a:p>
            <a:r>
              <a:rPr lang="en-US" dirty="0"/>
              <a:t>FTC COPPA Lawsuit: VTech</a:t>
            </a:r>
            <a:r>
              <a:rPr lang="en-US" baseline="30000" dirty="0"/>
              <a:t>12</a:t>
            </a:r>
          </a:p>
        </p:txBody>
      </p:sp>
      <p:sp>
        <p:nvSpPr>
          <p:cNvPr id="3" name="Content Placeholder 2">
            <a:extLst>
              <a:ext uri="{FF2B5EF4-FFF2-40B4-BE49-F238E27FC236}">
                <a16:creationId xmlns:a16="http://schemas.microsoft.com/office/drawing/2014/main" xmlns="" id="{D91DEBAF-0401-4FD5-BCD5-8E6318813579}"/>
              </a:ext>
            </a:extLst>
          </p:cNvPr>
          <p:cNvSpPr>
            <a:spLocks noGrp="1"/>
          </p:cNvSpPr>
          <p:nvPr>
            <p:ph idx="1"/>
          </p:nvPr>
        </p:nvSpPr>
        <p:spPr>
          <a:xfrm>
            <a:off x="347296" y="1082718"/>
            <a:ext cx="8449408" cy="5274080"/>
          </a:xfrm>
        </p:spPr>
        <p:txBody>
          <a:bodyPr/>
          <a:lstStyle/>
          <a:p>
            <a:pPr marL="0" indent="0">
              <a:buNone/>
            </a:pPr>
            <a:r>
              <a:rPr lang="en-US" sz="2000" dirty="0"/>
              <a:t>The FTC said that </a:t>
            </a:r>
            <a:r>
              <a:rPr lang="en-US" sz="2000" dirty="0" err="1"/>
              <a:t>VTech</a:t>
            </a:r>
            <a:r>
              <a:rPr lang="en-US" sz="2000" dirty="0"/>
              <a:t> violated COPPA and the FTC Act by failing to take reasonable steps to protect sensitive data collected from children. </a:t>
            </a:r>
          </a:p>
          <a:p>
            <a:pPr marL="0" indent="0">
              <a:buNone/>
            </a:pPr>
            <a:r>
              <a:rPr lang="en-US" sz="2000" dirty="0"/>
              <a:t>This case was FTC’s first dealing with connected toys.  The FTC alleges that </a:t>
            </a:r>
            <a:r>
              <a:rPr lang="en-US" sz="2000" dirty="0" err="1"/>
              <a:t>VTech’s</a:t>
            </a:r>
            <a:r>
              <a:rPr lang="en-US" sz="2000" dirty="0"/>
              <a:t> violations came to light only after a hacker stole personal information about kids and parents who used the company’s products.</a:t>
            </a:r>
          </a:p>
          <a:p>
            <a:pPr marL="0" indent="0">
              <a:buNone/>
            </a:pPr>
            <a:r>
              <a:rPr lang="en-US" sz="2000" dirty="0" err="1"/>
              <a:t>VTech</a:t>
            </a:r>
            <a:r>
              <a:rPr lang="en-US" sz="2000" dirty="0"/>
              <a:t> violated specific COPPA provisions, according to the FTC.  “</a:t>
            </a:r>
            <a:r>
              <a:rPr lang="en-US" sz="2000" dirty="0" err="1"/>
              <a:t>VTech</a:t>
            </a:r>
            <a:r>
              <a:rPr lang="en-US" sz="2000" dirty="0"/>
              <a:t> failed to provide sufficient notice on its website about the information it collects from children, how it uses that information, and its disclosure practices. In addition, </a:t>
            </a:r>
            <a:r>
              <a:rPr lang="en-US" sz="2000" dirty="0" err="1"/>
              <a:t>VTech</a:t>
            </a:r>
            <a:r>
              <a:rPr lang="en-US" sz="2000" dirty="0"/>
              <a:t> failed to provide direct notice of its policies to parents. The company also failed to provide reasonable data security to protect the personal information collected from consumers.</a:t>
            </a:r>
          </a:p>
          <a:p>
            <a:pPr marL="0" indent="0">
              <a:buNone/>
            </a:pPr>
            <a:r>
              <a:rPr lang="en-US" sz="2000" dirty="0"/>
              <a:t>The lawsuit alleged that when people set up a Kid Connect app account, </a:t>
            </a:r>
            <a:r>
              <a:rPr lang="en-US" sz="2000" dirty="0" err="1"/>
              <a:t>VTech</a:t>
            </a:r>
            <a:r>
              <a:rPr lang="en-US" sz="2000" dirty="0"/>
              <a:t> didn’t have a COPPA-compliant mechanism in place to verify that the person registering the account was a parent and not a child.”</a:t>
            </a:r>
          </a:p>
          <a:p>
            <a:pPr marL="0" indent="0">
              <a:buNone/>
            </a:pPr>
            <a:r>
              <a:rPr lang="en-US" sz="2000" dirty="0" err="1"/>
              <a:t>VTech</a:t>
            </a:r>
            <a:r>
              <a:rPr lang="en-US" sz="2000" dirty="0"/>
              <a:t> agreed to pay $650,000 in civil penalties and to implement a comprehensive data security program, which will be subject to biennial audit over the next 20 years.</a:t>
            </a:r>
            <a:r>
              <a:rPr lang="en-US" sz="2000" baseline="30000" dirty="0"/>
              <a:t>13</a:t>
            </a:r>
          </a:p>
        </p:txBody>
      </p:sp>
      <p:sp>
        <p:nvSpPr>
          <p:cNvPr id="4" name="TextBox 3">
            <a:extLst>
              <a:ext uri="{FF2B5EF4-FFF2-40B4-BE49-F238E27FC236}">
                <a16:creationId xmlns:a16="http://schemas.microsoft.com/office/drawing/2014/main" xmlns="" id="{77ACF624-4DB8-403D-8591-991131931984}"/>
              </a:ext>
            </a:extLst>
          </p:cNvPr>
          <p:cNvSpPr txBox="1"/>
          <p:nvPr/>
        </p:nvSpPr>
        <p:spPr>
          <a:xfrm>
            <a:off x="347296" y="6329562"/>
            <a:ext cx="8449408" cy="400110"/>
          </a:xfrm>
          <a:prstGeom prst="rect">
            <a:avLst/>
          </a:prstGeom>
          <a:noFill/>
        </p:spPr>
        <p:txBody>
          <a:bodyPr wrap="square" rtlCol="0">
            <a:spAutoFit/>
          </a:bodyPr>
          <a:lstStyle/>
          <a:p>
            <a:r>
              <a:rPr lang="en-US" sz="1000" dirty="0">
                <a:latin typeface="+mn-lt"/>
              </a:rPr>
              <a:t>12. https://www.ftc.gov/news-events/blogs/business-blog/2018/01/vtech-settlement-cautions-companies-keep-coppa-covered-data</a:t>
            </a:r>
          </a:p>
          <a:p>
            <a:r>
              <a:rPr lang="en-US" sz="1000" dirty="0">
                <a:latin typeface="+mn-lt"/>
              </a:rPr>
              <a:t>13. https://www.infolawgroup.com/2018/01/articles/coppa/vtech-settlement/</a:t>
            </a:r>
          </a:p>
        </p:txBody>
      </p:sp>
    </p:spTree>
    <p:extLst>
      <p:ext uri="{BB962C8B-B14F-4D97-AF65-F5344CB8AC3E}">
        <p14:creationId xmlns:p14="http://schemas.microsoft.com/office/powerpoint/2010/main" val="2716539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Federal Communications Commission (FCC)</a:t>
            </a:r>
          </a:p>
        </p:txBody>
      </p:sp>
      <p:pic>
        <p:nvPicPr>
          <p:cNvPr id="3" name="Picture 2" descr="Image of the earth with lines and dots symbolizing a communications network.">
            <a:extLst>
              <a:ext uri="{FF2B5EF4-FFF2-40B4-BE49-F238E27FC236}">
                <a16:creationId xmlns:a16="http://schemas.microsoft.com/office/drawing/2014/main" xmlns="" id="{E49913BF-F266-4526-AEF0-1033A30A62A8}"/>
              </a:ext>
            </a:extLst>
          </p:cNvPr>
          <p:cNvPicPr>
            <a:picLocks noChangeAspect="1"/>
          </p:cNvPicPr>
          <p:nvPr/>
        </p:nvPicPr>
        <p:blipFill>
          <a:blip r:embed="rId2"/>
          <a:stretch>
            <a:fillRect/>
          </a:stretch>
        </p:blipFill>
        <p:spPr>
          <a:xfrm>
            <a:off x="3288323" y="1709739"/>
            <a:ext cx="4000686" cy="2667124"/>
          </a:xfrm>
          <a:prstGeom prst="rect">
            <a:avLst/>
          </a:prstGeom>
        </p:spPr>
      </p:pic>
    </p:spTree>
    <p:extLst>
      <p:ext uri="{BB962C8B-B14F-4D97-AF65-F5344CB8AC3E}">
        <p14:creationId xmlns:p14="http://schemas.microsoft.com/office/powerpoint/2010/main" val="133734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F9D69E-E1E2-41BC-93D7-FCAC419BA04C}"/>
              </a:ext>
            </a:extLst>
          </p:cNvPr>
          <p:cNvSpPr>
            <a:spLocks noGrp="1"/>
          </p:cNvSpPr>
          <p:nvPr>
            <p:ph type="title"/>
          </p:nvPr>
        </p:nvSpPr>
        <p:spPr>
          <a:xfrm>
            <a:off x="628650" y="106763"/>
            <a:ext cx="7886700" cy="1325563"/>
          </a:xfrm>
        </p:spPr>
        <p:txBody>
          <a:bodyPr/>
          <a:lstStyle/>
          <a:p>
            <a:r>
              <a:rPr lang="en-US" dirty="0"/>
              <a:t>Federal Communications Commission (FCC)</a:t>
            </a:r>
            <a:r>
              <a:rPr lang="en-US" baseline="30000" dirty="0"/>
              <a:t>14</a:t>
            </a:r>
          </a:p>
        </p:txBody>
      </p:sp>
      <p:sp>
        <p:nvSpPr>
          <p:cNvPr id="3" name="Content Placeholder 2">
            <a:extLst>
              <a:ext uri="{FF2B5EF4-FFF2-40B4-BE49-F238E27FC236}">
                <a16:creationId xmlns:a16="http://schemas.microsoft.com/office/drawing/2014/main" xmlns="" id="{6D77BF66-408E-4D1B-8B82-86AF8FF55182}"/>
              </a:ext>
            </a:extLst>
          </p:cNvPr>
          <p:cNvSpPr>
            <a:spLocks noGrp="1"/>
          </p:cNvSpPr>
          <p:nvPr>
            <p:ph idx="1"/>
          </p:nvPr>
        </p:nvSpPr>
        <p:spPr>
          <a:xfrm>
            <a:off x="628650" y="1167642"/>
            <a:ext cx="7886700" cy="4522716"/>
          </a:xfrm>
        </p:spPr>
        <p:txBody>
          <a:bodyPr/>
          <a:lstStyle/>
          <a:p>
            <a:pPr marL="0" indent="0">
              <a:buNone/>
            </a:pPr>
            <a:r>
              <a:rPr lang="en-US" dirty="0"/>
              <a:t>The Federal Communication commission (FCC) is an “independent U.S. government agency overseen by Congress, the Commission is the federal agency responsible for implementing and enforcing America’s communications law and regulations.”</a:t>
            </a:r>
          </a:p>
          <a:p>
            <a:pPr marL="0" indent="0">
              <a:buNone/>
            </a:pPr>
            <a:r>
              <a:rPr lang="en-US" dirty="0"/>
              <a:t>The FCC “regulates interstate and international communications by radio, television, wire, satellite, and cable in all 50 states, the District of Columbia and U.S. territories.” Title 47 of the Code of Federal Regulations (CFR) contain the FCC’s rules and regulations.</a:t>
            </a:r>
          </a:p>
          <a:p>
            <a:pPr marL="0" indent="0">
              <a:buNone/>
            </a:pPr>
            <a:r>
              <a:rPr lang="en-US" dirty="0"/>
              <a:t>Most FCC rules are adopted by a process known as "notice and comment." Under that process, the FCC gives the public notice that it is considering adopting or modifying rules on a particular subject and seeks the public's comment. The Commission considers the comments received in developing final rules.” </a:t>
            </a:r>
          </a:p>
          <a:p>
            <a:pPr marL="0" indent="0">
              <a:buNone/>
            </a:pPr>
            <a:r>
              <a:rPr lang="en-US" dirty="0"/>
              <a:t>Takeaway: The FCC is responsible for regulating the radio, television and phone industries, and has expertise in consumer protection as applied to telecommunications services.</a:t>
            </a:r>
          </a:p>
          <a:p>
            <a:pPr marL="0" indent="0">
              <a:buNone/>
            </a:pPr>
            <a:endParaRPr lang="en-US" dirty="0"/>
          </a:p>
        </p:txBody>
      </p:sp>
      <p:sp>
        <p:nvSpPr>
          <p:cNvPr id="4" name="TextBox 3">
            <a:extLst>
              <a:ext uri="{FF2B5EF4-FFF2-40B4-BE49-F238E27FC236}">
                <a16:creationId xmlns:a16="http://schemas.microsoft.com/office/drawing/2014/main" xmlns="" id="{2EA419AE-EAEB-49C1-AD99-2655FCC69F93}"/>
              </a:ext>
            </a:extLst>
          </p:cNvPr>
          <p:cNvSpPr txBox="1"/>
          <p:nvPr/>
        </p:nvSpPr>
        <p:spPr>
          <a:xfrm>
            <a:off x="614582" y="6369763"/>
            <a:ext cx="8155964" cy="246221"/>
          </a:xfrm>
          <a:prstGeom prst="rect">
            <a:avLst/>
          </a:prstGeom>
          <a:noFill/>
        </p:spPr>
        <p:txBody>
          <a:bodyPr wrap="square" rtlCol="0">
            <a:spAutoFit/>
          </a:bodyPr>
          <a:lstStyle/>
          <a:p>
            <a:r>
              <a:rPr lang="en-US" sz="1000" dirty="0">
                <a:latin typeface="+mn-lt"/>
              </a:rPr>
              <a:t>14. https://www.fcc.gov/about/overview</a:t>
            </a:r>
          </a:p>
        </p:txBody>
      </p:sp>
    </p:spTree>
    <p:extLst>
      <p:ext uri="{BB962C8B-B14F-4D97-AF65-F5344CB8AC3E}">
        <p14:creationId xmlns:p14="http://schemas.microsoft.com/office/powerpoint/2010/main" val="4242509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F9D69E-E1E2-41BC-93D7-FCAC419BA04C}"/>
              </a:ext>
            </a:extLst>
          </p:cNvPr>
          <p:cNvSpPr>
            <a:spLocks noGrp="1"/>
          </p:cNvSpPr>
          <p:nvPr>
            <p:ph type="title"/>
          </p:nvPr>
        </p:nvSpPr>
        <p:spPr/>
        <p:txBody>
          <a:bodyPr/>
          <a:lstStyle/>
          <a:p>
            <a:r>
              <a:rPr lang="en-US" dirty="0"/>
              <a:t>Federal Communications Commission (FCC)</a:t>
            </a:r>
            <a:r>
              <a:rPr lang="en-US" baseline="30000" dirty="0"/>
              <a:t>15</a:t>
            </a:r>
          </a:p>
        </p:txBody>
      </p:sp>
      <p:sp>
        <p:nvSpPr>
          <p:cNvPr id="3" name="Content Placeholder 2">
            <a:extLst>
              <a:ext uri="{FF2B5EF4-FFF2-40B4-BE49-F238E27FC236}">
                <a16:creationId xmlns:a16="http://schemas.microsoft.com/office/drawing/2014/main" xmlns="" id="{6D77BF66-408E-4D1B-8B82-86AF8FF55182}"/>
              </a:ext>
            </a:extLst>
          </p:cNvPr>
          <p:cNvSpPr>
            <a:spLocks noGrp="1"/>
          </p:cNvSpPr>
          <p:nvPr>
            <p:ph idx="1"/>
          </p:nvPr>
        </p:nvSpPr>
        <p:spPr>
          <a:xfrm>
            <a:off x="614582" y="1395267"/>
            <a:ext cx="7886700" cy="4351338"/>
          </a:xfrm>
        </p:spPr>
        <p:txBody>
          <a:bodyPr/>
          <a:lstStyle/>
          <a:p>
            <a:pPr marL="0" indent="0">
              <a:buNone/>
            </a:pPr>
            <a:r>
              <a:rPr lang="en-US" dirty="0"/>
              <a:t>Cyber security is the approach the FCC takes towards securing the information that flows through broadband communications networks. </a:t>
            </a:r>
          </a:p>
          <a:p>
            <a:pPr marL="0" indent="0">
              <a:buNone/>
            </a:pPr>
            <a:r>
              <a:rPr lang="en-US" dirty="0"/>
              <a:t>The FCC, in its oversight of the nation’s communications network service providers, works with the industry to secure the networks the Internet depends upon.</a:t>
            </a:r>
          </a:p>
          <a:p>
            <a:pPr marL="0" indent="0">
              <a:buNone/>
            </a:pPr>
            <a:r>
              <a:rPr lang="en-US" dirty="0"/>
              <a:t>“Botnets, domain name fraud, and Internet route hijacking pose significant threats to our economy and our digital society. FCC staff estimate the costs of cyber crimes, exploiting these Internet vulnerabilities, exceed $1 trillion annually.”</a:t>
            </a:r>
          </a:p>
          <a:p>
            <a:pPr marL="0" indent="0">
              <a:buNone/>
            </a:pPr>
            <a:r>
              <a:rPr lang="en-US" dirty="0"/>
              <a:t>The FCC works with internet service providers to address and minimize network vulnerabilities.  The FCC advisory committee, the Communications Security, Reliability and Interoperability Council (CSRIC) develops industry-wide best practices that “promote cyber security on Domain Name System (DNS), Border Gateway Protocol (BGP) and botnet remediation.” </a:t>
            </a:r>
          </a:p>
        </p:txBody>
      </p:sp>
      <p:sp>
        <p:nvSpPr>
          <p:cNvPr id="4" name="TextBox 3">
            <a:extLst>
              <a:ext uri="{FF2B5EF4-FFF2-40B4-BE49-F238E27FC236}">
                <a16:creationId xmlns:a16="http://schemas.microsoft.com/office/drawing/2014/main" xmlns="" id="{2EA419AE-EAEB-49C1-AD99-2655FCC69F93}"/>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15. https://www.fcc.gov/general/cyber-security-and-network-reliability</a:t>
            </a:r>
          </a:p>
        </p:txBody>
      </p:sp>
    </p:spTree>
    <p:extLst>
      <p:ext uri="{BB962C8B-B14F-4D97-AF65-F5344CB8AC3E}">
        <p14:creationId xmlns:p14="http://schemas.microsoft.com/office/powerpoint/2010/main" val="410649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F47BCD-148B-404A-AEFB-2CF8247E20D0}"/>
              </a:ext>
            </a:extLst>
          </p:cNvPr>
          <p:cNvSpPr>
            <a:spLocks noGrp="1"/>
          </p:cNvSpPr>
          <p:nvPr>
            <p:ph type="title"/>
          </p:nvPr>
        </p:nvSpPr>
        <p:spPr/>
        <p:txBody>
          <a:bodyPr/>
          <a:lstStyle/>
          <a:p>
            <a:r>
              <a:rPr lang="en-US" dirty="0"/>
              <a:t>FTC &amp; FCC Authority</a:t>
            </a:r>
            <a:r>
              <a:rPr lang="en-US" baseline="30000" dirty="0"/>
              <a:t>16</a:t>
            </a:r>
          </a:p>
        </p:txBody>
      </p:sp>
      <p:sp>
        <p:nvSpPr>
          <p:cNvPr id="3" name="Content Placeholder 2">
            <a:extLst>
              <a:ext uri="{FF2B5EF4-FFF2-40B4-BE49-F238E27FC236}">
                <a16:creationId xmlns:a16="http://schemas.microsoft.com/office/drawing/2014/main" xmlns="" id="{FBE1B7A6-5314-44F1-9969-CC2BF094ED7A}"/>
              </a:ext>
            </a:extLst>
          </p:cNvPr>
          <p:cNvSpPr>
            <a:spLocks noGrp="1"/>
          </p:cNvSpPr>
          <p:nvPr>
            <p:ph idx="1"/>
          </p:nvPr>
        </p:nvSpPr>
        <p:spPr>
          <a:xfrm>
            <a:off x="628650" y="1714550"/>
            <a:ext cx="7886700" cy="4351338"/>
          </a:xfrm>
        </p:spPr>
        <p:txBody>
          <a:bodyPr/>
          <a:lstStyle/>
          <a:p>
            <a:pPr marL="0" indent="0">
              <a:buNone/>
            </a:pPr>
            <a:r>
              <a:rPr lang="en-US" sz="2400" dirty="0"/>
              <a:t>No exercise of enforcement authority by the FTC should be taken to be a limitation on authority otherwise available to the FCC. </a:t>
            </a:r>
          </a:p>
          <a:p>
            <a:pPr marL="0" indent="0">
              <a:buNone/>
            </a:pPr>
            <a:r>
              <a:rPr lang="en-US" sz="2400" dirty="0"/>
              <a:t>No exercise of enforcement authority by the FCC should be taken to be a limitation on authority otherwise available to the FTC.</a:t>
            </a:r>
          </a:p>
          <a:p>
            <a:pPr marL="0" indent="0">
              <a:buNone/>
            </a:pPr>
            <a:r>
              <a:rPr lang="en-US" sz="2400" dirty="0"/>
              <a:t>When the  law permits both the FCC and the FTC to address the same conduct, the agencies agree to follow an agreed upon processes to ensure that their activities efficiently protect consumers and serve the public interest. </a:t>
            </a:r>
          </a:p>
          <a:p>
            <a:pPr marL="0" indent="0">
              <a:buNone/>
            </a:pPr>
            <a:r>
              <a:rPr lang="en-US" sz="2400" dirty="0"/>
              <a:t>The FCC and FTC share data regarding consumer complaints to the extent feasible</a:t>
            </a:r>
          </a:p>
          <a:p>
            <a:pPr marL="0" indent="0">
              <a:buNone/>
            </a:pPr>
            <a:endParaRPr lang="en-US" sz="2400" dirty="0"/>
          </a:p>
          <a:p>
            <a:pPr marL="0" indent="0">
              <a:buNone/>
            </a:pPr>
            <a:endParaRPr lang="en-US" sz="2400" dirty="0"/>
          </a:p>
        </p:txBody>
      </p:sp>
      <p:sp>
        <p:nvSpPr>
          <p:cNvPr id="4" name="TextBox 3">
            <a:extLst>
              <a:ext uri="{FF2B5EF4-FFF2-40B4-BE49-F238E27FC236}">
                <a16:creationId xmlns:a16="http://schemas.microsoft.com/office/drawing/2014/main" xmlns="" id="{7B9B2190-8D5A-4A76-BB16-8D36588DCEC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16. https://www.ftc.gov/system/files/documents/cooperation_agreements/151116ftcfcc-mou.pdf</a:t>
            </a:r>
          </a:p>
        </p:txBody>
      </p:sp>
      <p:pic>
        <p:nvPicPr>
          <p:cNvPr id="8" name="Picture 7" descr="Image of a loop with buildings all around it. ">
            <a:extLst>
              <a:ext uri="{FF2B5EF4-FFF2-40B4-BE49-F238E27FC236}">
                <a16:creationId xmlns:a16="http://schemas.microsoft.com/office/drawing/2014/main" xmlns="" id="{DB36FEE0-D079-4F58-8231-38CCD459A5E3}"/>
              </a:ext>
            </a:extLst>
          </p:cNvPr>
          <p:cNvPicPr>
            <a:picLocks noChangeAspect="1"/>
          </p:cNvPicPr>
          <p:nvPr/>
        </p:nvPicPr>
        <p:blipFill>
          <a:blip r:embed="rId2"/>
          <a:stretch>
            <a:fillRect/>
          </a:stretch>
        </p:blipFill>
        <p:spPr>
          <a:xfrm>
            <a:off x="5278827" y="0"/>
            <a:ext cx="3491719" cy="1745860"/>
          </a:xfrm>
          <a:prstGeom prst="rect">
            <a:avLst/>
          </a:prstGeom>
        </p:spPr>
      </p:pic>
    </p:spTree>
    <p:extLst>
      <p:ext uri="{BB962C8B-B14F-4D97-AF65-F5344CB8AC3E}">
        <p14:creationId xmlns:p14="http://schemas.microsoft.com/office/powerpoint/2010/main" val="3333201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p:txBody>
          <a:bodyPr/>
          <a:lstStyle/>
          <a:p>
            <a:r>
              <a:rPr lang="en-IE" dirty="0"/>
              <a:t>FTC-FCC Assessment</a:t>
            </a:r>
          </a:p>
        </p:txBody>
      </p:sp>
      <p:pic>
        <p:nvPicPr>
          <p:cNvPr id="6" name="Content Placeholder 5" descr="Image of a blue question mark.">
            <a:extLst>
              <a:ext uri="{FF2B5EF4-FFF2-40B4-BE49-F238E27FC236}">
                <a16:creationId xmlns:a16="http://schemas.microsoft.com/office/drawing/2014/main" xmlns="" id="{2A8D164D-D1A6-407D-8200-E2E6D78BF8D8}"/>
              </a:ext>
            </a:extLst>
          </p:cNvPr>
          <p:cNvPicPr>
            <a:picLocks noGrp="1" noChangeAspect="1"/>
          </p:cNvPicPr>
          <p:nvPr>
            <p:ph idx="1"/>
          </p:nvPr>
        </p:nvPicPr>
        <p:blipFill>
          <a:blip r:embed="rId2"/>
          <a:stretch>
            <a:fillRect/>
          </a:stretch>
        </p:blipFill>
        <p:spPr>
          <a:xfrm>
            <a:off x="5653747" y="1871003"/>
            <a:ext cx="3238500" cy="3238500"/>
          </a:xfrm>
        </p:spPr>
      </p:pic>
      <p:sp>
        <p:nvSpPr>
          <p:cNvPr id="7" name="TextBox 6">
            <a:extLst>
              <a:ext uri="{FF2B5EF4-FFF2-40B4-BE49-F238E27FC236}">
                <a16:creationId xmlns:a16="http://schemas.microsoft.com/office/drawing/2014/main" xmlns="" id="{41AA4C45-5F2A-4DAA-8DE9-69F1B05D803C}"/>
              </a:ext>
            </a:extLst>
          </p:cNvPr>
          <p:cNvSpPr txBox="1"/>
          <p:nvPr/>
        </p:nvSpPr>
        <p:spPr>
          <a:xfrm>
            <a:off x="628650" y="1871003"/>
            <a:ext cx="4562328" cy="4154984"/>
          </a:xfrm>
          <a:prstGeom prst="rect">
            <a:avLst/>
          </a:prstGeom>
          <a:noFill/>
        </p:spPr>
        <p:txBody>
          <a:bodyPr wrap="square" rtlCol="0">
            <a:spAutoFit/>
          </a:bodyPr>
          <a:lstStyle/>
          <a:p>
            <a:r>
              <a:rPr lang="en-US" sz="2400" dirty="0">
                <a:latin typeface="+mn-lt"/>
              </a:rPr>
              <a:t>Which agency has expertise and leadership with regard to consumer protection as applied to telecommunications services?</a:t>
            </a:r>
          </a:p>
          <a:p>
            <a:endParaRPr lang="en-US" sz="2400" dirty="0">
              <a:latin typeface="+mn-lt"/>
            </a:endParaRPr>
          </a:p>
          <a:p>
            <a:endParaRPr lang="en-US" sz="2400" dirty="0">
              <a:latin typeface="+mn-lt"/>
            </a:endParaRPr>
          </a:p>
          <a:p>
            <a:r>
              <a:rPr lang="en-US" sz="2400" dirty="0">
                <a:latin typeface="+mn-lt"/>
              </a:rPr>
              <a:t>Which agency has expertise and leadership on matters of consumer protection?</a:t>
            </a:r>
          </a:p>
          <a:p>
            <a:endParaRPr lang="en-US" sz="2400" dirty="0">
              <a:latin typeface="+mn-lt"/>
            </a:endParaRPr>
          </a:p>
          <a:p>
            <a:endParaRPr lang="en-US" sz="2400" dirty="0">
              <a:latin typeface="+mn-lt"/>
            </a:endParaRPr>
          </a:p>
        </p:txBody>
      </p:sp>
    </p:spTree>
    <p:extLst>
      <p:ext uri="{BB962C8B-B14F-4D97-AF65-F5344CB8AC3E}">
        <p14:creationId xmlns:p14="http://schemas.microsoft.com/office/powerpoint/2010/main" val="2476107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0165" y="406693"/>
            <a:ext cx="7886700" cy="1325563"/>
          </a:xfrm>
        </p:spPr>
        <p:txBody>
          <a:bodyPr/>
          <a:lstStyle/>
          <a:p>
            <a:pPr eaLnBrk="1" hangingPunct="1"/>
            <a:r>
              <a:rPr lang="en-US" dirty="0"/>
              <a:t>Lesson Outline: U.S. </a:t>
            </a:r>
            <a:r>
              <a:rPr lang="en-US"/>
              <a:t>Regulatory Agencies</a:t>
            </a:r>
            <a:endParaRPr lang="en-US" dirty="0"/>
          </a:p>
        </p:txBody>
      </p:sp>
      <p:sp>
        <p:nvSpPr>
          <p:cNvPr id="14338" name="Content Placeholder 2"/>
          <p:cNvSpPr>
            <a:spLocks noGrp="1"/>
          </p:cNvSpPr>
          <p:nvPr>
            <p:ph idx="1"/>
          </p:nvPr>
        </p:nvSpPr>
        <p:spPr>
          <a:xfrm>
            <a:off x="1167618" y="1709252"/>
            <a:ext cx="6808763" cy="4492015"/>
          </a:xfrm>
        </p:spPr>
        <p:txBody>
          <a:bodyPr/>
          <a:lstStyle/>
          <a:p>
            <a:pPr marL="457200" indent="-457200">
              <a:buAutoNum type="arabicPeriod"/>
            </a:pPr>
            <a:r>
              <a:rPr lang="en-US" sz="2400" dirty="0"/>
              <a:t>Federal Trade Commission (FTC)</a:t>
            </a:r>
          </a:p>
          <a:p>
            <a:pPr marL="457200" indent="-457200">
              <a:buAutoNum type="arabicPeriod"/>
            </a:pPr>
            <a:r>
              <a:rPr lang="en-US" sz="2400" dirty="0"/>
              <a:t>Federal Communications Commission (FCC)</a:t>
            </a:r>
          </a:p>
          <a:p>
            <a:pPr marL="800100" lvl="1" indent="-457200">
              <a:buFont typeface="+mj-lt"/>
              <a:buAutoNum type="alphaLcPeriod"/>
            </a:pP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3319974" y="3554364"/>
            <a:ext cx="2147082" cy="20391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p:txBody>
          <a:bodyPr/>
          <a:lstStyle/>
          <a:p>
            <a:r>
              <a:rPr lang="en-IE" dirty="0"/>
              <a:t>FTC-FCC Assessment Answer</a:t>
            </a:r>
          </a:p>
        </p:txBody>
      </p:sp>
      <p:pic>
        <p:nvPicPr>
          <p:cNvPr id="6" name="Content Placeholder 5" descr="Image of a blue question mark.">
            <a:extLst>
              <a:ext uri="{FF2B5EF4-FFF2-40B4-BE49-F238E27FC236}">
                <a16:creationId xmlns:a16="http://schemas.microsoft.com/office/drawing/2014/main" xmlns="" id="{2A8D164D-D1A6-407D-8200-E2E6D78BF8D8}"/>
              </a:ext>
            </a:extLst>
          </p:cNvPr>
          <p:cNvPicPr>
            <a:picLocks noGrp="1" noChangeAspect="1"/>
          </p:cNvPicPr>
          <p:nvPr>
            <p:ph idx="1"/>
          </p:nvPr>
        </p:nvPicPr>
        <p:blipFill>
          <a:blip r:embed="rId2"/>
          <a:stretch>
            <a:fillRect/>
          </a:stretch>
        </p:blipFill>
        <p:spPr>
          <a:xfrm>
            <a:off x="5653747" y="1871003"/>
            <a:ext cx="3238500" cy="3238500"/>
          </a:xfrm>
        </p:spPr>
      </p:pic>
      <p:sp>
        <p:nvSpPr>
          <p:cNvPr id="7" name="TextBox 6">
            <a:extLst>
              <a:ext uri="{FF2B5EF4-FFF2-40B4-BE49-F238E27FC236}">
                <a16:creationId xmlns:a16="http://schemas.microsoft.com/office/drawing/2014/main" xmlns="" id="{41AA4C45-5F2A-4DAA-8DE9-69F1B05D803C}"/>
              </a:ext>
            </a:extLst>
          </p:cNvPr>
          <p:cNvSpPr txBox="1"/>
          <p:nvPr/>
        </p:nvSpPr>
        <p:spPr>
          <a:xfrm>
            <a:off x="628650" y="1871003"/>
            <a:ext cx="4562328" cy="4154984"/>
          </a:xfrm>
          <a:prstGeom prst="rect">
            <a:avLst/>
          </a:prstGeom>
          <a:noFill/>
        </p:spPr>
        <p:txBody>
          <a:bodyPr wrap="square" rtlCol="0">
            <a:spAutoFit/>
          </a:bodyPr>
          <a:lstStyle/>
          <a:p>
            <a:r>
              <a:rPr lang="en-US" sz="2400" dirty="0">
                <a:latin typeface="+mn-lt"/>
              </a:rPr>
              <a:t>Which agency has expertise and leadership with regard to consumer protection as applied to telecommunications services?</a:t>
            </a:r>
          </a:p>
          <a:p>
            <a:r>
              <a:rPr lang="en-US" sz="2400" b="1" u="sng" dirty="0">
                <a:latin typeface="+mn-lt"/>
              </a:rPr>
              <a:t>FCC</a:t>
            </a:r>
          </a:p>
          <a:p>
            <a:endParaRPr lang="en-US" sz="2400" dirty="0">
              <a:latin typeface="+mn-lt"/>
            </a:endParaRPr>
          </a:p>
          <a:p>
            <a:r>
              <a:rPr lang="en-US" sz="2400" dirty="0">
                <a:latin typeface="+mn-lt"/>
              </a:rPr>
              <a:t>Which agency has expertise and leadership on matters of consumer protection?</a:t>
            </a:r>
          </a:p>
          <a:p>
            <a:r>
              <a:rPr lang="en-US" sz="2400" b="1" u="sng" dirty="0">
                <a:latin typeface="+mn-lt"/>
              </a:rPr>
              <a:t>FTC</a:t>
            </a:r>
          </a:p>
          <a:p>
            <a:endParaRPr lang="en-US" sz="2400" dirty="0">
              <a:latin typeface="+mn-lt"/>
            </a:endParaRPr>
          </a:p>
        </p:txBody>
      </p:sp>
    </p:spTree>
    <p:extLst>
      <p:ext uri="{BB962C8B-B14F-4D97-AF65-F5344CB8AC3E}">
        <p14:creationId xmlns:p14="http://schemas.microsoft.com/office/powerpoint/2010/main" val="2174983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6098" y="365126"/>
            <a:ext cx="8079252" cy="1325563"/>
          </a:xfrm>
        </p:spPr>
        <p:txBody>
          <a:bodyPr/>
          <a:lstStyle/>
          <a:p>
            <a:r>
              <a:rPr lang="en-US" dirty="0"/>
              <a:t>FTC-FCC Discussion</a:t>
            </a:r>
          </a:p>
        </p:txBody>
      </p:sp>
      <p:sp>
        <p:nvSpPr>
          <p:cNvPr id="3" name="Content Placeholder 2"/>
          <p:cNvSpPr>
            <a:spLocks noGrp="1"/>
          </p:cNvSpPr>
          <p:nvPr>
            <p:ph idx="1"/>
          </p:nvPr>
        </p:nvSpPr>
        <p:spPr>
          <a:xfrm>
            <a:off x="628650" y="1288682"/>
            <a:ext cx="7886700" cy="4351338"/>
          </a:xfrm>
        </p:spPr>
        <p:txBody>
          <a:bodyPr/>
          <a:lstStyle/>
          <a:p>
            <a:pPr marL="0" indent="0">
              <a:buNone/>
            </a:pPr>
            <a:endParaRPr lang="en-US" sz="2400" dirty="0"/>
          </a:p>
          <a:p>
            <a:pPr marL="0" indent="0">
              <a:buNone/>
            </a:pPr>
            <a:r>
              <a:rPr lang="en-US" sz="2400" dirty="0"/>
              <a:t>Who has more authority, the FCC or FTC? What happens when both agencies have laws addressing a specific act or conduct?</a:t>
            </a:r>
            <a:br>
              <a:rPr lang="en-US" sz="2400" dirty="0"/>
            </a:br>
            <a:endParaRPr lang="en-US" sz="2400" dirty="0"/>
          </a:p>
          <a:p>
            <a:endParaRPr lang="en-US" sz="2400" dirty="0"/>
          </a:p>
        </p:txBody>
      </p:sp>
      <p:pic>
        <p:nvPicPr>
          <p:cNvPr id="5" name="Picture 4" descr="Image of two faces looking at each other.">
            <a:extLst>
              <a:ext uri="{FF2B5EF4-FFF2-40B4-BE49-F238E27FC236}">
                <a16:creationId xmlns:a16="http://schemas.microsoft.com/office/drawing/2014/main" xmlns="" id="{E89DB2C5-13CC-4EE2-88A6-135FC37EEEB9}"/>
              </a:ext>
            </a:extLst>
          </p:cNvPr>
          <p:cNvPicPr>
            <a:picLocks noChangeAspect="1"/>
          </p:cNvPicPr>
          <p:nvPr/>
        </p:nvPicPr>
        <p:blipFill>
          <a:blip r:embed="rId3"/>
          <a:stretch>
            <a:fillRect/>
          </a:stretch>
        </p:blipFill>
        <p:spPr>
          <a:xfrm>
            <a:off x="2823136" y="3254374"/>
            <a:ext cx="3305175" cy="3238500"/>
          </a:xfrm>
          <a:prstGeom prst="rect">
            <a:avLst/>
          </a:prstGeom>
        </p:spPr>
      </p:pic>
    </p:spTree>
    <p:extLst>
      <p:ext uri="{BB962C8B-B14F-4D97-AF65-F5344CB8AC3E}">
        <p14:creationId xmlns:p14="http://schemas.microsoft.com/office/powerpoint/2010/main" val="240654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6098" y="365126"/>
            <a:ext cx="8079252" cy="1325563"/>
          </a:xfrm>
        </p:spPr>
        <p:txBody>
          <a:bodyPr/>
          <a:lstStyle/>
          <a:p>
            <a:r>
              <a:rPr lang="en-US" dirty="0"/>
              <a:t>FTC-FCC Discussion - Answer</a:t>
            </a:r>
          </a:p>
        </p:txBody>
      </p:sp>
      <p:sp>
        <p:nvSpPr>
          <p:cNvPr id="3" name="Content Placeholder 2"/>
          <p:cNvSpPr>
            <a:spLocks noGrp="1"/>
          </p:cNvSpPr>
          <p:nvPr>
            <p:ph idx="1"/>
          </p:nvPr>
        </p:nvSpPr>
        <p:spPr>
          <a:xfrm>
            <a:off x="628650" y="1288682"/>
            <a:ext cx="7886700" cy="4351338"/>
          </a:xfrm>
        </p:spPr>
        <p:txBody>
          <a:bodyPr/>
          <a:lstStyle/>
          <a:p>
            <a:pPr marL="0" indent="0">
              <a:buNone/>
            </a:pPr>
            <a:endParaRPr lang="en-US" sz="2400" dirty="0"/>
          </a:p>
          <a:p>
            <a:pPr marL="0" indent="0">
              <a:buNone/>
            </a:pPr>
            <a:r>
              <a:rPr lang="en-US" sz="2400" dirty="0"/>
              <a:t>Who has more authority, the FCC or FTC? What happens when both agencies have laws addressing a specific act or conduct?</a:t>
            </a:r>
            <a:br>
              <a:rPr lang="en-US" sz="2400" dirty="0"/>
            </a:br>
            <a:endParaRPr lang="en-US" sz="2400" dirty="0"/>
          </a:p>
          <a:p>
            <a:pPr marL="0" indent="0">
              <a:buNone/>
            </a:pPr>
            <a:r>
              <a:rPr lang="en-US" sz="2400" b="1" dirty="0"/>
              <a:t>Neither has more authority. When the  law permits both the FCC and the FTC to address the same conduct, the agencies agree to follow an agreed upon processes to ensure that their activities efficiently protect consumers and serve the public interest. </a:t>
            </a:r>
          </a:p>
          <a:p>
            <a:endParaRPr lang="en-US" sz="2400" dirty="0"/>
          </a:p>
        </p:txBody>
      </p:sp>
      <p:pic>
        <p:nvPicPr>
          <p:cNvPr id="5" name="Picture 4" descr="Image of two faces looking at each other.">
            <a:extLst>
              <a:ext uri="{FF2B5EF4-FFF2-40B4-BE49-F238E27FC236}">
                <a16:creationId xmlns:a16="http://schemas.microsoft.com/office/drawing/2014/main" xmlns="" id="{E89DB2C5-13CC-4EE2-88A6-135FC37EEEB9}"/>
              </a:ext>
            </a:extLst>
          </p:cNvPr>
          <p:cNvPicPr>
            <a:picLocks noChangeAspect="1"/>
          </p:cNvPicPr>
          <p:nvPr/>
        </p:nvPicPr>
        <p:blipFill>
          <a:blip r:embed="rId3"/>
          <a:stretch>
            <a:fillRect/>
          </a:stretch>
        </p:blipFill>
        <p:spPr>
          <a:xfrm>
            <a:off x="7151591" y="5038660"/>
            <a:ext cx="1556311" cy="1524916"/>
          </a:xfrm>
          <a:prstGeom prst="rect">
            <a:avLst/>
          </a:prstGeom>
        </p:spPr>
      </p:pic>
    </p:spTree>
    <p:extLst>
      <p:ext uri="{BB962C8B-B14F-4D97-AF65-F5344CB8AC3E}">
        <p14:creationId xmlns:p14="http://schemas.microsoft.com/office/powerpoint/2010/main" val="2684617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15</a:t>
            </a:r>
          </a:p>
          <a:p>
            <a:pPr lvl="1"/>
            <a:endParaRPr lang="en-US" sz="2400" dirty="0"/>
          </a:p>
          <a:p>
            <a:pPr lvl="1"/>
            <a:r>
              <a:rPr lang="en-US" sz="2400" dirty="0"/>
              <a:t>Slides 2-7</a:t>
            </a:r>
          </a:p>
          <a:p>
            <a:pPr lvl="1"/>
            <a:r>
              <a:rPr lang="en-US" sz="2400" dirty="0"/>
              <a:t>Slides 10-13</a:t>
            </a:r>
          </a:p>
          <a:p>
            <a:pPr lvl="1"/>
            <a:r>
              <a:rPr lang="en-US" sz="2400" dirty="0"/>
              <a:t>Slides 15, 18-22</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369763"/>
            <a:ext cx="7174523" cy="246221"/>
          </a:xfrm>
          <a:prstGeom prst="rect">
            <a:avLst/>
          </a:prstGeom>
          <a:noFill/>
        </p:spPr>
        <p:txBody>
          <a:bodyPr wrap="square" rtlCol="0">
            <a:spAutoFit/>
          </a:bodyPr>
          <a:lstStyle/>
          <a:p>
            <a:r>
              <a:rPr lang="en-US" sz="1000" dirty="0">
                <a:latin typeface="+mn-lt"/>
              </a:rPr>
              <a:t>15.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135522" cy="1325563"/>
          </a:xfrm>
        </p:spPr>
        <p:txBody>
          <a:bodyPr/>
          <a:lstStyle/>
          <a:p>
            <a:pPr eaLnBrk="1" hangingPunct="1"/>
            <a:r>
              <a:rPr lang="en-US" dirty="0"/>
              <a:t>Learning Outcomes: U.S. Regulatory Agencies</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Understand and explain function and responsibilities of the Federal Trade Commission and how the FTC oversees cyberactivity.</a:t>
            </a:r>
          </a:p>
          <a:p>
            <a:pPr lvl="1" eaLnBrk="1" hangingPunct="1"/>
            <a:r>
              <a:rPr lang="en-US" sz="2000" dirty="0"/>
              <a:t>Identify and comprehend the function and responsibilities of the Federal Communications Commission and how the FCC oversees cyberactivity.</a:t>
            </a:r>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068515" y="4744280"/>
            <a:ext cx="3006970" cy="200464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Federal Trade Commission (FTC)</a:t>
            </a:r>
          </a:p>
        </p:txBody>
      </p:sp>
      <p:pic>
        <p:nvPicPr>
          <p:cNvPr id="3" name="Picture 2" descr="Photo of a grocery store isle.">
            <a:extLst>
              <a:ext uri="{FF2B5EF4-FFF2-40B4-BE49-F238E27FC236}">
                <a16:creationId xmlns:a16="http://schemas.microsoft.com/office/drawing/2014/main" xmlns="" id="{53283DB7-871B-41A1-982F-654173D2445A}"/>
              </a:ext>
            </a:extLst>
          </p:cNvPr>
          <p:cNvPicPr>
            <a:picLocks noChangeAspect="1"/>
          </p:cNvPicPr>
          <p:nvPr/>
        </p:nvPicPr>
        <p:blipFill>
          <a:blip r:embed="rId2"/>
          <a:stretch>
            <a:fillRect/>
          </a:stretch>
        </p:blipFill>
        <p:spPr>
          <a:xfrm>
            <a:off x="3460652" y="1570599"/>
            <a:ext cx="4196641" cy="2803257"/>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450166" y="641400"/>
            <a:ext cx="7886700" cy="1325563"/>
          </a:xfrm>
        </p:spPr>
        <p:txBody>
          <a:bodyPr/>
          <a:lstStyle/>
          <a:p>
            <a:r>
              <a:rPr lang="en-US" dirty="0"/>
              <a:t>Federal Trade Commission (FTC)</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450166" y="1716258"/>
            <a:ext cx="8065184" cy="4460705"/>
          </a:xfrm>
        </p:spPr>
        <p:txBody>
          <a:bodyPr/>
          <a:lstStyle/>
          <a:p>
            <a:pPr marL="57150" indent="0">
              <a:spcAft>
                <a:spcPts val="600"/>
              </a:spcAft>
              <a:buNone/>
            </a:pPr>
            <a:r>
              <a:rPr lang="en-US" sz="2400" dirty="0"/>
              <a:t>The Federal Trade Commission (FTC) is an independent U.S. law enforcement agency that protects consumers by “preventing anticompetitive, deceptive, and unfair business practices, enhancing informed consumer choice and public understanding of the competitive process, and accomplishing this without unduly burdening legitimate business activity.”</a:t>
            </a:r>
            <a:r>
              <a:rPr lang="en-US" sz="2400" baseline="30000" dirty="0"/>
              <a:t>1</a:t>
            </a:r>
            <a:r>
              <a:rPr lang="en-US" sz="2400" dirty="0"/>
              <a:t> </a:t>
            </a:r>
          </a:p>
          <a:p>
            <a:pPr marL="57150" indent="0">
              <a:buNone/>
            </a:pPr>
            <a:r>
              <a:rPr lang="en-US" sz="2400" dirty="0"/>
              <a:t>The FTC has three main strategic goals</a:t>
            </a:r>
            <a:r>
              <a:rPr lang="en-US" sz="2400" baseline="30000" dirty="0"/>
              <a:t>2</a:t>
            </a:r>
            <a:r>
              <a:rPr lang="en-US" sz="2400" dirty="0"/>
              <a:t>:</a:t>
            </a:r>
          </a:p>
          <a:p>
            <a:pPr marL="800100" lvl="1" indent="-457200">
              <a:buFont typeface="+mj-lt"/>
              <a:buAutoNum type="arabicPeriod"/>
            </a:pPr>
            <a:r>
              <a:rPr lang="en-US" sz="2000" dirty="0"/>
              <a:t>Protect Consumers</a:t>
            </a:r>
          </a:p>
          <a:p>
            <a:pPr marL="800100" lvl="1" indent="-457200">
              <a:buFont typeface="+mj-lt"/>
              <a:buAutoNum type="arabicPeriod"/>
            </a:pPr>
            <a:r>
              <a:rPr lang="en-US" sz="2000" dirty="0"/>
              <a:t>Maintain Competition</a:t>
            </a:r>
          </a:p>
          <a:p>
            <a:pPr marL="800100" lvl="1" indent="-457200">
              <a:buFont typeface="+mj-lt"/>
              <a:buAutoNum type="arabicPeriod"/>
            </a:pPr>
            <a:r>
              <a:rPr lang="en-US" sz="2000" dirty="0"/>
              <a:t>Advance Organizational Performance</a:t>
            </a:r>
          </a:p>
          <a:p>
            <a:endParaRPr lang="en-US" dirty="0"/>
          </a:p>
        </p:txBody>
      </p:sp>
      <p:sp>
        <p:nvSpPr>
          <p:cNvPr id="2" name="TextBox 1">
            <a:extLst>
              <a:ext uri="{FF2B5EF4-FFF2-40B4-BE49-F238E27FC236}">
                <a16:creationId xmlns:a16="http://schemas.microsoft.com/office/drawing/2014/main" xmlns="" id="{24EDDFC2-D748-43DB-B695-85DE9D64896F}"/>
              </a:ext>
            </a:extLst>
          </p:cNvPr>
          <p:cNvSpPr txBox="1"/>
          <p:nvPr/>
        </p:nvSpPr>
        <p:spPr>
          <a:xfrm>
            <a:off x="773723" y="6245472"/>
            <a:ext cx="5117236" cy="400110"/>
          </a:xfrm>
          <a:prstGeom prst="rect">
            <a:avLst/>
          </a:prstGeom>
          <a:noFill/>
        </p:spPr>
        <p:txBody>
          <a:bodyPr wrap="square" rtlCol="0">
            <a:spAutoFit/>
          </a:bodyPr>
          <a:lstStyle/>
          <a:p>
            <a:pPr marL="228600" indent="-228600">
              <a:buAutoNum type="arabicPeriod"/>
            </a:pPr>
            <a:r>
              <a:rPr lang="en-US" sz="1000" dirty="0">
                <a:latin typeface="+mn-lt"/>
              </a:rPr>
              <a:t>https://www.ftc.gov/about-ftc</a:t>
            </a:r>
          </a:p>
          <a:p>
            <a:pPr marL="228600" indent="-228600">
              <a:buFontTx/>
              <a:buAutoNum type="arabicPeriod"/>
            </a:pPr>
            <a:r>
              <a:rPr lang="en-US" sz="1000" dirty="0">
                <a:latin typeface="+mn-lt"/>
              </a:rPr>
              <a:t>https://www.ftc.gov/about-ftc</a:t>
            </a:r>
          </a:p>
        </p:txBody>
      </p:sp>
      <p:pic>
        <p:nvPicPr>
          <p:cNvPr id="7" name="Picture 6" descr="Image of a store's shoe &amp; purse department.">
            <a:extLst>
              <a:ext uri="{FF2B5EF4-FFF2-40B4-BE49-F238E27FC236}">
                <a16:creationId xmlns:a16="http://schemas.microsoft.com/office/drawing/2014/main" xmlns="" id="{14AFC2F9-21F8-47AD-8473-5A042EE099D0}"/>
              </a:ext>
            </a:extLst>
          </p:cNvPr>
          <p:cNvPicPr>
            <a:picLocks noChangeAspect="1"/>
          </p:cNvPicPr>
          <p:nvPr/>
        </p:nvPicPr>
        <p:blipFill>
          <a:blip r:embed="rId2"/>
          <a:stretch>
            <a:fillRect/>
          </a:stretch>
        </p:blipFill>
        <p:spPr>
          <a:xfrm>
            <a:off x="6076950" y="4826277"/>
            <a:ext cx="2438400" cy="1619250"/>
          </a:xfrm>
          <a:prstGeom prst="rect">
            <a:avLst/>
          </a:prstGeom>
        </p:spPr>
      </p:pic>
    </p:spTree>
    <p:extLst>
      <p:ext uri="{BB962C8B-B14F-4D97-AF65-F5344CB8AC3E}">
        <p14:creationId xmlns:p14="http://schemas.microsoft.com/office/powerpoint/2010/main" val="2384046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52A0AF50-0CF1-4A21-A959-E4042CFC82FB}"/>
              </a:ext>
            </a:extLst>
          </p:cNvPr>
          <p:cNvSpPr>
            <a:spLocks noGrp="1"/>
          </p:cNvSpPr>
          <p:nvPr>
            <p:ph type="title"/>
          </p:nvPr>
        </p:nvSpPr>
        <p:spPr>
          <a:xfrm>
            <a:off x="628650" y="641400"/>
            <a:ext cx="7886700" cy="1325563"/>
          </a:xfrm>
        </p:spPr>
        <p:txBody>
          <a:bodyPr/>
          <a:lstStyle/>
          <a:p>
            <a:r>
              <a:rPr lang="en-US" dirty="0"/>
              <a:t>The Role of the FTC</a:t>
            </a:r>
            <a:br>
              <a:rPr lang="en-US" dirty="0"/>
            </a:br>
            <a:endParaRPr lang="en-US" dirty="0"/>
          </a:p>
        </p:txBody>
      </p:sp>
      <p:sp>
        <p:nvSpPr>
          <p:cNvPr id="5" name="Content Placeholder 4">
            <a:extLst>
              <a:ext uri="{FF2B5EF4-FFF2-40B4-BE49-F238E27FC236}">
                <a16:creationId xmlns:a16="http://schemas.microsoft.com/office/drawing/2014/main" xmlns="" id="{DD407DC8-83E7-454D-A341-034E35708004}"/>
              </a:ext>
            </a:extLst>
          </p:cNvPr>
          <p:cNvSpPr>
            <a:spLocks noGrp="1"/>
          </p:cNvSpPr>
          <p:nvPr>
            <p:ph idx="1"/>
          </p:nvPr>
        </p:nvSpPr>
        <p:spPr>
          <a:xfrm>
            <a:off x="450166" y="1784767"/>
            <a:ext cx="8065184" cy="4460705"/>
          </a:xfrm>
        </p:spPr>
        <p:txBody>
          <a:bodyPr/>
          <a:lstStyle/>
          <a:p>
            <a:pPr marL="57150" indent="0">
              <a:spcAft>
                <a:spcPts val="600"/>
              </a:spcAft>
              <a:buNone/>
            </a:pPr>
            <a:r>
              <a:rPr lang="en-US" sz="2400" dirty="0"/>
              <a:t>The FTC “pursues vigorous and effective law enforcement; advances consumers’ interests by sharing its expertise with federal and state legislatures and U.S. and international government agencies; develops policy and research tools through hearings, workshops, and conferences; and creates practical and plain-language educational programs for consumers and businesses in a global marketplace with constantly changing technologies. </a:t>
            </a:r>
          </a:p>
          <a:p>
            <a:pPr marL="57150" indent="0">
              <a:spcAft>
                <a:spcPts val="600"/>
              </a:spcAft>
              <a:buNone/>
            </a:pPr>
            <a:r>
              <a:rPr lang="en-US" sz="2400" dirty="0"/>
              <a:t>The FTC’s work is performed by the Bureaus of Consumer Protection, Competition and Economics.”</a:t>
            </a:r>
            <a:r>
              <a:rPr lang="en-US" sz="2400" baseline="30000" dirty="0"/>
              <a:t>3</a:t>
            </a:r>
          </a:p>
          <a:p>
            <a:pPr marL="57150" indent="0">
              <a:spcAft>
                <a:spcPts val="600"/>
              </a:spcAft>
              <a:buNone/>
            </a:pPr>
            <a:r>
              <a:rPr lang="en-US" sz="2400" dirty="0"/>
              <a:t>Takeaway: The FTC has expertise and leadership on matters of consumer protection.</a:t>
            </a:r>
          </a:p>
          <a:p>
            <a:pPr marL="57150" indent="0">
              <a:spcAft>
                <a:spcPts val="600"/>
              </a:spcAft>
              <a:buNone/>
            </a:pPr>
            <a:endParaRPr lang="en-US" baseline="30000" dirty="0"/>
          </a:p>
        </p:txBody>
      </p:sp>
      <p:sp>
        <p:nvSpPr>
          <p:cNvPr id="2" name="TextBox 1">
            <a:extLst>
              <a:ext uri="{FF2B5EF4-FFF2-40B4-BE49-F238E27FC236}">
                <a16:creationId xmlns:a16="http://schemas.microsoft.com/office/drawing/2014/main" xmlns="" id="{24EDDFC2-D748-43DB-B695-85DE9D64896F}"/>
              </a:ext>
            </a:extLst>
          </p:cNvPr>
          <p:cNvSpPr txBox="1"/>
          <p:nvPr/>
        </p:nvSpPr>
        <p:spPr>
          <a:xfrm>
            <a:off x="773723" y="6245472"/>
            <a:ext cx="5117236" cy="246221"/>
          </a:xfrm>
          <a:prstGeom prst="rect">
            <a:avLst/>
          </a:prstGeom>
          <a:noFill/>
        </p:spPr>
        <p:txBody>
          <a:bodyPr wrap="square" rtlCol="0">
            <a:spAutoFit/>
          </a:bodyPr>
          <a:lstStyle/>
          <a:p>
            <a:r>
              <a:rPr lang="en-US" sz="1000" dirty="0">
                <a:latin typeface="+mn-lt"/>
              </a:rPr>
              <a:t>3. https://www.ftc.gov/about-ftc</a:t>
            </a:r>
          </a:p>
        </p:txBody>
      </p:sp>
      <p:pic>
        <p:nvPicPr>
          <p:cNvPr id="6" name="Picture 5" descr="Image of $1 bills sitting on a laptop, in front of a map of the world.">
            <a:extLst>
              <a:ext uri="{FF2B5EF4-FFF2-40B4-BE49-F238E27FC236}">
                <a16:creationId xmlns:a16="http://schemas.microsoft.com/office/drawing/2014/main" xmlns="" id="{9D0AA8F5-701C-4390-A4FD-150E7DFE43A8}"/>
              </a:ext>
            </a:extLst>
          </p:cNvPr>
          <p:cNvPicPr>
            <a:picLocks noChangeAspect="1"/>
          </p:cNvPicPr>
          <p:nvPr/>
        </p:nvPicPr>
        <p:blipFill>
          <a:blip r:embed="rId2"/>
          <a:stretch>
            <a:fillRect/>
          </a:stretch>
        </p:blipFill>
        <p:spPr>
          <a:xfrm>
            <a:off x="5767656" y="267860"/>
            <a:ext cx="2747694" cy="1448397"/>
          </a:xfrm>
          <a:prstGeom prst="rect">
            <a:avLst/>
          </a:prstGeom>
        </p:spPr>
      </p:pic>
    </p:spTree>
    <p:extLst>
      <p:ext uri="{BB962C8B-B14F-4D97-AF65-F5344CB8AC3E}">
        <p14:creationId xmlns:p14="http://schemas.microsoft.com/office/powerpoint/2010/main" val="766479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6551" y="365126"/>
            <a:ext cx="7978799" cy="1325563"/>
          </a:xfrm>
        </p:spPr>
        <p:txBody>
          <a:bodyPr/>
          <a:lstStyle/>
          <a:p>
            <a:r>
              <a:rPr lang="en-US" dirty="0"/>
              <a:t>FTC &amp; the Law</a:t>
            </a:r>
            <a:r>
              <a:rPr lang="en-US" sz="3600" dirty="0"/>
              <a:t/>
            </a:r>
            <a:br>
              <a:rPr lang="en-US" sz="3600" dirty="0"/>
            </a:br>
            <a:endParaRPr lang="en-US" i="1" dirty="0"/>
          </a:p>
        </p:txBody>
      </p:sp>
      <p:sp>
        <p:nvSpPr>
          <p:cNvPr id="3" name="Content Placeholder 2"/>
          <p:cNvSpPr>
            <a:spLocks noGrp="1"/>
          </p:cNvSpPr>
          <p:nvPr>
            <p:ph idx="1"/>
          </p:nvPr>
        </p:nvSpPr>
        <p:spPr>
          <a:xfrm>
            <a:off x="447968" y="1232968"/>
            <a:ext cx="8155964" cy="4607122"/>
          </a:xfrm>
        </p:spPr>
        <p:txBody>
          <a:bodyPr/>
          <a:lstStyle/>
          <a:p>
            <a:pPr marL="57150" indent="0" eaLnBrk="1" hangingPunct="1">
              <a:spcAft>
                <a:spcPts val="600"/>
              </a:spcAft>
              <a:buNone/>
            </a:pPr>
            <a:r>
              <a:rPr lang="en-US" sz="2400" dirty="0"/>
              <a:t>The FTC enforces a variety of sector specific laws, many of which relate to cyberlaw, including:</a:t>
            </a:r>
            <a:r>
              <a:rPr lang="en-US" sz="2400" baseline="30000" dirty="0"/>
              <a:t>4</a:t>
            </a:r>
            <a:endParaRPr lang="en-US" sz="2400" dirty="0"/>
          </a:p>
          <a:p>
            <a:pPr marL="742950" lvl="1" indent="-342900" eaLnBrk="1" hangingPunct="1">
              <a:spcAft>
                <a:spcPts val="0"/>
              </a:spcAft>
            </a:pPr>
            <a:r>
              <a:rPr lang="en-US" sz="2100" dirty="0"/>
              <a:t>Truth in Lending Act</a:t>
            </a:r>
          </a:p>
          <a:p>
            <a:pPr marL="742950" lvl="1" indent="-342900" eaLnBrk="1" hangingPunct="1">
              <a:spcAft>
                <a:spcPts val="0"/>
              </a:spcAft>
            </a:pPr>
            <a:r>
              <a:rPr lang="en-US" sz="2100" dirty="0"/>
              <a:t>CAN-SPAM Act</a:t>
            </a:r>
          </a:p>
          <a:p>
            <a:pPr marL="742950" lvl="1" indent="-342900" eaLnBrk="1" hangingPunct="1">
              <a:spcAft>
                <a:spcPts val="0"/>
              </a:spcAft>
            </a:pPr>
            <a:r>
              <a:rPr lang="en-US" sz="2100" dirty="0"/>
              <a:t>Children’s Online Privacy Protection Act</a:t>
            </a:r>
          </a:p>
          <a:p>
            <a:pPr marL="742950" lvl="1" indent="-342900" eaLnBrk="1" hangingPunct="1">
              <a:spcAft>
                <a:spcPts val="0"/>
              </a:spcAft>
            </a:pPr>
            <a:r>
              <a:rPr lang="en-US" sz="2100" dirty="0"/>
              <a:t>Equal Credit Opportunity Act</a:t>
            </a:r>
          </a:p>
          <a:p>
            <a:pPr marL="742950" lvl="1" indent="-342900" eaLnBrk="1" hangingPunct="1">
              <a:spcAft>
                <a:spcPts val="0"/>
              </a:spcAft>
            </a:pPr>
            <a:r>
              <a:rPr lang="en-US" sz="2100" dirty="0"/>
              <a:t>Fair Credit Reporting Act</a:t>
            </a:r>
          </a:p>
          <a:p>
            <a:pPr marL="742950" lvl="1" indent="-342900" eaLnBrk="1" hangingPunct="1">
              <a:spcAft>
                <a:spcPts val="0"/>
              </a:spcAft>
            </a:pPr>
            <a:r>
              <a:rPr lang="en-US" sz="2100" dirty="0"/>
              <a:t>Fair Debt Collection Practices Act</a:t>
            </a:r>
          </a:p>
          <a:p>
            <a:pPr marL="742950" lvl="1" indent="-342900" eaLnBrk="1" hangingPunct="1">
              <a:spcAft>
                <a:spcPts val="0"/>
              </a:spcAft>
            </a:pPr>
            <a:r>
              <a:rPr lang="en-US" sz="2100" dirty="0"/>
              <a:t>Telemarketing and Consumer Fraud and Abuse Prevention Act.</a:t>
            </a:r>
            <a:endParaRPr lang="en-US" sz="1700" dirty="0"/>
          </a:p>
          <a:p>
            <a:pPr marL="1600200" lvl="3" indent="-514350" eaLnBrk="1" hangingPunct="1">
              <a:buFont typeface="+mj-lt"/>
              <a:buAutoNum type="alphaLcPeriod"/>
            </a:pPr>
            <a:endParaRPr lang="en-US" sz="1900" dirty="0"/>
          </a:p>
          <a:p>
            <a:pPr>
              <a:buNone/>
            </a:pPr>
            <a:endParaRPr lang="en-US" sz="2400" dirty="0"/>
          </a:p>
          <a:p>
            <a:pPr marL="0" indent="0">
              <a:buNone/>
            </a:pPr>
            <a:endParaRPr lang="en-US"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628650" y="6177434"/>
            <a:ext cx="8155964" cy="400110"/>
          </a:xfrm>
          <a:prstGeom prst="rect">
            <a:avLst/>
          </a:prstGeom>
          <a:noFill/>
        </p:spPr>
        <p:txBody>
          <a:bodyPr wrap="square" rtlCol="0">
            <a:spAutoFit/>
          </a:bodyPr>
          <a:lstStyle/>
          <a:p>
            <a:r>
              <a:rPr lang="en-US" sz="1000" dirty="0">
                <a:latin typeface="+mn-lt"/>
              </a:rPr>
              <a:t>4. https://www.ftc.gov/system/files/documents/reports/privacy-data-security-update-2017-overview-commissions-enforcement-policy-initiatives-consumer/privacy_and_data_security_update_2017.pdf, p.1</a:t>
            </a:r>
            <a:endParaRPr lang="en-US" dirty="0">
              <a:latin typeface="+mn-lt"/>
            </a:endParaRPr>
          </a:p>
        </p:txBody>
      </p:sp>
      <p:pic>
        <p:nvPicPr>
          <p:cNvPr id="4" name="Picture 3" descr="Image of the scales of justice in front of a map of the world. ">
            <a:extLst>
              <a:ext uri="{FF2B5EF4-FFF2-40B4-BE49-F238E27FC236}">
                <a16:creationId xmlns:a16="http://schemas.microsoft.com/office/drawing/2014/main" xmlns="" id="{D654C1FA-09E9-40A6-B0D3-6A6636DFCB04}"/>
              </a:ext>
            </a:extLst>
          </p:cNvPr>
          <p:cNvPicPr>
            <a:picLocks noChangeAspect="1"/>
          </p:cNvPicPr>
          <p:nvPr/>
        </p:nvPicPr>
        <p:blipFill>
          <a:blip r:embed="rId3"/>
          <a:stretch>
            <a:fillRect/>
          </a:stretch>
        </p:blipFill>
        <p:spPr>
          <a:xfrm>
            <a:off x="3424054" y="4680103"/>
            <a:ext cx="2203792" cy="1469195"/>
          </a:xfrm>
          <a:prstGeom prst="rect">
            <a:avLst/>
          </a:prstGeom>
        </p:spPr>
      </p:pic>
    </p:spTree>
    <p:extLst>
      <p:ext uri="{BB962C8B-B14F-4D97-AF65-F5344CB8AC3E}">
        <p14:creationId xmlns:p14="http://schemas.microsoft.com/office/powerpoint/2010/main" val="199718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5435" y="192715"/>
            <a:ext cx="7978799" cy="834273"/>
          </a:xfrm>
        </p:spPr>
        <p:txBody>
          <a:bodyPr/>
          <a:lstStyle/>
          <a:p>
            <a:r>
              <a:rPr lang="en-US" dirty="0"/>
              <a:t>The FTC, Privacy, and Data Security</a:t>
            </a:r>
            <a:endParaRPr lang="en-US" i="1" dirty="0"/>
          </a:p>
        </p:txBody>
      </p:sp>
      <p:sp>
        <p:nvSpPr>
          <p:cNvPr id="3" name="Content Placeholder 2"/>
          <p:cNvSpPr>
            <a:spLocks noGrp="1"/>
          </p:cNvSpPr>
          <p:nvPr>
            <p:ph idx="1"/>
          </p:nvPr>
        </p:nvSpPr>
        <p:spPr>
          <a:xfrm>
            <a:off x="405435" y="900356"/>
            <a:ext cx="8155964" cy="4607122"/>
          </a:xfrm>
        </p:spPr>
        <p:txBody>
          <a:bodyPr/>
          <a:lstStyle/>
          <a:p>
            <a:pPr marL="0" indent="0">
              <a:buNone/>
            </a:pPr>
            <a:endParaRPr lang="en-US" sz="1050" dirty="0"/>
          </a:p>
          <a:p>
            <a:pPr marL="0" indent="0">
              <a:buNone/>
            </a:pPr>
            <a:r>
              <a:rPr lang="en-US" sz="2400" dirty="0"/>
              <a:t>The FTC wants to protect consumers’ personal information and make sure that consumers want to benefit from the products offered in the marketplace.</a:t>
            </a:r>
            <a:r>
              <a:rPr lang="en-US" sz="2400" baseline="30000" dirty="0"/>
              <a:t>5</a:t>
            </a:r>
            <a:r>
              <a:rPr lang="en-US" sz="2400" dirty="0"/>
              <a:t> </a:t>
            </a:r>
          </a:p>
          <a:p>
            <a:pPr marL="0" indent="0">
              <a:buNone/>
            </a:pPr>
            <a:r>
              <a:rPr lang="en-US" sz="2400" dirty="0"/>
              <a:t>Over 500 enforcement actions protecting the privacy of consumer information have been brought by the FTC. These actions have addressed practices offline, online, and in the mobile environment. </a:t>
            </a:r>
          </a:p>
          <a:p>
            <a:pPr marL="0" indent="0">
              <a:buNone/>
            </a:pPr>
            <a:r>
              <a:rPr lang="en-US" sz="2400" dirty="0"/>
              <a:t>The FTC actions address a wide range of privacy issues, including spam, social networking, behavioral advertising, pretexting, spyware, peer-to-peer file sharing, and mobile practices. “These matters include over 130 spam and spyware cases and more than 50 general privacy lawsuits.”</a:t>
            </a:r>
            <a:r>
              <a:rPr lang="en-US" sz="2400" baseline="30000" dirty="0"/>
              <a:t>6</a:t>
            </a:r>
          </a:p>
          <a:p>
            <a:pPr marL="0" indent="0">
              <a:buNone/>
            </a:pPr>
            <a:endParaRPr lang="en-US" dirty="0"/>
          </a:p>
          <a:p>
            <a:pPr marL="742950" lvl="2" indent="0" eaLnBrk="1" hangingPunct="1">
              <a:buNone/>
            </a:pPr>
            <a:endParaRPr lang="en-US" sz="2100" dirty="0"/>
          </a:p>
          <a:p>
            <a:pPr marL="742950" lvl="2" indent="0" eaLnBrk="1" hangingPunct="1">
              <a:buNone/>
            </a:pPr>
            <a:endParaRPr lang="en-US" sz="2100" dirty="0"/>
          </a:p>
          <a:p>
            <a:pPr marL="742950" lvl="2" indent="0" eaLnBrk="1" hangingPunct="1">
              <a:buNone/>
            </a:pPr>
            <a:endParaRPr lang="en-US" sz="2100" dirty="0"/>
          </a:p>
          <a:p>
            <a:pPr marL="0" indent="0">
              <a:buNone/>
            </a:pPr>
            <a:endParaRPr lang="en-US" sz="2400" dirty="0"/>
          </a:p>
          <a:p>
            <a:pPr marL="0" indent="0">
              <a:buNone/>
            </a:pPr>
            <a:endParaRPr lang="en-US"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405435" y="5845103"/>
            <a:ext cx="8155964" cy="861774"/>
          </a:xfrm>
          <a:prstGeom prst="rect">
            <a:avLst/>
          </a:prstGeom>
          <a:noFill/>
        </p:spPr>
        <p:txBody>
          <a:bodyPr wrap="square" rtlCol="0">
            <a:spAutoFit/>
          </a:bodyPr>
          <a:lstStyle/>
          <a:p>
            <a:r>
              <a:rPr lang="en-US" sz="1000" dirty="0">
                <a:latin typeface="+mn-lt"/>
              </a:rPr>
              <a:t>5. https://www.ftc.gov/system/files/documents/reports/privacy-data-security-update-2017-overview-commissions-enforcement-policy-initiatives-consumer/privacy_and_data_security_update_2017.pdf, p.1</a:t>
            </a:r>
          </a:p>
          <a:p>
            <a:r>
              <a:rPr lang="en-US" sz="1000" dirty="0">
                <a:latin typeface="+mn-lt"/>
              </a:rPr>
              <a:t>6. https://www.ftc.gov/system/files/documents/reports/privacy-data-security-update-2017-overview-commissions-enforcement-policy-initiatives-consumer/privacy_and_data_security_update_2017.pdf, p.2</a:t>
            </a:r>
          </a:p>
          <a:p>
            <a:endParaRPr lang="en-US" sz="1000" dirty="0">
              <a:latin typeface="+mn-lt"/>
            </a:endParaRPr>
          </a:p>
        </p:txBody>
      </p:sp>
    </p:spTree>
    <p:extLst>
      <p:ext uri="{BB962C8B-B14F-4D97-AF65-F5344CB8AC3E}">
        <p14:creationId xmlns:p14="http://schemas.microsoft.com/office/powerpoint/2010/main" val="3631732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5435" y="66221"/>
            <a:ext cx="7978799" cy="1325563"/>
          </a:xfrm>
        </p:spPr>
        <p:txBody>
          <a:bodyPr/>
          <a:lstStyle/>
          <a:p>
            <a:r>
              <a:rPr lang="en-US" dirty="0"/>
              <a:t>FTC &amp; Privacy: Lenovo Case Study</a:t>
            </a:r>
            <a:r>
              <a:rPr lang="en-US" sz="3600" baseline="30000" dirty="0"/>
              <a:t>7</a:t>
            </a:r>
            <a:r>
              <a:rPr lang="en-US" sz="3600" dirty="0"/>
              <a:t/>
            </a:r>
            <a:br>
              <a:rPr lang="en-US" sz="3600" dirty="0"/>
            </a:br>
            <a:endParaRPr lang="en-US" i="1" dirty="0"/>
          </a:p>
        </p:txBody>
      </p:sp>
      <p:sp>
        <p:nvSpPr>
          <p:cNvPr id="3" name="Content Placeholder 2"/>
          <p:cNvSpPr>
            <a:spLocks noGrp="1"/>
          </p:cNvSpPr>
          <p:nvPr>
            <p:ph idx="1"/>
          </p:nvPr>
        </p:nvSpPr>
        <p:spPr>
          <a:xfrm>
            <a:off x="405435" y="881113"/>
            <a:ext cx="8155964" cy="4607122"/>
          </a:xfrm>
        </p:spPr>
        <p:txBody>
          <a:bodyPr/>
          <a:lstStyle/>
          <a:p>
            <a:pPr marL="0" indent="0">
              <a:buNone/>
            </a:pPr>
            <a:r>
              <a:rPr lang="en-US" sz="2000" dirty="0"/>
              <a:t>The FTC accused Lenovo of selling laptops in the United States that came with a preinstalled “man-in-the-middle” software program called </a:t>
            </a:r>
            <a:r>
              <a:rPr lang="en-US" sz="2000" dirty="0" err="1"/>
              <a:t>VisualDiscovery</a:t>
            </a:r>
            <a:r>
              <a:rPr lang="en-US" sz="2000" dirty="0"/>
              <a:t>.  The software “interfered with how a user’s browser interacted with websites and created serious security vulnerabilities.”</a:t>
            </a:r>
            <a:endParaRPr lang="en-US" sz="2000" baseline="30000" dirty="0"/>
          </a:p>
          <a:p>
            <a:pPr marL="0" indent="0">
              <a:buNone/>
            </a:pPr>
            <a:r>
              <a:rPr lang="en-US" sz="2000" dirty="0"/>
              <a:t>“Lenovo compromised consumers’ privacy when it preloaded software that could access consumers’ sensitive information without adequate notice or consent to its use,” said Acting FTC Chairman Maureen K. </a:t>
            </a:r>
            <a:r>
              <a:rPr lang="en-US" sz="2000" dirty="0" err="1"/>
              <a:t>Ohlhausen</a:t>
            </a:r>
            <a:r>
              <a:rPr lang="en-US" sz="2000" dirty="0"/>
              <a:t>. “This conduct is even more serious because the software compromised online security protections that consumers rely on.”</a:t>
            </a:r>
            <a:r>
              <a:rPr lang="en-US" sz="2000" baseline="30000" dirty="0"/>
              <a:t> </a:t>
            </a:r>
          </a:p>
          <a:p>
            <a:pPr marL="0" indent="0">
              <a:buNone/>
            </a:pPr>
            <a:r>
              <a:rPr lang="en-US" sz="2000" dirty="0"/>
              <a:t>Consumers’ browsers could not warn users when they visited potentially spoofed or malicious websites with invalid digital certificates. </a:t>
            </a:r>
          </a:p>
          <a:p>
            <a:pPr marL="0" indent="0">
              <a:buNone/>
            </a:pPr>
            <a:r>
              <a:rPr lang="en-US" sz="2000" dirty="0"/>
              <a:t>Potential attackers could intercept consumers’ electronic communications with any website, including financial institutions and medical providers, by simply cracking a pre-installed password. </a:t>
            </a:r>
          </a:p>
          <a:p>
            <a:pPr marL="0" indent="0">
              <a:buNone/>
            </a:pPr>
            <a:r>
              <a:rPr lang="en-US" sz="2000" dirty="0"/>
              <a:t>Lenovo argued that it did not discover the security vulnerabilities because it failed to assess and address security risks created by the third-party software it preloaded on its laptops.</a:t>
            </a:r>
          </a:p>
          <a:p>
            <a:pPr marL="0" indent="0">
              <a:buNone/>
            </a:pPr>
            <a:endParaRPr lang="en-US" sz="2000" dirty="0"/>
          </a:p>
          <a:p>
            <a:pPr marL="742950" lvl="2" indent="0" eaLnBrk="1" hangingPunct="1">
              <a:buNone/>
            </a:pPr>
            <a:endParaRPr lang="en-US" sz="2000" dirty="0"/>
          </a:p>
          <a:p>
            <a:pPr marL="742950" lvl="2" indent="0" eaLnBrk="1" hangingPunct="1">
              <a:buNone/>
            </a:pPr>
            <a:endParaRPr lang="en-US" sz="2000" dirty="0"/>
          </a:p>
          <a:p>
            <a:pPr marL="742950" lvl="2" indent="0" eaLnBrk="1" hangingPunct="1">
              <a:buNone/>
            </a:pPr>
            <a:endParaRPr lang="en-US" sz="2000" dirty="0"/>
          </a:p>
          <a:p>
            <a:pPr marL="0" indent="0">
              <a:buNone/>
            </a:pPr>
            <a:endParaRPr lang="en-US" sz="2000" dirty="0"/>
          </a:p>
          <a:p>
            <a:pPr marL="0" indent="0">
              <a:buNone/>
            </a:pPr>
            <a:endParaRPr lang="en-US" sz="2000" dirty="0"/>
          </a:p>
        </p:txBody>
      </p:sp>
      <p:sp>
        <p:nvSpPr>
          <p:cNvPr id="7" name="TextBox 6">
            <a:extLst>
              <a:ext uri="{FF2B5EF4-FFF2-40B4-BE49-F238E27FC236}">
                <a16:creationId xmlns:a16="http://schemas.microsoft.com/office/drawing/2014/main" xmlns="" id="{C443D4C4-5EBE-4391-88F2-801271A34BE5}"/>
              </a:ext>
            </a:extLst>
          </p:cNvPr>
          <p:cNvSpPr txBox="1"/>
          <p:nvPr/>
        </p:nvSpPr>
        <p:spPr>
          <a:xfrm>
            <a:off x="405435" y="6307345"/>
            <a:ext cx="8155964" cy="246221"/>
          </a:xfrm>
          <a:prstGeom prst="rect">
            <a:avLst/>
          </a:prstGeom>
          <a:noFill/>
        </p:spPr>
        <p:txBody>
          <a:bodyPr wrap="square" rtlCol="0">
            <a:spAutoFit/>
          </a:bodyPr>
          <a:lstStyle/>
          <a:p>
            <a:r>
              <a:rPr lang="en-US" sz="1000" dirty="0">
                <a:latin typeface="+mn-lt"/>
              </a:rPr>
              <a:t>7. https://www.ftc.gov/news-events/press-releases/2017/09/lenovo-settles-ftc-charges-it-harmed-consumers-preinstalled</a:t>
            </a:r>
          </a:p>
        </p:txBody>
      </p:sp>
    </p:spTree>
    <p:extLst>
      <p:ext uri="{BB962C8B-B14F-4D97-AF65-F5344CB8AC3E}">
        <p14:creationId xmlns:p14="http://schemas.microsoft.com/office/powerpoint/2010/main" val="3583819352"/>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13315</TotalTime>
  <Words>1928</Words>
  <Application>Microsoft Office PowerPoint</Application>
  <PresentationFormat>On-screen Show (4:3)</PresentationFormat>
  <Paragraphs>145</Paragraphs>
  <Slides>23</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PP_C5Modules_CC_License_standard</vt:lpstr>
      <vt:lpstr>  Module III Week 10: U.S. Regulatory Agencies</vt:lpstr>
      <vt:lpstr>Lesson Outline: U.S. Regulatory Agencies</vt:lpstr>
      <vt:lpstr>Learning Outcomes: U.S. Regulatory Agencies</vt:lpstr>
      <vt:lpstr>Section 1: </vt:lpstr>
      <vt:lpstr>Federal Trade Commission (FTC) </vt:lpstr>
      <vt:lpstr>The Role of the FTC </vt:lpstr>
      <vt:lpstr>FTC &amp; the Law </vt:lpstr>
      <vt:lpstr>The FTC, Privacy, and Data Security</vt:lpstr>
      <vt:lpstr>FTC &amp; Privacy: Lenovo Case Study7 </vt:lpstr>
      <vt:lpstr>FTC &amp; Financial Data8</vt:lpstr>
      <vt:lpstr>FTC &amp; Financial Data: TaxSlayer9</vt:lpstr>
      <vt:lpstr>FTC &amp; Financial Data: TaxSlayer (cont.)10</vt:lpstr>
      <vt:lpstr>FTC &amp; Children’s Privacy11</vt:lpstr>
      <vt:lpstr>FTC COPPA Lawsuit: VTech12</vt:lpstr>
      <vt:lpstr>Section 2: </vt:lpstr>
      <vt:lpstr>Federal Communications Commission (FCC)14</vt:lpstr>
      <vt:lpstr>Federal Communications Commission (FCC)15</vt:lpstr>
      <vt:lpstr>FTC &amp; FCC Authority16</vt:lpstr>
      <vt:lpstr>FTC-FCC Assessment</vt:lpstr>
      <vt:lpstr>FTC-FCC Assessment Answer</vt:lpstr>
      <vt:lpstr>FTC-FCC Discussion</vt:lpstr>
      <vt:lpstr>FTC-FCC Discussion - Answer</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693</cp:revision>
  <cp:lastPrinted>2016-07-18T16:40:10Z</cp:lastPrinted>
  <dcterms:created xsi:type="dcterms:W3CDTF">2016-07-03T20:12:42Z</dcterms:created>
  <dcterms:modified xsi:type="dcterms:W3CDTF">2018-08-27T15:38:27Z</dcterms:modified>
</cp:coreProperties>
</file>