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33"/>
  </p:notesMasterIdLst>
  <p:sldIdLst>
    <p:sldId id="256" r:id="rId2"/>
    <p:sldId id="351" r:id="rId3"/>
    <p:sldId id="303" r:id="rId4"/>
    <p:sldId id="317" r:id="rId5"/>
    <p:sldId id="360" r:id="rId6"/>
    <p:sldId id="361" r:id="rId7"/>
    <p:sldId id="364" r:id="rId8"/>
    <p:sldId id="346" r:id="rId9"/>
    <p:sldId id="347" r:id="rId10"/>
    <p:sldId id="368" r:id="rId11"/>
    <p:sldId id="348" r:id="rId12"/>
    <p:sldId id="355" r:id="rId13"/>
    <p:sldId id="426" r:id="rId14"/>
    <p:sldId id="359" r:id="rId15"/>
    <p:sldId id="427" r:id="rId16"/>
    <p:sldId id="334" r:id="rId17"/>
    <p:sldId id="318" r:id="rId18"/>
    <p:sldId id="336" r:id="rId19"/>
    <p:sldId id="352" r:id="rId20"/>
    <p:sldId id="357" r:id="rId21"/>
    <p:sldId id="428" r:id="rId22"/>
    <p:sldId id="343" r:id="rId23"/>
    <p:sldId id="369" r:id="rId24"/>
    <p:sldId id="366" r:id="rId25"/>
    <p:sldId id="367" r:id="rId26"/>
    <p:sldId id="338" r:id="rId27"/>
    <p:sldId id="353" r:id="rId28"/>
    <p:sldId id="337" r:id="rId29"/>
    <p:sldId id="362" r:id="rId30"/>
    <p:sldId id="363" r:id="rId31"/>
    <p:sldId id="425" r:id="rId32"/>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3939" autoAdjust="0"/>
  </p:normalViewPr>
  <p:slideViewPr>
    <p:cSldViewPr snapToGrid="0" snapToObjects="1">
      <p:cViewPr varScale="1">
        <p:scale>
          <a:sx n="109" d="100"/>
          <a:sy n="109" d="100"/>
        </p:scale>
        <p:origin x="2118" y="10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BF8CF861-F56B-4B6F-963E-B9D4986CA0C5}"/>
    <pc:docChg chg="modSld">
      <pc:chgData name="" userId="" providerId="" clId="Web-{BF8CF861-F56B-4B6F-963E-B9D4986CA0C5}" dt="2018-08-03T02:43:11.016" v="36" actId="1076"/>
      <pc:docMkLst>
        <pc:docMk/>
      </pc:docMkLst>
      <pc:sldChg chg="addSp delSp modSp">
        <pc:chgData name="" userId="" providerId="" clId="Web-{BF8CF861-F56B-4B6F-963E-B9D4986CA0C5}" dt="2018-08-03T02:43:11.016" v="36" actId="1076"/>
        <pc:sldMkLst>
          <pc:docMk/>
          <pc:sldMk cId="0" sldId="256"/>
        </pc:sldMkLst>
        <pc:spChg chg="add mod">
          <ac:chgData name="" userId="" providerId="" clId="Web-{BF8CF861-F56B-4B6F-963E-B9D4986CA0C5}" dt="2018-08-03T02:43:11.016" v="36" actId="1076"/>
          <ac:spMkLst>
            <pc:docMk/>
            <pc:sldMk cId="0" sldId="256"/>
            <ac:spMk id="3" creationId="{616364EC-2F69-4BD1-B555-382E1DAE346D}"/>
          </ac:spMkLst>
        </pc:spChg>
        <pc:spChg chg="del">
          <ac:chgData name="" userId="" providerId="" clId="Web-{BF8CF861-F56B-4B6F-963E-B9D4986CA0C5}" dt="2018-08-03T02:41:32.140" v="0"/>
          <ac:spMkLst>
            <pc:docMk/>
            <pc:sldMk cId="0" sldId="256"/>
            <ac:spMk id="5" creationId="{A48BDA88-5AD7-4244-8BFC-68CEFB8F05F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371495549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7504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3462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078389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133048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23</a:t>
            </a:fld>
            <a:endParaRPr lang="en-US"/>
          </a:p>
        </p:txBody>
      </p:sp>
    </p:spTree>
    <p:extLst>
      <p:ext uri="{BB962C8B-B14F-4D97-AF65-F5344CB8AC3E}">
        <p14:creationId xmlns:p14="http://schemas.microsoft.com/office/powerpoint/2010/main" val="1563984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t>Section 105(d)(5)) (Use)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t>Section 105(d)(5)(A) (Retention)</a:t>
            </a:r>
            <a:endParaRPr lang="sv-SE" sz="1200" dirty="0"/>
          </a:p>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27</a:t>
            </a:fld>
            <a:endParaRPr lang="en-US"/>
          </a:p>
        </p:txBody>
      </p:sp>
    </p:spTree>
    <p:extLst>
      <p:ext uri="{BB962C8B-B14F-4D97-AF65-F5344CB8AC3E}">
        <p14:creationId xmlns:p14="http://schemas.microsoft.com/office/powerpoint/2010/main" val="4069054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2016423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801620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3267239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2856103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3490960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1"/>
            <a:r>
              <a:rPr lang="en-US" dirty="0"/>
              <a:t>Privacy protection – AIS processes to protect personally identifiable information (PII):</a:t>
            </a:r>
            <a:endParaRPr lang="sv-SE" dirty="0"/>
          </a:p>
          <a:p>
            <a:pPr lvl="2"/>
            <a:r>
              <a:rPr lang="en-US" sz="1600" dirty="0"/>
              <a:t>Automated analyses and technical mitigations</a:t>
            </a:r>
            <a:endParaRPr lang="sv-SE" sz="1600" dirty="0"/>
          </a:p>
          <a:p>
            <a:pPr lvl="2"/>
            <a:r>
              <a:rPr lang="en-US" sz="1600" dirty="0"/>
              <a:t>Incorporate elements of human review</a:t>
            </a:r>
            <a:endParaRPr lang="sv-SE" sz="1600" dirty="0"/>
          </a:p>
          <a:p>
            <a:pPr lvl="2"/>
            <a:r>
              <a:rPr lang="en-US" sz="1600" dirty="0"/>
              <a:t>Minimize data to be directly relevant to a cyber threat and retain information needed only</a:t>
            </a:r>
            <a:endParaRPr lang="sv-SE" sz="1600" dirty="0"/>
          </a:p>
          <a:p>
            <a:pPr lvl="2"/>
            <a:r>
              <a:rPr lang="en-US" sz="1600" dirty="0"/>
              <a:t>Collect information for network defense only, or for limited law enforcement purposes</a:t>
            </a:r>
            <a:endParaRPr lang="sv-SE" sz="1600" dirty="0"/>
          </a:p>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364460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1" fontAlgn="auto" hangingPunct="1">
              <a:lnSpc>
                <a:spcPct val="100000"/>
              </a:lnSpc>
              <a:spcBef>
                <a:spcPts val="0"/>
              </a:spcBef>
              <a:spcAft>
                <a:spcPts val="0"/>
              </a:spcAft>
              <a:buFont typeface="Arial" panose="020B0604020202020204" pitchFamily="34" charset="0"/>
              <a:buNone/>
              <a:defRPr/>
            </a:pPr>
            <a:endParaRPr lang="en-US" sz="1200" dirty="0">
              <a:solidFill>
                <a:prstClr val="black"/>
              </a:solidFill>
            </a:endParaRPr>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16</a:t>
            </a:fld>
            <a:endParaRPr lang="en-US"/>
          </a:p>
        </p:txBody>
      </p:sp>
    </p:spTree>
    <p:extLst>
      <p:ext uri="{BB962C8B-B14F-4D97-AF65-F5344CB8AC3E}">
        <p14:creationId xmlns:p14="http://schemas.microsoft.com/office/powerpoint/2010/main" val="271350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17</a:t>
            </a:fld>
            <a:endParaRPr lang="en-US"/>
          </a:p>
        </p:txBody>
      </p:sp>
    </p:spTree>
    <p:extLst>
      <p:ext uri="{BB962C8B-B14F-4D97-AF65-F5344CB8AC3E}">
        <p14:creationId xmlns:p14="http://schemas.microsoft.com/office/powerpoint/2010/main" val="76128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ncciccustomerservice@hq.dhs.gov"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 </a:t>
            </a:r>
            <a:r>
              <a:rPr sz="2600" dirty="0"/>
              <a:t/>
            </a:r>
            <a:br>
              <a:rPr sz="2600" dirty="0"/>
            </a:br>
            <a:r>
              <a:rPr sz="2600" dirty="0"/>
              <a:t>Week 6: Cyber</a:t>
            </a:r>
            <a:r>
              <a:rPr lang="en-US" sz="2600" dirty="0"/>
              <a:t> Governance – Cybersecurity Information Sharing Act of 2015</a:t>
            </a:r>
            <a:endParaRPr sz="2600" dirty="0"/>
          </a:p>
        </p:txBody>
      </p:sp>
      <p:sp>
        <p:nvSpPr>
          <p:cNvPr id="12290" name="Subtitle 2"/>
          <p:cNvSpPr>
            <a:spLocks noGrp="1"/>
          </p:cNvSpPr>
          <p:nvPr>
            <p:ph type="body" sz="quarter" idx="13"/>
          </p:nvPr>
        </p:nvSpPr>
        <p:spPr>
          <a:xfrm>
            <a:off x="2391509" y="4999038"/>
            <a:ext cx="5199462" cy="277812"/>
          </a:xfrm>
        </p:spPr>
        <p:txBody>
          <a:bodyPr/>
          <a:lstStyle/>
          <a:p>
            <a:pPr eaLnBrk="1" hangingPunct="1"/>
            <a:r>
              <a:rPr lang="en-US" sz="2000" b="1" dirty="0">
                <a:solidFill>
                  <a:srgbClr val="2F5597"/>
                </a:solidFill>
              </a:rPr>
              <a:t>Lesson 12:  Cybersecurity Information Sharing</a:t>
            </a:r>
          </a:p>
        </p:txBody>
      </p:sp>
      <p:sp>
        <p:nvSpPr>
          <p:cNvPr id="3" name="TextBox 2">
            <a:extLst>
              <a:ext uri="{FF2B5EF4-FFF2-40B4-BE49-F238E27FC236}">
                <a16:creationId xmlns:a16="http://schemas.microsoft.com/office/drawing/2014/main" xmlns="" id="{616364EC-2F69-4BD1-B555-382E1DAE346D}"/>
              </a:ext>
            </a:extLst>
          </p:cNvPr>
          <p:cNvSpPr txBox="1"/>
          <p:nvPr/>
        </p:nvSpPr>
        <p:spPr>
          <a:xfrm>
            <a:off x="2265872" y="5579853"/>
            <a:ext cx="5345501" cy="600164"/>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a:t>
            </a:r>
            <a:r>
              <a:rPr lang="en-US" sz="1100" dirty="0" smtClean="0">
                <a:latin typeface="Calibri"/>
                <a:cs typeface="Calibri"/>
              </a:rPr>
              <a:t>students Ylli Dautaj and Ann Mallison </a:t>
            </a:r>
            <a:r>
              <a:rPr lang="en-US" sz="1100" dirty="0">
                <a:latin typeface="Calibri"/>
                <a:cs typeface="Calibri"/>
              </a:rPr>
              <a:t>for their 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CTIs: Cyber Threat Indicator Information</a:t>
            </a:r>
          </a:p>
        </p:txBody>
      </p:sp>
      <p:sp>
        <p:nvSpPr>
          <p:cNvPr id="3" name="Content Placeholder 2"/>
          <p:cNvSpPr>
            <a:spLocks noGrp="1"/>
          </p:cNvSpPr>
          <p:nvPr>
            <p:ph idx="1"/>
          </p:nvPr>
        </p:nvSpPr>
        <p:spPr>
          <a:xfrm>
            <a:off x="628649" y="1487096"/>
            <a:ext cx="8152743" cy="4787579"/>
          </a:xfrm>
        </p:spPr>
        <p:txBody>
          <a:bodyPr/>
          <a:lstStyle/>
          <a:p>
            <a:pPr lvl="1"/>
            <a:r>
              <a:rPr lang="en-US" sz="2400" dirty="0"/>
              <a:t>Some Information Necessary to Describe:</a:t>
            </a:r>
            <a:endParaRPr lang="sv-SE" sz="2400" dirty="0"/>
          </a:p>
          <a:p>
            <a:pPr lvl="2"/>
            <a:r>
              <a:rPr lang="en-US" sz="2000" dirty="0"/>
              <a:t>Malicious Reconnaissance</a:t>
            </a:r>
            <a:endParaRPr lang="sv-SE" sz="2000" dirty="0"/>
          </a:p>
          <a:p>
            <a:pPr lvl="2"/>
            <a:r>
              <a:rPr lang="en-US" sz="2000" dirty="0"/>
              <a:t>Exploitation of a Security Vulnerability</a:t>
            </a:r>
            <a:endParaRPr lang="sv-SE" sz="2000" dirty="0"/>
          </a:p>
          <a:p>
            <a:pPr lvl="2"/>
            <a:r>
              <a:rPr lang="en-US" sz="2000" dirty="0"/>
              <a:t>Defeat of Security Controls</a:t>
            </a:r>
            <a:endParaRPr lang="sv-SE" sz="2000" dirty="0"/>
          </a:p>
          <a:p>
            <a:pPr lvl="2"/>
            <a:r>
              <a:rPr lang="en-US" sz="2000" dirty="0"/>
              <a:t>Malicious Cyber Command and Control</a:t>
            </a:r>
            <a:endParaRPr lang="sv-SE" sz="2000" dirty="0"/>
          </a:p>
          <a:p>
            <a:pPr lvl="2"/>
            <a:r>
              <a:rPr lang="en-US" sz="2000" dirty="0"/>
              <a:t>Harm Caused by an Incident</a:t>
            </a:r>
            <a:endParaRPr lang="sv-SE" sz="2000" dirty="0"/>
          </a:p>
          <a:p>
            <a:pPr lvl="2"/>
            <a:r>
              <a:rPr lang="en-US" sz="2000" dirty="0"/>
              <a:t>Other Attribute of a Cybersecurity Threat. </a:t>
            </a:r>
            <a:endParaRPr lang="en-US" sz="1800" dirty="0"/>
          </a:p>
          <a:p>
            <a:pPr lvl="1"/>
            <a:r>
              <a:rPr lang="en-US" sz="2400" dirty="0"/>
              <a:t>Examples:</a:t>
            </a:r>
            <a:endParaRPr lang="sv-SE" sz="2400" dirty="0"/>
          </a:p>
          <a:p>
            <a:pPr lvl="2"/>
            <a:r>
              <a:rPr lang="en-US" sz="2000" dirty="0"/>
              <a:t>File Hashes</a:t>
            </a:r>
            <a:endParaRPr lang="sv-SE" sz="2000" dirty="0"/>
          </a:p>
          <a:p>
            <a:pPr lvl="2"/>
            <a:r>
              <a:rPr lang="en-US" sz="2000" dirty="0"/>
              <a:t>Malicious URLs</a:t>
            </a:r>
            <a:endParaRPr lang="sv-SE" sz="2000" dirty="0"/>
          </a:p>
          <a:p>
            <a:pPr lvl="2"/>
            <a:r>
              <a:rPr lang="en-US" sz="2000" dirty="0"/>
              <a:t>Technical Characteristics of Malware.</a:t>
            </a:r>
            <a:endParaRPr lang="sv-SE" sz="2000" dirty="0"/>
          </a:p>
          <a:p>
            <a:pPr marL="0" indent="0">
              <a:buNone/>
            </a:pPr>
            <a:endParaRPr lang="en-US" sz="2400" dirty="0"/>
          </a:p>
        </p:txBody>
      </p:sp>
      <p:pic>
        <p:nvPicPr>
          <p:cNvPr id="5" name="Picture 4" descr="Image of a cyberhacker phishing - symbolized with a hacker holding a fishing pole toward a laptop.">
            <a:extLst>
              <a:ext uri="{FF2B5EF4-FFF2-40B4-BE49-F238E27FC236}">
                <a16:creationId xmlns:a16="http://schemas.microsoft.com/office/drawing/2014/main" xmlns="" id="{A919329A-853E-44AF-B6DB-702DFB514FD2}"/>
              </a:ext>
            </a:extLst>
          </p:cNvPr>
          <p:cNvPicPr>
            <a:picLocks noChangeAspect="1"/>
          </p:cNvPicPr>
          <p:nvPr/>
        </p:nvPicPr>
        <p:blipFill>
          <a:blip r:embed="rId2"/>
          <a:stretch>
            <a:fillRect/>
          </a:stretch>
        </p:blipFill>
        <p:spPr>
          <a:xfrm>
            <a:off x="5807656" y="4246646"/>
            <a:ext cx="2707694" cy="1760260"/>
          </a:xfrm>
          <a:prstGeom prst="rect">
            <a:avLst/>
          </a:prstGeom>
        </p:spPr>
      </p:pic>
    </p:spTree>
    <p:extLst>
      <p:ext uri="{BB962C8B-B14F-4D97-AF65-F5344CB8AC3E}">
        <p14:creationId xmlns:p14="http://schemas.microsoft.com/office/powerpoint/2010/main" val="2906232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DMs: Defensive Measures</a:t>
            </a:r>
          </a:p>
        </p:txBody>
      </p:sp>
      <p:sp>
        <p:nvSpPr>
          <p:cNvPr id="3" name="Content Placeholder 2"/>
          <p:cNvSpPr>
            <a:spLocks noGrp="1"/>
          </p:cNvSpPr>
          <p:nvPr>
            <p:ph idx="1"/>
          </p:nvPr>
        </p:nvSpPr>
        <p:spPr>
          <a:xfrm>
            <a:off x="628650" y="1253331"/>
            <a:ext cx="7886700" cy="4351338"/>
          </a:xfrm>
        </p:spPr>
        <p:txBody>
          <a:bodyPr/>
          <a:lstStyle/>
          <a:p>
            <a:pPr marL="0" indent="0">
              <a:buNone/>
            </a:pPr>
            <a:endParaRPr lang="en-US" dirty="0"/>
          </a:p>
          <a:p>
            <a:pPr marL="0" indent="0">
              <a:buNone/>
            </a:pPr>
            <a:endParaRPr lang="en-US" sz="1800" dirty="0"/>
          </a:p>
          <a:p>
            <a:pPr marL="0" indent="0">
              <a:buNone/>
            </a:pPr>
            <a:r>
              <a:rPr lang="en-US" sz="2400" dirty="0"/>
              <a:t>“CISA defines a ’defensive measure’ as ’an action, device, procedure, signature, technique, or other measure applied to an information system or information that is stored on, processed by, or transiting an information system that detects, prevents, or mitigates a known or suspected cybersecurity threat or security vulnerability.’”</a:t>
            </a:r>
            <a:r>
              <a:rPr lang="en-US" sz="2400" baseline="30000" dirty="0"/>
              <a:t>5</a:t>
            </a:r>
            <a:endParaRPr lang="sv-SE" sz="2400" baseline="30000" dirty="0"/>
          </a:p>
        </p:txBody>
      </p:sp>
      <p:sp>
        <p:nvSpPr>
          <p:cNvPr id="4" name="TextBox 3">
            <a:extLst>
              <a:ext uri="{FF2B5EF4-FFF2-40B4-BE49-F238E27FC236}">
                <a16:creationId xmlns:a16="http://schemas.microsoft.com/office/drawing/2014/main" xmlns="" id="{D33835F0-AB42-4072-9D31-A0D4681EF68A}"/>
              </a:ext>
            </a:extLst>
          </p:cNvPr>
          <p:cNvSpPr txBox="1"/>
          <p:nvPr/>
        </p:nvSpPr>
        <p:spPr>
          <a:xfrm>
            <a:off x="886265" y="6049108"/>
            <a:ext cx="7076049" cy="246221"/>
          </a:xfrm>
          <a:prstGeom prst="rect">
            <a:avLst/>
          </a:prstGeom>
          <a:noFill/>
        </p:spPr>
        <p:txBody>
          <a:bodyPr wrap="square" rtlCol="0">
            <a:spAutoFit/>
          </a:bodyPr>
          <a:lstStyle/>
          <a:p>
            <a:r>
              <a:rPr lang="en-US" sz="1000" dirty="0">
                <a:latin typeface="+mn-lt"/>
              </a:rPr>
              <a:t>5. CISA, Section 102 (7)(A)</a:t>
            </a:r>
          </a:p>
        </p:txBody>
      </p:sp>
      <p:pic>
        <p:nvPicPr>
          <p:cNvPr id="5" name="Picture 4" descr="Image of a man in front of a laptop juggling security shield icons.">
            <a:extLst>
              <a:ext uri="{FF2B5EF4-FFF2-40B4-BE49-F238E27FC236}">
                <a16:creationId xmlns:a16="http://schemas.microsoft.com/office/drawing/2014/main" xmlns="" id="{99943F0E-0961-4E65-82E9-B1E6DDA8A6C3}"/>
              </a:ext>
            </a:extLst>
          </p:cNvPr>
          <p:cNvPicPr>
            <a:picLocks noChangeAspect="1"/>
          </p:cNvPicPr>
          <p:nvPr/>
        </p:nvPicPr>
        <p:blipFill>
          <a:blip r:embed="rId2"/>
          <a:stretch>
            <a:fillRect/>
          </a:stretch>
        </p:blipFill>
        <p:spPr>
          <a:xfrm>
            <a:off x="5517639" y="4212736"/>
            <a:ext cx="2997711" cy="2280138"/>
          </a:xfrm>
          <a:prstGeom prst="rect">
            <a:avLst/>
          </a:prstGeom>
        </p:spPr>
      </p:pic>
    </p:spTree>
    <p:extLst>
      <p:ext uri="{BB962C8B-B14F-4D97-AF65-F5344CB8AC3E}">
        <p14:creationId xmlns:p14="http://schemas.microsoft.com/office/powerpoint/2010/main" val="2602249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96B99DE3-D803-3B4A-803F-143662EA0A94}"/>
              </a:ext>
            </a:extLst>
          </p:cNvPr>
          <p:cNvSpPr>
            <a:spLocks noGrp="1"/>
          </p:cNvSpPr>
          <p:nvPr>
            <p:ph type="title"/>
          </p:nvPr>
        </p:nvSpPr>
        <p:spPr/>
        <p:txBody>
          <a:bodyPr/>
          <a:lstStyle/>
          <a:p>
            <a:r>
              <a:rPr lang="en-IE" dirty="0"/>
              <a:t>Purpose of CISA: Assessment</a:t>
            </a:r>
          </a:p>
        </p:txBody>
      </p:sp>
      <p:sp>
        <p:nvSpPr>
          <p:cNvPr id="3" name="Platshållare för innehåll 2">
            <a:extLst>
              <a:ext uri="{FF2B5EF4-FFF2-40B4-BE49-F238E27FC236}">
                <a16:creationId xmlns:a16="http://schemas.microsoft.com/office/drawing/2014/main" xmlns="" id="{328AE2D8-0604-AA47-B16A-39B913418870}"/>
              </a:ext>
            </a:extLst>
          </p:cNvPr>
          <p:cNvSpPr>
            <a:spLocks noGrp="1"/>
          </p:cNvSpPr>
          <p:nvPr>
            <p:ph idx="1"/>
          </p:nvPr>
        </p:nvSpPr>
        <p:spPr>
          <a:xfrm>
            <a:off x="628650" y="1825625"/>
            <a:ext cx="7886700" cy="4351338"/>
          </a:xfrm>
        </p:spPr>
        <p:txBody>
          <a:bodyPr/>
          <a:lstStyle/>
          <a:p>
            <a:pPr marL="0" indent="0">
              <a:buNone/>
            </a:pPr>
            <a:r>
              <a:rPr lang="en-US" sz="2400" dirty="0"/>
              <a:t>What is the purpose of CISA? </a:t>
            </a:r>
          </a:p>
          <a:p>
            <a:pPr marL="0" indent="0">
              <a:buNone/>
            </a:pPr>
            <a:endParaRPr lang="en-US" dirty="0"/>
          </a:p>
          <a:p>
            <a:pPr marL="457200" indent="-457200">
              <a:buFont typeface="+mj-lt"/>
              <a:buAutoNum type="alphaUcPeriod"/>
            </a:pPr>
            <a:r>
              <a:rPr lang="en-US" sz="2400" dirty="0"/>
              <a:t>Facilitate voluntary cybersecurity information sharing	</a:t>
            </a:r>
          </a:p>
          <a:p>
            <a:pPr marL="457200" indent="-457200">
              <a:buFont typeface="+mj-lt"/>
              <a:buAutoNum type="alphaUcPeriod"/>
            </a:pPr>
            <a:r>
              <a:rPr lang="en-US" sz="2400" dirty="0"/>
              <a:t>Provide for information sharing between U.S. and foreign nationals</a:t>
            </a:r>
          </a:p>
          <a:p>
            <a:pPr marL="457200" indent="-457200">
              <a:buFont typeface="+mj-lt"/>
              <a:buAutoNum type="alphaUcPeriod"/>
            </a:pPr>
            <a:r>
              <a:rPr lang="en-US" sz="2400" dirty="0"/>
              <a:t>Implement the President’s Executive Order on immigration data gathering</a:t>
            </a:r>
          </a:p>
          <a:p>
            <a:pPr marL="457200" indent="-457200">
              <a:buFont typeface="+mj-lt"/>
              <a:buAutoNum type="alphaUcPeriod"/>
            </a:pPr>
            <a:r>
              <a:rPr lang="en-US" sz="2400" dirty="0"/>
              <a:t>Mandate private sector sharing of CTI and DM with government</a:t>
            </a:r>
          </a:p>
          <a:p>
            <a:pPr marL="0" indent="0">
              <a:buNone/>
            </a:pPr>
            <a:endParaRPr lang="en-IE" dirty="0"/>
          </a:p>
          <a:p>
            <a:pPr marL="457200" indent="-457200">
              <a:buFont typeface="+mj-lt"/>
              <a:buAutoNum type="arabicPeriod"/>
            </a:pPr>
            <a:endParaRPr lang="en-US" dirty="0"/>
          </a:p>
        </p:txBody>
      </p:sp>
      <p:pic>
        <p:nvPicPr>
          <p:cNvPr id="5" name="Picture 4" descr="Clipart of a computer curser pointing at a question mark.">
            <a:extLst>
              <a:ext uri="{FF2B5EF4-FFF2-40B4-BE49-F238E27FC236}">
                <a16:creationId xmlns:a16="http://schemas.microsoft.com/office/drawing/2014/main" xmlns="" id="{EEBA9EA0-A380-43E1-BDE3-303C0C1B941E}"/>
              </a:ext>
            </a:extLst>
          </p:cNvPr>
          <p:cNvPicPr>
            <a:picLocks noChangeAspect="1"/>
          </p:cNvPicPr>
          <p:nvPr/>
        </p:nvPicPr>
        <p:blipFill>
          <a:blip r:embed="rId2"/>
          <a:stretch>
            <a:fillRect/>
          </a:stretch>
        </p:blipFill>
        <p:spPr>
          <a:xfrm>
            <a:off x="5964702" y="0"/>
            <a:ext cx="2800936" cy="2800936"/>
          </a:xfrm>
          <a:prstGeom prst="rect">
            <a:avLst/>
          </a:prstGeom>
        </p:spPr>
      </p:pic>
    </p:spTree>
    <p:extLst>
      <p:ext uri="{BB962C8B-B14F-4D97-AF65-F5344CB8AC3E}">
        <p14:creationId xmlns:p14="http://schemas.microsoft.com/office/powerpoint/2010/main" val="2252439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96B99DE3-D803-3B4A-803F-143662EA0A94}"/>
              </a:ext>
            </a:extLst>
          </p:cNvPr>
          <p:cNvSpPr>
            <a:spLocks noGrp="1"/>
          </p:cNvSpPr>
          <p:nvPr>
            <p:ph type="title"/>
          </p:nvPr>
        </p:nvSpPr>
        <p:spPr/>
        <p:txBody>
          <a:bodyPr/>
          <a:lstStyle/>
          <a:p>
            <a:r>
              <a:rPr lang="en-IE" dirty="0"/>
              <a:t>Purpose of CISA: Assessment Answer</a:t>
            </a:r>
          </a:p>
        </p:txBody>
      </p:sp>
      <p:sp>
        <p:nvSpPr>
          <p:cNvPr id="3" name="Platshållare för innehåll 2">
            <a:extLst>
              <a:ext uri="{FF2B5EF4-FFF2-40B4-BE49-F238E27FC236}">
                <a16:creationId xmlns:a16="http://schemas.microsoft.com/office/drawing/2014/main" xmlns="" id="{328AE2D8-0604-AA47-B16A-39B913418870}"/>
              </a:ext>
            </a:extLst>
          </p:cNvPr>
          <p:cNvSpPr>
            <a:spLocks noGrp="1"/>
          </p:cNvSpPr>
          <p:nvPr>
            <p:ph idx="1"/>
          </p:nvPr>
        </p:nvSpPr>
        <p:spPr>
          <a:xfrm>
            <a:off x="628650" y="1825625"/>
            <a:ext cx="7886700" cy="4351338"/>
          </a:xfrm>
        </p:spPr>
        <p:txBody>
          <a:bodyPr/>
          <a:lstStyle/>
          <a:p>
            <a:pPr marL="0" indent="0">
              <a:buNone/>
            </a:pPr>
            <a:r>
              <a:rPr lang="en-US" sz="2400" dirty="0"/>
              <a:t>What is the purpose of CISA? </a:t>
            </a:r>
          </a:p>
          <a:p>
            <a:pPr marL="0" indent="0">
              <a:buNone/>
            </a:pPr>
            <a:endParaRPr lang="en-US" dirty="0"/>
          </a:p>
          <a:p>
            <a:pPr marL="457200" indent="-457200">
              <a:buFont typeface="+mj-lt"/>
              <a:buAutoNum type="alphaUcPeriod"/>
            </a:pPr>
            <a:r>
              <a:rPr lang="en-US" sz="2400" b="1" u="sng" dirty="0"/>
              <a:t>Facilitate voluntary cybersecurity information sharing</a:t>
            </a:r>
            <a:r>
              <a:rPr lang="en-US" sz="2400" dirty="0"/>
              <a:t>	</a:t>
            </a:r>
          </a:p>
          <a:p>
            <a:pPr marL="457200" indent="-457200">
              <a:buFont typeface="+mj-lt"/>
              <a:buAutoNum type="alphaUcPeriod"/>
            </a:pPr>
            <a:r>
              <a:rPr lang="en-US" sz="2400" dirty="0"/>
              <a:t>Provide for information sharing between U.S. and foreign nationals</a:t>
            </a:r>
          </a:p>
          <a:p>
            <a:pPr marL="457200" indent="-457200">
              <a:buFont typeface="+mj-lt"/>
              <a:buAutoNum type="alphaUcPeriod"/>
            </a:pPr>
            <a:r>
              <a:rPr lang="en-US" sz="2400" dirty="0"/>
              <a:t>Implement the President’s Executive Order on immigration data gathering</a:t>
            </a:r>
          </a:p>
          <a:p>
            <a:pPr marL="457200" indent="-457200">
              <a:buFont typeface="+mj-lt"/>
              <a:buAutoNum type="alphaUcPeriod"/>
            </a:pPr>
            <a:r>
              <a:rPr lang="en-US" sz="2400" dirty="0"/>
              <a:t>Mandate private sector sharing of CTI and DM with government</a:t>
            </a:r>
          </a:p>
          <a:p>
            <a:pPr marL="0" indent="0">
              <a:buNone/>
            </a:pPr>
            <a:endParaRPr lang="en-IE" dirty="0"/>
          </a:p>
          <a:p>
            <a:pPr marL="457200" indent="-457200">
              <a:buFont typeface="+mj-lt"/>
              <a:buAutoNum type="arabicPeriod"/>
            </a:pPr>
            <a:endParaRPr lang="en-US" dirty="0"/>
          </a:p>
        </p:txBody>
      </p:sp>
      <p:pic>
        <p:nvPicPr>
          <p:cNvPr id="5" name="Picture 4" descr="Clipart of a computer curser pointing at a question mark.">
            <a:extLst>
              <a:ext uri="{FF2B5EF4-FFF2-40B4-BE49-F238E27FC236}">
                <a16:creationId xmlns:a16="http://schemas.microsoft.com/office/drawing/2014/main" xmlns="" id="{EEBA9EA0-A380-43E1-BDE3-303C0C1B941E}"/>
              </a:ext>
            </a:extLst>
          </p:cNvPr>
          <p:cNvPicPr>
            <a:picLocks noChangeAspect="1"/>
          </p:cNvPicPr>
          <p:nvPr/>
        </p:nvPicPr>
        <p:blipFill>
          <a:blip r:embed="rId2"/>
          <a:stretch>
            <a:fillRect/>
          </a:stretch>
        </p:blipFill>
        <p:spPr>
          <a:xfrm>
            <a:off x="6628814" y="10893"/>
            <a:ext cx="2319704" cy="2319704"/>
          </a:xfrm>
          <a:prstGeom prst="rect">
            <a:avLst/>
          </a:prstGeom>
        </p:spPr>
      </p:pic>
    </p:spTree>
    <p:extLst>
      <p:ext uri="{BB962C8B-B14F-4D97-AF65-F5344CB8AC3E}">
        <p14:creationId xmlns:p14="http://schemas.microsoft.com/office/powerpoint/2010/main" val="3042677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D3A35483-E3CF-4F40-AFC4-A9BDA544BDB7}"/>
              </a:ext>
            </a:extLst>
          </p:cNvPr>
          <p:cNvSpPr>
            <a:spLocks noGrp="1"/>
          </p:cNvSpPr>
          <p:nvPr>
            <p:ph type="title"/>
          </p:nvPr>
        </p:nvSpPr>
        <p:spPr/>
        <p:txBody>
          <a:bodyPr/>
          <a:lstStyle/>
          <a:p>
            <a:r>
              <a:rPr lang="en-IE" dirty="0"/>
              <a:t>CTIs and DMs: Assessment</a:t>
            </a:r>
          </a:p>
        </p:txBody>
      </p:sp>
      <p:sp>
        <p:nvSpPr>
          <p:cNvPr id="3" name="Platshållare för innehåll 2">
            <a:extLst>
              <a:ext uri="{FF2B5EF4-FFF2-40B4-BE49-F238E27FC236}">
                <a16:creationId xmlns:a16="http://schemas.microsoft.com/office/drawing/2014/main" xmlns="" id="{8CE0FD0C-072C-F84F-AA64-1316010C55E2}"/>
              </a:ext>
            </a:extLst>
          </p:cNvPr>
          <p:cNvSpPr>
            <a:spLocks noGrp="1"/>
          </p:cNvSpPr>
          <p:nvPr>
            <p:ph idx="1"/>
          </p:nvPr>
        </p:nvSpPr>
        <p:spPr/>
        <p:txBody>
          <a:bodyPr/>
          <a:lstStyle/>
          <a:p>
            <a:pPr marL="0" indent="0">
              <a:buNone/>
            </a:pPr>
            <a:r>
              <a:rPr lang="en-US" sz="2400" dirty="0"/>
              <a:t>What answer best describes a CTI and a DM? </a:t>
            </a:r>
          </a:p>
          <a:p>
            <a:pPr marL="0" indent="0">
              <a:buNone/>
            </a:pPr>
            <a:endParaRPr lang="en-US" sz="2400" b="1" dirty="0"/>
          </a:p>
          <a:p>
            <a:pPr marL="457200" indent="-457200">
              <a:buFont typeface="+mj-lt"/>
              <a:buAutoNum type="alphaUcPeriod"/>
            </a:pPr>
            <a:r>
              <a:rPr lang="en-US" sz="2400" dirty="0"/>
              <a:t>Incident and preventive behavior</a:t>
            </a:r>
          </a:p>
          <a:p>
            <a:pPr marL="457200" indent="-457200">
              <a:buFont typeface="+mj-lt"/>
              <a:buAutoNum type="alphaUcPeriod"/>
            </a:pPr>
            <a:r>
              <a:rPr lang="en-US" sz="2400" dirty="0"/>
              <a:t>Malicious URLs and technique that detects known cybersecurity threat</a:t>
            </a:r>
          </a:p>
          <a:p>
            <a:pPr marL="457200" indent="-457200">
              <a:buFont typeface="+mj-lt"/>
              <a:buAutoNum type="alphaUcPeriod"/>
            </a:pPr>
            <a:r>
              <a:rPr lang="en-US" sz="2400" dirty="0"/>
              <a:t>Virus and firewall</a:t>
            </a:r>
          </a:p>
          <a:p>
            <a:pPr marL="457200" indent="-457200">
              <a:buFont typeface="+mj-lt"/>
              <a:buAutoNum type="alphaUcPeriod"/>
            </a:pPr>
            <a:r>
              <a:rPr lang="en-US" sz="2400" dirty="0"/>
              <a:t>Data breach and software updates</a:t>
            </a:r>
          </a:p>
          <a:p>
            <a:pPr marL="0" indent="0">
              <a:buNone/>
            </a:pPr>
            <a:endParaRPr lang="en-US" sz="2000" dirty="0"/>
          </a:p>
          <a:p>
            <a:pPr marL="0" indent="0">
              <a:buNone/>
            </a:pPr>
            <a:r>
              <a:rPr lang="en-US" sz="2000" dirty="0"/>
              <a:t> </a:t>
            </a:r>
          </a:p>
          <a:p>
            <a:pPr marL="0" indent="0">
              <a:buNone/>
            </a:pPr>
            <a:endParaRPr lang="en-US" sz="2000" b="1" dirty="0"/>
          </a:p>
          <a:p>
            <a:pPr marL="0" indent="0">
              <a:buNone/>
            </a:pPr>
            <a:endParaRPr lang="en-US" sz="2000" b="1" dirty="0"/>
          </a:p>
          <a:p>
            <a:pPr marL="0" indent="0">
              <a:buNone/>
            </a:pPr>
            <a:endParaRPr lang="en-US" sz="2000" dirty="0"/>
          </a:p>
          <a:p>
            <a:endParaRPr lang="en-IE" dirty="0"/>
          </a:p>
        </p:txBody>
      </p:sp>
      <p:pic>
        <p:nvPicPr>
          <p:cNvPr id="5" name="Picture 4" descr="Cartoon image of a person sitting on a question mark.">
            <a:extLst>
              <a:ext uri="{FF2B5EF4-FFF2-40B4-BE49-F238E27FC236}">
                <a16:creationId xmlns:a16="http://schemas.microsoft.com/office/drawing/2014/main" xmlns="" id="{8012D9CF-26C1-4A36-B831-D5D6E30ED87A}"/>
              </a:ext>
            </a:extLst>
          </p:cNvPr>
          <p:cNvPicPr>
            <a:picLocks noChangeAspect="1"/>
          </p:cNvPicPr>
          <p:nvPr/>
        </p:nvPicPr>
        <p:blipFill>
          <a:blip r:embed="rId2"/>
          <a:stretch>
            <a:fillRect/>
          </a:stretch>
        </p:blipFill>
        <p:spPr>
          <a:xfrm>
            <a:off x="6263885" y="365126"/>
            <a:ext cx="2392142" cy="2392142"/>
          </a:xfrm>
          <a:prstGeom prst="rect">
            <a:avLst/>
          </a:prstGeom>
        </p:spPr>
      </p:pic>
    </p:spTree>
    <p:extLst>
      <p:ext uri="{BB962C8B-B14F-4D97-AF65-F5344CB8AC3E}">
        <p14:creationId xmlns:p14="http://schemas.microsoft.com/office/powerpoint/2010/main" val="653879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D3A35483-E3CF-4F40-AFC4-A9BDA544BDB7}"/>
              </a:ext>
            </a:extLst>
          </p:cNvPr>
          <p:cNvSpPr>
            <a:spLocks noGrp="1"/>
          </p:cNvSpPr>
          <p:nvPr>
            <p:ph type="title"/>
          </p:nvPr>
        </p:nvSpPr>
        <p:spPr/>
        <p:txBody>
          <a:bodyPr/>
          <a:lstStyle/>
          <a:p>
            <a:r>
              <a:rPr lang="en-IE" dirty="0"/>
              <a:t>CTIs and DMs: Assessment Answer</a:t>
            </a:r>
          </a:p>
        </p:txBody>
      </p:sp>
      <p:sp>
        <p:nvSpPr>
          <p:cNvPr id="3" name="Platshållare för innehåll 2">
            <a:extLst>
              <a:ext uri="{FF2B5EF4-FFF2-40B4-BE49-F238E27FC236}">
                <a16:creationId xmlns:a16="http://schemas.microsoft.com/office/drawing/2014/main" xmlns="" id="{8CE0FD0C-072C-F84F-AA64-1316010C55E2}"/>
              </a:ext>
            </a:extLst>
          </p:cNvPr>
          <p:cNvSpPr>
            <a:spLocks noGrp="1"/>
          </p:cNvSpPr>
          <p:nvPr>
            <p:ph idx="1"/>
          </p:nvPr>
        </p:nvSpPr>
        <p:spPr/>
        <p:txBody>
          <a:bodyPr/>
          <a:lstStyle/>
          <a:p>
            <a:pPr marL="0" indent="0">
              <a:buNone/>
            </a:pPr>
            <a:r>
              <a:rPr lang="en-US" sz="2400" dirty="0"/>
              <a:t>What answer best describes a CTI and a DM? </a:t>
            </a:r>
          </a:p>
          <a:p>
            <a:pPr marL="0" indent="0">
              <a:buNone/>
            </a:pPr>
            <a:endParaRPr lang="en-US" sz="2400" b="1" dirty="0"/>
          </a:p>
          <a:p>
            <a:pPr marL="457200" indent="-457200">
              <a:buFont typeface="+mj-lt"/>
              <a:buAutoNum type="alphaUcPeriod"/>
            </a:pPr>
            <a:r>
              <a:rPr lang="en-US" sz="2400" b="1" u="sng" dirty="0"/>
              <a:t>Incident and preventive behavior</a:t>
            </a:r>
          </a:p>
          <a:p>
            <a:pPr marL="457200" indent="-457200">
              <a:buFont typeface="+mj-lt"/>
              <a:buAutoNum type="alphaUcPeriod"/>
            </a:pPr>
            <a:r>
              <a:rPr lang="en-US" sz="2400" dirty="0"/>
              <a:t>Malicious URLs and technique that detects known cybersecurity threat</a:t>
            </a:r>
          </a:p>
          <a:p>
            <a:pPr marL="457200" indent="-457200">
              <a:buFont typeface="+mj-lt"/>
              <a:buAutoNum type="alphaUcPeriod"/>
            </a:pPr>
            <a:r>
              <a:rPr lang="en-US" sz="2400" dirty="0"/>
              <a:t>Virus and firewall</a:t>
            </a:r>
          </a:p>
          <a:p>
            <a:pPr marL="457200" indent="-457200">
              <a:buFont typeface="+mj-lt"/>
              <a:buAutoNum type="alphaUcPeriod"/>
            </a:pPr>
            <a:r>
              <a:rPr lang="en-US" sz="2400" dirty="0"/>
              <a:t>Data breach and software updates</a:t>
            </a:r>
          </a:p>
          <a:p>
            <a:pPr marL="0" indent="0">
              <a:buNone/>
            </a:pPr>
            <a:endParaRPr lang="en-US" sz="2000" dirty="0"/>
          </a:p>
          <a:p>
            <a:pPr marL="0" indent="0">
              <a:buNone/>
            </a:pPr>
            <a:r>
              <a:rPr lang="en-US" sz="2000" dirty="0"/>
              <a:t> </a:t>
            </a:r>
          </a:p>
          <a:p>
            <a:pPr marL="0" indent="0">
              <a:buNone/>
            </a:pPr>
            <a:endParaRPr lang="en-US" sz="2000" b="1" dirty="0"/>
          </a:p>
          <a:p>
            <a:pPr marL="0" indent="0">
              <a:buNone/>
            </a:pPr>
            <a:endParaRPr lang="en-US" sz="2000" b="1" dirty="0"/>
          </a:p>
          <a:p>
            <a:pPr marL="0" indent="0">
              <a:buNone/>
            </a:pPr>
            <a:endParaRPr lang="en-US" sz="2000" dirty="0"/>
          </a:p>
          <a:p>
            <a:endParaRPr lang="en-IE" dirty="0"/>
          </a:p>
        </p:txBody>
      </p:sp>
      <p:pic>
        <p:nvPicPr>
          <p:cNvPr id="5" name="Picture 4" descr="Cartoon image of a person sitting on a question mark.">
            <a:extLst>
              <a:ext uri="{FF2B5EF4-FFF2-40B4-BE49-F238E27FC236}">
                <a16:creationId xmlns:a16="http://schemas.microsoft.com/office/drawing/2014/main" xmlns="" id="{8012D9CF-26C1-4A36-B831-D5D6E30ED87A}"/>
              </a:ext>
            </a:extLst>
          </p:cNvPr>
          <p:cNvPicPr>
            <a:picLocks noChangeAspect="1"/>
          </p:cNvPicPr>
          <p:nvPr/>
        </p:nvPicPr>
        <p:blipFill>
          <a:blip r:embed="rId2"/>
          <a:stretch>
            <a:fillRect/>
          </a:stretch>
        </p:blipFill>
        <p:spPr>
          <a:xfrm>
            <a:off x="6896931" y="365126"/>
            <a:ext cx="1759096" cy="1759096"/>
          </a:xfrm>
          <a:prstGeom prst="rect">
            <a:avLst/>
          </a:prstGeom>
        </p:spPr>
      </p:pic>
    </p:spTree>
    <p:extLst>
      <p:ext uri="{BB962C8B-B14F-4D97-AF65-F5344CB8AC3E}">
        <p14:creationId xmlns:p14="http://schemas.microsoft.com/office/powerpoint/2010/main" val="2653559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Classified, Declassified, and Unclassified CITs and DMs</a:t>
            </a:r>
            <a:endParaRPr lang="en-US" dirty="0"/>
          </a:p>
        </p:txBody>
      </p:sp>
      <p:sp>
        <p:nvSpPr>
          <p:cNvPr id="3" name="Content Placeholder 2"/>
          <p:cNvSpPr>
            <a:spLocks noGrp="1"/>
          </p:cNvSpPr>
          <p:nvPr>
            <p:ph idx="1"/>
          </p:nvPr>
        </p:nvSpPr>
        <p:spPr>
          <a:xfrm>
            <a:off x="628650" y="1253331"/>
            <a:ext cx="7886700" cy="4351338"/>
          </a:xfrm>
        </p:spPr>
        <p:txBody>
          <a:bodyPr/>
          <a:lstStyle/>
          <a:p>
            <a:pPr marL="0" lvl="0" indent="0">
              <a:buNone/>
            </a:pPr>
            <a:endParaRPr lang="sv-SE" sz="3200" dirty="0"/>
          </a:p>
          <a:p>
            <a:r>
              <a:rPr lang="en-US" sz="2400" dirty="0"/>
              <a:t>“It is the policy of the U.S. Government to make every reasonable effort ‘to ensure the timely production of </a:t>
            </a:r>
            <a:r>
              <a:rPr lang="en-US" sz="2400" b="1" u="sng" dirty="0"/>
              <a:t>unclassified</a:t>
            </a:r>
            <a:r>
              <a:rPr lang="en-US" sz="2400" dirty="0"/>
              <a:t> reports of cyber threats to the U.S. homeland that identify a specific targeted entity.’”</a:t>
            </a:r>
            <a:r>
              <a:rPr lang="en-US" sz="2400" baseline="30000" dirty="0"/>
              <a:t>6</a:t>
            </a:r>
          </a:p>
          <a:p>
            <a:pPr marL="0" lvl="0" indent="0">
              <a:buNone/>
            </a:pPr>
            <a:endParaRPr lang="sv-SE" sz="2400" dirty="0"/>
          </a:p>
          <a:p>
            <a:r>
              <a:rPr lang="en-US" sz="2400" dirty="0"/>
              <a:t>Discussion: Realities </a:t>
            </a:r>
            <a:r>
              <a:rPr lang="en-US" sz="2400" i="1" dirty="0"/>
              <a:t>versus </a:t>
            </a:r>
            <a:r>
              <a:rPr lang="en-US" sz="2400" dirty="0"/>
              <a:t>Bureaucracy?</a:t>
            </a:r>
            <a:endParaRPr lang="sv-SE" sz="2400" dirty="0"/>
          </a:p>
        </p:txBody>
      </p:sp>
      <p:sp>
        <p:nvSpPr>
          <p:cNvPr id="4" name="TextBox 3">
            <a:extLst>
              <a:ext uri="{FF2B5EF4-FFF2-40B4-BE49-F238E27FC236}">
                <a16:creationId xmlns:a16="http://schemas.microsoft.com/office/drawing/2014/main" xmlns="" id="{4B01DE8D-AF67-4421-A1C3-E7019F33D5F9}"/>
              </a:ext>
            </a:extLst>
          </p:cNvPr>
          <p:cNvSpPr txBox="1"/>
          <p:nvPr/>
        </p:nvSpPr>
        <p:spPr>
          <a:xfrm>
            <a:off x="628650" y="6119446"/>
            <a:ext cx="8220651" cy="553998"/>
          </a:xfrm>
          <a:prstGeom prst="rect">
            <a:avLst/>
          </a:prstGeom>
          <a:noFill/>
        </p:spPr>
        <p:txBody>
          <a:bodyPr wrap="square" rtlCol="0">
            <a:spAutoFit/>
          </a:bodyPr>
          <a:lstStyle/>
          <a:p>
            <a:r>
              <a:rPr lang="en-US" sz="1000" dirty="0">
                <a:latin typeface="+mn-lt"/>
              </a:rPr>
              <a:t>6. </a:t>
            </a:r>
            <a:r>
              <a:rPr lang="sv-SE" sz="1000" dirty="0">
                <a:latin typeface="+mn-lt"/>
              </a:rPr>
              <a:t>The Office of the Director of National Intelligence, The DHS, DOD, DOJ, ”Sharing of Cyber Threat Indicators and Defensive Measures by the Federal Government under the Cybersecurity Information Sharing Act 2015 (February 16, 2016) </a:t>
            </a:r>
          </a:p>
          <a:p>
            <a:endParaRPr lang="en-US" sz="1000" dirty="0">
              <a:latin typeface="+mn-lt"/>
            </a:endParaRPr>
          </a:p>
        </p:txBody>
      </p:sp>
      <p:pic>
        <p:nvPicPr>
          <p:cNvPr id="5" name="Picture 4" descr="Image of a catalog that says &quot;Top Secret&quot; on the cover.">
            <a:extLst>
              <a:ext uri="{FF2B5EF4-FFF2-40B4-BE49-F238E27FC236}">
                <a16:creationId xmlns:a16="http://schemas.microsoft.com/office/drawing/2014/main" xmlns="" id="{A73DCFD0-CED8-4825-B949-7577E5A86B86}"/>
              </a:ext>
            </a:extLst>
          </p:cNvPr>
          <p:cNvPicPr>
            <a:picLocks noChangeAspect="1"/>
          </p:cNvPicPr>
          <p:nvPr/>
        </p:nvPicPr>
        <p:blipFill>
          <a:blip r:embed="rId3"/>
          <a:stretch>
            <a:fillRect/>
          </a:stretch>
        </p:blipFill>
        <p:spPr>
          <a:xfrm>
            <a:off x="6091311" y="3960466"/>
            <a:ext cx="2645449" cy="1901592"/>
          </a:xfrm>
          <a:prstGeom prst="rect">
            <a:avLst/>
          </a:prstGeom>
        </p:spPr>
      </p:pic>
    </p:spTree>
    <p:extLst>
      <p:ext uri="{BB962C8B-B14F-4D97-AF65-F5344CB8AC3E}">
        <p14:creationId xmlns:p14="http://schemas.microsoft.com/office/powerpoint/2010/main" val="4072299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Classified CTIs &amp; DMs</a:t>
            </a:r>
            <a:r>
              <a:rPr lang="en-US" baseline="30000" dirty="0"/>
              <a:t>7</a:t>
            </a:r>
            <a:endParaRPr lang="en-US" dirty="0"/>
          </a:p>
        </p:txBody>
      </p:sp>
      <p:sp>
        <p:nvSpPr>
          <p:cNvPr id="3" name="Content Placeholder 2"/>
          <p:cNvSpPr>
            <a:spLocks noGrp="1"/>
          </p:cNvSpPr>
          <p:nvPr>
            <p:ph idx="1"/>
          </p:nvPr>
        </p:nvSpPr>
        <p:spPr>
          <a:xfrm>
            <a:off x="690196" y="1423403"/>
            <a:ext cx="7886700" cy="4351338"/>
          </a:xfrm>
        </p:spPr>
        <p:txBody>
          <a:bodyPr/>
          <a:lstStyle/>
          <a:p>
            <a:pPr marL="0" indent="0">
              <a:buNone/>
            </a:pPr>
            <a:r>
              <a:rPr lang="en-US" dirty="0"/>
              <a:t>The sharing of cyber threat information that is </a:t>
            </a:r>
            <a:r>
              <a:rPr lang="en-US" b="1" u="sng" dirty="0"/>
              <a:t>classified</a:t>
            </a:r>
            <a:r>
              <a:rPr lang="en-US" dirty="0"/>
              <a:t> is “dependent upon the recipient’s security clearance level and must be performed in accordance with applicable policy and protection requirements for intelligence sources, methods, operations, and investigations, which are not superseded by this document.</a:t>
            </a:r>
          </a:p>
          <a:p>
            <a:pPr marL="0" indent="0">
              <a:buNone/>
            </a:pPr>
            <a:r>
              <a:rPr lang="en-US" dirty="0"/>
              <a:t>Any federal entity sharing classified information must continue to conform to existing classification standards and adhere to handling restriction…”</a:t>
            </a:r>
            <a:r>
              <a:rPr lang="en-US" baseline="30000" dirty="0"/>
              <a:t> 8</a:t>
            </a:r>
            <a:endParaRPr lang="en-US" dirty="0"/>
          </a:p>
          <a:p>
            <a:pPr marL="0" indent="0">
              <a:buNone/>
            </a:pPr>
            <a:endParaRPr lang="en-US" sz="2800" dirty="0"/>
          </a:p>
        </p:txBody>
      </p:sp>
      <p:sp>
        <p:nvSpPr>
          <p:cNvPr id="4" name="TextBox 3">
            <a:extLst>
              <a:ext uri="{FF2B5EF4-FFF2-40B4-BE49-F238E27FC236}">
                <a16:creationId xmlns:a16="http://schemas.microsoft.com/office/drawing/2014/main" xmlns="" id="{715BC5A4-4EE7-472A-8B36-ECC8E3320ED1}"/>
              </a:ext>
            </a:extLst>
          </p:cNvPr>
          <p:cNvSpPr txBox="1"/>
          <p:nvPr/>
        </p:nvSpPr>
        <p:spPr>
          <a:xfrm>
            <a:off x="977704" y="6096996"/>
            <a:ext cx="7188591" cy="707886"/>
          </a:xfrm>
          <a:prstGeom prst="rect">
            <a:avLst/>
          </a:prstGeom>
          <a:noFill/>
        </p:spPr>
        <p:txBody>
          <a:bodyPr wrap="square" rtlCol="0">
            <a:spAutoFit/>
          </a:bodyPr>
          <a:lstStyle/>
          <a:p>
            <a:r>
              <a:rPr lang="en-US" sz="1000" dirty="0">
                <a:latin typeface="+mn-lt"/>
              </a:rPr>
              <a:t>7. CISA, Section 103(a)(1)</a:t>
            </a:r>
          </a:p>
          <a:p>
            <a:r>
              <a:rPr lang="en-US" sz="1000" dirty="0">
                <a:latin typeface="+mn-lt"/>
              </a:rPr>
              <a:t>8. </a:t>
            </a:r>
            <a:r>
              <a:rPr lang="sv-SE" sz="1000" dirty="0">
                <a:latin typeface="+mn-lt"/>
              </a:rPr>
              <a:t>The Office of the Director of National Intelligence, The DHS, DOD, DOJ, ”Sharing of Cyber Threat Indicators and Defensive Measures by the Federal Government under the Cybersecurity Information Sharing Act 2015 (February 16, 2016), p.7.</a:t>
            </a:r>
          </a:p>
          <a:p>
            <a:endParaRPr lang="en-US" sz="1000" dirty="0">
              <a:latin typeface="+mn-lt"/>
            </a:endParaRPr>
          </a:p>
        </p:txBody>
      </p:sp>
      <p:pic>
        <p:nvPicPr>
          <p:cNvPr id="7" name="Picture 6" descr="Image of someone sitting at a computer with a lock showing on the screen.">
            <a:extLst>
              <a:ext uri="{FF2B5EF4-FFF2-40B4-BE49-F238E27FC236}">
                <a16:creationId xmlns:a16="http://schemas.microsoft.com/office/drawing/2014/main" xmlns="" id="{B7939059-4216-4F23-B692-69AE60BF2DFA}"/>
              </a:ext>
            </a:extLst>
          </p:cNvPr>
          <p:cNvPicPr>
            <a:picLocks noChangeAspect="1"/>
          </p:cNvPicPr>
          <p:nvPr/>
        </p:nvPicPr>
        <p:blipFill>
          <a:blip r:embed="rId3"/>
          <a:stretch>
            <a:fillRect/>
          </a:stretch>
        </p:blipFill>
        <p:spPr>
          <a:xfrm>
            <a:off x="3362178" y="4058482"/>
            <a:ext cx="2574388" cy="1716259"/>
          </a:xfrm>
          <a:prstGeom prst="rect">
            <a:avLst/>
          </a:prstGeom>
        </p:spPr>
      </p:pic>
    </p:spTree>
    <p:extLst>
      <p:ext uri="{BB962C8B-B14F-4D97-AF65-F5344CB8AC3E}">
        <p14:creationId xmlns:p14="http://schemas.microsoft.com/office/powerpoint/2010/main" val="581928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Declassified CTIs &amp; DMs:</a:t>
            </a:r>
            <a:r>
              <a:rPr lang="en-US" baseline="30000" dirty="0"/>
              <a:t>9</a:t>
            </a:r>
            <a:endParaRPr lang="en-US" dirty="0"/>
          </a:p>
        </p:txBody>
      </p:sp>
      <p:sp>
        <p:nvSpPr>
          <p:cNvPr id="3" name="Content Placeholder 2"/>
          <p:cNvSpPr>
            <a:spLocks noGrp="1"/>
          </p:cNvSpPr>
          <p:nvPr>
            <p:ph idx="1"/>
          </p:nvPr>
        </p:nvSpPr>
        <p:spPr>
          <a:xfrm>
            <a:off x="628650" y="1253331"/>
            <a:ext cx="7886700" cy="4351338"/>
          </a:xfrm>
        </p:spPr>
        <p:txBody>
          <a:bodyPr/>
          <a:lstStyle/>
          <a:p>
            <a:pPr marL="0" indent="0">
              <a:buNone/>
            </a:pPr>
            <a:endParaRPr lang="en-US" sz="2800" dirty="0"/>
          </a:p>
          <a:p>
            <a:pPr marL="0" indent="0">
              <a:buNone/>
            </a:pPr>
            <a:r>
              <a:rPr lang="en-US" dirty="0"/>
              <a:t>“To implement sharing CTIs, DMs, and information relating to cybersecurity threats in their possession that </a:t>
            </a:r>
            <a:r>
              <a:rPr lang="en-US" b="1" dirty="0"/>
              <a:t>may be declassified </a:t>
            </a:r>
            <a:r>
              <a:rPr lang="en-US" dirty="0"/>
              <a:t>and shared at an unclassified level, federal entities are encouraged to downgrade, declassify, sanitize or make use of </a:t>
            </a:r>
            <a:r>
              <a:rPr lang="en-US" dirty="0" err="1"/>
              <a:t>tearlines</a:t>
            </a:r>
            <a:r>
              <a:rPr lang="en-US" dirty="0"/>
              <a:t> to ensure dissemination of cyber threat information to the maximum extent possible.”</a:t>
            </a:r>
            <a:r>
              <a:rPr lang="en-US" baseline="30000" dirty="0"/>
              <a:t> 10</a:t>
            </a:r>
            <a:endParaRPr lang="en-US" dirty="0"/>
          </a:p>
          <a:p>
            <a:pPr marL="342900" lvl="1" indent="0">
              <a:buNone/>
            </a:pPr>
            <a:endParaRPr lang="en-US" sz="2400" dirty="0"/>
          </a:p>
          <a:p>
            <a:pPr marL="0" indent="0">
              <a:buNone/>
            </a:pPr>
            <a:endParaRPr lang="en-US" sz="2800" dirty="0"/>
          </a:p>
        </p:txBody>
      </p:sp>
      <p:sp>
        <p:nvSpPr>
          <p:cNvPr id="4" name="TextBox 3">
            <a:extLst>
              <a:ext uri="{FF2B5EF4-FFF2-40B4-BE49-F238E27FC236}">
                <a16:creationId xmlns:a16="http://schemas.microsoft.com/office/drawing/2014/main" xmlns="" id="{9CC17FA3-BFFB-44B8-A656-8CE5EB36D066}"/>
              </a:ext>
            </a:extLst>
          </p:cNvPr>
          <p:cNvSpPr txBox="1"/>
          <p:nvPr/>
        </p:nvSpPr>
        <p:spPr>
          <a:xfrm>
            <a:off x="628650" y="5996226"/>
            <a:ext cx="7488408" cy="861774"/>
          </a:xfrm>
          <a:prstGeom prst="rect">
            <a:avLst/>
          </a:prstGeom>
          <a:noFill/>
        </p:spPr>
        <p:txBody>
          <a:bodyPr wrap="square" rtlCol="0">
            <a:spAutoFit/>
          </a:bodyPr>
          <a:lstStyle/>
          <a:p>
            <a:r>
              <a:rPr lang="en-US" sz="1000" dirty="0">
                <a:latin typeface="+mn-lt"/>
              </a:rPr>
              <a:t>9. CISA, Section 103(a)(2)</a:t>
            </a:r>
          </a:p>
          <a:p>
            <a:r>
              <a:rPr lang="en-US" sz="1000" dirty="0">
                <a:latin typeface="+mn-lt"/>
              </a:rPr>
              <a:t>10. </a:t>
            </a:r>
            <a:r>
              <a:rPr lang="sv-SE" sz="1000" dirty="0">
                <a:latin typeface="+mn-lt"/>
              </a:rPr>
              <a:t>The Office of the Director of National Intelligence, The DHS, DOD, DOJ, ”Sharing of Cyber Threat Indicators and Defensive Measures by the Federal Government under the Cybersecurity Information Sharing Act 2015 (February 16, 2016), p.9.</a:t>
            </a:r>
          </a:p>
          <a:p>
            <a:endParaRPr lang="en-US" sz="1000" dirty="0">
              <a:latin typeface="+mn-lt"/>
            </a:endParaRPr>
          </a:p>
          <a:p>
            <a:endParaRPr lang="en-US" sz="1000" dirty="0">
              <a:latin typeface="+mn-lt"/>
            </a:endParaRPr>
          </a:p>
        </p:txBody>
      </p:sp>
      <p:pic>
        <p:nvPicPr>
          <p:cNvPr id="7" name="Picture 6" descr="Image of an unlocked lock with key i front of a circuit board.">
            <a:extLst>
              <a:ext uri="{FF2B5EF4-FFF2-40B4-BE49-F238E27FC236}">
                <a16:creationId xmlns:a16="http://schemas.microsoft.com/office/drawing/2014/main" xmlns="" id="{AA179B44-5337-4CC3-97FF-560B7043BCE9}"/>
              </a:ext>
            </a:extLst>
          </p:cNvPr>
          <p:cNvPicPr>
            <a:picLocks noChangeAspect="1"/>
          </p:cNvPicPr>
          <p:nvPr/>
        </p:nvPicPr>
        <p:blipFill>
          <a:blip r:embed="rId3"/>
          <a:stretch>
            <a:fillRect/>
          </a:stretch>
        </p:blipFill>
        <p:spPr>
          <a:xfrm>
            <a:off x="2941044" y="3754225"/>
            <a:ext cx="3261912" cy="2069123"/>
          </a:xfrm>
          <a:prstGeom prst="rect">
            <a:avLst/>
          </a:prstGeom>
        </p:spPr>
      </p:pic>
    </p:spTree>
    <p:extLst>
      <p:ext uri="{BB962C8B-B14F-4D97-AF65-F5344CB8AC3E}">
        <p14:creationId xmlns:p14="http://schemas.microsoft.com/office/powerpoint/2010/main" val="3860013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dirty="0"/>
              <a:t>Unclassified CTIs &amp; DMs:</a:t>
            </a:r>
            <a:r>
              <a:rPr lang="en-US" baseline="30000" dirty="0"/>
              <a:t>11</a:t>
            </a:r>
            <a:endParaRPr lang="en-US" dirty="0"/>
          </a:p>
        </p:txBody>
      </p:sp>
      <p:sp>
        <p:nvSpPr>
          <p:cNvPr id="14338" name="Content Placeholder 2"/>
          <p:cNvSpPr>
            <a:spLocks noGrp="1"/>
          </p:cNvSpPr>
          <p:nvPr>
            <p:ph idx="1"/>
          </p:nvPr>
        </p:nvSpPr>
        <p:spPr/>
        <p:txBody>
          <a:bodyPr/>
          <a:lstStyle/>
          <a:p>
            <a:pPr marL="0" indent="0">
              <a:buNone/>
            </a:pPr>
            <a:r>
              <a:rPr lang="en-IE" sz="2400" dirty="0"/>
              <a:t>”In general, federal entities should make </a:t>
            </a:r>
            <a:r>
              <a:rPr lang="en-IE" sz="2400" b="1" dirty="0"/>
              <a:t>unclassified CTIs and DMs</a:t>
            </a:r>
            <a:r>
              <a:rPr lang="en-IE" sz="2400" dirty="0"/>
              <a:t> broadly available to each other and to non-federal entities, subject to any specific handling instructions associated with a particular CTI or DM. </a:t>
            </a:r>
          </a:p>
          <a:p>
            <a:pPr marL="0" indent="0">
              <a:buNone/>
            </a:pPr>
            <a:r>
              <a:rPr lang="en-IE" sz="2400" dirty="0"/>
              <a:t>To the extent a federal entity receives a CTI or DM from a non-federal entity in a manner other than the real-time process described in Section 105(c) of CISA, the recipient federal entity shall share such CTI or DM with each appropriate federal entity as quickly as operationally practicable, consistent with applicable law and the mission of those entities.”</a:t>
            </a:r>
            <a:r>
              <a:rPr lang="en-IE" sz="2400" baseline="30000" dirty="0"/>
              <a:t>12</a:t>
            </a:r>
            <a:r>
              <a:rPr lang="en-IE" sz="2400" dirty="0"/>
              <a:t> </a:t>
            </a:r>
          </a:p>
        </p:txBody>
      </p:sp>
      <p:sp>
        <p:nvSpPr>
          <p:cNvPr id="6" name="TextBox 5">
            <a:extLst>
              <a:ext uri="{FF2B5EF4-FFF2-40B4-BE49-F238E27FC236}">
                <a16:creationId xmlns:a16="http://schemas.microsoft.com/office/drawing/2014/main" xmlns="" id="{DF3700D8-1CCF-4888-9328-333E08166158}"/>
              </a:ext>
            </a:extLst>
          </p:cNvPr>
          <p:cNvSpPr txBox="1"/>
          <p:nvPr/>
        </p:nvSpPr>
        <p:spPr>
          <a:xfrm>
            <a:off x="464234" y="6091142"/>
            <a:ext cx="7488408" cy="861774"/>
          </a:xfrm>
          <a:prstGeom prst="rect">
            <a:avLst/>
          </a:prstGeom>
          <a:noFill/>
        </p:spPr>
        <p:txBody>
          <a:bodyPr wrap="square" rtlCol="0">
            <a:spAutoFit/>
          </a:bodyPr>
          <a:lstStyle/>
          <a:p>
            <a:r>
              <a:rPr lang="en-US" sz="1000" dirty="0">
                <a:latin typeface="+mn-lt"/>
              </a:rPr>
              <a:t>11. CISA, Section 103(a)(3)</a:t>
            </a:r>
          </a:p>
          <a:p>
            <a:r>
              <a:rPr lang="en-US" sz="1000" dirty="0">
                <a:latin typeface="+mn-lt"/>
              </a:rPr>
              <a:t>12. </a:t>
            </a:r>
            <a:r>
              <a:rPr lang="sv-SE" sz="1000" dirty="0">
                <a:latin typeface="+mn-lt"/>
              </a:rPr>
              <a:t>The Office of the Director of National Intelligence, The DHS, DOD, DOJ, ”Sharing of Cyber Threat Indicators and Defensive Measures by the Federal Government under the Cybersecurity Information Sharing Act 2015 (February 16, 2016), p.10.</a:t>
            </a:r>
          </a:p>
          <a:p>
            <a:endParaRPr lang="en-US" sz="1000" dirty="0">
              <a:latin typeface="+mn-lt"/>
            </a:endParaRPr>
          </a:p>
          <a:p>
            <a:endParaRPr lang="en-US" sz="1000" dirty="0">
              <a:latin typeface="+mn-lt"/>
            </a:endParaRPr>
          </a:p>
        </p:txBody>
      </p:sp>
      <p:pic>
        <p:nvPicPr>
          <p:cNvPr id="5" name="Picture 4" descr="Image of small letter tiles spelling &quot;SHARE&quot;">
            <a:extLst>
              <a:ext uri="{FF2B5EF4-FFF2-40B4-BE49-F238E27FC236}">
                <a16:creationId xmlns:a16="http://schemas.microsoft.com/office/drawing/2014/main" xmlns="" id="{0F51C6A4-A759-4635-8D0E-D796090ED7BB}"/>
              </a:ext>
            </a:extLst>
          </p:cNvPr>
          <p:cNvPicPr>
            <a:picLocks noChangeAspect="1"/>
          </p:cNvPicPr>
          <p:nvPr/>
        </p:nvPicPr>
        <p:blipFill>
          <a:blip r:embed="rId3"/>
          <a:stretch>
            <a:fillRect/>
          </a:stretch>
        </p:blipFill>
        <p:spPr>
          <a:xfrm>
            <a:off x="7216726" y="259137"/>
            <a:ext cx="1706587" cy="1144457"/>
          </a:xfrm>
          <a:prstGeom prst="rect">
            <a:avLst/>
          </a:prstGeom>
        </p:spPr>
      </p:pic>
    </p:spTree>
    <p:extLst>
      <p:ext uri="{BB962C8B-B14F-4D97-AF65-F5344CB8AC3E}">
        <p14:creationId xmlns:p14="http://schemas.microsoft.com/office/powerpoint/2010/main" val="1765537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Cybersecurity Information Sharing Act 2015</a:t>
            </a:r>
          </a:p>
        </p:txBody>
      </p:sp>
      <p:sp>
        <p:nvSpPr>
          <p:cNvPr id="14338" name="Content Placeholder 2"/>
          <p:cNvSpPr>
            <a:spLocks noGrp="1"/>
          </p:cNvSpPr>
          <p:nvPr>
            <p:ph idx="1"/>
          </p:nvPr>
        </p:nvSpPr>
        <p:spPr>
          <a:xfrm>
            <a:off x="628650" y="1690688"/>
            <a:ext cx="7520940" cy="4351338"/>
          </a:xfrm>
        </p:spPr>
        <p:txBody>
          <a:bodyPr/>
          <a:lstStyle/>
          <a:p>
            <a:pPr marL="0" indent="0">
              <a:lnSpc>
                <a:spcPct val="100000"/>
              </a:lnSpc>
              <a:buNone/>
            </a:pPr>
            <a:r>
              <a:rPr lang="en-US" dirty="0"/>
              <a:t>1.  CISA Overview</a:t>
            </a:r>
          </a:p>
          <a:p>
            <a:pPr marL="0" indent="0">
              <a:lnSpc>
                <a:spcPct val="100000"/>
              </a:lnSpc>
              <a:buNone/>
            </a:pPr>
            <a:r>
              <a:rPr lang="en-US" dirty="0"/>
              <a:t>2.  Changes Mandated or Facilitated by CISA</a:t>
            </a:r>
          </a:p>
          <a:p>
            <a:pPr marL="685800" lvl="1" indent="-342900">
              <a:lnSpc>
                <a:spcPct val="100000"/>
              </a:lnSpc>
              <a:buFont typeface="+mj-lt"/>
              <a:buAutoNum type="alphaLcPeriod"/>
            </a:pPr>
            <a:r>
              <a:rPr lang="en-US" sz="2100" dirty="0"/>
              <a:t>Cyber Security Threat and Means of Sharing</a:t>
            </a:r>
          </a:p>
          <a:p>
            <a:pPr marL="685800" lvl="1" indent="-342900">
              <a:lnSpc>
                <a:spcPct val="100000"/>
              </a:lnSpc>
              <a:buFont typeface="+mj-lt"/>
              <a:buAutoNum type="alphaLcPeriod"/>
            </a:pPr>
            <a:r>
              <a:rPr lang="en-US" sz="2100" dirty="0"/>
              <a:t>AIS</a:t>
            </a:r>
          </a:p>
          <a:p>
            <a:pPr marL="685800" lvl="1" indent="-342900">
              <a:lnSpc>
                <a:spcPct val="100000"/>
              </a:lnSpc>
              <a:buFont typeface="+mj-lt"/>
              <a:buAutoNum type="alphaLcPeriod"/>
            </a:pPr>
            <a:r>
              <a:rPr lang="en-US" sz="2100" dirty="0"/>
              <a:t>CTIs and DMs.</a:t>
            </a:r>
          </a:p>
          <a:p>
            <a:pPr marL="457200" indent="-457200">
              <a:lnSpc>
                <a:spcPct val="100000"/>
              </a:lnSpc>
              <a:spcBef>
                <a:spcPts val="600"/>
              </a:spcBef>
              <a:buAutoNum type="arabicPeriod" startAt="3"/>
            </a:pPr>
            <a:r>
              <a:rPr lang="en-US" dirty="0"/>
              <a:t>Classified, Declassified, and Unclassified CITs and DMs</a:t>
            </a:r>
          </a:p>
          <a:p>
            <a:pPr marL="457200" indent="-457200">
              <a:lnSpc>
                <a:spcPct val="100000"/>
              </a:lnSpc>
              <a:buAutoNum type="arabicPeriod" startAt="3"/>
            </a:pPr>
            <a:r>
              <a:rPr lang="en-US" dirty="0"/>
              <a:t>Information Sharing Guidelines</a:t>
            </a:r>
          </a:p>
          <a:p>
            <a:pPr marL="457200" indent="-457200">
              <a:lnSpc>
                <a:spcPct val="100000"/>
              </a:lnSpc>
              <a:buAutoNum type="arabicPeriod" startAt="3"/>
            </a:pPr>
            <a:r>
              <a:rPr lang="en-US" dirty="0"/>
              <a:t>Antitrust and Privacy and Civil Liberties</a:t>
            </a:r>
            <a:br>
              <a:rPr lang="en-US" dirty="0"/>
            </a:br>
            <a:endParaRPr lang="en-US" dirty="0"/>
          </a:p>
          <a:p>
            <a:pPr marL="457200" indent="-457200">
              <a:buAutoNum type="arabicPeriod" startAt="3"/>
            </a:pPr>
            <a:endParaRPr lang="en-US" dirty="0"/>
          </a:p>
          <a:p>
            <a:pPr marL="342900" lvl="1" indent="0" eaLnBrk="1" hangingPunct="1">
              <a:buNone/>
            </a:pPr>
            <a:endParaRPr lang="en-US"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5908430" y="3866357"/>
            <a:ext cx="2606920" cy="2475846"/>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53EE55E7-45E0-F243-99E6-F3D0019B7B56}"/>
              </a:ext>
            </a:extLst>
          </p:cNvPr>
          <p:cNvSpPr>
            <a:spLocks noGrp="1"/>
          </p:cNvSpPr>
          <p:nvPr>
            <p:ph type="title"/>
          </p:nvPr>
        </p:nvSpPr>
        <p:spPr/>
        <p:txBody>
          <a:bodyPr/>
          <a:lstStyle/>
          <a:p>
            <a:r>
              <a:rPr lang="en-IE" dirty="0"/>
              <a:t>Sharing Unclassified Material: Assessment</a:t>
            </a:r>
          </a:p>
        </p:txBody>
      </p:sp>
      <p:sp>
        <p:nvSpPr>
          <p:cNvPr id="3" name="Platshållare för innehåll 2">
            <a:extLst>
              <a:ext uri="{FF2B5EF4-FFF2-40B4-BE49-F238E27FC236}">
                <a16:creationId xmlns:a16="http://schemas.microsoft.com/office/drawing/2014/main" xmlns="" id="{14865290-34E8-D948-8850-BA40553B680E}"/>
              </a:ext>
            </a:extLst>
          </p:cNvPr>
          <p:cNvSpPr>
            <a:spLocks noGrp="1"/>
          </p:cNvSpPr>
          <p:nvPr>
            <p:ph idx="1"/>
          </p:nvPr>
        </p:nvSpPr>
        <p:spPr/>
        <p:txBody>
          <a:bodyPr/>
          <a:lstStyle/>
          <a:p>
            <a:pPr marL="0" indent="0">
              <a:buNone/>
            </a:pPr>
            <a:r>
              <a:rPr lang="en-US" sz="2400" dirty="0"/>
              <a:t>What is the policy of the U.S. Government vis-</a:t>
            </a:r>
            <a:r>
              <a:rPr lang="sv-SE" sz="2400" dirty="0"/>
              <a:t>á-vis unclassified reports</a:t>
            </a:r>
            <a:r>
              <a:rPr lang="en-US" sz="2400" dirty="0"/>
              <a:t>? </a:t>
            </a:r>
          </a:p>
          <a:p>
            <a:pPr marL="0" indent="0">
              <a:buNone/>
            </a:pPr>
            <a:endParaRPr lang="en-US" sz="2400" b="1" dirty="0"/>
          </a:p>
          <a:p>
            <a:pPr marL="457200" indent="-457200">
              <a:buFont typeface="+mj-lt"/>
              <a:buAutoNum type="alphaUcPeriod"/>
            </a:pPr>
            <a:r>
              <a:rPr lang="en-US" sz="2400" dirty="0"/>
              <a:t>To make sure that the reports are unclassified</a:t>
            </a:r>
          </a:p>
          <a:p>
            <a:pPr marL="457200" indent="-457200">
              <a:buFont typeface="+mj-lt"/>
              <a:buAutoNum type="alphaUcPeriod"/>
            </a:pPr>
            <a:r>
              <a:rPr lang="en-US" sz="2400" dirty="0"/>
              <a:t>To make every reasonable effort to ensure the timely production of cyber threats</a:t>
            </a:r>
          </a:p>
          <a:p>
            <a:pPr marL="457200" indent="-457200">
              <a:buFont typeface="+mj-lt"/>
              <a:buAutoNum type="alphaUcPeriod"/>
            </a:pPr>
            <a:r>
              <a:rPr lang="en-US" sz="2400" dirty="0"/>
              <a:t>To declassify the material and report it timely thereafter</a:t>
            </a:r>
          </a:p>
          <a:p>
            <a:pPr marL="457200" indent="-457200">
              <a:buFont typeface="+mj-lt"/>
              <a:buAutoNum type="alphaUcPeriod"/>
            </a:pPr>
            <a:endParaRPr lang="en-IE" dirty="0"/>
          </a:p>
        </p:txBody>
      </p:sp>
      <p:pic>
        <p:nvPicPr>
          <p:cNvPr id="5" name="Picture 4" descr="Image of a person holding a paper with a question mark on it in front of their face.">
            <a:extLst>
              <a:ext uri="{FF2B5EF4-FFF2-40B4-BE49-F238E27FC236}">
                <a16:creationId xmlns:a16="http://schemas.microsoft.com/office/drawing/2014/main" xmlns="" id="{AA4376FC-0F98-47EA-A9D4-BAD3AF46BDB4}"/>
              </a:ext>
            </a:extLst>
          </p:cNvPr>
          <p:cNvPicPr>
            <a:picLocks noChangeAspect="1"/>
          </p:cNvPicPr>
          <p:nvPr/>
        </p:nvPicPr>
        <p:blipFill>
          <a:blip r:embed="rId2"/>
          <a:stretch>
            <a:fillRect/>
          </a:stretch>
        </p:blipFill>
        <p:spPr>
          <a:xfrm>
            <a:off x="3370385" y="4768173"/>
            <a:ext cx="2403230" cy="1408790"/>
          </a:xfrm>
          <a:prstGeom prst="rect">
            <a:avLst/>
          </a:prstGeom>
        </p:spPr>
      </p:pic>
    </p:spTree>
    <p:extLst>
      <p:ext uri="{BB962C8B-B14F-4D97-AF65-F5344CB8AC3E}">
        <p14:creationId xmlns:p14="http://schemas.microsoft.com/office/powerpoint/2010/main" val="2297982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53EE55E7-45E0-F243-99E6-F3D0019B7B56}"/>
              </a:ext>
            </a:extLst>
          </p:cNvPr>
          <p:cNvSpPr>
            <a:spLocks noGrp="1"/>
          </p:cNvSpPr>
          <p:nvPr>
            <p:ph type="title"/>
          </p:nvPr>
        </p:nvSpPr>
        <p:spPr/>
        <p:txBody>
          <a:bodyPr/>
          <a:lstStyle/>
          <a:p>
            <a:r>
              <a:rPr lang="en-IE" dirty="0"/>
              <a:t>Sharing Unclassified Material: Assessment Answer</a:t>
            </a:r>
          </a:p>
        </p:txBody>
      </p:sp>
      <p:sp>
        <p:nvSpPr>
          <p:cNvPr id="3" name="Platshållare för innehåll 2">
            <a:extLst>
              <a:ext uri="{FF2B5EF4-FFF2-40B4-BE49-F238E27FC236}">
                <a16:creationId xmlns:a16="http://schemas.microsoft.com/office/drawing/2014/main" xmlns="" id="{14865290-34E8-D948-8850-BA40553B680E}"/>
              </a:ext>
            </a:extLst>
          </p:cNvPr>
          <p:cNvSpPr>
            <a:spLocks noGrp="1"/>
          </p:cNvSpPr>
          <p:nvPr>
            <p:ph idx="1"/>
          </p:nvPr>
        </p:nvSpPr>
        <p:spPr/>
        <p:txBody>
          <a:bodyPr/>
          <a:lstStyle/>
          <a:p>
            <a:pPr marL="0" indent="0">
              <a:buNone/>
            </a:pPr>
            <a:r>
              <a:rPr lang="en-US" sz="2400" dirty="0"/>
              <a:t>What is the policy of the U.S. Government vis-</a:t>
            </a:r>
            <a:r>
              <a:rPr lang="sv-SE" sz="2400" dirty="0"/>
              <a:t>á-vis unclassified reports</a:t>
            </a:r>
            <a:r>
              <a:rPr lang="en-US" sz="2400" dirty="0"/>
              <a:t>? </a:t>
            </a:r>
          </a:p>
          <a:p>
            <a:pPr marL="0" indent="0">
              <a:buNone/>
            </a:pPr>
            <a:endParaRPr lang="en-US" sz="2400" b="1" dirty="0"/>
          </a:p>
          <a:p>
            <a:pPr marL="457200" indent="-457200">
              <a:buFont typeface="+mj-lt"/>
              <a:buAutoNum type="alphaUcPeriod"/>
            </a:pPr>
            <a:r>
              <a:rPr lang="en-US" sz="2400" dirty="0"/>
              <a:t>To make sure that the reports are unclassified</a:t>
            </a:r>
          </a:p>
          <a:p>
            <a:pPr marL="457200" indent="-457200">
              <a:buFont typeface="+mj-lt"/>
              <a:buAutoNum type="alphaUcPeriod"/>
            </a:pPr>
            <a:r>
              <a:rPr lang="en-US" sz="2400" b="1" u="sng" dirty="0"/>
              <a:t>To make every reasonable effort to ensure the timely production of cyber threats</a:t>
            </a:r>
          </a:p>
          <a:p>
            <a:pPr marL="457200" indent="-457200">
              <a:buFont typeface="+mj-lt"/>
              <a:buAutoNum type="alphaUcPeriod"/>
            </a:pPr>
            <a:r>
              <a:rPr lang="en-US" sz="2400" dirty="0"/>
              <a:t>To declassify the material and report it timely thereafter</a:t>
            </a:r>
          </a:p>
          <a:p>
            <a:pPr marL="457200" indent="-457200">
              <a:buFont typeface="+mj-lt"/>
              <a:buAutoNum type="alphaUcPeriod"/>
            </a:pPr>
            <a:endParaRPr lang="en-IE" dirty="0"/>
          </a:p>
        </p:txBody>
      </p:sp>
      <p:pic>
        <p:nvPicPr>
          <p:cNvPr id="5" name="Picture 4" descr="Image of a person holding a paper with a question mark on it in front of their face.">
            <a:extLst>
              <a:ext uri="{FF2B5EF4-FFF2-40B4-BE49-F238E27FC236}">
                <a16:creationId xmlns:a16="http://schemas.microsoft.com/office/drawing/2014/main" xmlns="" id="{AA4376FC-0F98-47EA-A9D4-BAD3AF46BDB4}"/>
              </a:ext>
            </a:extLst>
          </p:cNvPr>
          <p:cNvPicPr>
            <a:picLocks noChangeAspect="1"/>
          </p:cNvPicPr>
          <p:nvPr/>
        </p:nvPicPr>
        <p:blipFill>
          <a:blip r:embed="rId2"/>
          <a:stretch>
            <a:fillRect/>
          </a:stretch>
        </p:blipFill>
        <p:spPr>
          <a:xfrm>
            <a:off x="3370385" y="4768173"/>
            <a:ext cx="2403230" cy="1408790"/>
          </a:xfrm>
          <a:prstGeom prst="rect">
            <a:avLst/>
          </a:prstGeom>
        </p:spPr>
      </p:pic>
    </p:spTree>
    <p:extLst>
      <p:ext uri="{BB962C8B-B14F-4D97-AF65-F5344CB8AC3E}">
        <p14:creationId xmlns:p14="http://schemas.microsoft.com/office/powerpoint/2010/main" val="3603275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16202"/>
          </a:xfrm>
        </p:spPr>
        <p:txBody>
          <a:bodyPr/>
          <a:lstStyle/>
          <a:p>
            <a:pPr marL="0" indent="0">
              <a:lnSpc>
                <a:spcPct val="100000"/>
              </a:lnSpc>
              <a:buNone/>
            </a:pPr>
            <a:r>
              <a:rPr lang="en-US" sz="3600" dirty="0"/>
              <a:t>Information Sharing Structure</a:t>
            </a:r>
          </a:p>
        </p:txBody>
      </p:sp>
      <p:sp>
        <p:nvSpPr>
          <p:cNvPr id="3" name="Content Placeholder 2"/>
          <p:cNvSpPr>
            <a:spLocks noGrp="1"/>
          </p:cNvSpPr>
          <p:nvPr>
            <p:ph idx="1"/>
          </p:nvPr>
        </p:nvSpPr>
        <p:spPr>
          <a:xfrm>
            <a:off x="628650" y="1801460"/>
            <a:ext cx="7886700" cy="4695634"/>
          </a:xfrm>
        </p:spPr>
        <p:txBody>
          <a:bodyPr/>
          <a:lstStyle/>
          <a:p>
            <a:r>
              <a:rPr lang="en-US" sz="2400" dirty="0"/>
              <a:t>Means of Sharing:</a:t>
            </a:r>
          </a:p>
          <a:p>
            <a:pPr lvl="1"/>
            <a:r>
              <a:rPr lang="en-US" sz="2000" dirty="0"/>
              <a:t>Industry and Government:</a:t>
            </a:r>
            <a:endParaRPr lang="sv-SE" sz="2000" dirty="0"/>
          </a:p>
          <a:p>
            <a:pPr lvl="2"/>
            <a:r>
              <a:rPr lang="en-US" sz="2000" dirty="0"/>
              <a:t>Authorizes companies to share cyber threat and defensive measures</a:t>
            </a:r>
            <a:endParaRPr lang="sv-SE" sz="2000" dirty="0"/>
          </a:p>
          <a:p>
            <a:pPr lvl="2"/>
            <a:r>
              <a:rPr lang="en-US" sz="2000" dirty="0"/>
              <a:t>DHS sharing with federal agencies</a:t>
            </a:r>
            <a:endParaRPr lang="sv-SE" sz="2000" dirty="0"/>
          </a:p>
          <a:p>
            <a:pPr lvl="1"/>
            <a:r>
              <a:rPr lang="en-US" sz="2400" dirty="0"/>
              <a:t>Between Private Entities</a:t>
            </a:r>
            <a:endParaRPr lang="sv-SE" sz="2400" dirty="0"/>
          </a:p>
          <a:p>
            <a:pPr lvl="1"/>
            <a:r>
              <a:rPr lang="en-US" sz="2400" dirty="0"/>
              <a:t>Formal or Informal Exchange Agreements</a:t>
            </a:r>
            <a:endParaRPr lang="sv-SE" sz="2400" dirty="0"/>
          </a:p>
          <a:p>
            <a:pPr lvl="1"/>
            <a:r>
              <a:rPr lang="en-US" sz="2400" dirty="0"/>
              <a:t>Structured or Unstructured</a:t>
            </a:r>
            <a:r>
              <a:rPr lang="sv-SE" sz="2400" dirty="0"/>
              <a:t> </a:t>
            </a:r>
          </a:p>
        </p:txBody>
      </p:sp>
      <p:pic>
        <p:nvPicPr>
          <p:cNvPr id="6" name="Picture 5" descr="Image of an email icon.">
            <a:extLst>
              <a:ext uri="{FF2B5EF4-FFF2-40B4-BE49-F238E27FC236}">
                <a16:creationId xmlns:a16="http://schemas.microsoft.com/office/drawing/2014/main" xmlns="" id="{0D3AD168-0022-4681-8D11-022F878098AF}"/>
              </a:ext>
            </a:extLst>
          </p:cNvPr>
          <p:cNvPicPr>
            <a:picLocks noChangeAspect="1"/>
          </p:cNvPicPr>
          <p:nvPr/>
        </p:nvPicPr>
        <p:blipFill>
          <a:blip r:embed="rId3"/>
          <a:stretch>
            <a:fillRect/>
          </a:stretch>
        </p:blipFill>
        <p:spPr>
          <a:xfrm>
            <a:off x="6138495" y="4345323"/>
            <a:ext cx="2151771" cy="2151771"/>
          </a:xfrm>
          <a:prstGeom prst="rect">
            <a:avLst/>
          </a:prstGeom>
        </p:spPr>
      </p:pic>
    </p:spTree>
    <p:extLst>
      <p:ext uri="{BB962C8B-B14F-4D97-AF65-F5344CB8AC3E}">
        <p14:creationId xmlns:p14="http://schemas.microsoft.com/office/powerpoint/2010/main" val="137030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16202"/>
          </a:xfrm>
        </p:spPr>
        <p:txBody>
          <a:bodyPr/>
          <a:lstStyle/>
          <a:p>
            <a:pPr marL="0" indent="0">
              <a:lnSpc>
                <a:spcPct val="100000"/>
              </a:lnSpc>
              <a:buNone/>
            </a:pPr>
            <a:r>
              <a:rPr lang="en-US" sz="3600" dirty="0"/>
              <a:t>Information Sharing</a:t>
            </a:r>
          </a:p>
        </p:txBody>
      </p:sp>
      <p:sp>
        <p:nvSpPr>
          <p:cNvPr id="3" name="Content Placeholder 2"/>
          <p:cNvSpPr>
            <a:spLocks noGrp="1"/>
          </p:cNvSpPr>
          <p:nvPr>
            <p:ph idx="1"/>
          </p:nvPr>
        </p:nvSpPr>
        <p:spPr>
          <a:xfrm>
            <a:off x="490171" y="1824723"/>
            <a:ext cx="7886700" cy="4695634"/>
          </a:xfrm>
        </p:spPr>
        <p:txBody>
          <a:bodyPr/>
          <a:lstStyle/>
          <a:p>
            <a:pPr marL="342900" lvl="1" indent="0">
              <a:buNone/>
            </a:pPr>
            <a:r>
              <a:rPr lang="en-US" sz="2400" dirty="0"/>
              <a:t>Only for Cybersecurity Purposes:</a:t>
            </a:r>
          </a:p>
          <a:p>
            <a:pPr marL="685800" lvl="2" indent="0">
              <a:buNone/>
            </a:pPr>
            <a:r>
              <a:rPr lang="en-US" sz="2000" dirty="0"/>
              <a:t>A cybersecurity threat is “any action that may result in unauthorized access to, manipulation of, or impairment to the integrity, confidentiality, or availability of an information system or information stored on or transiting an information system, or unauthorized exfiltration of information stored on or transiting an information system.”</a:t>
            </a:r>
            <a:r>
              <a:rPr lang="en-US" sz="2000" baseline="30000" dirty="0"/>
              <a:t>13</a:t>
            </a:r>
            <a:r>
              <a:rPr lang="sv-SE" sz="2000" dirty="0"/>
              <a:t> </a:t>
            </a:r>
          </a:p>
          <a:p>
            <a:pPr marL="342900" lvl="1" indent="0">
              <a:buNone/>
            </a:pPr>
            <a:r>
              <a:rPr lang="en-US" sz="2400" dirty="0"/>
              <a:t>Liability Protection</a:t>
            </a:r>
            <a:endParaRPr lang="sv-SE" sz="2400" dirty="0"/>
          </a:p>
          <a:p>
            <a:pPr marL="342900" lvl="1" indent="0">
              <a:buNone/>
            </a:pPr>
            <a:r>
              <a:rPr lang="en-US" sz="2400" dirty="0"/>
              <a:t>Review and Remove prior to sharing cyber threat indicator that may contain personal information</a:t>
            </a:r>
            <a:endParaRPr lang="sv-SE" sz="2400" dirty="0"/>
          </a:p>
        </p:txBody>
      </p:sp>
      <p:sp>
        <p:nvSpPr>
          <p:cNvPr id="6" name="TextBox 5">
            <a:extLst>
              <a:ext uri="{FF2B5EF4-FFF2-40B4-BE49-F238E27FC236}">
                <a16:creationId xmlns:a16="http://schemas.microsoft.com/office/drawing/2014/main" xmlns="" id="{789E2661-D42A-4411-93D9-2E10A5EA915B}"/>
              </a:ext>
            </a:extLst>
          </p:cNvPr>
          <p:cNvSpPr txBox="1"/>
          <p:nvPr/>
        </p:nvSpPr>
        <p:spPr>
          <a:xfrm>
            <a:off x="628650" y="5996226"/>
            <a:ext cx="7488408" cy="400110"/>
          </a:xfrm>
          <a:prstGeom prst="rect">
            <a:avLst/>
          </a:prstGeom>
          <a:noFill/>
        </p:spPr>
        <p:txBody>
          <a:bodyPr wrap="square" rtlCol="0">
            <a:spAutoFit/>
          </a:bodyPr>
          <a:lstStyle/>
          <a:p>
            <a:r>
              <a:rPr lang="en-US" sz="1000" dirty="0">
                <a:latin typeface="+mn-lt"/>
              </a:rPr>
              <a:t>13. </a:t>
            </a:r>
            <a:r>
              <a:rPr lang="sv-SE" sz="1000" dirty="0">
                <a:latin typeface="+mn-lt"/>
              </a:rPr>
              <a:t>Department of Justice and Federal Trade Commission: Antitrust Policy Statement on Sharing of Cybersecurity Information (footnote 4)</a:t>
            </a:r>
            <a:endParaRPr lang="en-US" sz="1000" dirty="0">
              <a:latin typeface="+mn-lt"/>
            </a:endParaRPr>
          </a:p>
          <a:p>
            <a:endParaRPr lang="en-US" sz="1000" dirty="0">
              <a:latin typeface="+mn-lt"/>
            </a:endParaRPr>
          </a:p>
        </p:txBody>
      </p:sp>
      <p:pic>
        <p:nvPicPr>
          <p:cNvPr id="7" name="Picture 6" descr="Image of the words &quot;Warning Cyber Attack.&quot;">
            <a:extLst>
              <a:ext uri="{FF2B5EF4-FFF2-40B4-BE49-F238E27FC236}">
                <a16:creationId xmlns:a16="http://schemas.microsoft.com/office/drawing/2014/main" xmlns="" id="{E7570D1D-C53A-4DC5-A3C0-271272017804}"/>
              </a:ext>
            </a:extLst>
          </p:cNvPr>
          <p:cNvPicPr>
            <a:picLocks noChangeAspect="1"/>
          </p:cNvPicPr>
          <p:nvPr/>
        </p:nvPicPr>
        <p:blipFill>
          <a:blip r:embed="rId3"/>
          <a:stretch>
            <a:fillRect/>
          </a:stretch>
        </p:blipFill>
        <p:spPr>
          <a:xfrm>
            <a:off x="6172200" y="365127"/>
            <a:ext cx="2521634" cy="1681089"/>
          </a:xfrm>
          <a:prstGeom prst="rect">
            <a:avLst/>
          </a:prstGeom>
        </p:spPr>
      </p:pic>
    </p:spTree>
    <p:extLst>
      <p:ext uri="{BB962C8B-B14F-4D97-AF65-F5344CB8AC3E}">
        <p14:creationId xmlns:p14="http://schemas.microsoft.com/office/powerpoint/2010/main" val="1357708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28B263D2-563E-504C-A203-7E5B74905C94}"/>
              </a:ext>
            </a:extLst>
          </p:cNvPr>
          <p:cNvSpPr>
            <a:spLocks noGrp="1"/>
          </p:cNvSpPr>
          <p:nvPr>
            <p:ph type="title"/>
          </p:nvPr>
        </p:nvSpPr>
        <p:spPr/>
        <p:txBody>
          <a:bodyPr/>
          <a:lstStyle/>
          <a:p>
            <a:r>
              <a:rPr lang="en-IE" dirty="0"/>
              <a:t>Information Sharing: Government &amp; Private Sector and Federal &amp; State Governments</a:t>
            </a:r>
          </a:p>
        </p:txBody>
      </p:sp>
      <p:sp>
        <p:nvSpPr>
          <p:cNvPr id="3" name="Platshållare för innehåll 2">
            <a:extLst>
              <a:ext uri="{FF2B5EF4-FFF2-40B4-BE49-F238E27FC236}">
                <a16:creationId xmlns:a16="http://schemas.microsoft.com/office/drawing/2014/main" xmlns="" id="{414CD422-6A1A-AD4B-ABF2-ED4BF44424DF}"/>
              </a:ext>
            </a:extLst>
          </p:cNvPr>
          <p:cNvSpPr>
            <a:spLocks noGrp="1"/>
          </p:cNvSpPr>
          <p:nvPr>
            <p:ph idx="1"/>
          </p:nvPr>
        </p:nvSpPr>
        <p:spPr>
          <a:xfrm>
            <a:off x="628650" y="1690689"/>
            <a:ext cx="7886700" cy="4351338"/>
          </a:xfrm>
        </p:spPr>
        <p:txBody>
          <a:bodyPr/>
          <a:lstStyle/>
          <a:p>
            <a:pPr marL="0" indent="0">
              <a:buNone/>
            </a:pPr>
            <a:r>
              <a:rPr lang="en-US" dirty="0"/>
              <a:t>When sharing CTIs and DMs with the federal government, the information must be shared in accordance with Section 105(c) (DHS procedure) for the private entity to receive liability protection under Section 106.</a:t>
            </a:r>
          </a:p>
          <a:p>
            <a:pPr marL="0" indent="0">
              <a:buNone/>
            </a:pPr>
            <a:r>
              <a:rPr lang="en-US" dirty="0"/>
              <a:t>An entity can receive liability protection pursuant to the exceptions for a communication between regulated non-federal authorities and its regulatory federal authority.</a:t>
            </a:r>
            <a:r>
              <a:rPr lang="en-US" baseline="30000" dirty="0"/>
              <a:t>14</a:t>
            </a:r>
          </a:p>
          <a:p>
            <a:pPr marL="0" indent="0">
              <a:buNone/>
            </a:pPr>
            <a:r>
              <a:rPr lang="en-US" dirty="0"/>
              <a:t>If there is no liability protection, but the information still fulfills other requirements pursuant to CISA, the information shared with the federal government may still qualify for other protection, e.g. non-waiver of privilege and non-disclosure under the Freedom of Information Act (FOIA).</a:t>
            </a:r>
          </a:p>
          <a:p>
            <a:pPr marL="0" indent="0">
              <a:buNone/>
            </a:pPr>
            <a:r>
              <a:rPr lang="en-US" dirty="0"/>
              <a:t>May share CTIs and DMs through AIS, Web form, Email, or other information sharing programs. </a:t>
            </a:r>
          </a:p>
        </p:txBody>
      </p:sp>
      <p:sp>
        <p:nvSpPr>
          <p:cNvPr id="4" name="TextBox 3">
            <a:extLst>
              <a:ext uri="{FF2B5EF4-FFF2-40B4-BE49-F238E27FC236}">
                <a16:creationId xmlns:a16="http://schemas.microsoft.com/office/drawing/2014/main" xmlns="" id="{0C2C97EA-31E2-4CDE-BC5F-CA925893CCD7}"/>
              </a:ext>
            </a:extLst>
          </p:cNvPr>
          <p:cNvSpPr txBox="1"/>
          <p:nvPr/>
        </p:nvSpPr>
        <p:spPr>
          <a:xfrm>
            <a:off x="628650" y="6206698"/>
            <a:ext cx="5673676" cy="400110"/>
          </a:xfrm>
          <a:prstGeom prst="rect">
            <a:avLst/>
          </a:prstGeom>
          <a:noFill/>
        </p:spPr>
        <p:txBody>
          <a:bodyPr wrap="square" rtlCol="0">
            <a:spAutoFit/>
          </a:bodyPr>
          <a:lstStyle/>
          <a:p>
            <a:r>
              <a:rPr lang="en-US" sz="1000" dirty="0">
                <a:latin typeface="+mn-lt"/>
              </a:rPr>
              <a:t>14.</a:t>
            </a:r>
            <a:r>
              <a:rPr lang="en-US" sz="1000" i="1" dirty="0">
                <a:latin typeface="+mn-lt"/>
              </a:rPr>
              <a:t> See </a:t>
            </a:r>
            <a:r>
              <a:rPr lang="en-US" sz="1000" dirty="0">
                <a:latin typeface="+mn-lt"/>
              </a:rPr>
              <a:t>Section 105(c)(1)(B)(ii)</a:t>
            </a:r>
          </a:p>
          <a:p>
            <a:r>
              <a:rPr lang="en-US" sz="1000" dirty="0">
                <a:latin typeface="+mn-lt"/>
              </a:rPr>
              <a:t> </a:t>
            </a:r>
          </a:p>
        </p:txBody>
      </p:sp>
    </p:spTree>
    <p:extLst>
      <p:ext uri="{BB962C8B-B14F-4D97-AF65-F5344CB8AC3E}">
        <p14:creationId xmlns:p14="http://schemas.microsoft.com/office/powerpoint/2010/main" val="255532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7AF8D670-DBFB-5E4D-A46C-6867B9CA2D11}"/>
              </a:ext>
            </a:extLst>
          </p:cNvPr>
          <p:cNvSpPr>
            <a:spLocks noGrp="1"/>
          </p:cNvSpPr>
          <p:nvPr>
            <p:ph type="title"/>
          </p:nvPr>
        </p:nvSpPr>
        <p:spPr/>
        <p:txBody>
          <a:bodyPr/>
          <a:lstStyle/>
          <a:p>
            <a:r>
              <a:rPr lang="en-IE" dirty="0"/>
              <a:t>Information Sharing: PII</a:t>
            </a:r>
          </a:p>
        </p:txBody>
      </p:sp>
      <p:sp>
        <p:nvSpPr>
          <p:cNvPr id="3" name="Platshållare för innehåll 2">
            <a:extLst>
              <a:ext uri="{FF2B5EF4-FFF2-40B4-BE49-F238E27FC236}">
                <a16:creationId xmlns:a16="http://schemas.microsoft.com/office/drawing/2014/main" xmlns="" id="{A7A15B22-CDFD-D248-A930-33BA02DF0D57}"/>
              </a:ext>
            </a:extLst>
          </p:cNvPr>
          <p:cNvSpPr>
            <a:spLocks noGrp="1"/>
          </p:cNvSpPr>
          <p:nvPr>
            <p:ph idx="1"/>
          </p:nvPr>
        </p:nvSpPr>
        <p:spPr>
          <a:xfrm>
            <a:off x="628650" y="1253331"/>
            <a:ext cx="7886700" cy="4351338"/>
          </a:xfrm>
        </p:spPr>
        <p:txBody>
          <a:bodyPr/>
          <a:lstStyle/>
          <a:p>
            <a:endParaRPr lang="sv-SE" sz="2800" dirty="0"/>
          </a:p>
          <a:p>
            <a:pPr marL="0" indent="0">
              <a:buNone/>
            </a:pPr>
            <a:r>
              <a:rPr lang="en-US" sz="2400" dirty="0"/>
              <a:t>Companies that share CTIs must </a:t>
            </a:r>
            <a:r>
              <a:rPr lang="en-US" sz="2400" i="1" dirty="0"/>
              <a:t>remove</a:t>
            </a:r>
            <a:r>
              <a:rPr lang="en-US" sz="2400" dirty="0"/>
              <a:t> any PII information that the company knows at the time of sharing (or else that identifies a specific individual) and is “not directly related to a cybersecurity threat.” Companies should otherwise implement a “technical capacity” to remove such information.</a:t>
            </a:r>
            <a:r>
              <a:rPr lang="en-US" sz="2400" baseline="30000" dirty="0"/>
              <a:t>15</a:t>
            </a:r>
            <a:endParaRPr lang="en-US" sz="2400" dirty="0"/>
          </a:p>
          <a:p>
            <a:pPr marL="0" indent="0">
              <a:buNone/>
            </a:pPr>
            <a:endParaRPr lang="en-US" sz="1200" dirty="0"/>
          </a:p>
          <a:p>
            <a:pPr marL="0" indent="0">
              <a:buNone/>
            </a:pPr>
            <a:r>
              <a:rPr lang="en-US" sz="2400" dirty="0"/>
              <a:t>Example of PII that must be removed:</a:t>
            </a:r>
          </a:p>
          <a:p>
            <a:r>
              <a:rPr lang="en-US" sz="2400" dirty="0"/>
              <a:t>Consumer history</a:t>
            </a:r>
          </a:p>
          <a:p>
            <a:r>
              <a:rPr lang="en-US" sz="2400" dirty="0"/>
              <a:t>Financial information</a:t>
            </a:r>
          </a:p>
          <a:p>
            <a:r>
              <a:rPr lang="en-US" sz="2400" dirty="0"/>
              <a:t>Health information that is protected.</a:t>
            </a:r>
          </a:p>
        </p:txBody>
      </p:sp>
      <p:sp>
        <p:nvSpPr>
          <p:cNvPr id="4" name="TextBox 3">
            <a:extLst>
              <a:ext uri="{FF2B5EF4-FFF2-40B4-BE49-F238E27FC236}">
                <a16:creationId xmlns:a16="http://schemas.microsoft.com/office/drawing/2014/main" xmlns="" id="{0BAF63F5-9364-4809-9153-0EFB796FE325}"/>
              </a:ext>
            </a:extLst>
          </p:cNvPr>
          <p:cNvSpPr txBox="1"/>
          <p:nvPr/>
        </p:nvSpPr>
        <p:spPr>
          <a:xfrm>
            <a:off x="628650" y="6360994"/>
            <a:ext cx="5181307" cy="246221"/>
          </a:xfrm>
          <a:prstGeom prst="rect">
            <a:avLst/>
          </a:prstGeom>
          <a:noFill/>
        </p:spPr>
        <p:txBody>
          <a:bodyPr wrap="square" rtlCol="0">
            <a:spAutoFit/>
          </a:bodyPr>
          <a:lstStyle/>
          <a:p>
            <a:r>
              <a:rPr lang="en-US" sz="1000" dirty="0">
                <a:latin typeface="+mn-lt"/>
              </a:rPr>
              <a:t>15.</a:t>
            </a:r>
            <a:r>
              <a:rPr lang="en-US" sz="1000" i="1" dirty="0">
                <a:latin typeface="+mn-lt"/>
              </a:rPr>
              <a:t> </a:t>
            </a:r>
            <a:r>
              <a:rPr lang="en-US" sz="1000" dirty="0">
                <a:latin typeface="+mn-lt"/>
              </a:rPr>
              <a:t>CISA</a:t>
            </a:r>
            <a:r>
              <a:rPr lang="en-US" sz="1000" i="1" dirty="0">
                <a:latin typeface="+mn-lt"/>
              </a:rPr>
              <a:t>, </a:t>
            </a:r>
            <a:r>
              <a:rPr lang="en-US" sz="1000" dirty="0">
                <a:latin typeface="+mn-lt"/>
              </a:rPr>
              <a:t>Sections 104(d)(2)(A) and (B). </a:t>
            </a:r>
          </a:p>
        </p:txBody>
      </p:sp>
      <p:pic>
        <p:nvPicPr>
          <p:cNvPr id="7" name="Picture 6" descr="Image of a hand being scanned.">
            <a:extLst>
              <a:ext uri="{FF2B5EF4-FFF2-40B4-BE49-F238E27FC236}">
                <a16:creationId xmlns:a16="http://schemas.microsoft.com/office/drawing/2014/main" xmlns="" id="{E075A635-9C42-40DC-999C-80EEFBBD748B}"/>
              </a:ext>
            </a:extLst>
          </p:cNvPr>
          <p:cNvPicPr>
            <a:picLocks noChangeAspect="1"/>
          </p:cNvPicPr>
          <p:nvPr/>
        </p:nvPicPr>
        <p:blipFill>
          <a:blip r:embed="rId2"/>
          <a:stretch>
            <a:fillRect/>
          </a:stretch>
        </p:blipFill>
        <p:spPr>
          <a:xfrm>
            <a:off x="6119446" y="4848344"/>
            <a:ext cx="2518117" cy="1512650"/>
          </a:xfrm>
          <a:prstGeom prst="rect">
            <a:avLst/>
          </a:prstGeom>
        </p:spPr>
      </p:pic>
    </p:spTree>
    <p:extLst>
      <p:ext uri="{BB962C8B-B14F-4D97-AF65-F5344CB8AC3E}">
        <p14:creationId xmlns:p14="http://schemas.microsoft.com/office/powerpoint/2010/main" val="1190623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CISA &amp; Antitrust</a:t>
            </a:r>
            <a:endParaRPr lang="en-US" dirty="0"/>
          </a:p>
        </p:txBody>
      </p:sp>
      <p:sp>
        <p:nvSpPr>
          <p:cNvPr id="3" name="Content Placeholder 2"/>
          <p:cNvSpPr>
            <a:spLocks noGrp="1"/>
          </p:cNvSpPr>
          <p:nvPr>
            <p:ph idx="1"/>
          </p:nvPr>
        </p:nvSpPr>
        <p:spPr>
          <a:xfrm>
            <a:off x="628650" y="1376614"/>
            <a:ext cx="8377564" cy="4351338"/>
          </a:xfrm>
        </p:spPr>
        <p:txBody>
          <a:bodyPr/>
          <a:lstStyle/>
          <a:p>
            <a:pPr marL="0" indent="0">
              <a:buNone/>
            </a:pPr>
            <a:r>
              <a:rPr lang="en-US" sz="2400" b="1" dirty="0"/>
              <a:t>Concerns:</a:t>
            </a:r>
          </a:p>
          <a:p>
            <a:r>
              <a:rPr lang="en-US" sz="2400" dirty="0"/>
              <a:t>Price Fixing Concerns</a:t>
            </a:r>
          </a:p>
          <a:p>
            <a:r>
              <a:rPr lang="en-US" sz="2400" dirty="0"/>
              <a:t>Competitive Coordination.</a:t>
            </a:r>
          </a:p>
          <a:p>
            <a:endParaRPr lang="en-US" sz="2400" dirty="0"/>
          </a:p>
          <a:p>
            <a:pPr marL="0" indent="0">
              <a:buNone/>
            </a:pPr>
            <a:r>
              <a:rPr lang="en-US" sz="2400" b="1" dirty="0"/>
              <a:t>Mitigating Concerns:</a:t>
            </a:r>
            <a:r>
              <a:rPr lang="en-US" sz="2400" b="1" baseline="30000" dirty="0"/>
              <a:t>16</a:t>
            </a:r>
          </a:p>
          <a:p>
            <a:r>
              <a:rPr lang="en-US" sz="2400" dirty="0"/>
              <a:t>Information Sharing Agreements and the Rule of Reason Analysis</a:t>
            </a:r>
          </a:p>
          <a:p>
            <a:pPr lvl="1"/>
            <a:r>
              <a:rPr lang="en-US" sz="2000" dirty="0"/>
              <a:t>The Agencies consider in their evaluation of shared information the nature and detail of the information disclosed and the extent to which sensitive information is likely to be disclosed to competitors.</a:t>
            </a:r>
          </a:p>
          <a:p>
            <a:pPr>
              <a:buFont typeface="Arial" panose="020B0604020202020204" pitchFamily="34" charset="0"/>
              <a:buChar char="•"/>
            </a:pPr>
            <a:r>
              <a:rPr lang="en-US" sz="2400" dirty="0"/>
              <a:t>Typically the information shared is more technical in nature</a:t>
            </a:r>
          </a:p>
          <a:p>
            <a:pPr>
              <a:buFont typeface="Arial" panose="020B0604020202020204" pitchFamily="34" charset="0"/>
              <a:buChar char="•"/>
            </a:pPr>
            <a:r>
              <a:rPr lang="en-US" sz="2400" dirty="0"/>
              <a:t>Sharing can help secure networks</a:t>
            </a:r>
          </a:p>
        </p:txBody>
      </p:sp>
      <p:sp>
        <p:nvSpPr>
          <p:cNvPr id="4" name="TextBox 3">
            <a:extLst>
              <a:ext uri="{FF2B5EF4-FFF2-40B4-BE49-F238E27FC236}">
                <a16:creationId xmlns:a16="http://schemas.microsoft.com/office/drawing/2014/main" xmlns="" id="{40A1D87E-2165-4212-BDB3-62C6AAAB8018}"/>
              </a:ext>
            </a:extLst>
          </p:cNvPr>
          <p:cNvSpPr txBox="1"/>
          <p:nvPr/>
        </p:nvSpPr>
        <p:spPr>
          <a:xfrm>
            <a:off x="773723" y="6292819"/>
            <a:ext cx="6288258" cy="400110"/>
          </a:xfrm>
          <a:prstGeom prst="rect">
            <a:avLst/>
          </a:prstGeom>
          <a:noFill/>
        </p:spPr>
        <p:txBody>
          <a:bodyPr wrap="square" rtlCol="0">
            <a:spAutoFit/>
          </a:bodyPr>
          <a:lstStyle/>
          <a:p>
            <a:r>
              <a:rPr lang="en-US" sz="1000" dirty="0">
                <a:latin typeface="+mn-lt"/>
              </a:rPr>
              <a:t>16. CISA, Section 104(e)(1) and (2)</a:t>
            </a:r>
          </a:p>
          <a:p>
            <a:r>
              <a:rPr lang="en-US" sz="1000" dirty="0">
                <a:latin typeface="+mn-lt"/>
              </a:rPr>
              <a:t> </a:t>
            </a:r>
          </a:p>
        </p:txBody>
      </p:sp>
      <p:pic>
        <p:nvPicPr>
          <p:cNvPr id="5" name="Picture 4" descr="Image of two people sitting in front of legal clause symbols.">
            <a:extLst>
              <a:ext uri="{FF2B5EF4-FFF2-40B4-BE49-F238E27FC236}">
                <a16:creationId xmlns:a16="http://schemas.microsoft.com/office/drawing/2014/main" xmlns="" id="{B9B91915-FE91-45A0-A273-5897ED3C835E}"/>
              </a:ext>
            </a:extLst>
          </p:cNvPr>
          <p:cNvPicPr>
            <a:picLocks noChangeAspect="1"/>
          </p:cNvPicPr>
          <p:nvPr/>
        </p:nvPicPr>
        <p:blipFill>
          <a:blip r:embed="rId2"/>
          <a:stretch>
            <a:fillRect/>
          </a:stretch>
        </p:blipFill>
        <p:spPr>
          <a:xfrm>
            <a:off x="5576105" y="446364"/>
            <a:ext cx="3184677" cy="2255813"/>
          </a:xfrm>
          <a:prstGeom prst="rect">
            <a:avLst/>
          </a:prstGeom>
        </p:spPr>
      </p:pic>
    </p:spTree>
    <p:extLst>
      <p:ext uri="{BB962C8B-B14F-4D97-AF65-F5344CB8AC3E}">
        <p14:creationId xmlns:p14="http://schemas.microsoft.com/office/powerpoint/2010/main" val="4184048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7DB89D1C-AA61-8A45-A422-AD40C49E39EA}"/>
              </a:ext>
            </a:extLst>
          </p:cNvPr>
          <p:cNvSpPr>
            <a:spLocks noGrp="1"/>
          </p:cNvSpPr>
          <p:nvPr>
            <p:ph type="title"/>
          </p:nvPr>
        </p:nvSpPr>
        <p:spPr/>
        <p:txBody>
          <a:bodyPr/>
          <a:lstStyle/>
          <a:p>
            <a:r>
              <a:rPr lang="en-US" dirty="0"/>
              <a:t>CISA: Privacy and Civil Liberties</a:t>
            </a:r>
            <a:r>
              <a:rPr lang="sv-SE" dirty="0"/>
              <a:t> </a:t>
            </a:r>
            <a:endParaRPr lang="en-IE" dirty="0"/>
          </a:p>
        </p:txBody>
      </p:sp>
      <p:sp>
        <p:nvSpPr>
          <p:cNvPr id="3" name="Platshållare för innehåll 2">
            <a:extLst>
              <a:ext uri="{FF2B5EF4-FFF2-40B4-BE49-F238E27FC236}">
                <a16:creationId xmlns:a16="http://schemas.microsoft.com/office/drawing/2014/main" xmlns="" id="{C571C762-423B-524C-83F0-C3CF4149A5D6}"/>
              </a:ext>
            </a:extLst>
          </p:cNvPr>
          <p:cNvSpPr>
            <a:spLocks noGrp="1"/>
          </p:cNvSpPr>
          <p:nvPr>
            <p:ph idx="1"/>
          </p:nvPr>
        </p:nvSpPr>
        <p:spPr>
          <a:xfrm>
            <a:off x="628650" y="1544270"/>
            <a:ext cx="7886700" cy="4351338"/>
          </a:xfrm>
        </p:spPr>
        <p:txBody>
          <a:bodyPr/>
          <a:lstStyle/>
          <a:p>
            <a:r>
              <a:rPr lang="en-US" dirty="0"/>
              <a:t>Review and Remove prior to sharing cyber threat indicator that may contain personal information.</a:t>
            </a:r>
            <a:endParaRPr lang="sv-SE" dirty="0"/>
          </a:p>
          <a:p>
            <a:r>
              <a:rPr lang="en-US" dirty="0"/>
              <a:t>Technical Capabilities. </a:t>
            </a:r>
            <a:endParaRPr lang="sv-SE" dirty="0"/>
          </a:p>
          <a:p>
            <a:r>
              <a:rPr lang="en-US" dirty="0"/>
              <a:t>Not Directly Related to a Cybersecurity Threat.</a:t>
            </a:r>
            <a:endParaRPr lang="sv-SE" dirty="0"/>
          </a:p>
          <a:p>
            <a:r>
              <a:rPr lang="en-US" dirty="0"/>
              <a:t>Criminal Liability Forfeiture.</a:t>
            </a:r>
            <a:endParaRPr lang="sv-SE" dirty="0"/>
          </a:p>
          <a:p>
            <a:r>
              <a:rPr lang="en-US" dirty="0"/>
              <a:t>Fair Information Practice Principles (FIPPs):</a:t>
            </a:r>
            <a:endParaRPr lang="sv-SE" dirty="0"/>
          </a:p>
          <a:p>
            <a:pPr lvl="1"/>
            <a:r>
              <a:rPr lang="en-US" dirty="0"/>
              <a:t>Used in evaluating and considering systems, processes, or programs that might affect individual privacy</a:t>
            </a:r>
            <a:endParaRPr lang="sv-SE" dirty="0"/>
          </a:p>
          <a:p>
            <a:pPr lvl="1"/>
            <a:r>
              <a:rPr lang="en-US" dirty="0"/>
              <a:t>Receipt</a:t>
            </a:r>
            <a:endParaRPr lang="sv-SE" dirty="0"/>
          </a:p>
          <a:p>
            <a:pPr lvl="1"/>
            <a:r>
              <a:rPr lang="en-US" dirty="0"/>
              <a:t>Use – </a:t>
            </a:r>
            <a:r>
              <a:rPr lang="en-US" i="1" dirty="0"/>
              <a:t>see </a:t>
            </a:r>
            <a:r>
              <a:rPr lang="en-US" dirty="0"/>
              <a:t>Section 105(d)(5). </a:t>
            </a:r>
          </a:p>
          <a:p>
            <a:pPr lvl="1"/>
            <a:r>
              <a:rPr lang="en-US" dirty="0"/>
              <a:t>Retention – </a:t>
            </a:r>
            <a:r>
              <a:rPr lang="en-US" i="1" dirty="0"/>
              <a:t>see </a:t>
            </a:r>
            <a:r>
              <a:rPr lang="en-US" dirty="0"/>
              <a:t>Section 105(d)(5)(A).</a:t>
            </a:r>
            <a:endParaRPr lang="sv-SE" dirty="0"/>
          </a:p>
          <a:p>
            <a:pPr lvl="1"/>
            <a:r>
              <a:rPr lang="en-US" dirty="0"/>
              <a:t>Dissemination – </a:t>
            </a:r>
            <a:r>
              <a:rPr lang="en-US" i="1" dirty="0"/>
              <a:t>see </a:t>
            </a:r>
            <a:r>
              <a:rPr lang="en-US" dirty="0"/>
              <a:t>Section 103(b)(1)(E).</a:t>
            </a:r>
            <a:endParaRPr lang="sv-SE" dirty="0"/>
          </a:p>
          <a:p>
            <a:pPr lvl="2"/>
            <a:r>
              <a:rPr lang="en-US" sz="1800" dirty="0"/>
              <a:t>Review cyber threat indicator to assess whether it contains information not directly related to a cybersecurity threat and to remove such personal information that is not directly relevant.</a:t>
            </a:r>
            <a:endParaRPr lang="sv-SE" sz="1800" dirty="0"/>
          </a:p>
          <a:p>
            <a:endParaRPr lang="en-IE" sz="2800" dirty="0"/>
          </a:p>
        </p:txBody>
      </p:sp>
      <p:pic>
        <p:nvPicPr>
          <p:cNvPr id="5" name="Picture 4" descr="Image of the word &quot;PRIVACY&quot;">
            <a:extLst>
              <a:ext uri="{FF2B5EF4-FFF2-40B4-BE49-F238E27FC236}">
                <a16:creationId xmlns:a16="http://schemas.microsoft.com/office/drawing/2014/main" xmlns="" id="{DDBBD2B4-19FD-489E-B514-CED4AAA30C2C}"/>
              </a:ext>
            </a:extLst>
          </p:cNvPr>
          <p:cNvPicPr>
            <a:picLocks noChangeAspect="1"/>
          </p:cNvPicPr>
          <p:nvPr/>
        </p:nvPicPr>
        <p:blipFill>
          <a:blip r:embed="rId3"/>
          <a:stretch>
            <a:fillRect/>
          </a:stretch>
        </p:blipFill>
        <p:spPr>
          <a:xfrm>
            <a:off x="6637313" y="143620"/>
            <a:ext cx="1878037" cy="1330276"/>
          </a:xfrm>
          <a:prstGeom prst="rect">
            <a:avLst/>
          </a:prstGeom>
        </p:spPr>
      </p:pic>
    </p:spTree>
    <p:extLst>
      <p:ext uri="{BB962C8B-B14F-4D97-AF65-F5344CB8AC3E}">
        <p14:creationId xmlns:p14="http://schemas.microsoft.com/office/powerpoint/2010/main" val="3875174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CISA Discussion: </a:t>
            </a:r>
            <a:r>
              <a:rPr lang="en-US" sz="3200" dirty="0"/>
              <a:t>Antitrust and Privacy and Civil Liberties</a:t>
            </a:r>
            <a:endParaRPr lang="en-US" dirty="0"/>
          </a:p>
        </p:txBody>
      </p:sp>
      <p:sp>
        <p:nvSpPr>
          <p:cNvPr id="3" name="Content Placeholder 2"/>
          <p:cNvSpPr>
            <a:spLocks noGrp="1"/>
          </p:cNvSpPr>
          <p:nvPr>
            <p:ph idx="1"/>
          </p:nvPr>
        </p:nvSpPr>
        <p:spPr>
          <a:xfrm>
            <a:off x="628650" y="1367804"/>
            <a:ext cx="7886700" cy="4351338"/>
          </a:xfrm>
        </p:spPr>
        <p:txBody>
          <a:bodyPr/>
          <a:lstStyle/>
          <a:p>
            <a:pPr marL="0" indent="0">
              <a:buNone/>
            </a:pPr>
            <a:endParaRPr lang="en-US" sz="2800" dirty="0"/>
          </a:p>
          <a:p>
            <a:r>
              <a:rPr lang="en-US" sz="2400" dirty="0"/>
              <a:t>What are data breach laws and their underlying purposes?</a:t>
            </a:r>
            <a:br>
              <a:rPr lang="en-US" sz="2400" dirty="0"/>
            </a:br>
            <a:endParaRPr lang="en-US" sz="2400" dirty="0"/>
          </a:p>
          <a:p>
            <a:r>
              <a:rPr lang="en-US" sz="2400" dirty="0"/>
              <a:t>What kind of personal information is in harms ways?</a:t>
            </a:r>
            <a:br>
              <a:rPr lang="en-US" sz="2400" dirty="0"/>
            </a:br>
            <a:endParaRPr lang="en-US" sz="2400" dirty="0"/>
          </a:p>
          <a:p>
            <a:r>
              <a:rPr lang="en-US" sz="2400" dirty="0"/>
              <a:t>Debate if the government is punishing poor handling of private information </a:t>
            </a:r>
            <a:r>
              <a:rPr lang="en-US" sz="2400" i="1" dirty="0"/>
              <a:t>versus </a:t>
            </a:r>
            <a:r>
              <a:rPr lang="en-US" sz="2400" dirty="0"/>
              <a:t>liability protection for preventive and public interest purposes?</a:t>
            </a:r>
            <a:br>
              <a:rPr lang="en-US" sz="2400" dirty="0"/>
            </a:br>
            <a:endParaRPr lang="en-US" sz="2400" dirty="0"/>
          </a:p>
          <a:p>
            <a:pPr marL="0" indent="0">
              <a:buNone/>
            </a:pPr>
            <a:endParaRPr lang="en-US" sz="2800" dirty="0"/>
          </a:p>
          <a:p>
            <a:endParaRPr lang="en-US" sz="2800" dirty="0"/>
          </a:p>
        </p:txBody>
      </p:sp>
      <p:pic>
        <p:nvPicPr>
          <p:cNvPr id="7" name="Picture 6" descr="Clipart of a thumbs up with discussion bubbles around it.">
            <a:extLst>
              <a:ext uri="{FF2B5EF4-FFF2-40B4-BE49-F238E27FC236}">
                <a16:creationId xmlns:a16="http://schemas.microsoft.com/office/drawing/2014/main" xmlns="" id="{7EFCFBCC-0765-45CF-8644-8E7B7D32D2EE}"/>
              </a:ext>
            </a:extLst>
          </p:cNvPr>
          <p:cNvPicPr>
            <a:picLocks noChangeAspect="1"/>
          </p:cNvPicPr>
          <p:nvPr/>
        </p:nvPicPr>
        <p:blipFill>
          <a:blip r:embed="rId3"/>
          <a:stretch>
            <a:fillRect/>
          </a:stretch>
        </p:blipFill>
        <p:spPr>
          <a:xfrm>
            <a:off x="6034636" y="4807942"/>
            <a:ext cx="2733601" cy="1822400"/>
          </a:xfrm>
          <a:prstGeom prst="rect">
            <a:avLst/>
          </a:prstGeom>
        </p:spPr>
      </p:pic>
    </p:spTree>
    <p:extLst>
      <p:ext uri="{BB962C8B-B14F-4D97-AF65-F5344CB8AC3E}">
        <p14:creationId xmlns:p14="http://schemas.microsoft.com/office/powerpoint/2010/main" val="3970165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CISA: Legal Review</a:t>
            </a:r>
          </a:p>
        </p:txBody>
      </p:sp>
      <p:sp>
        <p:nvSpPr>
          <p:cNvPr id="14338" name="Content Placeholder 2"/>
          <p:cNvSpPr>
            <a:spLocks noGrp="1"/>
          </p:cNvSpPr>
          <p:nvPr>
            <p:ph idx="1"/>
          </p:nvPr>
        </p:nvSpPr>
        <p:spPr>
          <a:xfrm>
            <a:off x="628650" y="1558339"/>
            <a:ext cx="7886700" cy="4351338"/>
          </a:xfrm>
        </p:spPr>
        <p:txBody>
          <a:bodyPr/>
          <a:lstStyle/>
          <a:p>
            <a:pPr marL="342900" lvl="1" indent="0">
              <a:spcBef>
                <a:spcPts val="600"/>
              </a:spcBef>
              <a:spcAft>
                <a:spcPts val="600"/>
              </a:spcAft>
              <a:buNone/>
            </a:pPr>
            <a:r>
              <a:rPr lang="en-US" sz="2400" dirty="0"/>
              <a:t>CISA overrides federal and state laws that prohibits – or restricts – voluntary disclosure.</a:t>
            </a:r>
          </a:p>
          <a:p>
            <a:pPr marL="342900" lvl="1" indent="0">
              <a:spcBef>
                <a:spcPts val="600"/>
              </a:spcBef>
              <a:spcAft>
                <a:spcPts val="600"/>
              </a:spcAft>
              <a:buNone/>
            </a:pPr>
            <a:r>
              <a:rPr lang="en-US" sz="2400" dirty="0"/>
              <a:t>CISA authorizes a private entity to share cyber threat indicators and defensive measures with other private entities.</a:t>
            </a:r>
          </a:p>
          <a:p>
            <a:pPr marL="342900" lvl="1" indent="0">
              <a:spcBef>
                <a:spcPts val="600"/>
              </a:spcBef>
              <a:spcAft>
                <a:spcPts val="600"/>
              </a:spcAft>
              <a:buNone/>
            </a:pPr>
            <a:r>
              <a:rPr lang="en-US" sz="2400" dirty="0"/>
              <a:t>Liability Protection – also for information shared with ISAOs, ISACs and other federal agencies or law enforcement.</a:t>
            </a:r>
          </a:p>
          <a:p>
            <a:pPr marL="342900" lvl="1" indent="0">
              <a:spcBef>
                <a:spcPts val="600"/>
              </a:spcBef>
              <a:spcAft>
                <a:spcPts val="600"/>
              </a:spcAft>
              <a:buNone/>
            </a:pPr>
            <a:r>
              <a:rPr lang="en-US" sz="2400" dirty="0"/>
              <a:t>CISA does not interfere with voluntary or legally compelled disclosure or participation.</a:t>
            </a:r>
          </a:p>
          <a:p>
            <a:pPr marL="342900" lvl="1" indent="0">
              <a:spcBef>
                <a:spcPts val="600"/>
              </a:spcBef>
              <a:spcAft>
                <a:spcPts val="600"/>
              </a:spcAft>
              <a:buNone/>
            </a:pPr>
            <a:r>
              <a:rPr lang="en-US" sz="2400" dirty="0"/>
              <a:t>FOIA and Sunshine Laws Exemption</a:t>
            </a:r>
          </a:p>
          <a:p>
            <a:pPr marL="342900" lvl="1" indent="0">
              <a:spcBef>
                <a:spcPts val="600"/>
              </a:spcBef>
              <a:spcAft>
                <a:spcPts val="600"/>
              </a:spcAft>
              <a:buNone/>
            </a:pPr>
            <a:r>
              <a:rPr lang="en-US" sz="2400" dirty="0"/>
              <a:t>Waiver against privileges.</a:t>
            </a:r>
          </a:p>
          <a:p>
            <a:pPr marL="685800" lvl="2" indent="0" eaLnBrk="1" hangingPunct="1">
              <a:spcBef>
                <a:spcPts val="600"/>
              </a:spcBef>
              <a:spcAft>
                <a:spcPts val="600"/>
              </a:spcAft>
              <a:buNone/>
            </a:pPr>
            <a:endParaRPr lang="en-US" sz="1600" dirty="0"/>
          </a:p>
        </p:txBody>
      </p:sp>
      <p:pic>
        <p:nvPicPr>
          <p:cNvPr id="9" name="Picture 8" descr="Clipart of the scales of justice.">
            <a:extLst>
              <a:ext uri="{FF2B5EF4-FFF2-40B4-BE49-F238E27FC236}">
                <a16:creationId xmlns:a16="http://schemas.microsoft.com/office/drawing/2014/main" xmlns="" id="{E2BC12BC-2CE4-4EF5-8CE6-22B568B3ABF7}"/>
              </a:ext>
            </a:extLst>
          </p:cNvPr>
          <p:cNvPicPr>
            <a:picLocks noChangeAspect="1"/>
          </p:cNvPicPr>
          <p:nvPr/>
        </p:nvPicPr>
        <p:blipFill>
          <a:blip r:embed="rId3"/>
          <a:stretch>
            <a:fillRect/>
          </a:stretch>
        </p:blipFill>
        <p:spPr>
          <a:xfrm>
            <a:off x="7235149" y="105509"/>
            <a:ext cx="1585294" cy="1452830"/>
          </a:xfrm>
          <a:prstGeom prst="rect">
            <a:avLst/>
          </a:prstGeom>
        </p:spPr>
      </p:pic>
    </p:spTree>
    <p:extLst>
      <p:ext uri="{BB962C8B-B14F-4D97-AF65-F5344CB8AC3E}">
        <p14:creationId xmlns:p14="http://schemas.microsoft.com/office/powerpoint/2010/main" val="1775989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Cybersecurity Information Sharing Act 2015</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lnSpc>
                <a:spcPct val="100000"/>
              </a:lnSpc>
              <a:buFont typeface="Arial" charset="0"/>
              <a:buNone/>
            </a:pPr>
            <a:r>
              <a:rPr lang="en-US" dirty="0"/>
              <a:t>Upon completion of this lesson, students will be able to:</a:t>
            </a:r>
          </a:p>
          <a:p>
            <a:pPr lvl="1" eaLnBrk="1" hangingPunct="1">
              <a:lnSpc>
                <a:spcPct val="100000"/>
              </a:lnSpc>
            </a:pPr>
            <a:endParaRPr lang="en-US" sz="2100" dirty="0"/>
          </a:p>
          <a:p>
            <a:pPr lvl="1" eaLnBrk="1" hangingPunct="1">
              <a:lnSpc>
                <a:spcPct val="100000"/>
              </a:lnSpc>
            </a:pPr>
            <a:r>
              <a:rPr lang="en-US" dirty="0"/>
              <a:t>Identify  the purpose of Cybersecurity Information Sharing and CISA.</a:t>
            </a:r>
          </a:p>
          <a:p>
            <a:pPr lvl="1" eaLnBrk="1" hangingPunct="1">
              <a:lnSpc>
                <a:spcPct val="100000"/>
              </a:lnSpc>
            </a:pPr>
            <a:r>
              <a:rPr lang="en-US" dirty="0"/>
              <a:t>Understand the procedure of automated indicator sharing and what cyber threat indicators and defensive measures are.</a:t>
            </a:r>
          </a:p>
          <a:p>
            <a:pPr lvl="1" eaLnBrk="1" hangingPunct="1">
              <a:lnSpc>
                <a:spcPct val="100000"/>
              </a:lnSpc>
            </a:pPr>
            <a:r>
              <a:rPr lang="en-US" dirty="0"/>
              <a:t>Begin to understand the basic legal framework of CISA.</a:t>
            </a:r>
          </a:p>
          <a:p>
            <a:pPr lvl="1" eaLnBrk="1" hangingPunct="1">
              <a:lnSpc>
                <a:spcPct val="100000"/>
              </a:lnSpc>
            </a:pPr>
            <a:r>
              <a:rPr lang="en-US" dirty="0"/>
              <a:t>Determine public concerns with information sharing.</a:t>
            </a:r>
          </a:p>
          <a:p>
            <a:pPr lvl="1" eaLnBrk="1" hangingPunct="1">
              <a:lnSpc>
                <a:spcPct val="100000"/>
              </a:lnSpc>
            </a:pPr>
            <a:r>
              <a:rPr lang="en-US" dirty="0"/>
              <a:t>Identify the distinction between classified, declassified, and unclassified information sharing.</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2857353" y="4708318"/>
            <a:ext cx="2446167" cy="163077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p:txBody>
          <a:bodyPr/>
          <a:lstStyle/>
          <a:p>
            <a:r>
              <a:rPr lang="en-IE" dirty="0"/>
              <a:t>Legal Overview: Assessment</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p:txBody>
          <a:bodyPr/>
          <a:lstStyle/>
          <a:p>
            <a:pPr marL="0" indent="0">
              <a:buNone/>
            </a:pPr>
            <a:r>
              <a:rPr lang="en-US" sz="2400" dirty="0"/>
              <a:t>What does CISA provide for? </a:t>
            </a:r>
            <a:r>
              <a:rPr lang="en-US" sz="2400" b="1" dirty="0"/>
              <a:t>Choose two.</a:t>
            </a:r>
          </a:p>
          <a:p>
            <a:pPr marL="0" indent="0">
              <a:buNone/>
            </a:pPr>
            <a:endParaRPr lang="en-US" sz="2000" b="1" dirty="0"/>
          </a:p>
          <a:p>
            <a:pPr marL="457200" indent="-457200">
              <a:buFont typeface="+mj-lt"/>
              <a:buAutoNum type="arabicPeriod"/>
            </a:pPr>
            <a:r>
              <a:rPr lang="en-US" sz="2400" dirty="0"/>
              <a:t>CISA overrides federal and state laws that prohibits – or restricts – voluntary disclosure</a:t>
            </a:r>
          </a:p>
          <a:p>
            <a:pPr marL="457200" indent="-457200">
              <a:buFont typeface="+mj-lt"/>
              <a:buAutoNum type="arabicPeriod"/>
            </a:pPr>
            <a:r>
              <a:rPr lang="en-US" sz="2400" dirty="0"/>
              <a:t>CISA interferes with voluntary and legally compelled disclosure or participation</a:t>
            </a:r>
          </a:p>
          <a:p>
            <a:pPr marL="457200" indent="-457200">
              <a:buFont typeface="+mj-lt"/>
              <a:buAutoNum type="arabicPeriod"/>
            </a:pPr>
            <a:r>
              <a:rPr lang="en-US" sz="2400" dirty="0"/>
              <a:t>CISA does not override federal and state laws</a:t>
            </a:r>
          </a:p>
          <a:p>
            <a:pPr marL="457200" indent="-457200">
              <a:buFont typeface="+mj-lt"/>
              <a:buAutoNum type="arabicPeriod"/>
            </a:pPr>
            <a:r>
              <a:rPr lang="en-US" sz="2400" dirty="0"/>
              <a:t>CISA does not interfere with voluntary or legally compelled disclosure or participation</a:t>
            </a:r>
            <a:endParaRPr lang="sv-SE"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Clipart of a person holding a sign with question marks on it.">
            <a:extLst>
              <a:ext uri="{FF2B5EF4-FFF2-40B4-BE49-F238E27FC236}">
                <a16:creationId xmlns:a16="http://schemas.microsoft.com/office/drawing/2014/main" xmlns="" id="{45546326-C1BF-4FF2-98FB-6B6788281EC0}"/>
              </a:ext>
            </a:extLst>
          </p:cNvPr>
          <p:cNvPicPr>
            <a:picLocks noChangeAspect="1"/>
          </p:cNvPicPr>
          <p:nvPr/>
        </p:nvPicPr>
        <p:blipFill>
          <a:blip r:embed="rId2"/>
          <a:stretch>
            <a:fillRect/>
          </a:stretch>
        </p:blipFill>
        <p:spPr>
          <a:xfrm>
            <a:off x="6275855" y="191965"/>
            <a:ext cx="2577339" cy="1960392"/>
          </a:xfrm>
          <a:prstGeom prst="rect">
            <a:avLst/>
          </a:prstGeom>
        </p:spPr>
      </p:pic>
    </p:spTree>
    <p:extLst>
      <p:ext uri="{BB962C8B-B14F-4D97-AF65-F5344CB8AC3E}">
        <p14:creationId xmlns:p14="http://schemas.microsoft.com/office/powerpoint/2010/main" val="24761072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17</a:t>
            </a:r>
          </a:p>
          <a:p>
            <a:pPr lvl="1"/>
            <a:endParaRPr lang="en-US" sz="2400" dirty="0"/>
          </a:p>
          <a:p>
            <a:pPr lvl="1"/>
            <a:r>
              <a:rPr lang="en-US" sz="2400" dirty="0"/>
              <a:t>Slides 2-23</a:t>
            </a:r>
          </a:p>
          <a:p>
            <a:pPr lvl="1"/>
            <a:r>
              <a:rPr lang="en-US" sz="2400" dirty="0"/>
              <a:t>Slides 25-30</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17.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nSpc>
                <a:spcPct val="100000"/>
              </a:lnSpc>
              <a:buNone/>
            </a:pPr>
            <a:r>
              <a:rPr lang="en-US" sz="3600" dirty="0"/>
              <a:t>CISA Overview</a:t>
            </a:r>
          </a:p>
        </p:txBody>
      </p:sp>
      <p:sp>
        <p:nvSpPr>
          <p:cNvPr id="3" name="Content Placeholder 2"/>
          <p:cNvSpPr>
            <a:spLocks noGrp="1"/>
          </p:cNvSpPr>
          <p:nvPr>
            <p:ph idx="1"/>
          </p:nvPr>
        </p:nvSpPr>
        <p:spPr>
          <a:xfrm>
            <a:off x="628650" y="1910033"/>
            <a:ext cx="7886700" cy="4351338"/>
          </a:xfrm>
        </p:spPr>
        <p:txBody>
          <a:bodyPr/>
          <a:lstStyle/>
          <a:p>
            <a:pPr marL="0" indent="0">
              <a:lnSpc>
                <a:spcPct val="100000"/>
              </a:lnSpc>
              <a:buNone/>
            </a:pPr>
            <a:r>
              <a:rPr lang="en-US" dirty="0"/>
              <a:t>The Cybersecurity Act of 2015 was signed on December 18, 2015.</a:t>
            </a:r>
          </a:p>
          <a:p>
            <a:pPr marL="0" indent="0">
              <a:lnSpc>
                <a:spcPct val="100000"/>
              </a:lnSpc>
              <a:buNone/>
            </a:pPr>
            <a:r>
              <a:rPr lang="en-US" dirty="0"/>
              <a:t>CISA is the result of the President and Congress’s mandate to the Intelligence Community to create a more integrated infrastructure where information is routinely shared. (</a:t>
            </a:r>
            <a:r>
              <a:rPr lang="en-US" i="1" dirty="0"/>
              <a:t>See </a:t>
            </a:r>
            <a:r>
              <a:rPr lang="sv-SE" dirty="0"/>
              <a:t>United States Intelligence Community, Information Sharing Strategy (February 22, 2008) </a:t>
            </a:r>
          </a:p>
          <a:p>
            <a:pPr marL="0" indent="0">
              <a:lnSpc>
                <a:spcPct val="100000"/>
              </a:lnSpc>
              <a:buNone/>
            </a:pPr>
            <a:r>
              <a:rPr lang="en-US" dirty="0"/>
              <a:t>The purpose is to facilitate voluntary cybersecurity information sharing in order to prevent, among other things, data breaches while removing fear of liability for private and public enterprises.</a:t>
            </a:r>
          </a:p>
          <a:p>
            <a:pPr marL="0" indent="0">
              <a:lnSpc>
                <a:spcPct val="100000"/>
              </a:lnSpc>
              <a:buNone/>
            </a:pPr>
            <a:r>
              <a:rPr lang="en-US" dirty="0"/>
              <a:t>CISA authorizes conduct, but does not necessarily prohibit conduct other than through definitions. The central pillars are “voluntary sharing” and “liability protection.”</a:t>
            </a:r>
            <a:r>
              <a:rPr lang="en-US" baseline="30000" dirty="0"/>
              <a:t>1</a:t>
            </a:r>
          </a:p>
          <a:p>
            <a:pPr marL="0" indent="0">
              <a:buNone/>
            </a:pPr>
            <a:endParaRPr lang="en-US" dirty="0"/>
          </a:p>
        </p:txBody>
      </p:sp>
      <p:sp>
        <p:nvSpPr>
          <p:cNvPr id="4" name="TextBox 3">
            <a:extLst>
              <a:ext uri="{FF2B5EF4-FFF2-40B4-BE49-F238E27FC236}">
                <a16:creationId xmlns:a16="http://schemas.microsoft.com/office/drawing/2014/main" xmlns="" id="{35D23DC9-7769-42B7-9F76-6AC23134B8AA}"/>
              </a:ext>
            </a:extLst>
          </p:cNvPr>
          <p:cNvSpPr txBox="1"/>
          <p:nvPr/>
        </p:nvSpPr>
        <p:spPr>
          <a:xfrm>
            <a:off x="628650" y="6133514"/>
            <a:ext cx="7446205" cy="400110"/>
          </a:xfrm>
          <a:prstGeom prst="rect">
            <a:avLst/>
          </a:prstGeom>
          <a:noFill/>
        </p:spPr>
        <p:txBody>
          <a:bodyPr wrap="square" rtlCol="0">
            <a:spAutoFit/>
          </a:bodyPr>
          <a:lstStyle/>
          <a:p>
            <a:r>
              <a:rPr lang="en-US" sz="1000" dirty="0">
                <a:latin typeface="+mn-lt"/>
              </a:rPr>
              <a:t>1. 6 U.S.C. §§ 1501-1510</a:t>
            </a:r>
          </a:p>
          <a:p>
            <a:endParaRPr lang="en-US" sz="1000" dirty="0">
              <a:latin typeface="+mn-lt"/>
            </a:endParaRPr>
          </a:p>
        </p:txBody>
      </p:sp>
      <p:pic>
        <p:nvPicPr>
          <p:cNvPr id="5" name="Picture 4" descr="Image of a person standing in front a swirling images representing cyberlaw.">
            <a:extLst>
              <a:ext uri="{FF2B5EF4-FFF2-40B4-BE49-F238E27FC236}">
                <a16:creationId xmlns:a16="http://schemas.microsoft.com/office/drawing/2014/main" xmlns="" id="{F5250C4F-B7DA-4588-996D-661DFEBED96D}"/>
              </a:ext>
            </a:extLst>
          </p:cNvPr>
          <p:cNvPicPr>
            <a:picLocks noChangeAspect="1"/>
          </p:cNvPicPr>
          <p:nvPr/>
        </p:nvPicPr>
        <p:blipFill>
          <a:blip r:embed="rId3"/>
          <a:stretch>
            <a:fillRect/>
          </a:stretch>
        </p:blipFill>
        <p:spPr>
          <a:xfrm>
            <a:off x="5540326" y="150943"/>
            <a:ext cx="2975024" cy="1674682"/>
          </a:xfrm>
          <a:prstGeom prst="rect">
            <a:avLst/>
          </a:prstGeom>
        </p:spPr>
      </p:pic>
    </p:spTree>
    <p:extLst>
      <p:ext uri="{BB962C8B-B14F-4D97-AF65-F5344CB8AC3E}">
        <p14:creationId xmlns:p14="http://schemas.microsoft.com/office/powerpoint/2010/main" val="211025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CISA</a:t>
            </a:r>
            <a:r>
              <a:rPr lang="en-US" baseline="30000" dirty="0"/>
              <a:t>2</a:t>
            </a:r>
            <a:r>
              <a:rPr lang="en-US" dirty="0"/>
              <a:t>: Structure of the Act</a:t>
            </a:r>
          </a:p>
        </p:txBody>
      </p:sp>
      <p:sp>
        <p:nvSpPr>
          <p:cNvPr id="3" name="Content Placeholder 2"/>
          <p:cNvSpPr>
            <a:spLocks noGrp="1"/>
          </p:cNvSpPr>
          <p:nvPr>
            <p:ph idx="1"/>
          </p:nvPr>
        </p:nvSpPr>
        <p:spPr>
          <a:xfrm>
            <a:off x="628650" y="1690689"/>
            <a:ext cx="7886700" cy="4351338"/>
          </a:xfrm>
        </p:spPr>
        <p:txBody>
          <a:bodyPr/>
          <a:lstStyle/>
          <a:p>
            <a:pPr lvl="1"/>
            <a:r>
              <a:rPr lang="en-US" sz="2000" dirty="0"/>
              <a:t>102 – Definitions.</a:t>
            </a:r>
            <a:endParaRPr lang="sv-SE" sz="2000" dirty="0"/>
          </a:p>
          <a:p>
            <a:pPr lvl="1"/>
            <a:r>
              <a:rPr lang="en-US" sz="2000" dirty="0"/>
              <a:t>103 – Sharing Information by the Federal Government.</a:t>
            </a:r>
            <a:endParaRPr lang="sv-SE" sz="2000" dirty="0"/>
          </a:p>
          <a:p>
            <a:pPr lvl="2"/>
            <a:r>
              <a:rPr lang="en-US" sz="1800" dirty="0"/>
              <a:t>Joint Procedures:</a:t>
            </a:r>
            <a:endParaRPr lang="sv-SE" sz="1800" dirty="0"/>
          </a:p>
          <a:p>
            <a:pPr lvl="3"/>
            <a:r>
              <a:rPr lang="en-US" sz="1800" dirty="0"/>
              <a:t>National Intelligence</a:t>
            </a:r>
            <a:endParaRPr lang="sv-SE" sz="1800" dirty="0"/>
          </a:p>
          <a:p>
            <a:pPr lvl="3"/>
            <a:r>
              <a:rPr lang="en-US" sz="1800" dirty="0"/>
              <a:t>Secretary of Homeland Security</a:t>
            </a:r>
            <a:endParaRPr lang="sv-SE" sz="1800" dirty="0"/>
          </a:p>
          <a:p>
            <a:pPr lvl="3"/>
            <a:r>
              <a:rPr lang="en-US" sz="1800" dirty="0"/>
              <a:t>Secretary of Defense</a:t>
            </a:r>
            <a:endParaRPr lang="sv-SE" sz="1800" dirty="0"/>
          </a:p>
          <a:p>
            <a:pPr lvl="3"/>
            <a:r>
              <a:rPr lang="en-US" sz="1800" dirty="0"/>
              <a:t>Attorney General.</a:t>
            </a:r>
            <a:endParaRPr lang="sv-SE" sz="1800" dirty="0"/>
          </a:p>
          <a:p>
            <a:pPr lvl="1"/>
            <a:r>
              <a:rPr lang="en-US" sz="2000" dirty="0"/>
              <a:t>104 – Authorizations for Preventing, Detecting, Analyzing, and Mitigating Cybersecurity Threats.</a:t>
            </a:r>
            <a:endParaRPr lang="sv-SE" sz="2000" dirty="0"/>
          </a:p>
          <a:p>
            <a:pPr lvl="2"/>
            <a:r>
              <a:rPr lang="en-US" sz="1800" dirty="0"/>
              <a:t>Monitoring</a:t>
            </a:r>
            <a:endParaRPr lang="sv-SE" sz="1800" dirty="0"/>
          </a:p>
          <a:p>
            <a:pPr lvl="2"/>
            <a:r>
              <a:rPr lang="en-US" sz="1800" dirty="0"/>
              <a:t>Operate defensive measures</a:t>
            </a:r>
            <a:endParaRPr lang="sv-SE" sz="1800" dirty="0"/>
          </a:p>
          <a:p>
            <a:pPr lvl="2"/>
            <a:r>
              <a:rPr lang="en-US" sz="1800" dirty="0"/>
              <a:t>Share and receive cyber threat information</a:t>
            </a:r>
            <a:endParaRPr lang="sv-SE" sz="1800" dirty="0"/>
          </a:p>
          <a:p>
            <a:pPr lvl="2"/>
            <a:r>
              <a:rPr lang="en-US" sz="1800" dirty="0"/>
              <a:t>Personal information removal.</a:t>
            </a:r>
            <a:endParaRPr lang="sv-SE" sz="1800" dirty="0"/>
          </a:p>
          <a:p>
            <a:pPr lvl="1"/>
            <a:r>
              <a:rPr lang="en-US" sz="2000" dirty="0"/>
              <a:t>105 – Sharing of Cyber Threat Indicators and Defensive Measures with the Federal Government.</a:t>
            </a:r>
            <a:endParaRPr lang="sv-SE" sz="2000" dirty="0"/>
          </a:p>
          <a:p>
            <a:pPr marL="0" indent="0">
              <a:buNone/>
            </a:pPr>
            <a:endParaRPr lang="en-US" dirty="0"/>
          </a:p>
        </p:txBody>
      </p:sp>
      <p:sp>
        <p:nvSpPr>
          <p:cNvPr id="6" name="TextBox 5">
            <a:extLst>
              <a:ext uri="{FF2B5EF4-FFF2-40B4-BE49-F238E27FC236}">
                <a16:creationId xmlns:a16="http://schemas.microsoft.com/office/drawing/2014/main" xmlns="" id="{FAC231CF-BB9C-4DD5-813E-1D1C92EE98C5}"/>
              </a:ext>
            </a:extLst>
          </p:cNvPr>
          <p:cNvSpPr txBox="1"/>
          <p:nvPr/>
        </p:nvSpPr>
        <p:spPr>
          <a:xfrm>
            <a:off x="628650" y="6333569"/>
            <a:ext cx="7446205" cy="246221"/>
          </a:xfrm>
          <a:prstGeom prst="rect">
            <a:avLst/>
          </a:prstGeom>
          <a:noFill/>
        </p:spPr>
        <p:txBody>
          <a:bodyPr wrap="square" rtlCol="0">
            <a:spAutoFit/>
          </a:bodyPr>
          <a:lstStyle/>
          <a:p>
            <a:r>
              <a:rPr lang="en-US" sz="1000" dirty="0">
                <a:latin typeface="+mn-lt"/>
              </a:rPr>
              <a:t>2. CISA, Section 102-105</a:t>
            </a:r>
          </a:p>
        </p:txBody>
      </p:sp>
      <p:pic>
        <p:nvPicPr>
          <p:cNvPr id="5" name="Picture 4" descr="Clipart of a laptop with a !Warning on the screen.">
            <a:extLst>
              <a:ext uri="{FF2B5EF4-FFF2-40B4-BE49-F238E27FC236}">
                <a16:creationId xmlns:a16="http://schemas.microsoft.com/office/drawing/2014/main" xmlns="" id="{4D39D30B-4893-4B1E-8B5B-4952B432FE99}"/>
              </a:ext>
            </a:extLst>
          </p:cNvPr>
          <p:cNvPicPr>
            <a:picLocks noChangeAspect="1"/>
          </p:cNvPicPr>
          <p:nvPr/>
        </p:nvPicPr>
        <p:blipFill>
          <a:blip r:embed="rId3"/>
          <a:stretch>
            <a:fillRect/>
          </a:stretch>
        </p:blipFill>
        <p:spPr>
          <a:xfrm>
            <a:off x="5936566" y="211346"/>
            <a:ext cx="2578784" cy="1651199"/>
          </a:xfrm>
          <a:prstGeom prst="rect">
            <a:avLst/>
          </a:prstGeom>
        </p:spPr>
      </p:pic>
    </p:spTree>
    <p:extLst>
      <p:ext uri="{BB962C8B-B14F-4D97-AF65-F5344CB8AC3E}">
        <p14:creationId xmlns:p14="http://schemas.microsoft.com/office/powerpoint/2010/main" val="3663871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CISA</a:t>
            </a:r>
            <a:r>
              <a:rPr lang="en-US" baseline="30000" dirty="0"/>
              <a:t>3</a:t>
            </a:r>
            <a:r>
              <a:rPr lang="en-US" dirty="0"/>
              <a:t>: Structure of the Act (cont.)</a:t>
            </a:r>
          </a:p>
        </p:txBody>
      </p:sp>
      <p:sp>
        <p:nvSpPr>
          <p:cNvPr id="3" name="Content Placeholder 2"/>
          <p:cNvSpPr>
            <a:spLocks noGrp="1"/>
          </p:cNvSpPr>
          <p:nvPr>
            <p:ph idx="1"/>
          </p:nvPr>
        </p:nvSpPr>
        <p:spPr>
          <a:xfrm>
            <a:off x="628650" y="1690689"/>
            <a:ext cx="7886700" cy="4351338"/>
          </a:xfrm>
        </p:spPr>
        <p:txBody>
          <a:bodyPr/>
          <a:lstStyle/>
          <a:p>
            <a:pPr lvl="1"/>
            <a:r>
              <a:rPr lang="en-US" sz="2000" dirty="0"/>
              <a:t>106 – Protection from Liability.</a:t>
            </a:r>
            <a:endParaRPr lang="sv-SE" sz="2000" dirty="0"/>
          </a:p>
          <a:p>
            <a:pPr lvl="2"/>
            <a:r>
              <a:rPr lang="en-US" sz="1800" dirty="0"/>
              <a:t>Data Breach Laws.</a:t>
            </a:r>
            <a:endParaRPr lang="sv-SE" sz="1800" dirty="0"/>
          </a:p>
          <a:p>
            <a:pPr lvl="1"/>
            <a:r>
              <a:rPr lang="en-US" sz="2000" dirty="0"/>
              <a:t>107  – Oversight of Government Activities.</a:t>
            </a:r>
            <a:endParaRPr lang="sv-SE" sz="2000" dirty="0"/>
          </a:p>
          <a:p>
            <a:pPr lvl="2"/>
            <a:r>
              <a:rPr lang="en-US" sz="1800" dirty="0"/>
              <a:t>Reports and Recommendations.</a:t>
            </a:r>
            <a:endParaRPr lang="sv-SE" sz="1800" dirty="0"/>
          </a:p>
          <a:p>
            <a:pPr lvl="1"/>
            <a:r>
              <a:rPr lang="en-US" sz="2000" dirty="0"/>
              <a:t>108 – Construction and Preemption.</a:t>
            </a:r>
            <a:endParaRPr lang="sv-SE" sz="2000" dirty="0"/>
          </a:p>
          <a:p>
            <a:pPr lvl="2"/>
            <a:r>
              <a:rPr lang="en-US" sz="1800" dirty="0"/>
              <a:t>Whistleblower protection</a:t>
            </a:r>
            <a:endParaRPr lang="sv-SE" sz="1800" dirty="0"/>
          </a:p>
          <a:p>
            <a:pPr lvl="2"/>
            <a:r>
              <a:rPr lang="en-US" sz="1800" dirty="0"/>
              <a:t>Lawful Disclosure</a:t>
            </a:r>
            <a:endParaRPr lang="sv-SE" sz="1800" dirty="0"/>
          </a:p>
          <a:p>
            <a:pPr lvl="2"/>
            <a:r>
              <a:rPr lang="en-US" sz="1800" dirty="0"/>
              <a:t>Relationship to other laws</a:t>
            </a:r>
            <a:endParaRPr lang="sv-SE" sz="1800" dirty="0"/>
          </a:p>
          <a:p>
            <a:pPr lvl="2"/>
            <a:r>
              <a:rPr lang="en-US" sz="1800" dirty="0"/>
              <a:t>Constitutional protection in criminal prosecution</a:t>
            </a:r>
            <a:endParaRPr lang="sv-SE" sz="1800" dirty="0"/>
          </a:p>
          <a:p>
            <a:pPr lvl="2"/>
            <a:r>
              <a:rPr lang="en-US" sz="1800" dirty="0"/>
              <a:t>Regulatory authorities.</a:t>
            </a:r>
            <a:endParaRPr lang="sv-SE" sz="1800" dirty="0"/>
          </a:p>
          <a:p>
            <a:pPr lvl="1"/>
            <a:r>
              <a:rPr lang="en-US" sz="2000" dirty="0"/>
              <a:t>109 – Report on Cybersecurity Threats.</a:t>
            </a:r>
            <a:endParaRPr lang="sv-SE" sz="2000" dirty="0"/>
          </a:p>
          <a:p>
            <a:pPr lvl="2"/>
            <a:r>
              <a:rPr lang="en-US" sz="1800" dirty="0"/>
              <a:t>Requirements.</a:t>
            </a:r>
            <a:endParaRPr lang="sv-SE" sz="1800" dirty="0"/>
          </a:p>
          <a:p>
            <a:pPr lvl="1"/>
            <a:r>
              <a:rPr lang="en-US" sz="2000" dirty="0"/>
              <a:t>110 – Exception to Limitation on Authority of Secretary of Defense to Disseminate Certain Information.</a:t>
            </a:r>
            <a:endParaRPr lang="sv-SE" sz="2000" dirty="0"/>
          </a:p>
          <a:p>
            <a:pPr lvl="2"/>
            <a:r>
              <a:rPr lang="en-US" sz="1800" dirty="0"/>
              <a:t>Secretary of Defense.</a:t>
            </a:r>
            <a:endParaRPr lang="sv-SE" sz="1800" dirty="0"/>
          </a:p>
          <a:p>
            <a:pPr marL="0" indent="0">
              <a:buNone/>
            </a:pPr>
            <a:endParaRPr lang="en-US" sz="2400" dirty="0"/>
          </a:p>
        </p:txBody>
      </p:sp>
      <p:sp>
        <p:nvSpPr>
          <p:cNvPr id="6" name="TextBox 5">
            <a:extLst>
              <a:ext uri="{FF2B5EF4-FFF2-40B4-BE49-F238E27FC236}">
                <a16:creationId xmlns:a16="http://schemas.microsoft.com/office/drawing/2014/main" xmlns="" id="{32C563F3-9553-477C-AE08-5CB80086BAB9}"/>
              </a:ext>
            </a:extLst>
          </p:cNvPr>
          <p:cNvSpPr txBox="1"/>
          <p:nvPr/>
        </p:nvSpPr>
        <p:spPr>
          <a:xfrm>
            <a:off x="628650" y="6333569"/>
            <a:ext cx="7446205" cy="246221"/>
          </a:xfrm>
          <a:prstGeom prst="rect">
            <a:avLst/>
          </a:prstGeom>
          <a:noFill/>
        </p:spPr>
        <p:txBody>
          <a:bodyPr wrap="square" rtlCol="0">
            <a:spAutoFit/>
          </a:bodyPr>
          <a:lstStyle/>
          <a:p>
            <a:r>
              <a:rPr lang="en-US" sz="1000" dirty="0">
                <a:latin typeface="+mn-lt"/>
              </a:rPr>
              <a:t>3. </a:t>
            </a:r>
            <a:r>
              <a:rPr lang="en-US" sz="1000" dirty="0"/>
              <a:t>CISA, Section 106-110</a:t>
            </a:r>
            <a:endParaRPr lang="en-US" sz="1000" dirty="0">
              <a:latin typeface="+mn-lt"/>
            </a:endParaRPr>
          </a:p>
        </p:txBody>
      </p:sp>
      <p:pic>
        <p:nvPicPr>
          <p:cNvPr id="5" name="Picture 4" descr="Image of a legal clause symbol on a cellphone and keyboard.">
            <a:extLst>
              <a:ext uri="{FF2B5EF4-FFF2-40B4-BE49-F238E27FC236}">
                <a16:creationId xmlns:a16="http://schemas.microsoft.com/office/drawing/2014/main" xmlns="" id="{01594B28-C8E0-495C-ACC8-22DD6D840EF4}"/>
              </a:ext>
            </a:extLst>
          </p:cNvPr>
          <p:cNvPicPr>
            <a:picLocks noChangeAspect="1"/>
          </p:cNvPicPr>
          <p:nvPr/>
        </p:nvPicPr>
        <p:blipFill>
          <a:blip r:embed="rId3"/>
          <a:stretch>
            <a:fillRect/>
          </a:stretch>
        </p:blipFill>
        <p:spPr>
          <a:xfrm>
            <a:off x="6344788" y="409894"/>
            <a:ext cx="2170562" cy="1447041"/>
          </a:xfrm>
          <a:prstGeom prst="rect">
            <a:avLst/>
          </a:prstGeom>
        </p:spPr>
      </p:pic>
    </p:spTree>
    <p:extLst>
      <p:ext uri="{BB962C8B-B14F-4D97-AF65-F5344CB8AC3E}">
        <p14:creationId xmlns:p14="http://schemas.microsoft.com/office/powerpoint/2010/main" val="1976665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p:txBody>
          <a:bodyPr/>
          <a:lstStyle/>
          <a:p>
            <a:r>
              <a:rPr lang="en-IE" dirty="0"/>
              <a:t>Changes Mandated or Facilitated by CISA</a:t>
            </a:r>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628650" y="1509944"/>
            <a:ext cx="7886700" cy="4351338"/>
          </a:xfrm>
        </p:spPr>
        <p:txBody>
          <a:bodyPr/>
          <a:lstStyle/>
          <a:p>
            <a:r>
              <a:rPr lang="en-US" sz="2400" dirty="0"/>
              <a:t>Automated Indicator Sharing (AIS)</a:t>
            </a:r>
          </a:p>
          <a:p>
            <a:pPr lvl="1"/>
            <a:r>
              <a:rPr lang="en-US" sz="2000" dirty="0"/>
              <a:t>DHS managed means for information sharing</a:t>
            </a:r>
          </a:p>
          <a:p>
            <a:pPr lvl="1"/>
            <a:r>
              <a:rPr lang="en-US" sz="2000" dirty="0"/>
              <a:t>Initiative that arose from CISA</a:t>
            </a:r>
          </a:p>
          <a:p>
            <a:pPr lvl="1"/>
            <a:r>
              <a:rPr lang="en-US" sz="2000" dirty="0"/>
              <a:t>CISA grants liability protection to companies sharing information through AIS</a:t>
            </a:r>
          </a:p>
          <a:p>
            <a:pPr lvl="1"/>
            <a:r>
              <a:rPr lang="en-US" sz="2000" dirty="0"/>
              <a:t>Light speed sharing</a:t>
            </a:r>
          </a:p>
          <a:p>
            <a:pPr lvl="1"/>
            <a:r>
              <a:rPr lang="en-US" sz="2000" dirty="0"/>
              <a:t>Sharing CTIs and DMs among federal and non-federal entities</a:t>
            </a:r>
          </a:p>
          <a:p>
            <a:r>
              <a:rPr lang="en-US" sz="2400" dirty="0"/>
              <a:t>Cyber Threat Indicators (CTIs) </a:t>
            </a:r>
          </a:p>
          <a:p>
            <a:r>
              <a:rPr lang="en-US" sz="2400" dirty="0"/>
              <a:t>Defensive Measures (DMs) </a:t>
            </a:r>
          </a:p>
        </p:txBody>
      </p:sp>
      <p:pic>
        <p:nvPicPr>
          <p:cNvPr id="7" name="Picture 6" descr="Image of a cyber actor in front of cyber data.">
            <a:extLst>
              <a:ext uri="{FF2B5EF4-FFF2-40B4-BE49-F238E27FC236}">
                <a16:creationId xmlns:a16="http://schemas.microsoft.com/office/drawing/2014/main" xmlns="" id="{5012EBF0-1564-41F3-BA6B-E3BE8147ED2B}"/>
              </a:ext>
            </a:extLst>
          </p:cNvPr>
          <p:cNvPicPr>
            <a:picLocks noChangeAspect="1"/>
          </p:cNvPicPr>
          <p:nvPr/>
        </p:nvPicPr>
        <p:blipFill>
          <a:blip r:embed="rId2"/>
          <a:stretch>
            <a:fillRect/>
          </a:stretch>
        </p:blipFill>
        <p:spPr>
          <a:xfrm>
            <a:off x="5085061" y="4127157"/>
            <a:ext cx="3430289" cy="2365717"/>
          </a:xfrm>
          <a:prstGeom prst="rect">
            <a:avLst/>
          </a:prstGeom>
        </p:spPr>
      </p:pic>
    </p:spTree>
    <p:extLst>
      <p:ext uri="{BB962C8B-B14F-4D97-AF65-F5344CB8AC3E}">
        <p14:creationId xmlns:p14="http://schemas.microsoft.com/office/powerpoint/2010/main" val="3929287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AIS: Automated </a:t>
            </a:r>
            <a:r>
              <a:rPr lang="en-US" sz="3200" dirty="0" smtClean="0"/>
              <a:t>Indicator </a:t>
            </a:r>
            <a:r>
              <a:rPr lang="en-US" sz="3200" dirty="0"/>
              <a:t>Sharing</a:t>
            </a:r>
            <a:endParaRPr lang="en-US" dirty="0"/>
          </a:p>
        </p:txBody>
      </p:sp>
      <p:sp>
        <p:nvSpPr>
          <p:cNvPr id="3" name="Content Placeholder 2"/>
          <p:cNvSpPr>
            <a:spLocks noGrp="1"/>
          </p:cNvSpPr>
          <p:nvPr>
            <p:ph idx="1"/>
          </p:nvPr>
        </p:nvSpPr>
        <p:spPr>
          <a:xfrm>
            <a:off x="628650" y="1825625"/>
            <a:ext cx="7886700" cy="4351338"/>
          </a:xfrm>
        </p:spPr>
        <p:txBody>
          <a:bodyPr/>
          <a:lstStyle/>
          <a:p>
            <a:pPr marL="0" indent="0">
              <a:buNone/>
            </a:pPr>
            <a:r>
              <a:rPr lang="en-US" sz="2000" dirty="0"/>
              <a:t>AIS enables the exchange of cyber threat indicators between the Federal Government and the private sector at machine speed, and provides for anonymity.</a:t>
            </a:r>
            <a:endParaRPr lang="sv-SE" sz="2000" dirty="0"/>
          </a:p>
          <a:p>
            <a:pPr marL="0" indent="0">
              <a:buNone/>
            </a:pPr>
            <a:r>
              <a:rPr lang="en-US" sz="2000" dirty="0"/>
              <a:t>An entity can e-mail cyber threat indicators and defensive measures to DHS at: </a:t>
            </a:r>
            <a:r>
              <a:rPr lang="en-IE" sz="2000" u="sng" dirty="0">
                <a:hlinkClick r:id="rId3"/>
              </a:rPr>
              <a:t>ncciccustomerservice@hq.dhs.gov</a:t>
            </a:r>
            <a:r>
              <a:rPr lang="en-IE" sz="2000" dirty="0"/>
              <a:t>.</a:t>
            </a:r>
            <a:endParaRPr lang="sv-SE" sz="2000" dirty="0"/>
          </a:p>
          <a:p>
            <a:pPr marL="0" indent="0">
              <a:buNone/>
            </a:pPr>
            <a:r>
              <a:rPr lang="en-US" sz="2000" dirty="0"/>
              <a:t>Privacy protection – AIS processes protect personally identifiable information (PII).</a:t>
            </a:r>
            <a:endParaRPr lang="sv-SE" sz="2000" dirty="0"/>
          </a:p>
          <a:p>
            <a:pPr marL="0" indent="0">
              <a:buNone/>
            </a:pPr>
            <a:r>
              <a:rPr lang="en-US" sz="2000" dirty="0"/>
              <a:t>Entities who participate include:</a:t>
            </a:r>
            <a:endParaRPr lang="sv-SE" sz="2000" dirty="0"/>
          </a:p>
          <a:p>
            <a:pPr marL="685800" lvl="2" indent="0">
              <a:buNone/>
            </a:pPr>
            <a:r>
              <a:rPr lang="en-US" sz="1800" dirty="0"/>
              <a:t>Private sector entities</a:t>
            </a:r>
            <a:endParaRPr lang="sv-SE" sz="1800" dirty="0"/>
          </a:p>
          <a:p>
            <a:pPr marL="685800" lvl="2" indent="0">
              <a:buNone/>
            </a:pPr>
            <a:r>
              <a:rPr lang="en-US" sz="1800" dirty="0"/>
              <a:t>Federal departments and agencies</a:t>
            </a:r>
            <a:endParaRPr lang="sv-SE" sz="1800" dirty="0"/>
          </a:p>
          <a:p>
            <a:pPr marL="685800" lvl="2" indent="0">
              <a:buNone/>
            </a:pPr>
            <a:r>
              <a:rPr lang="en-US" sz="1800" dirty="0"/>
              <a:t>State, local, tribal, and territorial governments</a:t>
            </a:r>
            <a:endParaRPr lang="sv-SE" sz="1800" dirty="0"/>
          </a:p>
          <a:p>
            <a:pPr marL="685800" lvl="2" indent="0">
              <a:buNone/>
            </a:pPr>
            <a:r>
              <a:rPr lang="en-US" sz="1800" dirty="0"/>
              <a:t>Information Sharing and Analysis Centers (ISACs)</a:t>
            </a:r>
          </a:p>
          <a:p>
            <a:pPr marL="685800" lvl="2" indent="0">
              <a:buNone/>
            </a:pPr>
            <a:r>
              <a:rPr lang="en-US" sz="1800" dirty="0"/>
              <a:t>Information Sharing and Analysis Organizations (ISAOs)</a:t>
            </a:r>
            <a:endParaRPr lang="sv-SE" sz="1800" dirty="0"/>
          </a:p>
          <a:p>
            <a:pPr marL="0" indent="0">
              <a:buNone/>
            </a:pPr>
            <a:endParaRPr lang="en-US" sz="2400" dirty="0"/>
          </a:p>
        </p:txBody>
      </p:sp>
      <p:pic>
        <p:nvPicPr>
          <p:cNvPr id="5" name="Picture 4" descr="Image of the word &quot;PRIVACY&quot; on top of a keyboard.">
            <a:extLst>
              <a:ext uri="{FF2B5EF4-FFF2-40B4-BE49-F238E27FC236}">
                <a16:creationId xmlns:a16="http://schemas.microsoft.com/office/drawing/2014/main" xmlns="" id="{A2FAD056-28D4-42DC-AC4E-A3D9E94FD528}"/>
              </a:ext>
            </a:extLst>
          </p:cNvPr>
          <p:cNvPicPr>
            <a:picLocks noChangeAspect="1"/>
          </p:cNvPicPr>
          <p:nvPr/>
        </p:nvPicPr>
        <p:blipFill>
          <a:blip r:embed="rId4"/>
          <a:stretch>
            <a:fillRect/>
          </a:stretch>
        </p:blipFill>
        <p:spPr>
          <a:xfrm>
            <a:off x="6882166" y="365126"/>
            <a:ext cx="1872336" cy="1055712"/>
          </a:xfrm>
          <a:prstGeom prst="rect">
            <a:avLst/>
          </a:prstGeom>
        </p:spPr>
      </p:pic>
    </p:spTree>
    <p:extLst>
      <p:ext uri="{BB962C8B-B14F-4D97-AF65-F5344CB8AC3E}">
        <p14:creationId xmlns:p14="http://schemas.microsoft.com/office/powerpoint/2010/main" val="1557106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CTIs: Cyber Threat Indicators</a:t>
            </a:r>
          </a:p>
        </p:txBody>
      </p:sp>
      <p:sp>
        <p:nvSpPr>
          <p:cNvPr id="3" name="Content Placeholder 2"/>
          <p:cNvSpPr>
            <a:spLocks noGrp="1"/>
          </p:cNvSpPr>
          <p:nvPr>
            <p:ph idx="1"/>
          </p:nvPr>
        </p:nvSpPr>
        <p:spPr>
          <a:xfrm>
            <a:off x="628649" y="1487096"/>
            <a:ext cx="8152743" cy="4787579"/>
          </a:xfrm>
        </p:spPr>
        <p:txBody>
          <a:bodyPr/>
          <a:lstStyle/>
          <a:p>
            <a:pPr marL="342900" lvl="1" indent="0">
              <a:buNone/>
            </a:pPr>
            <a:r>
              <a:rPr lang="en-US" sz="2400" dirty="0"/>
              <a:t>A “cyber threat indicator” means information that is “necessary to describe or identify” a variety of listed threats, including “malicious reconnaissance” and methods of exploiting a security vulnerability or causing a legitimate user to unwittingly enable such exploitation. Also included is information on the “actual or potential harm caused by an incident, including a description of the information exfiltrated as a result of a particular cybersecurity threat.”</a:t>
            </a:r>
            <a:r>
              <a:rPr lang="en-US" sz="2400" baseline="30000" dirty="0"/>
              <a:t>4</a:t>
            </a:r>
          </a:p>
          <a:p>
            <a:pPr marL="0" indent="0">
              <a:buNone/>
            </a:pPr>
            <a:endParaRPr lang="en-US" sz="2400" dirty="0"/>
          </a:p>
        </p:txBody>
      </p:sp>
      <p:sp>
        <p:nvSpPr>
          <p:cNvPr id="4" name="TextBox 3">
            <a:extLst>
              <a:ext uri="{FF2B5EF4-FFF2-40B4-BE49-F238E27FC236}">
                <a16:creationId xmlns:a16="http://schemas.microsoft.com/office/drawing/2014/main" xmlns="" id="{DCB2BEAD-AD9E-4A18-9AE1-9EA5652C7E5F}"/>
              </a:ext>
            </a:extLst>
          </p:cNvPr>
          <p:cNvSpPr txBox="1"/>
          <p:nvPr/>
        </p:nvSpPr>
        <p:spPr>
          <a:xfrm>
            <a:off x="1012874" y="6274675"/>
            <a:ext cx="7385538" cy="246221"/>
          </a:xfrm>
          <a:prstGeom prst="rect">
            <a:avLst/>
          </a:prstGeom>
          <a:noFill/>
        </p:spPr>
        <p:txBody>
          <a:bodyPr wrap="square" rtlCol="0">
            <a:spAutoFit/>
          </a:bodyPr>
          <a:lstStyle/>
          <a:p>
            <a:r>
              <a:rPr lang="en-US" sz="1000" dirty="0">
                <a:latin typeface="+mn-lt"/>
              </a:rPr>
              <a:t>4. CISA, Section 102(6)</a:t>
            </a:r>
          </a:p>
        </p:txBody>
      </p:sp>
      <p:pic>
        <p:nvPicPr>
          <p:cNvPr id="5" name="Picture 4" descr="Image of a cyberhacker phishing - symbolized with a hacker holding a fishing pole toward a laptop.">
            <a:extLst>
              <a:ext uri="{FF2B5EF4-FFF2-40B4-BE49-F238E27FC236}">
                <a16:creationId xmlns:a16="http://schemas.microsoft.com/office/drawing/2014/main" xmlns="" id="{A919329A-853E-44AF-B6DB-702DFB514FD2}"/>
              </a:ext>
            </a:extLst>
          </p:cNvPr>
          <p:cNvPicPr>
            <a:picLocks noChangeAspect="1"/>
          </p:cNvPicPr>
          <p:nvPr/>
        </p:nvPicPr>
        <p:blipFill>
          <a:blip r:embed="rId2"/>
          <a:stretch>
            <a:fillRect/>
          </a:stretch>
        </p:blipFill>
        <p:spPr>
          <a:xfrm>
            <a:off x="5461425" y="4378232"/>
            <a:ext cx="3053925" cy="1985343"/>
          </a:xfrm>
          <a:prstGeom prst="rect">
            <a:avLst/>
          </a:prstGeom>
        </p:spPr>
      </p:pic>
    </p:spTree>
    <p:extLst>
      <p:ext uri="{BB962C8B-B14F-4D97-AF65-F5344CB8AC3E}">
        <p14:creationId xmlns:p14="http://schemas.microsoft.com/office/powerpoint/2010/main" val="294681077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8501</TotalTime>
  <Words>2443</Words>
  <Application>Microsoft Office PowerPoint</Application>
  <PresentationFormat>On-screen Show (4:3)</PresentationFormat>
  <Paragraphs>273</Paragraphs>
  <Slides>31</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PP_C5Modules_CC_License_standard</vt:lpstr>
      <vt:lpstr>  Module II  Week 6: Cyber Governance – Cybersecurity Information Sharing Act of 2015</vt:lpstr>
      <vt:lpstr>Lesson outline: Cybersecurity Information Sharing Act 2015</vt:lpstr>
      <vt:lpstr>Learning Outcomes: Cybersecurity Information Sharing Act 2015</vt:lpstr>
      <vt:lpstr>CISA Overview</vt:lpstr>
      <vt:lpstr>CISA2: Structure of the Act</vt:lpstr>
      <vt:lpstr>CISA3: Structure of the Act (cont.)</vt:lpstr>
      <vt:lpstr>Changes Mandated or Facilitated by CISA</vt:lpstr>
      <vt:lpstr>AIS: Automated Indicator Sharing</vt:lpstr>
      <vt:lpstr>CTIs: Cyber Threat Indicators</vt:lpstr>
      <vt:lpstr>CTIs: Cyber Threat Indicator Information</vt:lpstr>
      <vt:lpstr>DMs: Defensive Measures</vt:lpstr>
      <vt:lpstr>Purpose of CISA: Assessment</vt:lpstr>
      <vt:lpstr>Purpose of CISA: Assessment Answer</vt:lpstr>
      <vt:lpstr>CTIs and DMs: Assessment</vt:lpstr>
      <vt:lpstr>CTIs and DMs: Assessment Answer</vt:lpstr>
      <vt:lpstr>Classified, Declassified, and Unclassified CITs and DMs</vt:lpstr>
      <vt:lpstr>Classified CTIs &amp; DMs7</vt:lpstr>
      <vt:lpstr>Declassified CTIs &amp; DMs:9</vt:lpstr>
      <vt:lpstr>Unclassified CTIs &amp; DMs:11</vt:lpstr>
      <vt:lpstr>Sharing Unclassified Material: Assessment</vt:lpstr>
      <vt:lpstr>Sharing Unclassified Material: Assessment Answer</vt:lpstr>
      <vt:lpstr>Information Sharing Structure</vt:lpstr>
      <vt:lpstr>Information Sharing</vt:lpstr>
      <vt:lpstr>Information Sharing: Government &amp; Private Sector and Federal &amp; State Governments</vt:lpstr>
      <vt:lpstr>Information Sharing: PII</vt:lpstr>
      <vt:lpstr>CISA &amp; Antitrust</vt:lpstr>
      <vt:lpstr>CISA: Privacy and Civil Liberties </vt:lpstr>
      <vt:lpstr>CISA Discussion: Antitrust and Privacy and Civil Liberties</vt:lpstr>
      <vt:lpstr>CISA: Legal Review</vt:lpstr>
      <vt:lpstr>Legal Overview: Assessment</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390</cp:revision>
  <cp:lastPrinted>2016-07-18T16:40:10Z</cp:lastPrinted>
  <dcterms:created xsi:type="dcterms:W3CDTF">2016-07-03T20:12:42Z</dcterms:created>
  <dcterms:modified xsi:type="dcterms:W3CDTF">2018-08-27T15:17:57Z</dcterms:modified>
</cp:coreProperties>
</file>