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86" r:id="rId1"/>
  </p:sldMasterIdLst>
  <p:notesMasterIdLst>
    <p:notesMasterId r:id="rId34"/>
  </p:notesMasterIdLst>
  <p:sldIdLst>
    <p:sldId id="333" r:id="rId2"/>
    <p:sldId id="336" r:id="rId3"/>
    <p:sldId id="335" r:id="rId4"/>
    <p:sldId id="358" r:id="rId5"/>
    <p:sldId id="359" r:id="rId6"/>
    <p:sldId id="360" r:id="rId7"/>
    <p:sldId id="361" r:id="rId8"/>
    <p:sldId id="367" r:id="rId9"/>
    <p:sldId id="343" r:id="rId10"/>
    <p:sldId id="351" r:id="rId11"/>
    <p:sldId id="320" r:id="rId12"/>
    <p:sldId id="321" r:id="rId13"/>
    <p:sldId id="357" r:id="rId14"/>
    <p:sldId id="344" r:id="rId15"/>
    <p:sldId id="352" r:id="rId16"/>
    <p:sldId id="349" r:id="rId17"/>
    <p:sldId id="353" r:id="rId18"/>
    <p:sldId id="340" r:id="rId19"/>
    <p:sldId id="345" r:id="rId20"/>
    <p:sldId id="354" r:id="rId21"/>
    <p:sldId id="342" r:id="rId22"/>
    <p:sldId id="325" r:id="rId23"/>
    <p:sldId id="326" r:id="rId24"/>
    <p:sldId id="348" r:id="rId25"/>
    <p:sldId id="355" r:id="rId26"/>
    <p:sldId id="350" r:id="rId27"/>
    <p:sldId id="356" r:id="rId28"/>
    <p:sldId id="363" r:id="rId29"/>
    <p:sldId id="362" r:id="rId30"/>
    <p:sldId id="364" r:id="rId31"/>
    <p:sldId id="365" r:id="rId32"/>
    <p:sldId id="366" r:id="rId33"/>
  </p:sldIdLst>
  <p:sldSz cx="9144000" cy="6858000" type="screen4x3"/>
  <p:notesSz cx="7315200" cy="9601200"/>
  <p:defaultTextStyle>
    <a:defPPr>
      <a:defRPr lang="en-US"/>
    </a:defPPr>
    <a:lvl1pPr algn="l" defTabSz="457200" rtl="0" fontAlgn="base">
      <a:spcBef>
        <a:spcPct val="0"/>
      </a:spcBef>
      <a:spcAft>
        <a:spcPct val="0"/>
      </a:spcAft>
      <a:defRPr kern="1200">
        <a:solidFill>
          <a:schemeClr val="tx1"/>
        </a:solidFill>
        <a:latin typeface="Arial" charset="0"/>
        <a:ea typeface="+mn-ea"/>
        <a:cs typeface="Arial" charset="0"/>
      </a:defRPr>
    </a:lvl1pPr>
    <a:lvl2pPr marL="457200" algn="l" defTabSz="457200" rtl="0" fontAlgn="base">
      <a:spcBef>
        <a:spcPct val="0"/>
      </a:spcBef>
      <a:spcAft>
        <a:spcPct val="0"/>
      </a:spcAft>
      <a:defRPr kern="1200">
        <a:solidFill>
          <a:schemeClr val="tx1"/>
        </a:solidFill>
        <a:latin typeface="Arial" charset="0"/>
        <a:ea typeface="+mn-ea"/>
        <a:cs typeface="Arial" charset="0"/>
      </a:defRPr>
    </a:lvl2pPr>
    <a:lvl3pPr marL="914400" algn="l" defTabSz="457200" rtl="0" fontAlgn="base">
      <a:spcBef>
        <a:spcPct val="0"/>
      </a:spcBef>
      <a:spcAft>
        <a:spcPct val="0"/>
      </a:spcAft>
      <a:defRPr kern="1200">
        <a:solidFill>
          <a:schemeClr val="tx1"/>
        </a:solidFill>
        <a:latin typeface="Arial" charset="0"/>
        <a:ea typeface="+mn-ea"/>
        <a:cs typeface="Arial" charset="0"/>
      </a:defRPr>
    </a:lvl3pPr>
    <a:lvl4pPr marL="1371600" algn="l" defTabSz="457200" rtl="0" fontAlgn="base">
      <a:spcBef>
        <a:spcPct val="0"/>
      </a:spcBef>
      <a:spcAft>
        <a:spcPct val="0"/>
      </a:spcAft>
      <a:defRPr kern="1200">
        <a:solidFill>
          <a:schemeClr val="tx1"/>
        </a:solidFill>
        <a:latin typeface="Arial" charset="0"/>
        <a:ea typeface="+mn-ea"/>
        <a:cs typeface="Arial" charset="0"/>
      </a:defRPr>
    </a:lvl4pPr>
    <a:lvl5pPr marL="1828800" algn="l" defTabSz="457200"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Lucas Breaux" initials="LB" lastIdx="4" clrIdx="0">
    <p:extLst>
      <p:ext uri="{19B8F6BF-5375-455C-9EA6-DF929625EA0E}">
        <p15:presenceInfo xmlns:p15="http://schemas.microsoft.com/office/powerpoint/2012/main" userId="c322d14bcf0bb474" providerId="Windows Live"/>
      </p:ext>
    </p:extLst>
  </p:cmAuthor>
  <p:cmAuthor id="2" name="Houck, James" initials="HJ" lastIdx="5" clrIdx="1">
    <p:extLst>
      <p:ext uri="{19B8F6BF-5375-455C-9EA6-DF929625EA0E}">
        <p15:presenceInfo xmlns:p15="http://schemas.microsoft.com/office/powerpoint/2012/main" userId="S-1-5-21-755334853-669077136-483988704-25579"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00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6106" autoAdjust="0"/>
    <p:restoredTop sz="92344" autoAdjust="0"/>
  </p:normalViewPr>
  <p:slideViewPr>
    <p:cSldViewPr snapToGrid="0" snapToObjects="1">
      <p:cViewPr varScale="1">
        <p:scale>
          <a:sx n="107" d="100"/>
          <a:sy n="107" d="100"/>
        </p:scale>
        <p:origin x="1356" y="114"/>
      </p:cViewPr>
      <p:guideLst>
        <p:guide orient="horz" pos="2160"/>
        <p:guide pos="2880"/>
      </p:guideLst>
    </p:cSldViewPr>
  </p:slideViewPr>
  <p:notesTextViewPr>
    <p:cViewPr>
      <p:scale>
        <a:sx n="100" d="100"/>
        <a:sy n="100" d="100"/>
      </p:scale>
      <p:origin x="0" y="0"/>
    </p:cViewPr>
  </p:notesTextViewPr>
  <p:sorterViewPr>
    <p:cViewPr>
      <p:scale>
        <a:sx n="160" d="100"/>
        <a:sy n="160" d="100"/>
      </p:scale>
      <p:origin x="0" y="-3748"/>
    </p:cViewPr>
  </p:sorterViewPr>
  <p:notesViewPr>
    <p:cSldViewPr snapToGrid="0" snapToObjects="1">
      <p:cViewPr varScale="1">
        <p:scale>
          <a:sx n="75" d="100"/>
          <a:sy n="75" d="100"/>
        </p:scale>
        <p:origin x="3084" y="4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viewProps" Target="viewProps.xml"/><Relationship Id="rId40"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commentAuthors" Target="commentAuthor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70238" cy="479425"/>
          </a:xfrm>
          <a:prstGeom prst="rect">
            <a:avLst/>
          </a:prstGeom>
        </p:spPr>
        <p:txBody>
          <a:bodyPr vert="horz" lIns="96661" tIns="48331" rIns="96661" bIns="48331" rtlCol="0"/>
          <a:lstStyle>
            <a:lvl1pPr algn="l" fontAlgn="auto">
              <a:spcBef>
                <a:spcPts val="0"/>
              </a:spcBef>
              <a:spcAft>
                <a:spcPts val="0"/>
              </a:spcAft>
              <a:defRPr sz="1300">
                <a:latin typeface="+mn-lt"/>
                <a:cs typeface="+mn-cs"/>
              </a:defRPr>
            </a:lvl1pPr>
          </a:lstStyle>
          <a:p>
            <a:pPr>
              <a:defRPr/>
            </a:pPr>
            <a:endParaRPr lang="en-US" dirty="0"/>
          </a:p>
        </p:txBody>
      </p:sp>
      <p:sp>
        <p:nvSpPr>
          <p:cNvPr id="3" name="Date Placeholder 2"/>
          <p:cNvSpPr>
            <a:spLocks noGrp="1"/>
          </p:cNvSpPr>
          <p:nvPr>
            <p:ph type="dt" idx="1"/>
          </p:nvPr>
        </p:nvSpPr>
        <p:spPr>
          <a:xfrm>
            <a:off x="4143375" y="0"/>
            <a:ext cx="3170238" cy="479425"/>
          </a:xfrm>
          <a:prstGeom prst="rect">
            <a:avLst/>
          </a:prstGeom>
        </p:spPr>
        <p:txBody>
          <a:bodyPr vert="horz" lIns="96661" tIns="48331" rIns="96661" bIns="48331" rtlCol="0"/>
          <a:lstStyle>
            <a:lvl1pPr algn="r" fontAlgn="auto">
              <a:spcBef>
                <a:spcPts val="0"/>
              </a:spcBef>
              <a:spcAft>
                <a:spcPts val="0"/>
              </a:spcAft>
              <a:defRPr sz="1300">
                <a:latin typeface="+mn-lt"/>
                <a:cs typeface="+mn-cs"/>
              </a:defRPr>
            </a:lvl1pPr>
          </a:lstStyle>
          <a:p>
            <a:pPr>
              <a:defRPr/>
            </a:pPr>
            <a:fld id="{CD208448-EA90-48C3-9EBA-9752339ACEF4}" type="datetimeFigureOut">
              <a:rPr lang="en-US"/>
              <a:pPr>
                <a:defRPr/>
              </a:pPr>
              <a:t>8/29/2018</a:t>
            </a:fld>
            <a:endParaRPr lang="en-US" dirty="0"/>
          </a:p>
        </p:txBody>
      </p:sp>
      <p:sp>
        <p:nvSpPr>
          <p:cNvPr id="4" name="Slide Image Placeholder 3"/>
          <p:cNvSpPr>
            <a:spLocks noGrp="1" noRot="1" noChangeAspect="1"/>
          </p:cNvSpPr>
          <p:nvPr>
            <p:ph type="sldImg" idx="2"/>
          </p:nvPr>
        </p:nvSpPr>
        <p:spPr>
          <a:xfrm>
            <a:off x="1257300" y="720725"/>
            <a:ext cx="4800600" cy="3600450"/>
          </a:xfrm>
          <a:prstGeom prst="rect">
            <a:avLst/>
          </a:prstGeom>
          <a:noFill/>
          <a:ln w="12700">
            <a:solidFill>
              <a:prstClr val="black"/>
            </a:solidFill>
          </a:ln>
        </p:spPr>
        <p:txBody>
          <a:bodyPr vert="horz" lIns="96661" tIns="48331" rIns="96661" bIns="48331" rtlCol="0" anchor="ctr"/>
          <a:lstStyle/>
          <a:p>
            <a:pPr lvl="0"/>
            <a:endParaRPr lang="en-US" noProof="0" dirty="0"/>
          </a:p>
        </p:txBody>
      </p:sp>
      <p:sp>
        <p:nvSpPr>
          <p:cNvPr id="5" name="Notes Placeholder 4"/>
          <p:cNvSpPr>
            <a:spLocks noGrp="1"/>
          </p:cNvSpPr>
          <p:nvPr>
            <p:ph type="body" sz="quarter" idx="3"/>
          </p:nvPr>
        </p:nvSpPr>
        <p:spPr>
          <a:xfrm>
            <a:off x="731838" y="4560888"/>
            <a:ext cx="5851525" cy="4319587"/>
          </a:xfrm>
          <a:prstGeom prst="rect">
            <a:avLst/>
          </a:prstGeom>
        </p:spPr>
        <p:txBody>
          <a:bodyPr vert="horz" lIns="96661" tIns="48331" rIns="96661" bIns="48331"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9120188"/>
            <a:ext cx="3170238" cy="479425"/>
          </a:xfrm>
          <a:prstGeom prst="rect">
            <a:avLst/>
          </a:prstGeom>
        </p:spPr>
        <p:txBody>
          <a:bodyPr vert="horz" lIns="96661" tIns="48331" rIns="96661" bIns="48331" rtlCol="0" anchor="b"/>
          <a:lstStyle>
            <a:lvl1pPr algn="l" fontAlgn="auto">
              <a:spcBef>
                <a:spcPts val="0"/>
              </a:spcBef>
              <a:spcAft>
                <a:spcPts val="0"/>
              </a:spcAft>
              <a:defRPr sz="1300">
                <a:latin typeface="+mn-lt"/>
                <a:cs typeface="+mn-cs"/>
              </a:defRPr>
            </a:lvl1pPr>
          </a:lstStyle>
          <a:p>
            <a:pPr>
              <a:defRPr/>
            </a:pPr>
            <a:endParaRPr lang="en-US" dirty="0"/>
          </a:p>
        </p:txBody>
      </p:sp>
      <p:sp>
        <p:nvSpPr>
          <p:cNvPr id="7" name="Slide Number Placeholder 6"/>
          <p:cNvSpPr>
            <a:spLocks noGrp="1"/>
          </p:cNvSpPr>
          <p:nvPr>
            <p:ph type="sldNum" sz="quarter" idx="5"/>
          </p:nvPr>
        </p:nvSpPr>
        <p:spPr>
          <a:xfrm>
            <a:off x="4143375" y="9120188"/>
            <a:ext cx="3170238" cy="479425"/>
          </a:xfrm>
          <a:prstGeom prst="rect">
            <a:avLst/>
          </a:prstGeom>
        </p:spPr>
        <p:txBody>
          <a:bodyPr vert="horz" lIns="96661" tIns="48331" rIns="96661" bIns="48331" rtlCol="0" anchor="b"/>
          <a:lstStyle>
            <a:lvl1pPr algn="r" fontAlgn="auto">
              <a:spcBef>
                <a:spcPts val="0"/>
              </a:spcBef>
              <a:spcAft>
                <a:spcPts val="0"/>
              </a:spcAft>
              <a:defRPr sz="1300">
                <a:latin typeface="+mn-lt"/>
                <a:cs typeface="+mn-cs"/>
              </a:defRPr>
            </a:lvl1pPr>
          </a:lstStyle>
          <a:p>
            <a:pPr>
              <a:defRPr/>
            </a:pPr>
            <a:fld id="{ABC2C3F8-920C-4239-9891-79F2271E8033}" type="slidenum">
              <a:rPr lang="en-US"/>
              <a:pPr>
                <a:defRPr/>
              </a:pPr>
              <a:t>‹#›</a:t>
            </a:fld>
            <a:endParaRPr lang="en-US" dirty="0"/>
          </a:p>
        </p:txBody>
      </p:sp>
    </p:spTree>
    <p:extLst>
      <p:ext uri="{BB962C8B-B14F-4D97-AF65-F5344CB8AC3E}">
        <p14:creationId xmlns:p14="http://schemas.microsoft.com/office/powerpoint/2010/main" val="4118246099"/>
      </p:ext>
    </p:extLst>
  </p:cSld>
  <p:clrMap bg1="lt1" tx1="dk1" bg2="lt2" tx2="dk2" accent1="accent1" accent2="accent2" accent3="accent3" accent4="accent4" accent5="accent5" accent6="accent6" hlink="hlink" folHlink="folHlink"/>
  <p:notesStyle>
    <a:lvl1pPr algn="l" defTabSz="457200" rtl="0" eaLnBrk="0" fontAlgn="base" hangingPunct="0">
      <a:spcBef>
        <a:spcPct val="30000"/>
      </a:spcBef>
      <a:spcAft>
        <a:spcPct val="0"/>
      </a:spcAft>
      <a:defRPr sz="1200" kern="1200">
        <a:solidFill>
          <a:schemeClr val="tx1"/>
        </a:solidFill>
        <a:latin typeface="+mn-lt"/>
        <a:ea typeface="+mn-ea"/>
        <a:cs typeface="+mn-cs"/>
      </a:defRPr>
    </a:lvl1pPr>
    <a:lvl2pPr marL="457200" algn="l" defTabSz="457200" rtl="0" eaLnBrk="0" fontAlgn="base" hangingPunct="0">
      <a:spcBef>
        <a:spcPct val="30000"/>
      </a:spcBef>
      <a:spcAft>
        <a:spcPct val="0"/>
      </a:spcAft>
      <a:defRPr sz="1200" kern="1200">
        <a:solidFill>
          <a:schemeClr val="tx1"/>
        </a:solidFill>
        <a:latin typeface="+mn-lt"/>
        <a:ea typeface="+mn-ea"/>
        <a:cs typeface="+mn-cs"/>
      </a:defRPr>
    </a:lvl2pPr>
    <a:lvl3pPr marL="914400" algn="l" defTabSz="457200" rtl="0" eaLnBrk="0" fontAlgn="base" hangingPunct="0">
      <a:spcBef>
        <a:spcPct val="30000"/>
      </a:spcBef>
      <a:spcAft>
        <a:spcPct val="0"/>
      </a:spcAft>
      <a:defRPr sz="1200" kern="1200">
        <a:solidFill>
          <a:schemeClr val="tx1"/>
        </a:solidFill>
        <a:latin typeface="+mn-lt"/>
        <a:ea typeface="+mn-ea"/>
        <a:cs typeface="+mn-cs"/>
      </a:defRPr>
    </a:lvl3pPr>
    <a:lvl4pPr marL="1371600" algn="l" defTabSz="457200" rtl="0" eaLnBrk="0" fontAlgn="base" hangingPunct="0">
      <a:spcBef>
        <a:spcPct val="30000"/>
      </a:spcBef>
      <a:spcAft>
        <a:spcPct val="0"/>
      </a:spcAft>
      <a:defRPr sz="1200" kern="1200">
        <a:solidFill>
          <a:schemeClr val="tx1"/>
        </a:solidFill>
        <a:latin typeface="+mn-lt"/>
        <a:ea typeface="+mn-ea"/>
        <a:cs typeface="+mn-cs"/>
      </a:defRPr>
    </a:lvl4pPr>
    <a:lvl5pPr marL="1828800" algn="l" defTabSz="457200" rtl="0" eaLnBrk="0" fontAlgn="base" hangingPunct="0">
      <a:spcBef>
        <a:spcPct val="30000"/>
      </a:spcBef>
      <a:spcAft>
        <a:spcPct val="0"/>
      </a:spcAft>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Slide Image Placeholder 1"/>
          <p:cNvSpPr>
            <a:spLocks noGrp="1" noRot="1" noChangeAspect="1"/>
          </p:cNvSpPr>
          <p:nvPr>
            <p:ph type="sldImg"/>
          </p:nvPr>
        </p:nvSpPr>
        <p:spPr bwMode="auto">
          <a:noFill/>
          <a:ln>
            <a:solidFill>
              <a:srgbClr val="000000"/>
            </a:solidFill>
            <a:miter lim="800000"/>
            <a:headEnd/>
            <a:tailEnd/>
          </a:ln>
        </p:spPr>
      </p:sp>
      <p:sp>
        <p:nvSpPr>
          <p:cNvPr id="13314"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en-US" dirty="0"/>
          </a:p>
        </p:txBody>
      </p:sp>
      <p:sp>
        <p:nvSpPr>
          <p:cNvPr id="13315" name="Slide Number Placehold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D3F77F84-EBF5-4DC2-873D-49BD8B121CCF}" type="slidenum">
              <a:rPr lang="en-US">
                <a:cs typeface="Arial" charset="0"/>
              </a:rPr>
              <a:pPr fontAlgn="base">
                <a:spcBef>
                  <a:spcPct val="0"/>
                </a:spcBef>
                <a:spcAft>
                  <a:spcPct val="0"/>
                </a:spcAft>
                <a:defRPr/>
              </a:pPr>
              <a:t>1</a:t>
            </a:fld>
            <a:endParaRPr lang="en-US" dirty="0">
              <a:cs typeface="Arial" charset="0"/>
            </a:endParaRPr>
          </a:p>
        </p:txBody>
      </p:sp>
    </p:spTree>
    <p:extLst>
      <p:ext uri="{BB962C8B-B14F-4D97-AF65-F5344CB8AC3E}">
        <p14:creationId xmlns:p14="http://schemas.microsoft.com/office/powerpoint/2010/main" val="349592283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ABC2C3F8-920C-4239-9891-79F2271E8033}" type="slidenum">
              <a:rPr kumimoji="0" lang="en-US" sz="13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23</a:t>
            </a:fld>
            <a:endParaRPr kumimoji="0" lang="en-US" sz="13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77671992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Slide Image Placeholder 1"/>
          <p:cNvSpPr>
            <a:spLocks noGrp="1" noRot="1" noChangeAspect="1"/>
          </p:cNvSpPr>
          <p:nvPr>
            <p:ph type="sldImg"/>
          </p:nvPr>
        </p:nvSpPr>
        <p:spPr bwMode="auto">
          <a:noFill/>
          <a:ln>
            <a:solidFill>
              <a:srgbClr val="000000"/>
            </a:solidFill>
            <a:miter lim="800000"/>
            <a:headEnd/>
            <a:tailEnd/>
          </a:ln>
        </p:spPr>
      </p:sp>
      <p:sp>
        <p:nvSpPr>
          <p:cNvPr id="15362"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en-US" dirty="0"/>
          </a:p>
        </p:txBody>
      </p:sp>
      <p:sp>
        <p:nvSpPr>
          <p:cNvPr id="15363" name="Slide Number Placehold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712E80AE-A2D3-45AA-9282-165AD6710FE8}" type="slidenum">
              <a:rPr lang="en-US">
                <a:cs typeface="Arial" charset="0"/>
              </a:rPr>
              <a:pPr fontAlgn="base">
                <a:spcBef>
                  <a:spcPct val="0"/>
                </a:spcBef>
                <a:spcAft>
                  <a:spcPct val="0"/>
                </a:spcAft>
                <a:defRPr/>
              </a:pPr>
              <a:t>3</a:t>
            </a:fld>
            <a:endParaRPr lang="en-US" dirty="0">
              <a:cs typeface="Arial" charset="0"/>
            </a:endParaRPr>
          </a:p>
        </p:txBody>
      </p:sp>
    </p:spTree>
    <p:extLst>
      <p:ext uri="{BB962C8B-B14F-4D97-AF65-F5344CB8AC3E}">
        <p14:creationId xmlns:p14="http://schemas.microsoft.com/office/powerpoint/2010/main" val="398511644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ABC2C3F8-920C-4239-9891-79F2271E8033}" type="slidenum">
              <a:rPr lang="en-US" smtClean="0"/>
              <a:pPr>
                <a:defRPr/>
              </a:pPr>
              <a:t>5</a:t>
            </a:fld>
            <a:endParaRPr lang="en-US" dirty="0"/>
          </a:p>
        </p:txBody>
      </p:sp>
    </p:spTree>
    <p:extLst>
      <p:ext uri="{BB962C8B-B14F-4D97-AF65-F5344CB8AC3E}">
        <p14:creationId xmlns:p14="http://schemas.microsoft.com/office/powerpoint/2010/main" val="118434824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ABC2C3F8-920C-4239-9891-79F2271E8033}" type="slidenum">
              <a:rPr kumimoji="0" lang="en-US" sz="13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7</a:t>
            </a:fld>
            <a:endParaRPr kumimoji="0" lang="en-US" sz="13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313492524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ABC2C3F8-920C-4239-9891-79F2271E8033}" type="slidenum">
              <a:rPr kumimoji="0" lang="en-US" sz="13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8</a:t>
            </a:fld>
            <a:endParaRPr kumimoji="0" lang="en-US" sz="13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113120404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ABC2C3F8-920C-4239-9891-79F2271E8033}" type="slidenum">
              <a:rPr kumimoji="0" lang="en-US" sz="13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12</a:t>
            </a:fld>
            <a:endParaRPr kumimoji="0" lang="en-US" sz="13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178435846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ABC2C3F8-920C-4239-9891-79F2271E8033}" type="slidenum">
              <a:rPr kumimoji="0" lang="en-US" sz="13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13</a:t>
            </a:fld>
            <a:endParaRPr kumimoji="0" lang="en-US" sz="13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179021638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ABC2C3F8-920C-4239-9891-79F2271E8033}" type="slidenum">
              <a:rPr kumimoji="0" lang="en-US" sz="13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21</a:t>
            </a:fld>
            <a:endParaRPr kumimoji="0" lang="en-US" sz="13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326861351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ABC2C3F8-920C-4239-9891-79F2271E8033}" type="slidenum">
              <a:rPr kumimoji="0" lang="en-US" sz="13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22</a:t>
            </a:fld>
            <a:endParaRPr kumimoji="0" lang="en-US" sz="13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104024341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p:cSld name="Title Slide">
    <p:spTree>
      <p:nvGrpSpPr>
        <p:cNvPr id="1" name=""/>
        <p:cNvGrpSpPr/>
        <p:nvPr/>
      </p:nvGrpSpPr>
      <p:grpSpPr>
        <a:xfrm>
          <a:off x="0" y="0"/>
          <a:ext cx="0" cy="0"/>
          <a:chOff x="0" y="0"/>
          <a:chExt cx="0" cy="0"/>
        </a:xfrm>
      </p:grpSpPr>
      <p:grpSp>
        <p:nvGrpSpPr>
          <p:cNvPr id="4" name="Group 9"/>
          <p:cNvGrpSpPr>
            <a:grpSpLocks/>
          </p:cNvGrpSpPr>
          <p:nvPr/>
        </p:nvGrpSpPr>
        <p:grpSpPr bwMode="auto">
          <a:xfrm>
            <a:off x="2249488" y="3402013"/>
            <a:ext cx="5372100" cy="2058987"/>
            <a:chOff x="914400" y="3657600"/>
            <a:chExt cx="7162800" cy="2059641"/>
          </a:xfrm>
        </p:grpSpPr>
        <p:sp>
          <p:nvSpPr>
            <p:cNvPr id="5" name="Rectangle 10"/>
            <p:cNvSpPr/>
            <p:nvPr/>
          </p:nvSpPr>
          <p:spPr>
            <a:xfrm>
              <a:off x="914400" y="3657600"/>
              <a:ext cx="7162800" cy="1295811"/>
            </a:xfrm>
            <a:prstGeom prst="rect">
              <a:avLst/>
            </a:prstGeom>
            <a:noFill/>
            <a:ln w="12700">
              <a:solidFill>
                <a:srgbClr val="2955A6"/>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sz="1350" dirty="0"/>
            </a:p>
          </p:txBody>
        </p:sp>
        <p:sp>
          <p:nvSpPr>
            <p:cNvPr id="6" name="Rectangle 11"/>
            <p:cNvSpPr/>
            <p:nvPr/>
          </p:nvSpPr>
          <p:spPr>
            <a:xfrm>
              <a:off x="914400" y="5069335"/>
              <a:ext cx="7162800" cy="647906"/>
            </a:xfrm>
            <a:prstGeom prst="rect">
              <a:avLst/>
            </a:prstGeom>
            <a:noFill/>
            <a:ln w="12700">
              <a:solidFill>
                <a:srgbClr val="2955A6"/>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sz="1350" dirty="0"/>
            </a:p>
          </p:txBody>
        </p:sp>
        <p:sp>
          <p:nvSpPr>
            <p:cNvPr id="7" name="Rectangle 12"/>
            <p:cNvSpPr/>
            <p:nvPr/>
          </p:nvSpPr>
          <p:spPr>
            <a:xfrm>
              <a:off x="914400" y="3657600"/>
              <a:ext cx="228600" cy="1295811"/>
            </a:xfrm>
            <a:prstGeom prst="rect">
              <a:avLst/>
            </a:prstGeom>
            <a:solidFill>
              <a:srgbClr val="2955A6"/>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sz="1350" dirty="0"/>
            </a:p>
          </p:txBody>
        </p:sp>
        <p:sp>
          <p:nvSpPr>
            <p:cNvPr id="8" name="Rectangle 13"/>
            <p:cNvSpPr/>
            <p:nvPr/>
          </p:nvSpPr>
          <p:spPr>
            <a:xfrm>
              <a:off x="914400" y="5069335"/>
              <a:ext cx="228600" cy="647906"/>
            </a:xfrm>
            <a:prstGeom prst="rect">
              <a:avLst/>
            </a:prstGeom>
            <a:solidFill>
              <a:srgbClr val="2955A6"/>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sz="1350" dirty="0"/>
            </a:p>
          </p:txBody>
        </p:sp>
      </p:grpSp>
      <p:sp>
        <p:nvSpPr>
          <p:cNvPr id="15" name="Title 1"/>
          <p:cNvSpPr>
            <a:spLocks noGrp="1"/>
          </p:cNvSpPr>
          <p:nvPr>
            <p:ph type="ctrTitle"/>
          </p:nvPr>
        </p:nvSpPr>
        <p:spPr>
          <a:xfrm>
            <a:off x="2629775" y="3616586"/>
            <a:ext cx="4611655" cy="803564"/>
          </a:xfrm>
          <a:prstGeom prst="rect">
            <a:avLst/>
          </a:prstGeom>
        </p:spPr>
        <p:txBody>
          <a:bodyPr anchor="b">
            <a:noAutofit/>
          </a:bodyPr>
          <a:lstStyle>
            <a:lvl1pPr algn="l">
              <a:defRPr lang="en-US" sz="3000" b="1" kern="1200" baseline="0" dirty="0" smtClean="0">
                <a:solidFill>
                  <a:srgbClr val="2955A6"/>
                </a:solidFill>
                <a:latin typeface="+mj-lt"/>
                <a:ea typeface="+mj-ea"/>
                <a:cs typeface="+mj-cs"/>
              </a:defRPr>
            </a:lvl1pPr>
          </a:lstStyle>
          <a:p>
            <a:r>
              <a:rPr lang="en-US" dirty="0"/>
              <a:t>Click to edit Master title style</a:t>
            </a:r>
          </a:p>
        </p:txBody>
      </p:sp>
      <p:sp>
        <p:nvSpPr>
          <p:cNvPr id="20" name="Text Placeholder 19"/>
          <p:cNvSpPr>
            <a:spLocks noGrp="1"/>
          </p:cNvSpPr>
          <p:nvPr>
            <p:ph type="body" sz="quarter" idx="13"/>
          </p:nvPr>
        </p:nvSpPr>
        <p:spPr>
          <a:xfrm>
            <a:off x="2629775" y="4998325"/>
            <a:ext cx="4220429" cy="278892"/>
          </a:xfrm>
          <a:prstGeom prst="rect">
            <a:avLst/>
          </a:prstGeom>
        </p:spPr>
        <p:txBody>
          <a:bodyPr anchor="ctr"/>
          <a:lstStyle>
            <a:lvl1pPr marL="0" indent="0">
              <a:buNone/>
              <a:defRPr/>
            </a:lvl1pPr>
            <a:lvl3pPr marL="685800" indent="0">
              <a:buNone/>
              <a:defRPr/>
            </a:lvl3pPr>
            <a:lvl5pPr marL="1371600" indent="0" algn="l">
              <a:buNone/>
              <a:defRPr/>
            </a:lvl5pPr>
          </a:lstStyle>
          <a:p>
            <a:pPr lvl="0"/>
            <a:r>
              <a:rPr lang="en-US"/>
              <a:t>Edit Master text styles</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28650" y="365126"/>
            <a:ext cx="7886700" cy="1325563"/>
          </a:xfrm>
          <a:prstGeom prst="rect">
            <a:avLst/>
          </a:prstGeom>
        </p:spPr>
        <p:txBody>
          <a:bodyPr/>
          <a:lstStyle>
            <a:lvl1pPr>
              <a:defRPr/>
            </a:lvl1pPr>
          </a:lstStyle>
          <a:p>
            <a:r>
              <a:rPr lang="en-US" dirty="0"/>
              <a:t>Click to edit Master title style</a:t>
            </a:r>
          </a:p>
        </p:txBody>
      </p:sp>
      <p:sp>
        <p:nvSpPr>
          <p:cNvPr id="3" name="Content Placeholder 2"/>
          <p:cNvSpPr>
            <a:spLocks noGrp="1"/>
          </p:cNvSpPr>
          <p:nvPr>
            <p:ph idx="1"/>
          </p:nvPr>
        </p:nvSpPr>
        <p:spPr>
          <a:xfrm>
            <a:off x="628650" y="1825625"/>
            <a:ext cx="7886700" cy="435133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Slide Number Placeholder 5"/>
          <p:cNvSpPr>
            <a:spLocks noGrp="1"/>
          </p:cNvSpPr>
          <p:nvPr>
            <p:ph type="sldNum" sz="quarter" idx="10"/>
          </p:nvPr>
        </p:nvSpPr>
        <p:spPr/>
        <p:txBody>
          <a:bodyPr/>
          <a:lstStyle>
            <a:lvl1pPr>
              <a:defRPr/>
            </a:lvl1pPr>
          </a:lstStyle>
          <a:p>
            <a:pPr>
              <a:defRPr/>
            </a:pPr>
            <a:fld id="{A722859C-89A0-4C1D-B3B9-DD0F9998A67A}" type="slidenum">
              <a:rPr lang="en-US"/>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a:prstGeom prst="rect">
            <a:avLst/>
          </a:prstGeom>
        </p:spPr>
        <p:txBody>
          <a:bodyPr anchor="b"/>
          <a:lstStyle>
            <a:lvl1pPr>
              <a:defRPr sz="4500"/>
            </a:lvl1pPr>
          </a:lstStyle>
          <a:p>
            <a:r>
              <a:rPr lang="en-US"/>
              <a:t>Click to edit Master title style</a:t>
            </a:r>
          </a:p>
        </p:txBody>
      </p:sp>
      <p:sp>
        <p:nvSpPr>
          <p:cNvPr id="3" name="Text Placeholder 2"/>
          <p:cNvSpPr>
            <a:spLocks noGrp="1"/>
          </p:cNvSpPr>
          <p:nvPr>
            <p:ph type="body" idx="1"/>
          </p:nvPr>
        </p:nvSpPr>
        <p:spPr>
          <a:xfrm>
            <a:off x="623888" y="4589464"/>
            <a:ext cx="7886700" cy="1500187"/>
          </a:xfrm>
          <a:prstGeom prst="rect">
            <a:avLst/>
          </a:prstGeo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a:t>Edit Master text styles</a:t>
            </a:r>
          </a:p>
        </p:txBody>
      </p:sp>
      <p:sp>
        <p:nvSpPr>
          <p:cNvPr id="4" name="Slide Number Placeholder 5"/>
          <p:cNvSpPr>
            <a:spLocks noGrp="1"/>
          </p:cNvSpPr>
          <p:nvPr>
            <p:ph type="sldNum" sz="quarter" idx="10"/>
          </p:nvPr>
        </p:nvSpPr>
        <p:spPr/>
        <p:txBody>
          <a:bodyPr/>
          <a:lstStyle>
            <a:lvl1pPr>
              <a:defRPr/>
            </a:lvl1pPr>
          </a:lstStyle>
          <a:p>
            <a:pPr>
              <a:defRPr/>
            </a:pPr>
            <a:fld id="{4DC01FE8-1818-4A56-B30A-CCD984F456E0}" type="slidenum">
              <a:rPr lang="en-US"/>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28650" y="365126"/>
            <a:ext cx="7886700" cy="1325563"/>
          </a:xfrm>
          <a:prstGeom prst="rect">
            <a:avLst/>
          </a:prstGeom>
        </p:spPr>
        <p:txBody>
          <a:bodyPr/>
          <a:lstStyle/>
          <a:p>
            <a:r>
              <a:rPr lang="en-US"/>
              <a:t>Click to edit Master title style</a:t>
            </a:r>
          </a:p>
        </p:txBody>
      </p:sp>
      <p:sp>
        <p:nvSpPr>
          <p:cNvPr id="3" name="Content Placeholder 2"/>
          <p:cNvSpPr>
            <a:spLocks noGrp="1"/>
          </p:cNvSpPr>
          <p:nvPr>
            <p:ph sz="half" idx="1"/>
          </p:nvPr>
        </p:nvSpPr>
        <p:spPr>
          <a:xfrm>
            <a:off x="628650" y="1825625"/>
            <a:ext cx="3886200" cy="435133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29150" y="1825625"/>
            <a:ext cx="3886200" cy="435133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Slide Number Placeholder 5"/>
          <p:cNvSpPr>
            <a:spLocks noGrp="1"/>
          </p:cNvSpPr>
          <p:nvPr>
            <p:ph type="sldNum" sz="quarter" idx="10"/>
          </p:nvPr>
        </p:nvSpPr>
        <p:spPr/>
        <p:txBody>
          <a:bodyPr/>
          <a:lstStyle>
            <a:lvl1pPr>
              <a:defRPr/>
            </a:lvl1pPr>
          </a:lstStyle>
          <a:p>
            <a:pPr>
              <a:defRPr/>
            </a:pPr>
            <a:fld id="{334CB3A4-4A00-44DB-9BF1-EB2CA51DEF97}" type="slidenum">
              <a:rPr lang="en-US"/>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a:prstGeom prst="rect">
            <a:avLst/>
          </a:prstGeom>
        </p:spPr>
        <p:txBody>
          <a:bodyPr/>
          <a:lstStyle/>
          <a:p>
            <a:r>
              <a:rPr lang="en-US"/>
              <a:t>Click to edit Master title style</a:t>
            </a:r>
          </a:p>
        </p:txBody>
      </p:sp>
      <p:sp>
        <p:nvSpPr>
          <p:cNvPr id="3" name="Text Placeholder 2"/>
          <p:cNvSpPr>
            <a:spLocks noGrp="1"/>
          </p:cNvSpPr>
          <p:nvPr>
            <p:ph type="body" idx="1"/>
          </p:nvPr>
        </p:nvSpPr>
        <p:spPr>
          <a:xfrm>
            <a:off x="629842" y="1681163"/>
            <a:ext cx="3868340" cy="823912"/>
          </a:xfrm>
          <a:prstGeom prst="rect">
            <a:avLst/>
          </a:prstGeo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Edit Master text styles</a:t>
            </a:r>
          </a:p>
        </p:txBody>
      </p:sp>
      <p:sp>
        <p:nvSpPr>
          <p:cNvPr id="4" name="Content Placeholder 3"/>
          <p:cNvSpPr>
            <a:spLocks noGrp="1"/>
          </p:cNvSpPr>
          <p:nvPr>
            <p:ph sz="half" idx="2"/>
          </p:nvPr>
        </p:nvSpPr>
        <p:spPr>
          <a:xfrm>
            <a:off x="629842" y="2505075"/>
            <a:ext cx="3868340" cy="368458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391" cy="823912"/>
          </a:xfrm>
          <a:prstGeom prst="rect">
            <a:avLst/>
          </a:prstGeo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Edit Master text styles</a:t>
            </a:r>
          </a:p>
        </p:txBody>
      </p:sp>
      <p:sp>
        <p:nvSpPr>
          <p:cNvPr id="6" name="Content Placeholder 5"/>
          <p:cNvSpPr>
            <a:spLocks noGrp="1"/>
          </p:cNvSpPr>
          <p:nvPr>
            <p:ph sz="quarter" idx="4"/>
          </p:nvPr>
        </p:nvSpPr>
        <p:spPr>
          <a:xfrm>
            <a:off x="4629150" y="2505075"/>
            <a:ext cx="3887391" cy="368458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Slide Number Placeholder 5"/>
          <p:cNvSpPr>
            <a:spLocks noGrp="1"/>
          </p:cNvSpPr>
          <p:nvPr>
            <p:ph type="sldNum" sz="quarter" idx="10"/>
          </p:nvPr>
        </p:nvSpPr>
        <p:spPr/>
        <p:txBody>
          <a:bodyPr/>
          <a:lstStyle>
            <a:lvl1pPr>
              <a:defRPr/>
            </a:lvl1pPr>
          </a:lstStyle>
          <a:p>
            <a:pPr>
              <a:defRPr/>
            </a:pPr>
            <a:fld id="{77754BC4-0553-463F-B622-46053397F1DF}"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28650" y="365126"/>
            <a:ext cx="7886700" cy="1325563"/>
          </a:xfrm>
          <a:prstGeom prst="rect">
            <a:avLst/>
          </a:prstGeom>
        </p:spPr>
        <p:txBody>
          <a:bodyPr/>
          <a:lstStyle/>
          <a:p>
            <a:r>
              <a:rPr lang="en-US"/>
              <a:t>Click to edit Master title style</a:t>
            </a:r>
          </a:p>
        </p:txBody>
      </p:sp>
      <p:sp>
        <p:nvSpPr>
          <p:cNvPr id="3" name="Slide Number Placeholder 5"/>
          <p:cNvSpPr>
            <a:spLocks noGrp="1"/>
          </p:cNvSpPr>
          <p:nvPr>
            <p:ph type="sldNum" sz="quarter" idx="10"/>
          </p:nvPr>
        </p:nvSpPr>
        <p:spPr/>
        <p:txBody>
          <a:bodyPr/>
          <a:lstStyle>
            <a:lvl1pPr>
              <a:defRPr/>
            </a:lvl1pPr>
          </a:lstStyle>
          <a:p>
            <a:pPr>
              <a:defRPr/>
            </a:pPr>
            <a:fld id="{501CD291-EBF4-47B8-BDB1-CD835FFC1B30}" type="slidenum">
              <a:rPr lang="en-US"/>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a:prstGeom prst="rect">
            <a:avLst/>
          </a:prstGeom>
        </p:spPr>
        <p:txBody>
          <a:bodyPr anchor="b"/>
          <a:lstStyle>
            <a:lvl1pPr>
              <a:defRPr sz="2400"/>
            </a:lvl1pPr>
          </a:lstStyle>
          <a:p>
            <a:r>
              <a:rPr lang="en-US"/>
              <a:t>Click to edit Master title style</a:t>
            </a:r>
          </a:p>
        </p:txBody>
      </p:sp>
      <p:sp>
        <p:nvSpPr>
          <p:cNvPr id="3" name="Content Placeholder 2"/>
          <p:cNvSpPr>
            <a:spLocks noGrp="1"/>
          </p:cNvSpPr>
          <p:nvPr>
            <p:ph idx="1"/>
          </p:nvPr>
        </p:nvSpPr>
        <p:spPr>
          <a:xfrm>
            <a:off x="3887391" y="987426"/>
            <a:ext cx="4629150" cy="4873625"/>
          </a:xfrm>
          <a:prstGeom prst="rect">
            <a:avLst/>
          </a:prstGeo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29841" y="2057400"/>
            <a:ext cx="2949178" cy="3811588"/>
          </a:xfrm>
          <a:prstGeom prst="rect">
            <a:avLst/>
          </a:prstGeo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Edit Master text styles</a:t>
            </a:r>
          </a:p>
        </p:txBody>
      </p:sp>
      <p:sp>
        <p:nvSpPr>
          <p:cNvPr id="5" name="Slide Number Placeholder 5"/>
          <p:cNvSpPr>
            <a:spLocks noGrp="1"/>
          </p:cNvSpPr>
          <p:nvPr>
            <p:ph type="sldNum" sz="quarter" idx="10"/>
          </p:nvPr>
        </p:nvSpPr>
        <p:spPr/>
        <p:txBody>
          <a:bodyPr/>
          <a:lstStyle>
            <a:lvl1pPr>
              <a:defRPr/>
            </a:lvl1pPr>
          </a:lstStyle>
          <a:p>
            <a:pPr>
              <a:defRPr/>
            </a:pPr>
            <a:fld id="{6E0CF714-F625-4053-9B06-9C6DF9A769BA}" type="slidenum">
              <a:rPr lang="en-US"/>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a:prstGeom prst="rect">
            <a:avLst/>
          </a:prstGeom>
        </p:spPr>
        <p:txBody>
          <a:bodyPr anchor="b"/>
          <a:lstStyle>
            <a:lvl1pPr>
              <a:defRPr sz="2400"/>
            </a:lvl1pPr>
          </a:lstStyle>
          <a:p>
            <a:r>
              <a:rPr lang="en-US"/>
              <a:t>Click to edit Master title style</a:t>
            </a:r>
          </a:p>
        </p:txBody>
      </p:sp>
      <p:sp>
        <p:nvSpPr>
          <p:cNvPr id="3" name="Picture Placeholder 2"/>
          <p:cNvSpPr>
            <a:spLocks noGrp="1"/>
          </p:cNvSpPr>
          <p:nvPr>
            <p:ph type="pic" idx="1"/>
          </p:nvPr>
        </p:nvSpPr>
        <p:spPr>
          <a:xfrm>
            <a:off x="3887391" y="987426"/>
            <a:ext cx="4629150" cy="4873625"/>
          </a:xfrm>
          <a:prstGeom prst="rect">
            <a:avLst/>
          </a:prstGeom>
        </p:spPr>
        <p:txBody>
          <a:bodyPr rtlCol="0">
            <a:normAutofit/>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pPr lvl="0"/>
            <a:r>
              <a:rPr lang="en-US" noProof="0" dirty="0"/>
              <a:t>Click icon to add picture</a:t>
            </a:r>
          </a:p>
        </p:txBody>
      </p:sp>
      <p:sp>
        <p:nvSpPr>
          <p:cNvPr id="4" name="Text Placeholder 3"/>
          <p:cNvSpPr>
            <a:spLocks noGrp="1"/>
          </p:cNvSpPr>
          <p:nvPr>
            <p:ph type="body" sz="half" idx="2"/>
          </p:nvPr>
        </p:nvSpPr>
        <p:spPr>
          <a:xfrm>
            <a:off x="629841" y="2057400"/>
            <a:ext cx="2949178" cy="3811588"/>
          </a:xfrm>
          <a:prstGeom prst="rect">
            <a:avLst/>
          </a:prstGeo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Edit Master text styles</a:t>
            </a:r>
          </a:p>
        </p:txBody>
      </p:sp>
      <p:sp>
        <p:nvSpPr>
          <p:cNvPr id="5" name="Slide Number Placeholder 5"/>
          <p:cNvSpPr>
            <a:spLocks noGrp="1"/>
          </p:cNvSpPr>
          <p:nvPr>
            <p:ph type="sldNum" sz="quarter" idx="10"/>
          </p:nvPr>
        </p:nvSpPr>
        <p:spPr/>
        <p:txBody>
          <a:bodyPr/>
          <a:lstStyle>
            <a:lvl1pPr>
              <a:defRPr/>
            </a:lvl1pPr>
          </a:lstStyle>
          <a:p>
            <a:pPr>
              <a:defRPr/>
            </a:pPr>
            <a:fld id="{E79DFBFE-FF7D-4FA1-B21A-29DE57699197}" type="slidenum">
              <a:rPr lang="en-US"/>
              <a:pPr>
                <a:defRPr/>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blank" preserve="1">
  <p:cSld name="Last Slide">
    <p:spTree>
      <p:nvGrpSpPr>
        <p:cNvPr id="1" name=""/>
        <p:cNvGrpSpPr/>
        <p:nvPr/>
      </p:nvGrpSpPr>
      <p:grpSpPr>
        <a:xfrm>
          <a:off x="0" y="0"/>
          <a:ext cx="0" cy="0"/>
          <a:chOff x="0" y="0"/>
          <a:chExt cx="0" cy="0"/>
        </a:xfrm>
      </p:grpSpPr>
      <p:pic>
        <p:nvPicPr>
          <p:cNvPr id="2" name="Picture 1"/>
          <p:cNvPicPr>
            <a:picLocks noChangeAspect="1"/>
          </p:cNvPicPr>
          <p:nvPr/>
        </p:nvPicPr>
        <p:blipFill>
          <a:blip r:embed="rId2"/>
          <a:srcRect/>
          <a:stretch>
            <a:fillRect/>
          </a:stretch>
        </p:blipFill>
        <p:spPr bwMode="auto">
          <a:xfrm>
            <a:off x="1792288" y="187325"/>
            <a:ext cx="5551487" cy="6670675"/>
          </a:xfrm>
          <a:prstGeom prst="rect">
            <a:avLst/>
          </a:prstGeom>
          <a:noFill/>
          <a:ln w="9525">
            <a:noFill/>
            <a:miter lim="800000"/>
            <a:headEnd/>
            <a:tailEnd/>
          </a:ln>
        </p:spPr>
      </p:pic>
    </p:spTree>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hyperlink" Target="https://creativecommons.org/licenses/by/4.0/" TargetMode="Externa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image" Target="../media/image1.png"/><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020050" y="6329363"/>
            <a:ext cx="495300" cy="365125"/>
          </a:xfrm>
          <a:prstGeom prst="rect">
            <a:avLst/>
          </a:prstGeom>
        </p:spPr>
        <p:txBody>
          <a:bodyPr vert="horz" lIns="91440" tIns="45720" rIns="91440" bIns="45720" rtlCol="0" anchor="ctr"/>
          <a:lstStyle>
            <a:lvl1pPr algn="r" fontAlgn="auto">
              <a:spcBef>
                <a:spcPts val="0"/>
              </a:spcBef>
              <a:spcAft>
                <a:spcPts val="0"/>
              </a:spcAft>
              <a:defRPr sz="900">
                <a:solidFill>
                  <a:schemeClr val="tx1">
                    <a:tint val="75000"/>
                  </a:schemeClr>
                </a:solidFill>
                <a:latin typeface="+mn-lt"/>
                <a:cs typeface="+mn-cs"/>
              </a:defRPr>
            </a:lvl1pPr>
          </a:lstStyle>
          <a:p>
            <a:pPr>
              <a:defRPr/>
            </a:pPr>
            <a:fld id="{FB267019-40B7-405C-98B7-75F3216AFF79}" type="slidenum">
              <a:rPr lang="en-US"/>
              <a:pPr>
                <a:defRPr/>
              </a:pPr>
              <a:t>‹#›</a:t>
            </a:fld>
            <a:endParaRPr lang="en-US" dirty="0"/>
          </a:p>
        </p:txBody>
      </p:sp>
      <p:sp>
        <p:nvSpPr>
          <p:cNvPr id="1027" name="Title Placeholder 6"/>
          <p:cNvSpPr>
            <a:spLocks noGrp="1"/>
          </p:cNvSpPr>
          <p:nvPr>
            <p:ph type="title"/>
          </p:nvPr>
        </p:nvSpPr>
        <p:spPr bwMode="auto">
          <a:xfrm>
            <a:off x="628650" y="457200"/>
            <a:ext cx="5686425" cy="1101725"/>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8" name="Text Placeholder 3"/>
          <p:cNvSpPr>
            <a:spLocks noGrp="1"/>
          </p:cNvSpPr>
          <p:nvPr>
            <p:ph type="body" idx="1"/>
          </p:nvPr>
        </p:nvSpPr>
        <p:spPr bwMode="auto">
          <a:xfrm>
            <a:off x="628650" y="1825625"/>
            <a:ext cx="7886700" cy="44831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t>
            </a:r>
          </a:p>
          <a:p>
            <a:pPr lvl="0"/>
            <a:r>
              <a:rPr lang="en-US"/>
              <a:t>aster text styles</a:t>
            </a:r>
          </a:p>
          <a:p>
            <a:pPr lvl="1"/>
            <a:r>
              <a:rPr lang="en-US"/>
              <a:t>Second levelThird level</a:t>
            </a:r>
          </a:p>
          <a:p>
            <a:pPr lvl="3"/>
            <a:r>
              <a:rPr lang="en-US"/>
              <a:t>Fourth level</a:t>
            </a:r>
          </a:p>
          <a:p>
            <a:pPr lvl="4"/>
            <a:r>
              <a:rPr lang="en-US"/>
              <a:t>Fifth level</a:t>
            </a:r>
          </a:p>
        </p:txBody>
      </p:sp>
      <p:sp>
        <p:nvSpPr>
          <p:cNvPr id="13" name="Rectangle 2"/>
          <p:cNvSpPr>
            <a:spLocks noChangeArrowheads="1"/>
          </p:cNvSpPr>
          <p:nvPr/>
        </p:nvSpPr>
        <p:spPr bwMode="auto">
          <a:xfrm>
            <a:off x="0" y="90488"/>
            <a:ext cx="138113" cy="276225"/>
          </a:xfrm>
          <a:prstGeom prst="rect">
            <a:avLst/>
          </a:prstGeom>
          <a:noFill/>
          <a:ln>
            <a:noFill/>
          </a:ln>
          <a:effectLst/>
          <a:extLst/>
        </p:spPr>
        <p:txBody>
          <a:bodyPr wrap="none" lIns="68580" tIns="34290" rIns="68580" bIns="34290" anchor="ctr">
            <a:spAutoFit/>
          </a:bodyPr>
          <a:lstStyle/>
          <a:p>
            <a:pPr fontAlgn="auto">
              <a:spcBef>
                <a:spcPts val="0"/>
              </a:spcBef>
              <a:spcAft>
                <a:spcPts val="0"/>
              </a:spcAft>
              <a:defRPr/>
            </a:pPr>
            <a:endParaRPr lang="en-US" sz="1350" dirty="0">
              <a:latin typeface="+mn-lt"/>
              <a:cs typeface="+mn-cs"/>
            </a:endParaRPr>
          </a:p>
        </p:txBody>
      </p:sp>
      <p:pic>
        <p:nvPicPr>
          <p:cNvPr id="1030" name="Picture 2" descr="reative Commons License"/>
          <p:cNvPicPr>
            <a:picLocks noChangeAspect="1" noChangeArrowheads="1"/>
          </p:cNvPicPr>
          <p:nvPr userDrawn="1"/>
        </p:nvPicPr>
        <p:blipFill>
          <a:blip r:embed="rId11"/>
          <a:srcRect/>
          <a:stretch>
            <a:fillRect/>
          </a:stretch>
        </p:blipFill>
        <p:spPr bwMode="auto">
          <a:xfrm>
            <a:off x="138113" y="6402388"/>
            <a:ext cx="838200" cy="292100"/>
          </a:xfrm>
          <a:prstGeom prst="rect">
            <a:avLst/>
          </a:prstGeom>
          <a:noFill/>
          <a:ln w="9525">
            <a:noFill/>
            <a:miter lim="800000"/>
            <a:headEnd/>
            <a:tailEnd/>
          </a:ln>
        </p:spPr>
      </p:pic>
      <p:sp>
        <p:nvSpPr>
          <p:cNvPr id="3" name="Rectangle 3"/>
          <p:cNvSpPr>
            <a:spLocks noChangeArrowheads="1"/>
          </p:cNvSpPr>
          <p:nvPr userDrawn="1"/>
        </p:nvSpPr>
        <p:spPr bwMode="auto">
          <a:xfrm>
            <a:off x="976313" y="6415088"/>
            <a:ext cx="5700712" cy="246062"/>
          </a:xfrm>
          <a:prstGeom prst="rect">
            <a:avLst/>
          </a:prstGeom>
          <a:noFill/>
          <a:ln>
            <a:noFill/>
          </a:ln>
          <a:effectLst/>
          <a:extLst/>
        </p:spPr>
        <p:txBody>
          <a:bodyPr wrap="none" anchor="ctr">
            <a:spAutoFit/>
          </a:bodyPr>
          <a:lstStyle/>
          <a:p>
            <a:pPr defTabSz="914400" eaLnBrk="0" hangingPunct="0">
              <a:defRPr/>
            </a:pPr>
            <a:r>
              <a:rPr lang="x-none" altLang="x-none" sz="1000" dirty="0">
                <a:cs typeface="+mn-cs"/>
              </a:rPr>
              <a:t>  This document is licensed with a </a:t>
            </a:r>
            <a:r>
              <a:rPr lang="x-none" altLang="x-none" sz="1000" dirty="0">
                <a:cs typeface="+mn-cs"/>
                <a:hlinkClick r:id="rId12"/>
              </a:rPr>
              <a:t>Creative Commons Attribution 4.0 International License</a:t>
            </a:r>
            <a:r>
              <a:rPr lang="x-none" altLang="x-none" sz="1000" dirty="0">
                <a:cs typeface="+mn-cs"/>
              </a:rPr>
              <a:t> ©2017 </a:t>
            </a:r>
          </a:p>
        </p:txBody>
      </p:sp>
    </p:spTree>
  </p:cSld>
  <p:clrMap bg1="lt1" tx1="dk1" bg2="lt2" tx2="dk2" accent1="accent1" accent2="accent2" accent3="accent3" accent4="accent4" accent5="accent5" accent6="accent6" hlink="hlink" folHlink="folHlink"/>
  <p:sldLayoutIdLst>
    <p:sldLayoutId id="2147483696" r:id="rId1"/>
    <p:sldLayoutId id="2147483689" r:id="rId2"/>
    <p:sldLayoutId id="2147483690" r:id="rId3"/>
    <p:sldLayoutId id="2147483691" r:id="rId4"/>
    <p:sldLayoutId id="2147483692" r:id="rId5"/>
    <p:sldLayoutId id="2147483693" r:id="rId6"/>
    <p:sldLayoutId id="2147483694" r:id="rId7"/>
    <p:sldLayoutId id="2147483695" r:id="rId8"/>
    <p:sldLayoutId id="2147483697" r:id="rId9"/>
  </p:sldLayoutIdLst>
  <p:hf sldNum="0" hdr="0" ftr="0" dt="0"/>
  <p:txStyles>
    <p:titleStyle>
      <a:lvl1pPr algn="l" defTabSz="685800" rtl="0" eaLnBrk="0" fontAlgn="base" hangingPunct="0">
        <a:lnSpc>
          <a:spcPct val="90000"/>
        </a:lnSpc>
        <a:spcBef>
          <a:spcPct val="0"/>
        </a:spcBef>
        <a:spcAft>
          <a:spcPct val="0"/>
        </a:spcAft>
        <a:defRPr sz="3300" kern="1200">
          <a:solidFill>
            <a:schemeClr val="tx1"/>
          </a:solidFill>
          <a:latin typeface="+mj-lt"/>
          <a:ea typeface="+mj-ea"/>
          <a:cs typeface="+mj-cs"/>
        </a:defRPr>
      </a:lvl1pPr>
      <a:lvl2pPr algn="l" defTabSz="685800" rtl="0" eaLnBrk="0" fontAlgn="base" hangingPunct="0">
        <a:lnSpc>
          <a:spcPct val="90000"/>
        </a:lnSpc>
        <a:spcBef>
          <a:spcPct val="0"/>
        </a:spcBef>
        <a:spcAft>
          <a:spcPct val="0"/>
        </a:spcAft>
        <a:defRPr sz="3300">
          <a:solidFill>
            <a:schemeClr val="tx1"/>
          </a:solidFill>
          <a:latin typeface="Calibri Light" pitchFamily="34" charset="0"/>
        </a:defRPr>
      </a:lvl2pPr>
      <a:lvl3pPr algn="l" defTabSz="685800" rtl="0" eaLnBrk="0" fontAlgn="base" hangingPunct="0">
        <a:lnSpc>
          <a:spcPct val="90000"/>
        </a:lnSpc>
        <a:spcBef>
          <a:spcPct val="0"/>
        </a:spcBef>
        <a:spcAft>
          <a:spcPct val="0"/>
        </a:spcAft>
        <a:defRPr sz="3300">
          <a:solidFill>
            <a:schemeClr val="tx1"/>
          </a:solidFill>
          <a:latin typeface="Calibri Light" pitchFamily="34" charset="0"/>
        </a:defRPr>
      </a:lvl3pPr>
      <a:lvl4pPr algn="l" defTabSz="685800" rtl="0" eaLnBrk="0" fontAlgn="base" hangingPunct="0">
        <a:lnSpc>
          <a:spcPct val="90000"/>
        </a:lnSpc>
        <a:spcBef>
          <a:spcPct val="0"/>
        </a:spcBef>
        <a:spcAft>
          <a:spcPct val="0"/>
        </a:spcAft>
        <a:defRPr sz="3300">
          <a:solidFill>
            <a:schemeClr val="tx1"/>
          </a:solidFill>
          <a:latin typeface="Calibri Light" pitchFamily="34" charset="0"/>
        </a:defRPr>
      </a:lvl4pPr>
      <a:lvl5pPr algn="l" defTabSz="685800" rtl="0" eaLnBrk="0" fontAlgn="base" hangingPunct="0">
        <a:lnSpc>
          <a:spcPct val="90000"/>
        </a:lnSpc>
        <a:spcBef>
          <a:spcPct val="0"/>
        </a:spcBef>
        <a:spcAft>
          <a:spcPct val="0"/>
        </a:spcAft>
        <a:defRPr sz="3300">
          <a:solidFill>
            <a:schemeClr val="tx1"/>
          </a:solidFill>
          <a:latin typeface="Calibri Light" pitchFamily="34" charset="0"/>
        </a:defRPr>
      </a:lvl5pPr>
      <a:lvl6pPr marL="457200" algn="l" defTabSz="685800" rtl="0" fontAlgn="base">
        <a:lnSpc>
          <a:spcPct val="90000"/>
        </a:lnSpc>
        <a:spcBef>
          <a:spcPct val="0"/>
        </a:spcBef>
        <a:spcAft>
          <a:spcPct val="0"/>
        </a:spcAft>
        <a:defRPr sz="3300">
          <a:solidFill>
            <a:schemeClr val="tx1"/>
          </a:solidFill>
          <a:latin typeface="Calibri Light" pitchFamily="34" charset="0"/>
        </a:defRPr>
      </a:lvl6pPr>
      <a:lvl7pPr marL="914400" algn="l" defTabSz="685800" rtl="0" fontAlgn="base">
        <a:lnSpc>
          <a:spcPct val="90000"/>
        </a:lnSpc>
        <a:spcBef>
          <a:spcPct val="0"/>
        </a:spcBef>
        <a:spcAft>
          <a:spcPct val="0"/>
        </a:spcAft>
        <a:defRPr sz="3300">
          <a:solidFill>
            <a:schemeClr val="tx1"/>
          </a:solidFill>
          <a:latin typeface="Calibri Light" pitchFamily="34" charset="0"/>
        </a:defRPr>
      </a:lvl7pPr>
      <a:lvl8pPr marL="1371600" algn="l" defTabSz="685800" rtl="0" fontAlgn="base">
        <a:lnSpc>
          <a:spcPct val="90000"/>
        </a:lnSpc>
        <a:spcBef>
          <a:spcPct val="0"/>
        </a:spcBef>
        <a:spcAft>
          <a:spcPct val="0"/>
        </a:spcAft>
        <a:defRPr sz="3300">
          <a:solidFill>
            <a:schemeClr val="tx1"/>
          </a:solidFill>
          <a:latin typeface="Calibri Light" pitchFamily="34" charset="0"/>
        </a:defRPr>
      </a:lvl8pPr>
      <a:lvl9pPr marL="1828800" algn="l" defTabSz="685800" rtl="0" fontAlgn="base">
        <a:lnSpc>
          <a:spcPct val="90000"/>
        </a:lnSpc>
        <a:spcBef>
          <a:spcPct val="0"/>
        </a:spcBef>
        <a:spcAft>
          <a:spcPct val="0"/>
        </a:spcAft>
        <a:defRPr sz="3300">
          <a:solidFill>
            <a:schemeClr val="tx1"/>
          </a:solidFill>
          <a:latin typeface="Calibri Light" pitchFamily="34" charset="0"/>
        </a:defRPr>
      </a:lvl9pPr>
    </p:titleStyle>
    <p:bodyStyle>
      <a:lvl1pPr marL="171450" indent="-171450" algn="l" defTabSz="685800" rtl="0" eaLnBrk="0" fontAlgn="base" hangingPunct="0">
        <a:lnSpc>
          <a:spcPct val="90000"/>
        </a:lnSpc>
        <a:spcBef>
          <a:spcPts val="750"/>
        </a:spcBef>
        <a:spcAft>
          <a:spcPct val="0"/>
        </a:spcAft>
        <a:buFont typeface="Arial" charset="0"/>
        <a:buChar char="•"/>
        <a:defRPr sz="2100" kern="1200">
          <a:solidFill>
            <a:schemeClr val="tx1"/>
          </a:solidFill>
          <a:latin typeface="+mn-lt"/>
          <a:ea typeface="+mn-ea"/>
          <a:cs typeface="+mn-cs"/>
        </a:defRPr>
      </a:lvl1pPr>
      <a:lvl2pPr marL="514350" indent="-171450" algn="l" defTabSz="685800" rtl="0" eaLnBrk="0" fontAlgn="base" hangingPunct="0">
        <a:lnSpc>
          <a:spcPct val="90000"/>
        </a:lnSpc>
        <a:spcBef>
          <a:spcPts val="375"/>
        </a:spcBef>
        <a:spcAft>
          <a:spcPct val="0"/>
        </a:spcAft>
        <a:buFont typeface="Arial" charset="0"/>
        <a:buChar char="•"/>
        <a:defRPr kern="1200">
          <a:solidFill>
            <a:schemeClr val="tx1"/>
          </a:solidFill>
          <a:latin typeface="+mn-lt"/>
          <a:ea typeface="+mn-ea"/>
          <a:cs typeface="+mn-cs"/>
        </a:defRPr>
      </a:lvl2pPr>
      <a:lvl3pPr marL="857250" indent="-171450" algn="l" defTabSz="685800" rtl="0" eaLnBrk="0" fontAlgn="base" hangingPunct="0">
        <a:lnSpc>
          <a:spcPct val="90000"/>
        </a:lnSpc>
        <a:spcBef>
          <a:spcPts val="375"/>
        </a:spcBef>
        <a:spcAft>
          <a:spcPct val="0"/>
        </a:spcAft>
        <a:buFont typeface="Arial" charset="0"/>
        <a:buChar char="•"/>
        <a:defRPr sz="1500" kern="1200">
          <a:solidFill>
            <a:schemeClr val="tx1"/>
          </a:solidFill>
          <a:latin typeface="+mn-lt"/>
          <a:ea typeface="+mn-ea"/>
          <a:cs typeface="+mn-cs"/>
        </a:defRPr>
      </a:lvl3pPr>
      <a:lvl4pPr marL="1200150" indent="-171450" algn="l" defTabSz="685800" rtl="0" eaLnBrk="0" fontAlgn="base" hangingPunct="0">
        <a:lnSpc>
          <a:spcPct val="90000"/>
        </a:lnSpc>
        <a:spcBef>
          <a:spcPts val="375"/>
        </a:spcBef>
        <a:spcAft>
          <a:spcPct val="0"/>
        </a:spcAft>
        <a:buFont typeface="Arial" charset="0"/>
        <a:buChar char="•"/>
        <a:defRPr sz="1300" kern="1200">
          <a:solidFill>
            <a:schemeClr val="tx1"/>
          </a:solidFill>
          <a:latin typeface="+mn-lt"/>
          <a:ea typeface="+mn-ea"/>
          <a:cs typeface="+mn-cs"/>
        </a:defRPr>
      </a:lvl4pPr>
      <a:lvl5pPr marL="1543050" indent="-171450" algn="l" defTabSz="685800" rtl="0" eaLnBrk="0" fontAlgn="base" hangingPunct="0">
        <a:lnSpc>
          <a:spcPct val="90000"/>
        </a:lnSpc>
        <a:spcBef>
          <a:spcPts val="375"/>
        </a:spcBef>
        <a:spcAft>
          <a:spcPct val="0"/>
        </a:spcAft>
        <a:buFont typeface="Arial" charset="0"/>
        <a:buChar char="•"/>
        <a:defRPr sz="130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crc.org/eng/assets/files/other/icrc_002_0321.pdf"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630488" y="3890645"/>
            <a:ext cx="4611687" cy="803275"/>
          </a:xfrm>
        </p:spPr>
        <p:txBody>
          <a:bodyPr rtlCol="0">
            <a:normAutofit fontScale="90000"/>
          </a:bodyPr>
          <a:lstStyle/>
          <a:p>
            <a:pPr eaLnBrk="1" fontAlgn="auto" hangingPunct="1">
              <a:spcAft>
                <a:spcPts val="0"/>
              </a:spcAft>
              <a:defRPr/>
            </a:pPr>
            <a:r>
              <a:rPr sz="3300" dirty="0"/>
              <a:t/>
            </a:r>
            <a:br>
              <a:rPr sz="3300" dirty="0"/>
            </a:br>
            <a:r>
              <a:rPr sz="3300" dirty="0"/>
              <a:t/>
            </a:r>
            <a:br>
              <a:rPr sz="3300" dirty="0"/>
            </a:br>
            <a:r>
              <a:rPr sz="3300"/>
              <a:t>Module IV</a:t>
            </a:r>
            <a:r>
              <a:rPr sz="3300" dirty="0"/>
              <a:t/>
            </a:r>
            <a:br>
              <a:rPr sz="3300" dirty="0"/>
            </a:br>
            <a:r>
              <a:rPr sz="3300" dirty="0"/>
              <a:t>Cyber Operations </a:t>
            </a:r>
            <a:endParaRPr dirty="0"/>
          </a:p>
        </p:txBody>
      </p:sp>
      <p:sp>
        <p:nvSpPr>
          <p:cNvPr id="12290" name="Subtitle 2"/>
          <p:cNvSpPr>
            <a:spLocks noGrp="1"/>
          </p:cNvSpPr>
          <p:nvPr>
            <p:ph type="body" sz="quarter" idx="13"/>
          </p:nvPr>
        </p:nvSpPr>
        <p:spPr>
          <a:xfrm>
            <a:off x="2630487" y="4999038"/>
            <a:ext cx="4960483" cy="277812"/>
          </a:xfrm>
        </p:spPr>
        <p:txBody>
          <a:bodyPr/>
          <a:lstStyle/>
          <a:p>
            <a:pPr eaLnBrk="1" hangingPunct="1"/>
            <a:r>
              <a:rPr lang="en-US" sz="2000" b="1" dirty="0">
                <a:solidFill>
                  <a:srgbClr val="2F5597"/>
                </a:solidFill>
              </a:rPr>
              <a:t>Lesson 28:  Rules for Conducting Cyber Operations Against State Actors (2)</a:t>
            </a:r>
          </a:p>
        </p:txBody>
      </p:sp>
      <p:sp>
        <p:nvSpPr>
          <p:cNvPr id="4" name="TextBox 3">
            <a:extLst>
              <a:ext uri="{FF2B5EF4-FFF2-40B4-BE49-F238E27FC236}">
                <a16:creationId xmlns:a16="http://schemas.microsoft.com/office/drawing/2014/main" xmlns="" id="{C42D87D3-3A65-4553-8FBE-D4BBD1D413BE}"/>
              </a:ext>
            </a:extLst>
          </p:cNvPr>
          <p:cNvSpPr txBox="1"/>
          <p:nvPr/>
        </p:nvSpPr>
        <p:spPr>
          <a:xfrm>
            <a:off x="2236763" y="5580503"/>
            <a:ext cx="5373858" cy="769441"/>
          </a:xfrm>
          <a:prstGeom prst="rect">
            <a:avLst/>
          </a:prstGeom>
          <a:noFill/>
          <a:ln>
            <a:solidFill>
              <a:schemeClr val="accent5">
                <a:lumMod val="75000"/>
              </a:schemeClr>
            </a:solidFill>
          </a:ln>
        </p:spPr>
        <p:txBody>
          <a:bodyPr wrap="square" rtlCol="0">
            <a:spAutoFit/>
          </a:bodyPr>
          <a:lstStyle/>
          <a:p>
            <a:r>
              <a:rPr lang="en-US" sz="1100" dirty="0">
                <a:latin typeface="+mn-lt"/>
              </a:rPr>
              <a:t>Lesson Author: James W. Houck, Vice Admiral, Judge Advocate General's Corps, U.S. Navy (Ret.) and Distinguished Scholar in Residence, Penn State Law. The author wishes to thank Penn State Law students Lucas Breaux, Charles Deibel, and Thorsten </a:t>
            </a:r>
            <a:r>
              <a:rPr lang="en-US" sz="1100" dirty="0" err="1">
                <a:latin typeface="+mn-lt"/>
              </a:rPr>
              <a:t>Swider</a:t>
            </a:r>
            <a:r>
              <a:rPr lang="en-US" sz="1100" dirty="0">
                <a:latin typeface="+mn-lt"/>
              </a:rPr>
              <a:t> for their assistance with this Lesson.</a:t>
            </a:r>
            <a:endParaRPr lang="en-US" sz="1200" dirty="0">
              <a:latin typeface="+mn-lt"/>
            </a:endParaRPr>
          </a:p>
        </p:txBody>
      </p:sp>
    </p:spTree>
    <p:extLst>
      <p:ext uri="{BB962C8B-B14F-4D97-AF65-F5344CB8AC3E}">
        <p14:creationId xmlns:p14="http://schemas.microsoft.com/office/powerpoint/2010/main" val="101146096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D3413E38-E15B-4B08-8ECE-23DD0B7F7976}"/>
              </a:ext>
            </a:extLst>
          </p:cNvPr>
          <p:cNvSpPr>
            <a:spLocks noGrp="1"/>
          </p:cNvSpPr>
          <p:nvPr>
            <p:ph type="title"/>
          </p:nvPr>
        </p:nvSpPr>
        <p:spPr/>
        <p:txBody>
          <a:bodyPr/>
          <a:lstStyle/>
          <a:p>
            <a:r>
              <a:rPr lang="en-US" dirty="0"/>
              <a:t>Assessment Questions Answered</a:t>
            </a:r>
          </a:p>
        </p:txBody>
      </p:sp>
      <p:sp>
        <p:nvSpPr>
          <p:cNvPr id="3" name="Content Placeholder 2">
            <a:extLst>
              <a:ext uri="{FF2B5EF4-FFF2-40B4-BE49-F238E27FC236}">
                <a16:creationId xmlns:a16="http://schemas.microsoft.com/office/drawing/2014/main" xmlns="" id="{9D3729D8-32CC-455E-AFF5-E036A045F9B6}"/>
              </a:ext>
            </a:extLst>
          </p:cNvPr>
          <p:cNvSpPr>
            <a:spLocks noGrp="1"/>
          </p:cNvSpPr>
          <p:nvPr>
            <p:ph idx="1"/>
          </p:nvPr>
        </p:nvSpPr>
        <p:spPr/>
        <p:txBody>
          <a:bodyPr/>
          <a:lstStyle/>
          <a:p>
            <a:pPr marL="457200" indent="-457200">
              <a:spcBef>
                <a:spcPts val="600"/>
              </a:spcBef>
              <a:buFont typeface="+mj-lt"/>
              <a:buAutoNum type="arabicPeriod"/>
            </a:pPr>
            <a:r>
              <a:rPr lang="en-US" dirty="0"/>
              <a:t>True.  This is the definition of an attack under IHL.</a:t>
            </a:r>
          </a:p>
          <a:p>
            <a:pPr marL="457200" indent="-457200">
              <a:buFont typeface="+mj-lt"/>
              <a:buAutoNum type="arabicPeriod"/>
            </a:pPr>
            <a:r>
              <a:rPr lang="en-US" dirty="0"/>
              <a:t>False.  A single attack does not necessarily trigger an armed conflict.  Armed conflicts occur when the scale and effects of hostilities warrant the characterization.</a:t>
            </a:r>
          </a:p>
          <a:p>
            <a:pPr marL="457200" indent="-457200">
              <a:buFont typeface="+mj-lt"/>
              <a:buAutoNum type="arabicPeriod"/>
            </a:pPr>
            <a:r>
              <a:rPr lang="en-US" dirty="0"/>
              <a:t>False.  IHL only applies during an armed conflict.  As noted in the answer to question 2 above, a single attack does not necessarily trigger an armed conflict.</a:t>
            </a:r>
          </a:p>
          <a:p>
            <a:pPr marL="457200" indent="-457200">
              <a:buFont typeface="+mj-lt"/>
              <a:buAutoNum type="arabicPeriod"/>
            </a:pPr>
            <a:r>
              <a:rPr lang="en-US" dirty="0"/>
              <a:t>False.  Intent is irrelevant.  A party is held responsible for the reasonably foreseeable consequences of any action.</a:t>
            </a:r>
          </a:p>
          <a:p>
            <a:pPr marL="0" indent="0">
              <a:buNone/>
            </a:pPr>
            <a:endParaRPr lang="en-US" dirty="0"/>
          </a:p>
        </p:txBody>
      </p:sp>
    </p:spTree>
    <p:extLst>
      <p:ext uri="{BB962C8B-B14F-4D97-AF65-F5344CB8AC3E}">
        <p14:creationId xmlns:p14="http://schemas.microsoft.com/office/powerpoint/2010/main" val="9187465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948AAF79-BB10-8C42-8F18-06DE9BF13E47}"/>
              </a:ext>
            </a:extLst>
          </p:cNvPr>
          <p:cNvSpPr>
            <a:spLocks noGrp="1"/>
          </p:cNvSpPr>
          <p:nvPr>
            <p:ph type="title"/>
          </p:nvPr>
        </p:nvSpPr>
        <p:spPr>
          <a:xfrm>
            <a:off x="628649" y="365126"/>
            <a:ext cx="8243501" cy="1325563"/>
          </a:xfrm>
        </p:spPr>
        <p:txBody>
          <a:bodyPr/>
          <a:lstStyle/>
          <a:p>
            <a:r>
              <a:rPr lang="en-US" dirty="0"/>
              <a:t>6. IHL, Cyber Operations, and IACs</a:t>
            </a:r>
            <a:br>
              <a:rPr lang="en-US" dirty="0"/>
            </a:br>
            <a:r>
              <a:rPr lang="en-US" dirty="0"/>
              <a:t>IHL Principles | Distinction</a:t>
            </a:r>
          </a:p>
        </p:txBody>
      </p:sp>
      <p:sp>
        <p:nvSpPr>
          <p:cNvPr id="3" name="Content Placeholder 2">
            <a:extLst>
              <a:ext uri="{FF2B5EF4-FFF2-40B4-BE49-F238E27FC236}">
                <a16:creationId xmlns:a16="http://schemas.microsoft.com/office/drawing/2014/main" xmlns="" id="{AAC864F7-82CC-E642-A066-78B66F2B0A75}"/>
              </a:ext>
            </a:extLst>
          </p:cNvPr>
          <p:cNvSpPr>
            <a:spLocks noGrp="1"/>
          </p:cNvSpPr>
          <p:nvPr>
            <p:ph idx="1"/>
          </p:nvPr>
        </p:nvSpPr>
        <p:spPr>
          <a:xfrm>
            <a:off x="628650" y="1687514"/>
            <a:ext cx="7886700" cy="4351338"/>
          </a:xfrm>
        </p:spPr>
        <p:txBody>
          <a:bodyPr/>
          <a:lstStyle/>
          <a:p>
            <a:pPr marL="0" indent="0">
              <a:buNone/>
            </a:pPr>
            <a:r>
              <a:rPr lang="en-US" dirty="0"/>
              <a:t>Customary international law, codified by Article 48 of Additional Protocol 1 of the Geneva Conventions, requires actors in warfare to </a:t>
            </a:r>
            <a:r>
              <a:rPr lang="en-US" i="1" dirty="0"/>
              <a:t>distinguish</a:t>
            </a:r>
            <a:r>
              <a:rPr lang="en-US" b="1" dirty="0"/>
              <a:t> </a:t>
            </a:r>
            <a:r>
              <a:rPr lang="en-US" dirty="0"/>
              <a:t>between attacks on military and civilian targets.</a:t>
            </a:r>
            <a:r>
              <a:rPr lang="en-US" baseline="30000" dirty="0"/>
              <a:t>8</a:t>
            </a:r>
            <a:r>
              <a:rPr lang="en-US" dirty="0"/>
              <a:t>  This means that states must differentiate between military and civilian targets and that only military targets may be attacked.  </a:t>
            </a:r>
          </a:p>
          <a:p>
            <a:pPr marL="0" indent="0">
              <a:buNone/>
            </a:pPr>
            <a:r>
              <a:rPr lang="en-US" dirty="0"/>
              <a:t>This principle of “distinction” is relevant to cyber attacks on three categories of targets: persons, objects, and data.  Each is examined below.</a:t>
            </a:r>
          </a:p>
          <a:p>
            <a:pPr marL="685800" lvl="2" indent="-342900">
              <a:spcBef>
                <a:spcPts val="750"/>
              </a:spcBef>
            </a:pPr>
            <a:r>
              <a:rPr lang="en-US" sz="1800" dirty="0"/>
              <a:t>Persons. As a general rule, civilians may not be the object of a cyber attack</a:t>
            </a:r>
            <a:r>
              <a:rPr lang="en-US" sz="1800" baseline="30000" dirty="0"/>
              <a:t>9</a:t>
            </a:r>
            <a:r>
              <a:rPr lang="en-US" sz="1800" dirty="0"/>
              <a:t> (unless, and for such time as they take a direct part in hostilities, as further explained in Lesson 29).</a:t>
            </a:r>
            <a:r>
              <a:rPr lang="en-US" sz="1800" baseline="30000" dirty="0"/>
              <a:t>10</a:t>
            </a:r>
            <a:r>
              <a:rPr lang="en-US" sz="1800" dirty="0"/>
              <a:t> However, civilian casualties that occur incidental to a lawful attack on an otherwise military objective are lawful, subject to the rule of </a:t>
            </a:r>
            <a:r>
              <a:rPr lang="en-US" sz="1800" i="1" dirty="0"/>
              <a:t>proportionality</a:t>
            </a:r>
            <a:r>
              <a:rPr lang="en-US" sz="1800" dirty="0"/>
              <a:t>, discussed below.</a:t>
            </a:r>
          </a:p>
          <a:p>
            <a:pPr marL="0" lvl="1" indent="0">
              <a:spcBef>
                <a:spcPts val="750"/>
              </a:spcBef>
              <a:buNone/>
            </a:pPr>
            <a:endParaRPr lang="en-US" sz="2100" dirty="0"/>
          </a:p>
          <a:p>
            <a:pPr marL="0" lvl="1" indent="0">
              <a:lnSpc>
                <a:spcPct val="100000"/>
              </a:lnSpc>
              <a:spcBef>
                <a:spcPts val="0"/>
              </a:spcBef>
              <a:buNone/>
            </a:pPr>
            <a:r>
              <a:rPr lang="en-US" sz="1000" dirty="0"/>
              <a:t>8. Additional Protocol I to the Geneva Conventions, Art 48.</a:t>
            </a:r>
          </a:p>
          <a:p>
            <a:pPr marL="0" lvl="1" indent="0">
              <a:lnSpc>
                <a:spcPct val="100000"/>
              </a:lnSpc>
              <a:spcBef>
                <a:spcPts val="0"/>
              </a:spcBef>
              <a:buNone/>
            </a:pPr>
            <a:r>
              <a:rPr lang="en-US" sz="1000" dirty="0"/>
              <a:t>9. TALLINN MANUAL 2.0, Rule 94, Prohibition of Attacking Civilians (citing Additional Protocol I to the Geneva Conventions, Art. 51(2); Additional Protocol II to the Geneva Conventions, Art. 13(2).</a:t>
            </a:r>
          </a:p>
          <a:p>
            <a:pPr marL="0" lvl="1" indent="0">
              <a:lnSpc>
                <a:spcPct val="100000"/>
              </a:lnSpc>
              <a:spcBef>
                <a:spcPts val="0"/>
              </a:spcBef>
              <a:buNone/>
            </a:pPr>
            <a:r>
              <a:rPr lang="en-US" sz="1000" dirty="0"/>
              <a:t>10. TALLINN MANUAL 2.0, Rule 97, Civilian Direct Participation in Hostilities (citing Additional Protocol I to the Geneva Conventions, Art. 51(3); Additional Protocol II to the Geneva Conventions, Art. 13(3)).</a:t>
            </a:r>
          </a:p>
          <a:p>
            <a:pPr marL="0" indent="0">
              <a:buNone/>
            </a:pPr>
            <a:endParaRPr lang="en-US" dirty="0"/>
          </a:p>
          <a:p>
            <a:pPr marL="0" indent="0">
              <a:buNone/>
            </a:pPr>
            <a:endParaRPr lang="en-US" dirty="0"/>
          </a:p>
        </p:txBody>
      </p:sp>
    </p:spTree>
    <p:extLst>
      <p:ext uri="{BB962C8B-B14F-4D97-AF65-F5344CB8AC3E}">
        <p14:creationId xmlns:p14="http://schemas.microsoft.com/office/powerpoint/2010/main" val="367366555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xmlns="" id="{AAC864F7-82CC-E642-A066-78B66F2B0A75}"/>
              </a:ext>
            </a:extLst>
          </p:cNvPr>
          <p:cNvSpPr>
            <a:spLocks noGrp="1"/>
          </p:cNvSpPr>
          <p:nvPr>
            <p:ph idx="1"/>
          </p:nvPr>
        </p:nvSpPr>
        <p:spPr>
          <a:xfrm>
            <a:off x="628650" y="1576243"/>
            <a:ext cx="7886700" cy="4351338"/>
          </a:xfrm>
        </p:spPr>
        <p:txBody>
          <a:bodyPr/>
          <a:lstStyle/>
          <a:p>
            <a:pPr lvl="1"/>
            <a:r>
              <a:rPr lang="en-US" dirty="0"/>
              <a:t>Objects. Only military objects may be attacked.</a:t>
            </a:r>
            <a:r>
              <a:rPr lang="en-US" baseline="30000" dirty="0"/>
              <a:t>11</a:t>
            </a:r>
            <a:r>
              <a:rPr lang="en-US" dirty="0"/>
              <a:t>  Objects are considered military objects if they are:</a:t>
            </a:r>
          </a:p>
          <a:p>
            <a:pPr lvl="2"/>
            <a:r>
              <a:rPr lang="en-US" sz="1600" dirty="0"/>
              <a:t>Designed to contribute to military action</a:t>
            </a:r>
          </a:p>
          <a:p>
            <a:pPr lvl="2"/>
            <a:r>
              <a:rPr lang="en-US" sz="1600" dirty="0"/>
              <a:t>Are located in a physical area of military importance</a:t>
            </a:r>
          </a:p>
          <a:p>
            <a:pPr lvl="2"/>
            <a:r>
              <a:rPr lang="en-US" sz="1600" dirty="0"/>
              <a:t>May be used for a military purpose in the future</a:t>
            </a:r>
          </a:p>
          <a:p>
            <a:pPr lvl="2"/>
            <a:r>
              <a:rPr lang="en-US" sz="1600" dirty="0"/>
              <a:t>Used for military ends, even if they are simultaneously being used for civilian purposes (i.e., “dual use” objects). </a:t>
            </a:r>
          </a:p>
          <a:p>
            <a:pPr lvl="2"/>
            <a:r>
              <a:rPr lang="en-US" sz="1600" dirty="0"/>
              <a:t>The U.S. Department of Defense also takes the sometimes controversial position that “war-sustaining” (as opposed to directly “war-supporting” objects), also qualify military objectives.  For example, under this view, it would be lawful to target a state’s oil export industry if the enemy’s war effort depends on revenue from oil sales.</a:t>
            </a:r>
            <a:r>
              <a:rPr lang="en-US" sz="1600" baseline="30000" dirty="0"/>
              <a:t>12</a:t>
            </a:r>
            <a:endParaRPr lang="en-US" sz="1600" dirty="0"/>
          </a:p>
          <a:p>
            <a:pPr marL="0" indent="0">
              <a:lnSpc>
                <a:spcPct val="100000"/>
              </a:lnSpc>
              <a:spcBef>
                <a:spcPts val="0"/>
              </a:spcBef>
              <a:buNone/>
            </a:pPr>
            <a:endParaRPr lang="en-US" sz="18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r>
              <a:rPr lang="en-US" sz="1000" dirty="0"/>
              <a:t>11. TALLINN MANUAL 2.0, Rule 99, Prohibition of Attacking Civilian Objects (citing International Committee of the Red Cross Customary IHL Study, Rules 7, 9, and 10).</a:t>
            </a:r>
          </a:p>
          <a:p>
            <a:pPr marL="0" indent="0">
              <a:lnSpc>
                <a:spcPct val="100000"/>
              </a:lnSpc>
              <a:spcBef>
                <a:spcPts val="0"/>
              </a:spcBef>
              <a:buNone/>
            </a:pPr>
            <a:r>
              <a:rPr lang="en-US" sz="1000" dirty="0"/>
              <a:t>12. Department of Defense Law of War Manual, paras. 5.7.6.2.</a:t>
            </a:r>
          </a:p>
        </p:txBody>
      </p:sp>
      <p:sp>
        <p:nvSpPr>
          <p:cNvPr id="10" name="Title 1">
            <a:extLst>
              <a:ext uri="{FF2B5EF4-FFF2-40B4-BE49-F238E27FC236}">
                <a16:creationId xmlns:a16="http://schemas.microsoft.com/office/drawing/2014/main" xmlns="" id="{948AAF79-BB10-8C42-8F18-06DE9BF13E47}"/>
              </a:ext>
            </a:extLst>
          </p:cNvPr>
          <p:cNvSpPr>
            <a:spLocks noGrp="1"/>
          </p:cNvSpPr>
          <p:nvPr>
            <p:ph type="title"/>
          </p:nvPr>
        </p:nvSpPr>
        <p:spPr>
          <a:xfrm>
            <a:off x="628649" y="365126"/>
            <a:ext cx="8243501" cy="1325563"/>
          </a:xfrm>
        </p:spPr>
        <p:txBody>
          <a:bodyPr/>
          <a:lstStyle/>
          <a:p>
            <a:r>
              <a:rPr lang="en-US" dirty="0"/>
              <a:t>6. IHL, Cyber Operations, and IACs</a:t>
            </a:r>
            <a:br>
              <a:rPr lang="en-US" dirty="0"/>
            </a:br>
            <a:r>
              <a:rPr lang="en-US" dirty="0"/>
              <a:t>IHL Principles | Distinction (cont.)</a:t>
            </a:r>
          </a:p>
        </p:txBody>
      </p:sp>
    </p:spTree>
    <p:extLst>
      <p:ext uri="{BB962C8B-B14F-4D97-AF65-F5344CB8AC3E}">
        <p14:creationId xmlns:p14="http://schemas.microsoft.com/office/powerpoint/2010/main" val="135834807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showMasterSp="0">
  <p:cSld>
    <p:bg>
      <p:bgPr>
        <a:solidFill>
          <a:schemeClr val="bg1"/>
        </a:solidFill>
        <a:effectLst/>
      </p:bgPr>
    </p:bg>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xmlns="" id="{AAC864F7-82CC-E642-A066-78B66F2B0A75}"/>
              </a:ext>
            </a:extLst>
          </p:cNvPr>
          <p:cNvSpPr>
            <a:spLocks noGrp="1"/>
          </p:cNvSpPr>
          <p:nvPr>
            <p:ph idx="1"/>
          </p:nvPr>
        </p:nvSpPr>
        <p:spPr>
          <a:xfrm>
            <a:off x="628650" y="1576243"/>
            <a:ext cx="7886700" cy="4351338"/>
          </a:xfrm>
        </p:spPr>
        <p:txBody>
          <a:bodyPr/>
          <a:lstStyle/>
          <a:p>
            <a:pPr lvl="1"/>
            <a:r>
              <a:rPr lang="en-US" dirty="0"/>
              <a:t>Data.  As Experts disagree about whether data, in and of itself, may be considered the object of an attack.  The majority of Tallinn Manual participants concluded it may not.  Under this view, a cyber operation that corrupts or destroys civilian data would not violate the prohibition on attacking civilian objects.  However, as noted earlier, there is wide agreement that a cyber operation that corrupts and destroys civilian data that produces violent effects or renders civilian cyber infrastructure unable to perform its function would qualify as an attack and thereby violate the principle of distinction.</a:t>
            </a:r>
            <a:r>
              <a:rPr lang="en-US" baseline="30000" dirty="0"/>
              <a:t>13</a:t>
            </a:r>
            <a:endParaRPr lang="en-US"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r>
              <a:rPr lang="en-US" sz="1000" dirty="0"/>
              <a:t>13. TALLINN MANUAL 2.0, Rule 92, Definition of Cyber Attack; TALLINN MANUAL 2.0, Rule 100, Civilian and Military Objects.</a:t>
            </a:r>
          </a:p>
        </p:txBody>
      </p:sp>
      <p:sp>
        <p:nvSpPr>
          <p:cNvPr id="10" name="Title 1">
            <a:extLst>
              <a:ext uri="{FF2B5EF4-FFF2-40B4-BE49-F238E27FC236}">
                <a16:creationId xmlns:a16="http://schemas.microsoft.com/office/drawing/2014/main" xmlns="" id="{948AAF79-BB10-8C42-8F18-06DE9BF13E47}"/>
              </a:ext>
            </a:extLst>
          </p:cNvPr>
          <p:cNvSpPr>
            <a:spLocks noGrp="1"/>
          </p:cNvSpPr>
          <p:nvPr>
            <p:ph type="title"/>
          </p:nvPr>
        </p:nvSpPr>
        <p:spPr>
          <a:xfrm>
            <a:off x="628649" y="365126"/>
            <a:ext cx="8243501" cy="1325563"/>
          </a:xfrm>
        </p:spPr>
        <p:txBody>
          <a:bodyPr/>
          <a:lstStyle/>
          <a:p>
            <a:r>
              <a:rPr lang="en-US" dirty="0"/>
              <a:t>6. IHL, Cyber Operations, and IACs</a:t>
            </a:r>
            <a:br>
              <a:rPr lang="en-US" dirty="0"/>
            </a:br>
            <a:r>
              <a:rPr lang="en-US" dirty="0"/>
              <a:t>IHL Principles | Distinction (cont.)</a:t>
            </a:r>
          </a:p>
        </p:txBody>
      </p:sp>
    </p:spTree>
    <p:extLst>
      <p:ext uri="{BB962C8B-B14F-4D97-AF65-F5344CB8AC3E}">
        <p14:creationId xmlns:p14="http://schemas.microsoft.com/office/powerpoint/2010/main" val="98885515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showMasterSp="0">
  <p:cSld>
    <p:bg>
      <p:bgPr>
        <a:solidFill>
          <a:schemeClr val="bg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Discussion Question</a:t>
            </a:r>
          </a:p>
        </p:txBody>
      </p:sp>
      <p:sp>
        <p:nvSpPr>
          <p:cNvPr id="3" name="Content Placeholder 2"/>
          <p:cNvSpPr>
            <a:spLocks noGrp="1"/>
          </p:cNvSpPr>
          <p:nvPr>
            <p:ph idx="1"/>
          </p:nvPr>
        </p:nvSpPr>
        <p:spPr>
          <a:xfrm>
            <a:off x="628649" y="1825625"/>
            <a:ext cx="8024031" cy="4351338"/>
          </a:xfrm>
        </p:spPr>
        <p:txBody>
          <a:bodyPr/>
          <a:lstStyle/>
          <a:p>
            <a:pPr marL="0" indent="0">
              <a:buNone/>
            </a:pPr>
            <a:r>
              <a:rPr lang="en-US" dirty="0"/>
              <a:t>States A and B are involved in a public disagreement over B’s compliance with a nuclear weapons non-proliferation treaty.  As a show of force, A conducts a cyber operation that destroys electrical power distribution facilities resulting in a massive blackout in B’s capital city, disrupting millions of lives and resulting in sporadic looting and criminal behavior.  Has State A committed an attack that violates the principle of distinction under IHL?</a:t>
            </a:r>
          </a:p>
        </p:txBody>
      </p:sp>
    </p:spTree>
    <p:extLst>
      <p:ext uri="{BB962C8B-B14F-4D97-AF65-F5344CB8AC3E}">
        <p14:creationId xmlns:p14="http://schemas.microsoft.com/office/powerpoint/2010/main" val="179663896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showMasterSp="0">
  <p:cSld>
    <p:bg>
      <p:bgPr>
        <a:solidFill>
          <a:schemeClr val="bg1"/>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7F1D3453-B982-4A40-B880-5A1F7A6D535A}"/>
              </a:ext>
            </a:extLst>
          </p:cNvPr>
          <p:cNvSpPr>
            <a:spLocks noGrp="1"/>
          </p:cNvSpPr>
          <p:nvPr>
            <p:ph type="title"/>
          </p:nvPr>
        </p:nvSpPr>
        <p:spPr/>
        <p:txBody>
          <a:bodyPr/>
          <a:lstStyle/>
          <a:p>
            <a:r>
              <a:rPr lang="en-US" dirty="0"/>
              <a:t>Discussion Question Answered</a:t>
            </a:r>
          </a:p>
        </p:txBody>
      </p:sp>
      <p:sp>
        <p:nvSpPr>
          <p:cNvPr id="3" name="Content Placeholder 2">
            <a:extLst>
              <a:ext uri="{FF2B5EF4-FFF2-40B4-BE49-F238E27FC236}">
                <a16:creationId xmlns:a16="http://schemas.microsoft.com/office/drawing/2014/main" xmlns="" id="{F4EA8EAF-82E9-460D-BB58-47180351C65C}"/>
              </a:ext>
            </a:extLst>
          </p:cNvPr>
          <p:cNvSpPr>
            <a:spLocks noGrp="1"/>
          </p:cNvSpPr>
          <p:nvPr>
            <p:ph idx="1"/>
          </p:nvPr>
        </p:nvSpPr>
        <p:spPr/>
        <p:txBody>
          <a:bodyPr/>
          <a:lstStyle/>
          <a:p>
            <a:pPr marL="0" indent="0">
              <a:buNone/>
            </a:pPr>
            <a:r>
              <a:rPr lang="en-US" dirty="0"/>
              <a:t>IHL applies only during armed conflict, so the answer depends on whether State A and B are involved in an armed conflict.  On these facts, they were not in an armed conflict when the cyber operation occurred, although, depending on the scale and effects of the damage and blackout, this could be the first step.</a:t>
            </a:r>
          </a:p>
          <a:p>
            <a:pPr marL="0" indent="0">
              <a:buNone/>
            </a:pPr>
            <a:r>
              <a:rPr lang="en-US" dirty="0"/>
              <a:t>Given the fact that the cyber operations have (arguably) not caused death, personal injury, or significant property damage, it is difficult to consider these operations an armed attack.  Given the fact that the threshold for finding an unlawful use of force is lower than for an armed attack, one might make a stronger argument that this is an unlawful use of force.  It might also be considered an intervention designed to coerce State B to change its policy on nuclear weapons by undermining the social structure of State B’s people.</a:t>
            </a:r>
          </a:p>
        </p:txBody>
      </p:sp>
    </p:spTree>
    <p:extLst>
      <p:ext uri="{BB962C8B-B14F-4D97-AF65-F5344CB8AC3E}">
        <p14:creationId xmlns:p14="http://schemas.microsoft.com/office/powerpoint/2010/main" val="341867785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showMasterSp="0">
  <p:cSld>
    <p:bg>
      <p:bgPr>
        <a:solidFill>
          <a:schemeClr val="bg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Discussion Question</a:t>
            </a:r>
          </a:p>
        </p:txBody>
      </p:sp>
      <p:sp>
        <p:nvSpPr>
          <p:cNvPr id="3" name="Content Placeholder 2"/>
          <p:cNvSpPr>
            <a:spLocks noGrp="1"/>
          </p:cNvSpPr>
          <p:nvPr>
            <p:ph idx="1"/>
          </p:nvPr>
        </p:nvSpPr>
        <p:spPr/>
        <p:txBody>
          <a:bodyPr/>
          <a:lstStyle/>
          <a:p>
            <a:pPr marL="0" indent="0">
              <a:buNone/>
            </a:pPr>
            <a:r>
              <a:rPr lang="en-US" dirty="0"/>
              <a:t>While in an armed conflict with State B, State A conducts a cyber operation against State B’s agricultural testing laboratory destroying three years’ worth of research data.  State A alleges the lab is used for biological warfare research; State B denies this, asserting the research was intended to increase crop yields.  Has State A violated the principle of distinction?</a:t>
            </a:r>
          </a:p>
        </p:txBody>
      </p:sp>
    </p:spTree>
    <p:extLst>
      <p:ext uri="{BB962C8B-B14F-4D97-AF65-F5344CB8AC3E}">
        <p14:creationId xmlns:p14="http://schemas.microsoft.com/office/powerpoint/2010/main" val="233041806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D63B6D7C-333A-4A83-95DC-A449F02FA2B5}"/>
              </a:ext>
            </a:extLst>
          </p:cNvPr>
          <p:cNvSpPr>
            <a:spLocks noGrp="1"/>
          </p:cNvSpPr>
          <p:nvPr>
            <p:ph type="title"/>
          </p:nvPr>
        </p:nvSpPr>
        <p:spPr>
          <a:solidFill>
            <a:schemeClr val="bg1"/>
          </a:solidFill>
        </p:spPr>
        <p:txBody>
          <a:bodyPr/>
          <a:lstStyle/>
          <a:p>
            <a:r>
              <a:rPr lang="en-US" dirty="0"/>
              <a:t>Discussion Question Answered</a:t>
            </a:r>
          </a:p>
        </p:txBody>
      </p:sp>
      <p:sp>
        <p:nvSpPr>
          <p:cNvPr id="3" name="Content Placeholder 2">
            <a:extLst>
              <a:ext uri="{FF2B5EF4-FFF2-40B4-BE49-F238E27FC236}">
                <a16:creationId xmlns:a16="http://schemas.microsoft.com/office/drawing/2014/main" xmlns="" id="{910F2616-496B-4FC5-8777-0C4746481A65}"/>
              </a:ext>
            </a:extLst>
          </p:cNvPr>
          <p:cNvSpPr>
            <a:spLocks noGrp="1"/>
          </p:cNvSpPr>
          <p:nvPr>
            <p:ph idx="1"/>
          </p:nvPr>
        </p:nvSpPr>
        <p:spPr>
          <a:solidFill>
            <a:schemeClr val="bg1"/>
          </a:solidFill>
        </p:spPr>
        <p:txBody>
          <a:bodyPr/>
          <a:lstStyle/>
          <a:p>
            <a:pPr marL="0" indent="0">
              <a:buNone/>
            </a:pPr>
            <a:r>
              <a:rPr lang="en-US" dirty="0"/>
              <a:t>This question presents two issues.</a:t>
            </a:r>
          </a:p>
          <a:p>
            <a:pPr marL="0" indent="0">
              <a:buNone/>
            </a:pPr>
            <a:r>
              <a:rPr lang="en-US" dirty="0"/>
              <a:t>First, State A violates the principle of distinction only if State B’s research data does not serve a military purpose. To fully answer the question, more facts would be necessary.</a:t>
            </a:r>
          </a:p>
          <a:p>
            <a:pPr marL="0" indent="0">
              <a:buNone/>
            </a:pPr>
            <a:r>
              <a:rPr lang="en-US" dirty="0"/>
              <a:t>Second, State A violates the principle of distinction only if data is considered an object capable of destruction.  The majority of experts participating in the development of the Tallinn Manual concluded that data, standing alone, is not an object and therefore its destruction does not constitute an attack.  Under this view, the operation would not violate the principle of distinction.</a:t>
            </a:r>
          </a:p>
          <a:p>
            <a:pPr marL="0" indent="0">
              <a:buNone/>
            </a:pPr>
            <a:endParaRPr lang="en-US" dirty="0"/>
          </a:p>
        </p:txBody>
      </p:sp>
    </p:spTree>
    <p:extLst>
      <p:ext uri="{BB962C8B-B14F-4D97-AF65-F5344CB8AC3E}">
        <p14:creationId xmlns:p14="http://schemas.microsoft.com/office/powerpoint/2010/main" val="212642688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28649" y="1809142"/>
            <a:ext cx="7886700" cy="4351338"/>
          </a:xfrm>
        </p:spPr>
        <p:txBody>
          <a:bodyPr/>
          <a:lstStyle/>
          <a:p>
            <a:pPr marL="0" indent="0">
              <a:buNone/>
            </a:pPr>
            <a:r>
              <a:rPr lang="en-US" dirty="0"/>
              <a:t>IHL provides that a cyber attack is permitted to cause incidental loss of civilian life or injury to civilian persons, or damage to civilian objects, if that loss of life, injury, or damage is not excessive in relation to the direct military advantage anticipated from the attack.</a:t>
            </a:r>
            <a:r>
              <a:rPr lang="en-US" baseline="30000" dirty="0"/>
              <a:t>14</a:t>
            </a:r>
            <a:r>
              <a:rPr lang="en-US" dirty="0"/>
              <a:t>  This incidental loss is often known as “collateral damage.”  </a:t>
            </a:r>
          </a:p>
          <a:p>
            <a:pPr marL="0" indent="0">
              <a:buNone/>
            </a:pPr>
            <a:r>
              <a:rPr lang="en-US" dirty="0"/>
              <a:t>Collateral damage is unlawful only if it is “excessive,” but the term is not defined in international law.  It is possible that a particular attack may be considered legitimate even it results in significant collateral damage; likewise, it is also possible that an attack resulting in minimal collateral damage may be unlawful.  The answer lies in the balance of anticipated military gain against reasonably anticipated collateral damage.  If the anticipated military gain outweighs the anticipated collateral damage, the operation is lawful.</a:t>
            </a:r>
          </a:p>
          <a:p>
            <a:pPr marL="0" indent="0">
              <a:buNone/>
            </a:pPr>
            <a:endParaRPr lang="en-US" dirty="0"/>
          </a:p>
          <a:p>
            <a:pPr marL="0" indent="0">
              <a:buNone/>
            </a:pPr>
            <a:endParaRPr lang="en-US" sz="1000" dirty="0"/>
          </a:p>
          <a:p>
            <a:pPr marL="0" indent="0">
              <a:buNone/>
            </a:pPr>
            <a:r>
              <a:rPr lang="en-US" sz="1000" dirty="0"/>
              <a:t>14. TALLINN MANUAL 2.0, Rule 113, Proportionality (citing Additio</a:t>
            </a:r>
            <a:r>
              <a:rPr lang="en-US" sz="900" dirty="0"/>
              <a:t>nal Protocol I to the Geneva Conventions, Art. 51(5)(b), 57(2)(iii)).</a:t>
            </a:r>
            <a:endParaRPr lang="en-US" sz="1000" dirty="0"/>
          </a:p>
        </p:txBody>
      </p:sp>
      <p:sp>
        <p:nvSpPr>
          <p:cNvPr id="8" name="Title 1">
            <a:extLst>
              <a:ext uri="{FF2B5EF4-FFF2-40B4-BE49-F238E27FC236}">
                <a16:creationId xmlns:a16="http://schemas.microsoft.com/office/drawing/2014/main" xmlns="" id="{948AAF79-BB10-8C42-8F18-06DE9BF13E47}"/>
              </a:ext>
            </a:extLst>
          </p:cNvPr>
          <p:cNvSpPr>
            <a:spLocks noGrp="1"/>
          </p:cNvSpPr>
          <p:nvPr>
            <p:ph type="title"/>
          </p:nvPr>
        </p:nvSpPr>
        <p:spPr>
          <a:xfrm>
            <a:off x="628649" y="365126"/>
            <a:ext cx="8243501" cy="1325563"/>
          </a:xfrm>
        </p:spPr>
        <p:txBody>
          <a:bodyPr/>
          <a:lstStyle/>
          <a:p>
            <a:r>
              <a:rPr lang="en-US" dirty="0"/>
              <a:t>6. IHL, Cyber Operations, and IACs</a:t>
            </a:r>
            <a:br>
              <a:rPr lang="en-US" dirty="0"/>
            </a:br>
            <a:r>
              <a:rPr lang="en-US" dirty="0"/>
              <a:t>IHL Principles | Proportionality</a:t>
            </a:r>
          </a:p>
        </p:txBody>
      </p:sp>
    </p:spTree>
    <p:extLst>
      <p:ext uri="{BB962C8B-B14F-4D97-AF65-F5344CB8AC3E}">
        <p14:creationId xmlns:p14="http://schemas.microsoft.com/office/powerpoint/2010/main" val="221570601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showMasterSp="0">
  <p:cSld>
    <p:bg>
      <p:bgPr>
        <a:solidFill>
          <a:schemeClr val="bg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Discussion Questions</a:t>
            </a:r>
          </a:p>
        </p:txBody>
      </p:sp>
      <p:sp>
        <p:nvSpPr>
          <p:cNvPr id="3" name="Content Placeholder 2"/>
          <p:cNvSpPr>
            <a:spLocks noGrp="1"/>
          </p:cNvSpPr>
          <p:nvPr>
            <p:ph idx="1"/>
          </p:nvPr>
        </p:nvSpPr>
        <p:spPr>
          <a:xfrm>
            <a:off x="628650" y="1615036"/>
            <a:ext cx="7886700" cy="4351338"/>
          </a:xfrm>
        </p:spPr>
        <p:txBody>
          <a:bodyPr/>
          <a:lstStyle/>
          <a:p>
            <a:pPr marL="457200" indent="-457200">
              <a:buFont typeface="+mj-lt"/>
              <a:buAutoNum type="arabicPeriod"/>
            </a:pPr>
            <a:r>
              <a:rPr lang="en-US" dirty="0"/>
              <a:t>Is it possible for an attack that satisfies the principle of distinction to violate the principle of proportionality?</a:t>
            </a:r>
          </a:p>
          <a:p>
            <a:pPr marL="457200" indent="-457200">
              <a:buFont typeface="+mj-lt"/>
              <a:buAutoNum type="arabicPeriod" startAt="2"/>
            </a:pPr>
            <a:r>
              <a:rPr lang="en-US" dirty="0"/>
              <a:t>During an armed conflict with State B, State A conducts a cyber operation against an irrigation system that supplies agricultural land on a military base as well as in the civilian community.  The cyber operation floods 500 acres on a military base and 500,000 acres in the adjacent valley, ruining a year’s harvest.  Has State violated the principle of proportionality?</a:t>
            </a:r>
          </a:p>
        </p:txBody>
      </p:sp>
    </p:spTree>
    <p:extLst>
      <p:ext uri="{BB962C8B-B14F-4D97-AF65-F5344CB8AC3E}">
        <p14:creationId xmlns:p14="http://schemas.microsoft.com/office/powerpoint/2010/main" val="166168444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title"/>
          </p:nvPr>
        </p:nvSpPr>
        <p:spPr>
          <a:xfrm>
            <a:off x="628649" y="0"/>
            <a:ext cx="7724775" cy="1325563"/>
          </a:xfrm>
        </p:spPr>
        <p:txBody>
          <a:bodyPr/>
          <a:lstStyle/>
          <a:p>
            <a:r>
              <a:rPr lang="en-US" dirty="0"/>
              <a:t>Lesson Outline: Rules for Conducting Cyber Operations Against State Actors (Part 2)</a:t>
            </a:r>
            <a:endParaRPr lang="en-US" sz="2000" dirty="0"/>
          </a:p>
        </p:txBody>
      </p:sp>
      <p:sp>
        <p:nvSpPr>
          <p:cNvPr id="3" name="Content Placeholder 2"/>
          <p:cNvSpPr>
            <a:spLocks noGrp="1"/>
          </p:cNvSpPr>
          <p:nvPr>
            <p:ph idx="1"/>
          </p:nvPr>
        </p:nvSpPr>
        <p:spPr>
          <a:xfrm>
            <a:off x="628649" y="2110635"/>
            <a:ext cx="7886700" cy="4351338"/>
          </a:xfrm>
        </p:spPr>
        <p:txBody>
          <a:bodyPr/>
          <a:lstStyle/>
          <a:p>
            <a:pPr marL="457200" indent="-457200">
              <a:buFont typeface="+mj-lt"/>
              <a:buAutoNum type="arabicPeriod" startAt="6"/>
            </a:pPr>
            <a:r>
              <a:rPr lang="en-US" dirty="0"/>
              <a:t>International Humanitarian Law (IHL), cyber operations, and IACs</a:t>
            </a:r>
          </a:p>
          <a:p>
            <a:pPr marL="800100" lvl="1" indent="-457200">
              <a:buFont typeface="+mj-lt"/>
              <a:buAutoNum type="alphaLcPeriod"/>
            </a:pPr>
            <a:r>
              <a:rPr lang="en-US" dirty="0"/>
              <a:t>IHL in cyber operations</a:t>
            </a:r>
          </a:p>
          <a:p>
            <a:pPr marL="800100" lvl="1" indent="-457200">
              <a:buFont typeface="+mj-lt"/>
              <a:buAutoNum type="alphaLcPeriod"/>
            </a:pPr>
            <a:r>
              <a:rPr lang="en-US" dirty="0"/>
              <a:t>The definition of “cyber attack” </a:t>
            </a:r>
          </a:p>
          <a:p>
            <a:pPr marL="800100" lvl="1" indent="-457200">
              <a:buFont typeface="+mj-lt"/>
              <a:buAutoNum type="alphaLcPeriod"/>
            </a:pPr>
            <a:r>
              <a:rPr lang="en-US" dirty="0"/>
              <a:t>IHL principles relevant to cyber attacks</a:t>
            </a:r>
          </a:p>
          <a:p>
            <a:pPr marL="1143000" lvl="2" indent="-457200">
              <a:buFont typeface="+mj-lt"/>
              <a:buAutoNum type="arabicPeriod"/>
            </a:pPr>
            <a:r>
              <a:rPr lang="en-US" dirty="0"/>
              <a:t>Distinction</a:t>
            </a:r>
          </a:p>
          <a:p>
            <a:pPr marL="1143000" lvl="2" indent="-457200">
              <a:buFont typeface="+mj-lt"/>
              <a:buAutoNum type="arabicPeriod"/>
            </a:pPr>
            <a:r>
              <a:rPr lang="en-US" dirty="0"/>
              <a:t>Proportionality</a:t>
            </a:r>
          </a:p>
          <a:p>
            <a:pPr marL="800100" lvl="1" indent="-457200">
              <a:buFont typeface="+mj-lt"/>
              <a:buAutoNum type="alphaLcPeriod"/>
            </a:pPr>
            <a:r>
              <a:rPr lang="en-US" dirty="0"/>
              <a:t>Application of IHL to specific cyber operations</a:t>
            </a:r>
          </a:p>
          <a:p>
            <a:pPr marL="1143000" lvl="2" indent="-457200">
              <a:buFont typeface="+mj-lt"/>
              <a:buAutoNum type="arabicPeriod"/>
            </a:pPr>
            <a:r>
              <a:rPr lang="en-US" dirty="0"/>
              <a:t>Neutral parties</a:t>
            </a:r>
          </a:p>
          <a:p>
            <a:pPr marL="1143000" lvl="2" indent="-457200">
              <a:buFont typeface="+mj-lt"/>
              <a:buAutoNum type="arabicPeriod"/>
            </a:pPr>
            <a:r>
              <a:rPr lang="en-US" dirty="0"/>
              <a:t>Diplomatic facilities</a:t>
            </a:r>
          </a:p>
          <a:p>
            <a:pPr marL="1143000" lvl="2" indent="-457200">
              <a:buFont typeface="+mj-lt"/>
              <a:buAutoNum type="arabicPeriod"/>
            </a:pPr>
            <a:r>
              <a:rPr lang="en-US" dirty="0"/>
              <a:t>Medical persons and objects</a:t>
            </a:r>
          </a:p>
          <a:p>
            <a:pPr marL="1143000" lvl="2" indent="-457200">
              <a:buFont typeface="+mj-lt"/>
              <a:buAutoNum type="arabicPeriod"/>
            </a:pPr>
            <a:r>
              <a:rPr lang="en-US" dirty="0"/>
              <a:t>Installations containing dangerous forces</a:t>
            </a:r>
          </a:p>
          <a:p>
            <a:pPr marL="1143000" lvl="2" indent="-457200">
              <a:buFont typeface="+mj-lt"/>
              <a:buAutoNum type="arabicPeriod"/>
            </a:pPr>
            <a:r>
              <a:rPr lang="en-US" dirty="0"/>
              <a:t>Objects indispensable to civilian survival </a:t>
            </a:r>
          </a:p>
          <a:p>
            <a:pPr marL="1143000" lvl="2" indent="-457200">
              <a:buFont typeface="+mj-lt"/>
              <a:buAutoNum type="arabicPeriod"/>
            </a:pPr>
            <a:r>
              <a:rPr lang="en-US" dirty="0"/>
              <a:t>The natural environment</a:t>
            </a:r>
          </a:p>
          <a:p>
            <a:pPr marL="1143000" lvl="2" indent="-457200">
              <a:buFont typeface="+mj-lt"/>
              <a:buAutoNum type="arabicPeriod"/>
            </a:pPr>
            <a:r>
              <a:rPr lang="en-US" dirty="0"/>
              <a:t>Cultural property</a:t>
            </a:r>
          </a:p>
          <a:p>
            <a:pPr marL="1143000" lvl="2" indent="-457200">
              <a:buFont typeface="+mj-lt"/>
              <a:buAutoNum type="arabicPeriod"/>
            </a:pPr>
            <a:endParaRPr lang="en-US" dirty="0"/>
          </a:p>
          <a:p>
            <a:pPr marL="685800" lvl="2" indent="0">
              <a:buNone/>
            </a:pPr>
            <a:endParaRPr lang="en-US" dirty="0"/>
          </a:p>
        </p:txBody>
      </p:sp>
      <p:sp>
        <p:nvSpPr>
          <p:cNvPr id="5" name="Rectangle 4"/>
          <p:cNvSpPr/>
          <p:nvPr/>
        </p:nvSpPr>
        <p:spPr>
          <a:xfrm>
            <a:off x="628649" y="1325563"/>
            <a:ext cx="7587880" cy="523220"/>
          </a:xfrm>
          <a:prstGeom prst="rect">
            <a:avLst/>
          </a:prstGeom>
        </p:spPr>
        <p:txBody>
          <a:bodyPr wrap="square">
            <a:spAutoFit/>
          </a:bodyPr>
          <a:lstStyle/>
          <a:p>
            <a:r>
              <a:rPr lang="en-US" sz="1400" b="1" dirty="0">
                <a:solidFill>
                  <a:srgbClr val="FF0000"/>
                </a:solidFill>
                <a:latin typeface="+mn-lt"/>
              </a:rPr>
              <a:t>NOTE:  THE MATERIAL IN THIS LESSON ASSUMES KNOWLEDGE OF MATERIAL TAUGHT IN LESSON 21</a:t>
            </a:r>
            <a:r>
              <a:rPr lang="en-US" sz="1400" b="1" dirty="0">
                <a:solidFill>
                  <a:srgbClr val="FF0000"/>
                </a:solidFill>
              </a:rPr>
              <a:t>.  </a:t>
            </a:r>
            <a:r>
              <a:rPr lang="en-US" sz="1400" b="1" dirty="0">
                <a:solidFill>
                  <a:srgbClr val="FF0000"/>
                </a:solidFill>
                <a:latin typeface="+mn-lt"/>
              </a:rPr>
              <a:t>PARTS 1-5 OF THIS OUTLINE ARE CONTAINED IN THE PREVIOUS LESSON.</a:t>
            </a:r>
          </a:p>
        </p:txBody>
      </p:sp>
    </p:spTree>
    <p:extLst>
      <p:ext uri="{BB962C8B-B14F-4D97-AF65-F5344CB8AC3E}">
        <p14:creationId xmlns:p14="http://schemas.microsoft.com/office/powerpoint/2010/main" val="147690826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9E145C0-7D09-46BF-A719-380BEDA2760B}"/>
              </a:ext>
            </a:extLst>
          </p:cNvPr>
          <p:cNvSpPr>
            <a:spLocks noGrp="1"/>
          </p:cNvSpPr>
          <p:nvPr>
            <p:ph type="title"/>
          </p:nvPr>
        </p:nvSpPr>
        <p:spPr/>
        <p:txBody>
          <a:bodyPr/>
          <a:lstStyle/>
          <a:p>
            <a:r>
              <a:rPr lang="en-US" dirty="0"/>
              <a:t>Discussion Questions Answered</a:t>
            </a:r>
          </a:p>
        </p:txBody>
      </p:sp>
      <p:sp>
        <p:nvSpPr>
          <p:cNvPr id="3" name="Content Placeholder 2">
            <a:extLst>
              <a:ext uri="{FF2B5EF4-FFF2-40B4-BE49-F238E27FC236}">
                <a16:creationId xmlns:a16="http://schemas.microsoft.com/office/drawing/2014/main" xmlns="" id="{C091BEE6-1AAC-466C-BC33-797C754906D8}"/>
              </a:ext>
            </a:extLst>
          </p:cNvPr>
          <p:cNvSpPr>
            <a:spLocks noGrp="1"/>
          </p:cNvSpPr>
          <p:nvPr>
            <p:ph idx="1"/>
          </p:nvPr>
        </p:nvSpPr>
        <p:spPr/>
        <p:txBody>
          <a:bodyPr/>
          <a:lstStyle/>
          <a:p>
            <a:pPr marL="457200" indent="-457200">
              <a:buAutoNum type="arabicPeriod"/>
            </a:pPr>
            <a:r>
              <a:rPr lang="en-US" dirty="0"/>
              <a:t>Yes.  Even though a target may be a valid military objective, the anticipated military gain expected to result from an attack on the target may be insufficient to justify the expected injury to civilian persons or damage to civilian property.</a:t>
            </a:r>
          </a:p>
          <a:p>
            <a:pPr marL="457200" indent="-457200">
              <a:buFont typeface="Arial" charset="0"/>
              <a:buAutoNum type="arabicPeriod"/>
            </a:pPr>
            <a:r>
              <a:rPr lang="en-US" dirty="0"/>
              <a:t>Most likely yes.  Even though the military food production was a legitimate target, the gain seems unlikely to outweigh the destruction of 5000 times the amount of food for the civilian population.</a:t>
            </a:r>
          </a:p>
          <a:p>
            <a:pPr marL="457200" indent="-457200">
              <a:buAutoNum type="arabicPeriod"/>
            </a:pPr>
            <a:endParaRPr lang="en-US" dirty="0"/>
          </a:p>
          <a:p>
            <a:pPr marL="0" indent="0">
              <a:buNone/>
            </a:pPr>
            <a:endParaRPr lang="en-US" dirty="0"/>
          </a:p>
        </p:txBody>
      </p:sp>
    </p:spTree>
    <p:extLst>
      <p:ext uri="{BB962C8B-B14F-4D97-AF65-F5344CB8AC3E}">
        <p14:creationId xmlns:p14="http://schemas.microsoft.com/office/powerpoint/2010/main" val="213961284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xmlns="" id="{D545CADB-D1EE-9D44-A33F-44462EC495F8}"/>
              </a:ext>
            </a:extLst>
          </p:cNvPr>
          <p:cNvSpPr>
            <a:spLocks noGrp="1"/>
          </p:cNvSpPr>
          <p:nvPr>
            <p:ph idx="1"/>
          </p:nvPr>
        </p:nvSpPr>
        <p:spPr>
          <a:xfrm>
            <a:off x="628650" y="1609867"/>
            <a:ext cx="7886700" cy="4351338"/>
          </a:xfrm>
        </p:spPr>
        <p:txBody>
          <a:bodyPr/>
          <a:lstStyle/>
          <a:p>
            <a:pPr marL="0" indent="0">
              <a:buNone/>
            </a:pPr>
            <a:r>
              <a:rPr lang="en-US" dirty="0"/>
              <a:t>Having discussed the circumstances in which international humanitarian law will apply to cyber operations, as well as the definition of a cyber attack and key principles governing cyber attacks, we now examine how IHL affects cyber operations against several potential categories of target.</a:t>
            </a:r>
          </a:p>
          <a:p>
            <a:pPr marL="457200" indent="-457200">
              <a:buAutoNum type="arabicPeriod"/>
            </a:pPr>
            <a:r>
              <a:rPr lang="en-US" dirty="0"/>
              <a:t>Neutral parties and infrastructure</a:t>
            </a:r>
            <a:r>
              <a:rPr lang="en-US" baseline="30000" dirty="0"/>
              <a:t>15</a:t>
            </a:r>
            <a:endParaRPr lang="en-US" dirty="0"/>
          </a:p>
          <a:p>
            <a:pPr lvl="1"/>
            <a:r>
              <a:rPr lang="en-US" dirty="0"/>
              <a:t>The law of neutrality applies only during international armed conflict and is designed to protect states, their citizens, and property not party to the conflict from harm arising from the conflict.  It also ensures that neutrals do nothing to give advantage to any party to the conflict.  Given the global distribution of and dependency on cyber assets, the law of neutrality is especially important in contemporary cyber conflicts.</a:t>
            </a:r>
          </a:p>
          <a:p>
            <a:pPr lvl="1"/>
            <a:r>
              <a:rPr lang="en-US" dirty="0"/>
              <a:t>Although the law is complex and subject to certain caveats, the basic principle is that belligerents may not attack or launch attacks from or through cyber infrastructure located in neutral territory or infrastructure located outside neutral territory if owned by a neutral state. </a:t>
            </a:r>
          </a:p>
          <a:p>
            <a:pPr marL="0" indent="0">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r>
              <a:rPr lang="en-US" sz="1000" dirty="0"/>
              <a:t>15. TALLINN MANUAL 2.0, </a:t>
            </a:r>
            <a:r>
              <a:rPr lang="en-US" sz="1000" dirty="0" err="1"/>
              <a:t>ch.</a:t>
            </a:r>
            <a:r>
              <a:rPr lang="en-US" sz="1000" dirty="0"/>
              <a:t> 20, sec. 1 (citing Hague Convention V, XIII).</a:t>
            </a:r>
          </a:p>
        </p:txBody>
      </p:sp>
      <p:sp>
        <p:nvSpPr>
          <p:cNvPr id="5" name="Title 1">
            <a:extLst>
              <a:ext uri="{FF2B5EF4-FFF2-40B4-BE49-F238E27FC236}">
                <a16:creationId xmlns:a16="http://schemas.microsoft.com/office/drawing/2014/main" xmlns="" id="{948AAF79-BB10-8C42-8F18-06DE9BF13E47}"/>
              </a:ext>
            </a:extLst>
          </p:cNvPr>
          <p:cNvSpPr>
            <a:spLocks noGrp="1"/>
          </p:cNvSpPr>
          <p:nvPr>
            <p:ph type="title"/>
          </p:nvPr>
        </p:nvSpPr>
        <p:spPr>
          <a:xfrm>
            <a:off x="628649" y="365126"/>
            <a:ext cx="8243501" cy="1325563"/>
          </a:xfrm>
        </p:spPr>
        <p:txBody>
          <a:bodyPr/>
          <a:lstStyle/>
          <a:p>
            <a:r>
              <a:rPr lang="en-US" dirty="0"/>
              <a:t>6. IHL, Cyber Operations, and IACs</a:t>
            </a:r>
            <a:br>
              <a:rPr lang="en-US" dirty="0"/>
            </a:br>
            <a:r>
              <a:rPr lang="en-US" dirty="0"/>
              <a:t>Application of IHL to Specific Cyber Operations</a:t>
            </a:r>
          </a:p>
        </p:txBody>
      </p:sp>
    </p:spTree>
    <p:extLst>
      <p:ext uri="{BB962C8B-B14F-4D97-AF65-F5344CB8AC3E}">
        <p14:creationId xmlns:p14="http://schemas.microsoft.com/office/powerpoint/2010/main" val="405969793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xmlns="" id="{D545CADB-D1EE-9D44-A33F-44462EC495F8}"/>
              </a:ext>
            </a:extLst>
          </p:cNvPr>
          <p:cNvSpPr>
            <a:spLocks noGrp="1"/>
          </p:cNvSpPr>
          <p:nvPr>
            <p:ph idx="1"/>
          </p:nvPr>
        </p:nvSpPr>
        <p:spPr>
          <a:xfrm>
            <a:off x="628650" y="1554502"/>
            <a:ext cx="7886700" cy="4351338"/>
          </a:xfrm>
        </p:spPr>
        <p:txBody>
          <a:bodyPr/>
          <a:lstStyle/>
          <a:p>
            <a:pPr marL="457200" indent="-457200">
              <a:buFont typeface="+mj-lt"/>
              <a:buAutoNum type="arabicPeriod" startAt="2"/>
            </a:pPr>
            <a:r>
              <a:rPr lang="en-US" sz="1800" dirty="0"/>
              <a:t>Diplomatic facilities.</a:t>
            </a:r>
            <a:r>
              <a:rPr lang="en-US" sz="1800" baseline="30000" dirty="0"/>
              <a:t>16</a:t>
            </a:r>
            <a:r>
              <a:rPr lang="en-US" sz="1800" dirty="0"/>
              <a:t>  The cyber infrastructure within the premises of a diplomatic mission or consular post is protected by the inviolability of that mission or post, and a host state must take appropriate steps to protect a guest state’s cyber infrastructure located within its mission.</a:t>
            </a:r>
          </a:p>
          <a:p>
            <a:pPr marL="457200" indent="-457200">
              <a:buFont typeface="+mj-lt"/>
              <a:buAutoNum type="arabicPeriod" startAt="2"/>
            </a:pPr>
            <a:r>
              <a:rPr lang="en-US" sz="1800" dirty="0"/>
              <a:t>Medical persons and objects.</a:t>
            </a:r>
            <a:r>
              <a:rPr lang="en-US" sz="1800" baseline="30000" dirty="0"/>
              <a:t>17</a:t>
            </a:r>
            <a:r>
              <a:rPr lang="en-US" sz="1800" dirty="0"/>
              <a:t>  Medical persons and objects may not be attacked.  Moreover, they may not be impeded from performing their missions.  For example, it would be a violation of IHL to interfere with the operations of medical units.  Finally, a state must protect medical persons and objects within its control from attacks or interference from state or non-state actors.</a:t>
            </a:r>
          </a:p>
          <a:p>
            <a:pPr marL="457200" indent="-457200">
              <a:buFont typeface="+mj-lt"/>
              <a:buAutoNum type="arabicPeriod" startAt="2"/>
            </a:pPr>
            <a:r>
              <a:rPr lang="en-US" sz="1800" dirty="0"/>
              <a:t>Installations containing dangerous forces.</a:t>
            </a:r>
            <a:r>
              <a:rPr lang="en-US" sz="1800" baseline="30000" dirty="0"/>
              <a:t>18</a:t>
            </a:r>
            <a:r>
              <a:rPr lang="en-US" sz="1800" dirty="0"/>
              <a:t> Particular care must be exercised when cyber operations are directed at a facility containing dangerous forces that may cause severe losses amongst the civilian population such as dams and nuclear power stations.</a:t>
            </a:r>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r>
              <a:rPr lang="en-US" sz="1000" dirty="0"/>
              <a:t>16. TALLIN MANUAL 2.0, Rule 39, Inviolability of Premises in Which Cyber Infrastructure is Located (citing Vienna Convention on Diplomatic Relations, Art. 47(2); Vienna Convention on Consular Relations, Art. 72(2)).</a:t>
            </a:r>
          </a:p>
          <a:p>
            <a:pPr marL="0" indent="0">
              <a:lnSpc>
                <a:spcPct val="100000"/>
              </a:lnSpc>
              <a:spcBef>
                <a:spcPts val="0"/>
              </a:spcBef>
              <a:buNone/>
            </a:pPr>
            <a:r>
              <a:rPr lang="en-US" sz="1000" dirty="0"/>
              <a:t>17. TALLINN MANUAL 2.0, Rule 131, Medical and Religious Personnel, Medical Units and Transports (citing International Committee of the Red Cross Customary IHL Study, Rules 25, 27-30).</a:t>
            </a:r>
          </a:p>
          <a:p>
            <a:pPr marL="0" indent="0">
              <a:lnSpc>
                <a:spcPct val="100000"/>
              </a:lnSpc>
              <a:spcBef>
                <a:spcPts val="0"/>
              </a:spcBef>
              <a:buNone/>
            </a:pPr>
            <a:r>
              <a:rPr lang="en-US" sz="1000" dirty="0"/>
              <a:t>18. TALLINN MANUAL 2.0, Rule 140, Duty of Care During Attacks on Dams, Dykes, and Nuclear Electrical Generating Stations (citing Additional Protocol I to the Geneva Conventions, Art. 56; Additional Protocol II to the Geneva Conventions, Art. 15).</a:t>
            </a:r>
          </a:p>
        </p:txBody>
      </p:sp>
      <p:sp>
        <p:nvSpPr>
          <p:cNvPr id="5" name="Title 1">
            <a:extLst>
              <a:ext uri="{FF2B5EF4-FFF2-40B4-BE49-F238E27FC236}">
                <a16:creationId xmlns:a16="http://schemas.microsoft.com/office/drawing/2014/main" xmlns="" id="{948AAF79-BB10-8C42-8F18-06DE9BF13E47}"/>
              </a:ext>
            </a:extLst>
          </p:cNvPr>
          <p:cNvSpPr>
            <a:spLocks noGrp="1"/>
          </p:cNvSpPr>
          <p:nvPr>
            <p:ph type="title"/>
          </p:nvPr>
        </p:nvSpPr>
        <p:spPr>
          <a:xfrm>
            <a:off x="628649" y="365126"/>
            <a:ext cx="8243501" cy="1325563"/>
          </a:xfrm>
        </p:spPr>
        <p:txBody>
          <a:bodyPr/>
          <a:lstStyle/>
          <a:p>
            <a:r>
              <a:rPr lang="en-US" dirty="0"/>
              <a:t>6. IHL, Cyber Operations, and IACs</a:t>
            </a:r>
            <a:br>
              <a:rPr lang="en-US" dirty="0"/>
            </a:br>
            <a:r>
              <a:rPr lang="en-US" dirty="0"/>
              <a:t>Application of5IHL to Specific Cyber Operations</a:t>
            </a:r>
          </a:p>
        </p:txBody>
      </p:sp>
    </p:spTree>
    <p:extLst>
      <p:ext uri="{BB962C8B-B14F-4D97-AF65-F5344CB8AC3E}">
        <p14:creationId xmlns:p14="http://schemas.microsoft.com/office/powerpoint/2010/main" val="37205614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xmlns="" id="{D545CADB-D1EE-9D44-A33F-44462EC495F8}"/>
              </a:ext>
            </a:extLst>
          </p:cNvPr>
          <p:cNvSpPr>
            <a:spLocks noGrp="1"/>
          </p:cNvSpPr>
          <p:nvPr>
            <p:ph idx="1"/>
          </p:nvPr>
        </p:nvSpPr>
        <p:spPr>
          <a:xfrm>
            <a:off x="537210" y="1690689"/>
            <a:ext cx="7886700" cy="4351338"/>
          </a:xfrm>
        </p:spPr>
        <p:txBody>
          <a:bodyPr/>
          <a:lstStyle/>
          <a:p>
            <a:pPr marL="457200" indent="-457200">
              <a:buFont typeface="+mj-lt"/>
              <a:buAutoNum type="arabicPeriod" startAt="5"/>
            </a:pPr>
            <a:r>
              <a:rPr lang="en-US" sz="1800" dirty="0"/>
              <a:t>Objects indispensable to survival of the civilian population.</a:t>
            </a:r>
            <a:r>
              <a:rPr lang="en-US" sz="1800" baseline="30000" dirty="0"/>
              <a:t>18</a:t>
            </a:r>
            <a:r>
              <a:rPr lang="en-US" sz="1800" dirty="0"/>
              <a:t>  These objects include food, agricultural areas for growing food, crops, livestock, drinking water, installations and supplies, and medical supplies.  This rule applies to instances when the specific purpose of the actions is to deny the civilian population the sustenance value of the objects and does not cover situations in which indispensable objects are incidentally destroyed by an attack on a legitimate military objective, or, if the objects themselves have a distinct military purpose.</a:t>
            </a:r>
          </a:p>
          <a:p>
            <a:pPr marL="457200" indent="-457200">
              <a:buFont typeface="+mj-lt"/>
              <a:buAutoNum type="arabicPeriod" startAt="5"/>
            </a:pPr>
            <a:r>
              <a:rPr lang="en-US" sz="1800" dirty="0"/>
              <a:t>The environment.</a:t>
            </a:r>
            <a:r>
              <a:rPr lang="en-US" sz="1800" baseline="30000" dirty="0"/>
              <a:t>19</a:t>
            </a:r>
            <a:r>
              <a:rPr lang="en-US" sz="1800" dirty="0"/>
              <a:t>  The natural environment is considered a civilian object, and actions designed to destroy the environment or cause widespread, long-term, and especially severe damage are prohibited.</a:t>
            </a:r>
          </a:p>
          <a:p>
            <a:pPr marL="457200" indent="-457200">
              <a:buFont typeface="+mj-lt"/>
              <a:buAutoNum type="arabicPeriod" startAt="5"/>
            </a:pPr>
            <a:r>
              <a:rPr lang="en-US" sz="1800" dirty="0"/>
              <a:t>Cultural property.</a:t>
            </a:r>
            <a:r>
              <a:rPr lang="en-US" sz="1800" baseline="30000" dirty="0"/>
              <a:t>20</a:t>
            </a:r>
            <a:r>
              <a:rPr lang="en-US" sz="1800" dirty="0"/>
              <a:t>  Cultural property may not be attacked, and likewise must be protected.</a:t>
            </a:r>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r>
              <a:rPr lang="en-US" sz="1000" dirty="0"/>
              <a:t>18. TALLINN MANUAL 2.0, Rule 141, Protection of Objects Indispensable to Survival (citing Additional Protocol I to the Geneva Convention, Art. 54(2)).</a:t>
            </a:r>
          </a:p>
          <a:p>
            <a:pPr marL="0" indent="0">
              <a:lnSpc>
                <a:spcPct val="100000"/>
              </a:lnSpc>
              <a:spcBef>
                <a:spcPts val="0"/>
              </a:spcBef>
              <a:buNone/>
            </a:pPr>
            <a:r>
              <a:rPr lang="en-US" sz="1000" dirty="0"/>
              <a:t>19. TALLINN MANUAL 2.0, Rule 143, Protection of the Natural Environment (citing International Committee of the Red Cross Customary IHL Study, Rule 43).</a:t>
            </a:r>
          </a:p>
          <a:p>
            <a:pPr marL="0" indent="0">
              <a:lnSpc>
                <a:spcPct val="100000"/>
              </a:lnSpc>
              <a:spcBef>
                <a:spcPts val="0"/>
              </a:spcBef>
              <a:buNone/>
            </a:pPr>
            <a:r>
              <a:rPr lang="en-US" sz="1000" dirty="0"/>
              <a:t>20. TALLINN MANUAL 2.0, Rule 142, Respect for and Protection of Cultural Property (citing Additional Protocol I to the Geneva Conventions, Art. 53; Additional Protocol II to the Geneva Conventions, Art. 16).</a:t>
            </a:r>
          </a:p>
          <a:p>
            <a:pPr marL="457200" indent="-457200">
              <a:buFont typeface="+mj-lt"/>
              <a:buAutoNum type="arabicPeriod" startAt="5"/>
            </a:pPr>
            <a:endParaRPr lang="en-US" dirty="0"/>
          </a:p>
        </p:txBody>
      </p:sp>
      <p:sp>
        <p:nvSpPr>
          <p:cNvPr id="5" name="Title 1">
            <a:extLst>
              <a:ext uri="{FF2B5EF4-FFF2-40B4-BE49-F238E27FC236}">
                <a16:creationId xmlns:a16="http://schemas.microsoft.com/office/drawing/2014/main" xmlns="" id="{948AAF79-BB10-8C42-8F18-06DE9BF13E47}"/>
              </a:ext>
            </a:extLst>
          </p:cNvPr>
          <p:cNvSpPr>
            <a:spLocks noGrp="1"/>
          </p:cNvSpPr>
          <p:nvPr>
            <p:ph type="title"/>
          </p:nvPr>
        </p:nvSpPr>
        <p:spPr>
          <a:xfrm>
            <a:off x="628649" y="365126"/>
            <a:ext cx="8243501" cy="1325563"/>
          </a:xfrm>
        </p:spPr>
        <p:txBody>
          <a:bodyPr/>
          <a:lstStyle/>
          <a:p>
            <a:r>
              <a:rPr lang="en-US" dirty="0"/>
              <a:t>6. IHL, Cyber Operations, and IACs</a:t>
            </a:r>
            <a:br>
              <a:rPr lang="en-US" dirty="0"/>
            </a:br>
            <a:r>
              <a:rPr lang="en-US" dirty="0"/>
              <a:t>Application of IHL to Specific Cyber Operations</a:t>
            </a:r>
          </a:p>
        </p:txBody>
      </p:sp>
    </p:spTree>
    <p:extLst>
      <p:ext uri="{BB962C8B-B14F-4D97-AF65-F5344CB8AC3E}">
        <p14:creationId xmlns:p14="http://schemas.microsoft.com/office/powerpoint/2010/main" val="29521018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Assessment Questions | True/False</a:t>
            </a:r>
          </a:p>
        </p:txBody>
      </p:sp>
      <p:sp>
        <p:nvSpPr>
          <p:cNvPr id="3" name="Content Placeholder 2"/>
          <p:cNvSpPr>
            <a:spLocks noGrp="1"/>
          </p:cNvSpPr>
          <p:nvPr>
            <p:ph idx="1"/>
          </p:nvPr>
        </p:nvSpPr>
        <p:spPr/>
        <p:txBody>
          <a:bodyPr/>
          <a:lstStyle/>
          <a:p>
            <a:pPr marL="457200" indent="-457200">
              <a:buFont typeface="+mj-lt"/>
              <a:buAutoNum type="arabicPeriod"/>
            </a:pPr>
            <a:r>
              <a:rPr lang="en-US" dirty="0"/>
              <a:t>A nation which is party to an armed conflict may conduct cyber attacks against another nation’s civilian medical facilities.</a:t>
            </a:r>
          </a:p>
          <a:p>
            <a:pPr marL="457200" indent="-457200">
              <a:buFont typeface="+mj-lt"/>
              <a:buAutoNum type="arabicPeriod"/>
            </a:pPr>
            <a:r>
              <a:rPr lang="en-US" dirty="0"/>
              <a:t>A neutral nation cannot give cyber support to a party of an armed conflict without also becoming a party to the armed conflict.</a:t>
            </a:r>
          </a:p>
          <a:p>
            <a:pPr marL="457200" indent="-457200">
              <a:buFont typeface="+mj-lt"/>
              <a:buAutoNum type="arabicPeriod"/>
            </a:pPr>
            <a:r>
              <a:rPr lang="en-US" dirty="0"/>
              <a:t>A nation which is a party to an armed conflict may target the opposing nation’s agricultural livelihood in an attempt to break the civilian population’s will to support the conflict.</a:t>
            </a:r>
          </a:p>
          <a:p>
            <a:pPr marL="457200" indent="-457200">
              <a:buFont typeface="+mj-lt"/>
              <a:buAutoNum type="arabicPeriod"/>
            </a:pPr>
            <a:r>
              <a:rPr lang="en-US" dirty="0"/>
              <a:t>During an armed conflict, a nation may conduct cyber operations against an opposing nation’s government agencies.</a:t>
            </a:r>
          </a:p>
        </p:txBody>
      </p:sp>
    </p:spTree>
    <p:extLst>
      <p:ext uri="{BB962C8B-B14F-4D97-AF65-F5344CB8AC3E}">
        <p14:creationId xmlns:p14="http://schemas.microsoft.com/office/powerpoint/2010/main" val="216394026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F137DB0D-332E-476B-9DA2-09D6EB90F815}"/>
              </a:ext>
            </a:extLst>
          </p:cNvPr>
          <p:cNvSpPr>
            <a:spLocks noGrp="1"/>
          </p:cNvSpPr>
          <p:nvPr>
            <p:ph type="title"/>
          </p:nvPr>
        </p:nvSpPr>
        <p:spPr/>
        <p:txBody>
          <a:bodyPr/>
          <a:lstStyle/>
          <a:p>
            <a:r>
              <a:rPr lang="en-US" dirty="0"/>
              <a:t>Assessment Questions Answered</a:t>
            </a:r>
          </a:p>
        </p:txBody>
      </p:sp>
      <p:sp>
        <p:nvSpPr>
          <p:cNvPr id="3" name="Content Placeholder 2">
            <a:extLst>
              <a:ext uri="{FF2B5EF4-FFF2-40B4-BE49-F238E27FC236}">
                <a16:creationId xmlns:a16="http://schemas.microsoft.com/office/drawing/2014/main" xmlns="" id="{797F9DD1-C35E-4B17-B9F7-634E474209CA}"/>
              </a:ext>
            </a:extLst>
          </p:cNvPr>
          <p:cNvSpPr>
            <a:spLocks noGrp="1"/>
          </p:cNvSpPr>
          <p:nvPr>
            <p:ph idx="1"/>
          </p:nvPr>
        </p:nvSpPr>
        <p:spPr/>
        <p:txBody>
          <a:bodyPr/>
          <a:lstStyle/>
          <a:p>
            <a:pPr marL="342900" indent="-342900">
              <a:buFont typeface="+mj-lt"/>
              <a:buAutoNum type="arabicPeriod"/>
            </a:pPr>
            <a:r>
              <a:rPr lang="en-US" dirty="0"/>
              <a:t>False. Civilians and civilian structures may never be the target of a cyber attack.</a:t>
            </a:r>
          </a:p>
          <a:p>
            <a:pPr marL="342900" indent="-342900">
              <a:buFont typeface="+mj-lt"/>
              <a:buAutoNum type="arabicPeriod"/>
            </a:pPr>
            <a:r>
              <a:rPr lang="en-US" dirty="0"/>
              <a:t>True. A neutral nation may not support a party to an armed conflict without then becoming a party to it themselves.</a:t>
            </a:r>
          </a:p>
          <a:p>
            <a:pPr marL="342900" indent="-342900">
              <a:buFont typeface="+mj-lt"/>
              <a:buAutoNum type="arabicPeriod"/>
            </a:pPr>
            <a:r>
              <a:rPr lang="en-US" dirty="0"/>
              <a:t>False. Objects indispensable to survival of the civilian population may never be the target of an attack, cyber or otherwise.</a:t>
            </a:r>
          </a:p>
          <a:p>
            <a:pPr marL="342900" indent="-342900">
              <a:buFont typeface="+mj-lt"/>
              <a:buAutoNum type="arabicPeriod"/>
            </a:pPr>
            <a:r>
              <a:rPr lang="en-US" dirty="0"/>
              <a:t>True. Since both nations are parties to the armed conflict, government and military agencies may be the target of cyber attacks.</a:t>
            </a:r>
          </a:p>
          <a:p>
            <a:pPr marL="0" indent="0">
              <a:buNone/>
            </a:pPr>
            <a:endParaRPr lang="en-US" dirty="0"/>
          </a:p>
        </p:txBody>
      </p:sp>
    </p:spTree>
    <p:extLst>
      <p:ext uri="{BB962C8B-B14F-4D97-AF65-F5344CB8AC3E}">
        <p14:creationId xmlns:p14="http://schemas.microsoft.com/office/powerpoint/2010/main" val="188304957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6DA80D8-6FE7-4DA2-925A-4B843E36019E}"/>
              </a:ext>
            </a:extLst>
          </p:cNvPr>
          <p:cNvSpPr>
            <a:spLocks noGrp="1"/>
          </p:cNvSpPr>
          <p:nvPr>
            <p:ph type="title"/>
          </p:nvPr>
        </p:nvSpPr>
        <p:spPr/>
        <p:txBody>
          <a:bodyPr/>
          <a:lstStyle/>
          <a:p>
            <a:r>
              <a:rPr lang="en-US" dirty="0"/>
              <a:t>Assessment Questions | Multiple Choice</a:t>
            </a:r>
          </a:p>
        </p:txBody>
      </p:sp>
      <p:sp>
        <p:nvSpPr>
          <p:cNvPr id="3" name="Content Placeholder 2">
            <a:extLst>
              <a:ext uri="{FF2B5EF4-FFF2-40B4-BE49-F238E27FC236}">
                <a16:creationId xmlns:a16="http://schemas.microsoft.com/office/drawing/2014/main" xmlns="" id="{CC4E75C7-7064-4991-B940-864678B1CFB4}"/>
              </a:ext>
            </a:extLst>
          </p:cNvPr>
          <p:cNvSpPr>
            <a:spLocks noGrp="1"/>
          </p:cNvSpPr>
          <p:nvPr>
            <p:ph idx="1"/>
          </p:nvPr>
        </p:nvSpPr>
        <p:spPr/>
        <p:txBody>
          <a:bodyPr/>
          <a:lstStyle/>
          <a:p>
            <a:pPr marL="0" indent="0">
              <a:buNone/>
            </a:pPr>
            <a:r>
              <a:rPr lang="en-US" dirty="0"/>
              <a:t>Which of the following are not allowed to be the target of a cyber attack during an armed conflict?</a:t>
            </a:r>
          </a:p>
          <a:p>
            <a:pPr marL="800100" lvl="1" indent="-457200">
              <a:lnSpc>
                <a:spcPct val="100000"/>
              </a:lnSpc>
              <a:spcBef>
                <a:spcPts val="0"/>
              </a:spcBef>
              <a:buAutoNum type="alphaLcPeriod"/>
            </a:pPr>
            <a:r>
              <a:rPr lang="en-US" dirty="0"/>
              <a:t>Military air base</a:t>
            </a:r>
          </a:p>
          <a:p>
            <a:pPr marL="800100" lvl="1" indent="-457200">
              <a:lnSpc>
                <a:spcPct val="100000"/>
              </a:lnSpc>
              <a:spcBef>
                <a:spcPts val="0"/>
              </a:spcBef>
              <a:buAutoNum type="alphaLcPeriod"/>
            </a:pPr>
            <a:r>
              <a:rPr lang="en-US" dirty="0"/>
              <a:t>Church</a:t>
            </a:r>
          </a:p>
          <a:p>
            <a:pPr marL="800100" lvl="1" indent="-457200">
              <a:lnSpc>
                <a:spcPct val="100000"/>
              </a:lnSpc>
              <a:spcBef>
                <a:spcPts val="0"/>
              </a:spcBef>
              <a:buAutoNum type="alphaLcPeriod"/>
            </a:pPr>
            <a:r>
              <a:rPr lang="en-US" dirty="0"/>
              <a:t>Government surveillance outpost</a:t>
            </a:r>
          </a:p>
          <a:p>
            <a:pPr marL="800100" lvl="1" indent="-457200">
              <a:lnSpc>
                <a:spcPct val="100000"/>
              </a:lnSpc>
              <a:spcBef>
                <a:spcPts val="0"/>
              </a:spcBef>
              <a:buAutoNum type="alphaLcPeriod"/>
            </a:pPr>
            <a:r>
              <a:rPr lang="en-US" dirty="0"/>
              <a:t>Military hospital</a:t>
            </a:r>
          </a:p>
          <a:p>
            <a:pPr marL="800100" lvl="1" indent="-457200">
              <a:lnSpc>
                <a:spcPct val="100000"/>
              </a:lnSpc>
              <a:spcBef>
                <a:spcPts val="0"/>
              </a:spcBef>
              <a:buAutoNum type="alphaLcPeriod"/>
            </a:pPr>
            <a:r>
              <a:rPr lang="en-US" dirty="0"/>
              <a:t>B and D</a:t>
            </a:r>
          </a:p>
          <a:p>
            <a:pPr marL="0" indent="0">
              <a:buNone/>
            </a:pPr>
            <a:endParaRPr lang="en-US" dirty="0"/>
          </a:p>
        </p:txBody>
      </p:sp>
    </p:spTree>
    <p:extLst>
      <p:ext uri="{BB962C8B-B14F-4D97-AF65-F5344CB8AC3E}">
        <p14:creationId xmlns:p14="http://schemas.microsoft.com/office/powerpoint/2010/main" val="23808105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031F171B-BCCE-499A-835F-3303DCEC11F3}"/>
              </a:ext>
            </a:extLst>
          </p:cNvPr>
          <p:cNvSpPr>
            <a:spLocks noGrp="1"/>
          </p:cNvSpPr>
          <p:nvPr>
            <p:ph type="title"/>
          </p:nvPr>
        </p:nvSpPr>
        <p:spPr/>
        <p:txBody>
          <a:bodyPr/>
          <a:lstStyle/>
          <a:p>
            <a:r>
              <a:rPr lang="en-US" dirty="0"/>
              <a:t>Assessment Question Answered</a:t>
            </a:r>
          </a:p>
        </p:txBody>
      </p:sp>
      <p:sp>
        <p:nvSpPr>
          <p:cNvPr id="3" name="Content Placeholder 2">
            <a:extLst>
              <a:ext uri="{FF2B5EF4-FFF2-40B4-BE49-F238E27FC236}">
                <a16:creationId xmlns:a16="http://schemas.microsoft.com/office/drawing/2014/main" xmlns="" id="{D1051A35-9212-408F-8ADD-668AC25E97F0}"/>
              </a:ext>
            </a:extLst>
          </p:cNvPr>
          <p:cNvSpPr>
            <a:spLocks noGrp="1"/>
          </p:cNvSpPr>
          <p:nvPr>
            <p:ph idx="1"/>
          </p:nvPr>
        </p:nvSpPr>
        <p:spPr/>
        <p:txBody>
          <a:bodyPr/>
          <a:lstStyle/>
          <a:p>
            <a:pPr marL="0" indent="0">
              <a:buNone/>
            </a:pPr>
            <a:r>
              <a:rPr lang="en-US" dirty="0"/>
              <a:t>Correct answer:  E.  A church is a civilian object that as a general rule may not be the target of an attack.  Medical personnel, military or civilian, may not be the target of a cyber attack unless they participate directly in hostilities themselves.  A is incorrect because a military air base may be targeted under IHL.  C is incorrect because an outpost that the government is using for surveillance may be targeted.</a:t>
            </a:r>
          </a:p>
          <a:p>
            <a:pPr marL="0" indent="0">
              <a:buNone/>
            </a:pPr>
            <a:endParaRPr lang="en-US" dirty="0"/>
          </a:p>
        </p:txBody>
      </p:sp>
    </p:spTree>
    <p:extLst>
      <p:ext uri="{BB962C8B-B14F-4D97-AF65-F5344CB8AC3E}">
        <p14:creationId xmlns:p14="http://schemas.microsoft.com/office/powerpoint/2010/main" val="3509359179"/>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9E145C0-7D09-46BF-A719-380BEDA2760B}"/>
              </a:ext>
            </a:extLst>
          </p:cNvPr>
          <p:cNvSpPr>
            <a:spLocks noGrp="1"/>
          </p:cNvSpPr>
          <p:nvPr>
            <p:ph type="title"/>
          </p:nvPr>
        </p:nvSpPr>
        <p:spPr/>
        <p:txBody>
          <a:bodyPr/>
          <a:lstStyle/>
          <a:p>
            <a:r>
              <a:rPr lang="en-US" dirty="0"/>
              <a:t>Role Play</a:t>
            </a:r>
          </a:p>
        </p:txBody>
      </p:sp>
      <p:sp>
        <p:nvSpPr>
          <p:cNvPr id="3" name="Content Placeholder 2">
            <a:extLst>
              <a:ext uri="{FF2B5EF4-FFF2-40B4-BE49-F238E27FC236}">
                <a16:creationId xmlns:a16="http://schemas.microsoft.com/office/drawing/2014/main" xmlns="" id="{C091BEE6-1AAC-466C-BC33-797C754906D8}"/>
              </a:ext>
            </a:extLst>
          </p:cNvPr>
          <p:cNvSpPr>
            <a:spLocks noGrp="1"/>
          </p:cNvSpPr>
          <p:nvPr>
            <p:ph idx="1"/>
          </p:nvPr>
        </p:nvSpPr>
        <p:spPr>
          <a:xfrm>
            <a:off x="628650" y="1545796"/>
            <a:ext cx="8173827" cy="5049313"/>
          </a:xfrm>
        </p:spPr>
        <p:txBody>
          <a:bodyPr/>
          <a:lstStyle/>
          <a:p>
            <a:pPr marL="0" indent="0">
              <a:buNone/>
            </a:pPr>
            <a:r>
              <a:rPr lang="en-US" dirty="0"/>
              <a:t>Roles</a:t>
            </a:r>
          </a:p>
          <a:p>
            <a:pPr lvl="1"/>
            <a:r>
              <a:rPr lang="en-US" dirty="0"/>
              <a:t>The Secretary of Defense</a:t>
            </a:r>
          </a:p>
          <a:p>
            <a:pPr lvl="1"/>
            <a:r>
              <a:rPr lang="en-US" dirty="0"/>
              <a:t>Three key advisors</a:t>
            </a:r>
          </a:p>
          <a:p>
            <a:pPr lvl="2"/>
            <a:r>
              <a:rPr lang="en-US" dirty="0"/>
              <a:t>The Chairman of the Joint Chiefs of Staff</a:t>
            </a:r>
          </a:p>
          <a:p>
            <a:pPr lvl="2"/>
            <a:r>
              <a:rPr lang="en-US" dirty="0"/>
              <a:t>The Department of Defense General Counsel (i.e., the senior legal counsel to the Secretary of Defense)</a:t>
            </a:r>
          </a:p>
          <a:p>
            <a:pPr lvl="2"/>
            <a:r>
              <a:rPr lang="en-US" dirty="0"/>
              <a:t>The Assistant Secretary of Defense for Public Affairs</a:t>
            </a:r>
          </a:p>
          <a:p>
            <a:pPr marL="0" indent="0">
              <a:buNone/>
            </a:pPr>
            <a:r>
              <a:rPr lang="en-US" dirty="0"/>
              <a:t>Scenario</a:t>
            </a:r>
          </a:p>
          <a:p>
            <a:pPr marL="342900" lvl="1" indent="0">
              <a:buNone/>
            </a:pPr>
            <a:r>
              <a:rPr lang="en-US" dirty="0"/>
              <a:t>The United States is supporting State A in a conflict with State 1.  State 1 is supported by States 2 and 3.  The regional combatant commander is requesting that the Secretary of Defense approve targets for attack by the U.S. military.  The Secretary of Defense is meeting with three key advisors, each of whom may have different opinions about the targets and should advocate for their respective points of view.  The Secretary must discuss the pros and cons of each target and then decide whether or not to approve, deny, or approve with modification, each of the requests. </a:t>
            </a:r>
          </a:p>
        </p:txBody>
      </p:sp>
    </p:spTree>
    <p:extLst>
      <p:ext uri="{BB962C8B-B14F-4D97-AF65-F5344CB8AC3E}">
        <p14:creationId xmlns:p14="http://schemas.microsoft.com/office/powerpoint/2010/main" val="50807116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9E145C0-7D09-46BF-A719-380BEDA2760B}"/>
              </a:ext>
            </a:extLst>
          </p:cNvPr>
          <p:cNvSpPr>
            <a:spLocks noGrp="1"/>
          </p:cNvSpPr>
          <p:nvPr>
            <p:ph type="title"/>
          </p:nvPr>
        </p:nvSpPr>
        <p:spPr/>
        <p:txBody>
          <a:bodyPr/>
          <a:lstStyle/>
          <a:p>
            <a:r>
              <a:rPr lang="en-US" dirty="0"/>
              <a:t>Role Play (cont.)</a:t>
            </a:r>
          </a:p>
        </p:txBody>
      </p:sp>
      <p:sp>
        <p:nvSpPr>
          <p:cNvPr id="3" name="Content Placeholder 2">
            <a:extLst>
              <a:ext uri="{FF2B5EF4-FFF2-40B4-BE49-F238E27FC236}">
                <a16:creationId xmlns:a16="http://schemas.microsoft.com/office/drawing/2014/main" xmlns="" id="{C091BEE6-1AAC-466C-BC33-797C754906D8}"/>
              </a:ext>
            </a:extLst>
          </p:cNvPr>
          <p:cNvSpPr>
            <a:spLocks noGrp="1"/>
          </p:cNvSpPr>
          <p:nvPr>
            <p:ph idx="1"/>
          </p:nvPr>
        </p:nvSpPr>
        <p:spPr>
          <a:xfrm>
            <a:off x="628650" y="1690689"/>
            <a:ext cx="8270801" cy="4351338"/>
          </a:xfrm>
        </p:spPr>
        <p:txBody>
          <a:bodyPr/>
          <a:lstStyle/>
          <a:p>
            <a:pPr marL="0" indent="0">
              <a:buNone/>
            </a:pPr>
            <a:r>
              <a:rPr lang="en-US" dirty="0"/>
              <a:t>CJCS seeks approval for the following targets designed to be attacked through cyber means:</a:t>
            </a:r>
          </a:p>
          <a:p>
            <a:pPr lvl="1"/>
            <a:r>
              <a:rPr lang="en-US" sz="1600" dirty="0"/>
              <a:t>The command and control system of air defense radars made by State 2 and now located in State 1</a:t>
            </a:r>
          </a:p>
          <a:p>
            <a:pPr lvl="1"/>
            <a:r>
              <a:rPr lang="en-US" sz="1600" dirty="0"/>
              <a:t>Communications between State 3’s forces located in State 1 and State 3’s headquarters located in State 3</a:t>
            </a:r>
          </a:p>
          <a:p>
            <a:pPr lvl="1"/>
            <a:r>
              <a:rPr lang="en-US" sz="1600" dirty="0"/>
              <a:t>State 1’s central banking system, which is the nerve center of State 1’s economy and war effort</a:t>
            </a:r>
          </a:p>
          <a:p>
            <a:pPr lvl="1"/>
            <a:r>
              <a:rPr lang="en-US" sz="1600" dirty="0"/>
              <a:t>The Big Dam, which creates Big Lake, a major source of drinking water for the city of Importance, which is home to several munitions factories; each location is located in State 1</a:t>
            </a:r>
          </a:p>
          <a:p>
            <a:pPr lvl="1"/>
            <a:r>
              <a:rPr lang="en-US" sz="1600" dirty="0"/>
              <a:t>State 1’s air defense network</a:t>
            </a:r>
          </a:p>
          <a:p>
            <a:pPr lvl="1"/>
            <a:r>
              <a:rPr lang="en-US" sz="1600" dirty="0"/>
              <a:t>A weapons factory in State 2 producing missiles used by  State 1’s air force</a:t>
            </a:r>
          </a:p>
          <a:p>
            <a:pPr lvl="1"/>
            <a:r>
              <a:rPr lang="en-US" sz="1600" dirty="0"/>
              <a:t>State 3’s State Broadcasting Network, which is broadcasting anti-State A propaganda throughout State 3 </a:t>
            </a:r>
          </a:p>
          <a:p>
            <a:pPr marL="0" indent="0">
              <a:buNone/>
            </a:pPr>
            <a:r>
              <a:rPr lang="en-US" sz="2000" dirty="0"/>
              <a:t>What advice do the three key advisors give to the Secretary of Defense about these targets?  What does the Secretary of Defense decide, and why?</a:t>
            </a:r>
          </a:p>
          <a:p>
            <a:pPr marL="0" indent="0">
              <a:buNone/>
            </a:pPr>
            <a:endParaRPr lang="en-US" dirty="0"/>
          </a:p>
          <a:p>
            <a:pPr marL="0" indent="0">
              <a:buNone/>
            </a:pPr>
            <a:endParaRPr lang="en-US" dirty="0"/>
          </a:p>
        </p:txBody>
      </p:sp>
    </p:spTree>
    <p:extLst>
      <p:ext uri="{BB962C8B-B14F-4D97-AF65-F5344CB8AC3E}">
        <p14:creationId xmlns:p14="http://schemas.microsoft.com/office/powerpoint/2010/main" val="98126264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4337" name="Title 1"/>
          <p:cNvSpPr>
            <a:spLocks noGrp="1"/>
          </p:cNvSpPr>
          <p:nvPr>
            <p:ph type="title"/>
          </p:nvPr>
        </p:nvSpPr>
        <p:spPr>
          <a:xfrm>
            <a:off x="628650" y="365125"/>
            <a:ext cx="8032750" cy="1325563"/>
          </a:xfrm>
        </p:spPr>
        <p:txBody>
          <a:bodyPr/>
          <a:lstStyle/>
          <a:p>
            <a:pPr eaLnBrk="1" hangingPunct="1"/>
            <a:r>
              <a:rPr lang="en-US" dirty="0"/>
              <a:t>Learning Outcomes: Rules for Conducting Cyber Operations Against State Actors (Part 2)</a:t>
            </a:r>
            <a:endParaRPr lang="en-US" sz="2000" dirty="0"/>
          </a:p>
        </p:txBody>
      </p:sp>
      <p:sp>
        <p:nvSpPr>
          <p:cNvPr id="5" name="Content Placeholder 2"/>
          <p:cNvSpPr>
            <a:spLocks noGrp="1"/>
          </p:cNvSpPr>
          <p:nvPr>
            <p:ph idx="1"/>
          </p:nvPr>
        </p:nvSpPr>
        <p:spPr>
          <a:xfrm>
            <a:off x="628650" y="1690688"/>
            <a:ext cx="7514453" cy="4351337"/>
          </a:xfrm>
        </p:spPr>
        <p:txBody>
          <a:bodyPr/>
          <a:lstStyle/>
          <a:p>
            <a:pPr marL="0" indent="0" eaLnBrk="1" hangingPunct="1">
              <a:buFont typeface="Arial" charset="0"/>
              <a:buNone/>
            </a:pPr>
            <a:r>
              <a:rPr lang="en-US" dirty="0"/>
              <a:t>When you complete this course you should be able to:</a:t>
            </a:r>
          </a:p>
          <a:p>
            <a:pPr lvl="1" eaLnBrk="1" hangingPunct="1">
              <a:spcBef>
                <a:spcPts val="0"/>
              </a:spcBef>
            </a:pPr>
            <a:r>
              <a:rPr lang="en-US" dirty="0"/>
              <a:t>Explain when international humanitarian law applies to conflicts in cyberspace.</a:t>
            </a:r>
          </a:p>
          <a:p>
            <a:pPr lvl="1" eaLnBrk="1" hangingPunct="1">
              <a:spcBef>
                <a:spcPts val="0"/>
              </a:spcBef>
            </a:pPr>
            <a:r>
              <a:rPr lang="en-US" dirty="0"/>
              <a:t>Explain the definition of a cyber attack.</a:t>
            </a:r>
          </a:p>
          <a:p>
            <a:pPr lvl="1" eaLnBrk="1" hangingPunct="1">
              <a:spcBef>
                <a:spcPts val="0"/>
              </a:spcBef>
            </a:pPr>
            <a:r>
              <a:rPr lang="en-US" dirty="0"/>
              <a:t>Explain the principle of distinction, and how it applies to cyber attacks against people, objects, and data.</a:t>
            </a:r>
          </a:p>
          <a:p>
            <a:pPr lvl="1" eaLnBrk="1" hangingPunct="1">
              <a:spcBef>
                <a:spcPts val="0"/>
              </a:spcBef>
            </a:pPr>
            <a:r>
              <a:rPr lang="en-US" dirty="0"/>
              <a:t>Explain the principle of proportionality, and how it applies to cyber attacks.</a:t>
            </a:r>
          </a:p>
          <a:p>
            <a:pPr lvl="1" eaLnBrk="1" hangingPunct="1">
              <a:spcBef>
                <a:spcPts val="0"/>
              </a:spcBef>
            </a:pPr>
            <a:r>
              <a:rPr lang="en-US" dirty="0"/>
              <a:t>Explain the specific application of international humanitarian law principles to targets likely to arise in cyber conflicts.</a:t>
            </a:r>
          </a:p>
          <a:p>
            <a:pPr marL="342900" lvl="1" indent="0" eaLnBrk="1" hangingPunct="1">
              <a:buNone/>
            </a:pPr>
            <a:endParaRPr lang="en-US" sz="2100" dirty="0"/>
          </a:p>
        </p:txBody>
      </p:sp>
    </p:spTree>
    <p:extLst>
      <p:ext uri="{BB962C8B-B14F-4D97-AF65-F5344CB8AC3E}">
        <p14:creationId xmlns:p14="http://schemas.microsoft.com/office/powerpoint/2010/main" val="3377471959"/>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9E145C0-7D09-46BF-A719-380BEDA2760B}"/>
              </a:ext>
            </a:extLst>
          </p:cNvPr>
          <p:cNvSpPr>
            <a:spLocks noGrp="1"/>
          </p:cNvSpPr>
          <p:nvPr>
            <p:ph type="title"/>
          </p:nvPr>
        </p:nvSpPr>
        <p:spPr/>
        <p:txBody>
          <a:bodyPr/>
          <a:lstStyle/>
          <a:p>
            <a:r>
              <a:rPr lang="en-US" dirty="0"/>
              <a:t>Role Play Discussion Issues</a:t>
            </a:r>
          </a:p>
        </p:txBody>
      </p:sp>
      <p:sp>
        <p:nvSpPr>
          <p:cNvPr id="3" name="Content Placeholder 2">
            <a:extLst>
              <a:ext uri="{FF2B5EF4-FFF2-40B4-BE49-F238E27FC236}">
                <a16:creationId xmlns:a16="http://schemas.microsoft.com/office/drawing/2014/main" xmlns="" id="{C091BEE6-1AAC-466C-BC33-797C754906D8}"/>
              </a:ext>
            </a:extLst>
          </p:cNvPr>
          <p:cNvSpPr>
            <a:spLocks noGrp="1"/>
          </p:cNvSpPr>
          <p:nvPr>
            <p:ph idx="1"/>
          </p:nvPr>
        </p:nvSpPr>
        <p:spPr>
          <a:xfrm>
            <a:off x="628650" y="1496378"/>
            <a:ext cx="8173827" cy="5053011"/>
          </a:xfrm>
        </p:spPr>
        <p:txBody>
          <a:bodyPr/>
          <a:lstStyle/>
          <a:p>
            <a:pPr marL="0" indent="0">
              <a:buNone/>
            </a:pPr>
            <a:r>
              <a:rPr lang="en-US" dirty="0"/>
              <a:t>The Secretary’s decision process should take the following issues regarding each target into account:</a:t>
            </a:r>
          </a:p>
          <a:p>
            <a:pPr lvl="1"/>
            <a:r>
              <a:rPr lang="en-US" dirty="0"/>
              <a:t>The conflict between State A and State 1 is an international armed conflict (IAC) governed by international humanitarian law (IHL), which includes the Geneva Conventions and customary international law.  To the extent the U.S. is supporting State A in the conflict, the U.S. is participating in the IAC and its actions and targeting decisions are governed by IHL.</a:t>
            </a:r>
          </a:p>
          <a:p>
            <a:pPr lvl="1"/>
            <a:r>
              <a:rPr lang="en-US" dirty="0"/>
              <a:t>The following issues are relevant to the targeting decisions listed below:</a:t>
            </a:r>
          </a:p>
          <a:p>
            <a:pPr lvl="2"/>
            <a:r>
              <a:rPr lang="en-US" sz="1600" dirty="0"/>
              <a:t>The command and control system of air defense radars made by State 2 now located in State 1</a:t>
            </a:r>
          </a:p>
          <a:p>
            <a:pPr lvl="3"/>
            <a:r>
              <a:rPr lang="en-US" sz="1600" dirty="0"/>
              <a:t>Legitimate military target</a:t>
            </a:r>
          </a:p>
          <a:p>
            <a:pPr lvl="2"/>
            <a:r>
              <a:rPr lang="en-US" sz="1600" dirty="0"/>
              <a:t>Communications between the State 3’s forces located in State 1 and State 3’s headquarters located in State 3</a:t>
            </a:r>
          </a:p>
          <a:p>
            <a:pPr lvl="3"/>
            <a:r>
              <a:rPr lang="en-US" sz="1600" dirty="0"/>
              <a:t>To the extent the forces are participating in the conflict against State A, the systems that enable communication with State 3’s headquarters are legitimate military targets.</a:t>
            </a:r>
          </a:p>
        </p:txBody>
      </p:sp>
    </p:spTree>
    <p:extLst>
      <p:ext uri="{BB962C8B-B14F-4D97-AF65-F5344CB8AC3E}">
        <p14:creationId xmlns:p14="http://schemas.microsoft.com/office/powerpoint/2010/main" val="22431624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9E145C0-7D09-46BF-A719-380BEDA2760B}"/>
              </a:ext>
            </a:extLst>
          </p:cNvPr>
          <p:cNvSpPr>
            <a:spLocks noGrp="1"/>
          </p:cNvSpPr>
          <p:nvPr>
            <p:ph type="title"/>
          </p:nvPr>
        </p:nvSpPr>
        <p:spPr/>
        <p:txBody>
          <a:bodyPr/>
          <a:lstStyle/>
          <a:p>
            <a:r>
              <a:rPr lang="en-US" dirty="0"/>
              <a:t>Role Play Discussion Issues (cont.)</a:t>
            </a:r>
          </a:p>
        </p:txBody>
      </p:sp>
      <p:sp>
        <p:nvSpPr>
          <p:cNvPr id="3" name="Content Placeholder 2">
            <a:extLst>
              <a:ext uri="{FF2B5EF4-FFF2-40B4-BE49-F238E27FC236}">
                <a16:creationId xmlns:a16="http://schemas.microsoft.com/office/drawing/2014/main" xmlns="" id="{C091BEE6-1AAC-466C-BC33-797C754906D8}"/>
              </a:ext>
            </a:extLst>
          </p:cNvPr>
          <p:cNvSpPr>
            <a:spLocks noGrp="1"/>
          </p:cNvSpPr>
          <p:nvPr>
            <p:ph idx="1"/>
          </p:nvPr>
        </p:nvSpPr>
        <p:spPr>
          <a:xfrm>
            <a:off x="628650" y="1690689"/>
            <a:ext cx="8173827" cy="4351338"/>
          </a:xfrm>
        </p:spPr>
        <p:txBody>
          <a:bodyPr/>
          <a:lstStyle/>
          <a:p>
            <a:pPr lvl="1"/>
            <a:r>
              <a:rPr lang="en-US" sz="1600" dirty="0"/>
              <a:t>State 1’s central banking system, which is the nerve center of State 1’s economy and war effort</a:t>
            </a:r>
          </a:p>
          <a:p>
            <a:pPr lvl="2"/>
            <a:r>
              <a:rPr lang="en-US" sz="1600" dirty="0"/>
              <a:t>A target that serves both military and civilian purposes is a dual-use target and may be attacked under the principle of distinction.  </a:t>
            </a:r>
          </a:p>
          <a:p>
            <a:pPr lvl="2"/>
            <a:r>
              <a:rPr lang="en-US" sz="1600" dirty="0"/>
              <a:t>However, a cyber operation does not necessarily constitute an attack.  Will the attack destroy the IT infrastructure of the banking system or merely interfere with operations for a temporary period, or something in between?  If the operation results in physical damage requiring replacement of component parts, then most experts would consider the operation an attack.  However, if the operation does not result in physical damage, there is no consensus on whether a cyber operation that interferes with the functionality of a data system without destroying it is an attack at all.  There is also disagreement among experts whether the destruction of financial data itself would be an attack, although, there is a strong case to be made that if the destruction occurs in the midst of an armed conflict, it may be considered an attack.</a:t>
            </a:r>
          </a:p>
          <a:p>
            <a:pPr lvl="2"/>
            <a:r>
              <a:rPr lang="en-US" sz="1600" dirty="0"/>
              <a:t>Even if the cyber operation in question is an attack on a valid military target, the attack must also satisfy the principle of proportionality:  does the legitimate military gain outweigh the adverse affects on the civilian population?  If the attack on the banking system results in a major disruption of the civilian economy, there is a strong likelihood that operation would be considered an attack in violation of the principle of proportionality.</a:t>
            </a:r>
          </a:p>
        </p:txBody>
      </p:sp>
    </p:spTree>
    <p:extLst>
      <p:ext uri="{BB962C8B-B14F-4D97-AF65-F5344CB8AC3E}">
        <p14:creationId xmlns:p14="http://schemas.microsoft.com/office/powerpoint/2010/main" val="795728281"/>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9E145C0-7D09-46BF-A719-380BEDA2760B}"/>
              </a:ext>
            </a:extLst>
          </p:cNvPr>
          <p:cNvSpPr>
            <a:spLocks noGrp="1"/>
          </p:cNvSpPr>
          <p:nvPr>
            <p:ph type="title"/>
          </p:nvPr>
        </p:nvSpPr>
        <p:spPr/>
        <p:txBody>
          <a:bodyPr/>
          <a:lstStyle/>
          <a:p>
            <a:r>
              <a:rPr lang="en-US" dirty="0"/>
              <a:t>Role Play Discussion Issues (cont.)</a:t>
            </a:r>
          </a:p>
        </p:txBody>
      </p:sp>
      <p:sp>
        <p:nvSpPr>
          <p:cNvPr id="3" name="Content Placeholder 2">
            <a:extLst>
              <a:ext uri="{FF2B5EF4-FFF2-40B4-BE49-F238E27FC236}">
                <a16:creationId xmlns:a16="http://schemas.microsoft.com/office/drawing/2014/main" xmlns="" id="{C091BEE6-1AAC-466C-BC33-797C754906D8}"/>
              </a:ext>
            </a:extLst>
          </p:cNvPr>
          <p:cNvSpPr>
            <a:spLocks noGrp="1"/>
          </p:cNvSpPr>
          <p:nvPr>
            <p:ph idx="1"/>
          </p:nvPr>
        </p:nvSpPr>
        <p:spPr>
          <a:xfrm>
            <a:off x="628650" y="1388458"/>
            <a:ext cx="8309610" cy="5075871"/>
          </a:xfrm>
        </p:spPr>
        <p:txBody>
          <a:bodyPr/>
          <a:lstStyle/>
          <a:p>
            <a:pPr lvl="1"/>
            <a:r>
              <a:rPr lang="en-US" sz="1600" dirty="0"/>
              <a:t>The Big Dam, which creates Big Lake, a major source of drinking water for the city of Importance, which is home to munitions factories; each location is within State 1</a:t>
            </a:r>
          </a:p>
          <a:p>
            <a:pPr lvl="2"/>
            <a:r>
              <a:rPr lang="en-US" sz="1300" dirty="0"/>
              <a:t>A cyber operation against a dam that supplies the civilian population with drinking water will likely violate IHL if the attack significantly interferes with the civilian population’s water supply.  The fact that Importance is home to munitions factories does not authorize interference with, or destruction of, the apparatus necessary for civilian survival.  The munitions factories would, however, be lawful targets themselves.</a:t>
            </a:r>
          </a:p>
          <a:p>
            <a:pPr lvl="1"/>
            <a:r>
              <a:rPr lang="en-US" sz="1600" dirty="0"/>
              <a:t>State 1’s air defense network</a:t>
            </a:r>
          </a:p>
          <a:p>
            <a:pPr lvl="2"/>
            <a:r>
              <a:rPr lang="en-US" sz="1300" dirty="0"/>
              <a:t>A cyber operation that disables the air defense network will be legitimate.</a:t>
            </a:r>
          </a:p>
          <a:p>
            <a:pPr lvl="1"/>
            <a:r>
              <a:rPr lang="en-US" sz="1600" dirty="0"/>
              <a:t>A weapons factory in State 2 producing missiles used by State 1’s air force</a:t>
            </a:r>
          </a:p>
          <a:p>
            <a:pPr lvl="2"/>
            <a:r>
              <a:rPr lang="en-US" sz="1300" dirty="0"/>
              <a:t>In normal circumstances, a kinetic attack on a munitions production facility outside the area of hostilities and not involved in hostilities itself would raise concerns under IHL.  Although the munitions themselves could be considered lawful military objectives, the risk of injury or death to noncombatant civilians associated with the factory would be a significant issue.</a:t>
            </a:r>
          </a:p>
          <a:p>
            <a:pPr lvl="2"/>
            <a:r>
              <a:rPr lang="en-US" sz="1300" dirty="0"/>
              <a:t>It may be possible to disrupt or destroy the missile production through cyber means without creating the associated risks to noncombatant civilians.  </a:t>
            </a:r>
          </a:p>
          <a:p>
            <a:pPr lvl="1"/>
            <a:r>
              <a:rPr lang="en-US" sz="1600" dirty="0"/>
              <a:t>State 3’s State Broadcasting Network, which is broadcasting anti-State A propaganda throughout State 3 </a:t>
            </a:r>
          </a:p>
          <a:p>
            <a:pPr lvl="2"/>
            <a:r>
              <a:rPr lang="en-US" sz="1300" dirty="0"/>
              <a:t>In normal circumstances, a kinetic attack on a civilian state communications enterprise outside the area of hostilities and not involved in military communications would raise significant concerns under IHL, not the least of which would be potential death or injury to noncombatant civilians.</a:t>
            </a:r>
          </a:p>
          <a:p>
            <a:pPr lvl="2"/>
            <a:r>
              <a:rPr lang="en-US" sz="1300" dirty="0"/>
              <a:t>While these concerns also exist in a cyber context, the analysis is more complicated.  The primary issue would be the extent to which the propaganda supports the war by helping to sustain popular support for the conflict within State 3?  If a bona fide connection can be made between the propaganda and the war effort, it may be legitimate to use cyber means to temporarily interfere with the distribution of propaganda through cyber means without the destruction or risk of civilian injury or death inherent in a kinetic attack.</a:t>
            </a:r>
          </a:p>
          <a:p>
            <a:pPr marL="685800" lvl="2" indent="0">
              <a:buNone/>
            </a:pPr>
            <a:endParaRPr lang="en-US" sz="1300" dirty="0"/>
          </a:p>
        </p:txBody>
      </p:sp>
    </p:spTree>
    <p:extLst>
      <p:ext uri="{BB962C8B-B14F-4D97-AF65-F5344CB8AC3E}">
        <p14:creationId xmlns:p14="http://schemas.microsoft.com/office/powerpoint/2010/main" val="179016817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title"/>
          </p:nvPr>
        </p:nvSpPr>
        <p:spPr>
          <a:xfrm>
            <a:off x="628650" y="365126"/>
            <a:ext cx="8403590" cy="1325563"/>
          </a:xfrm>
        </p:spPr>
        <p:txBody>
          <a:bodyPr/>
          <a:lstStyle/>
          <a:p>
            <a:r>
              <a:rPr lang="en-US" dirty="0"/>
              <a:t>6. IHL, Cyber Operations, and IACs</a:t>
            </a:r>
            <a:br>
              <a:rPr lang="en-US" dirty="0"/>
            </a:br>
            <a:r>
              <a:rPr lang="en-US" dirty="0"/>
              <a:t>IHL in Cyber Operations</a:t>
            </a:r>
          </a:p>
        </p:txBody>
      </p:sp>
      <p:sp>
        <p:nvSpPr>
          <p:cNvPr id="3" name="Content Placeholder 2"/>
          <p:cNvSpPr>
            <a:spLocks noGrp="1"/>
          </p:cNvSpPr>
          <p:nvPr>
            <p:ph idx="1"/>
          </p:nvPr>
        </p:nvSpPr>
        <p:spPr>
          <a:xfrm>
            <a:off x="628650" y="1690689"/>
            <a:ext cx="8095220" cy="4351338"/>
          </a:xfrm>
        </p:spPr>
        <p:txBody>
          <a:bodyPr/>
          <a:lstStyle/>
          <a:p>
            <a:pPr marL="0" indent="0" eaLnBrk="1" hangingPunct="1">
              <a:buNone/>
            </a:pPr>
            <a:r>
              <a:rPr lang="en-US" dirty="0"/>
              <a:t>In the previous lesson, we learned that international humanitarian law (IHL) is the law that governs “armed conflict.”  Although there is no precise definition for the term armed conflict, an armed conflict exists when the “scale and effects” of hostilities reach a sufficiently high level.</a:t>
            </a:r>
          </a:p>
          <a:p>
            <a:pPr marL="0" indent="0" eaLnBrk="1" hangingPunct="1">
              <a:buNone/>
            </a:pPr>
            <a:r>
              <a:rPr lang="en-US" dirty="0"/>
              <a:t>Most experts agree that IHL applies to cyber operations conducted in the context of an armed conflict. “In the context of an armed conflict” can mean a traditional armed conflict involving conventional weapons, or, an armed conflict involving only cyber weapons.</a:t>
            </a:r>
            <a:r>
              <a:rPr lang="en-US" baseline="30000" dirty="0"/>
              <a:t>1</a:t>
            </a:r>
            <a:r>
              <a:rPr lang="en-US" dirty="0"/>
              <a:t>  </a:t>
            </a:r>
          </a:p>
          <a:p>
            <a:pPr marL="0" indent="0" eaLnBrk="1" hangingPunct="1">
              <a:buNone/>
            </a:pPr>
            <a:r>
              <a:rPr lang="en-US" dirty="0"/>
              <a:t>An example of cyber operations within an armed conflict involving conventional weapons would be Russia’s recent conflict with Ukraine, during which cyber operations were used to augment kinetic operations conducted by conventional armed forces.</a:t>
            </a:r>
          </a:p>
          <a:p>
            <a:pPr marL="0" indent="0" eaLnBrk="1" hangingPunct="1">
              <a:buNone/>
            </a:pPr>
            <a:r>
              <a:rPr lang="en-US" dirty="0"/>
              <a:t>To date, there is no known example of an armed conflict conducted exclusively with cyber weapons.</a:t>
            </a:r>
          </a:p>
          <a:p>
            <a:pPr marL="0" indent="0" eaLnBrk="1" hangingPunct="1">
              <a:buNone/>
            </a:pPr>
            <a:endParaRPr lang="en-US" sz="1000" dirty="0"/>
          </a:p>
          <a:p>
            <a:pPr marL="0" indent="0" eaLnBrk="1" hangingPunct="1">
              <a:buNone/>
            </a:pPr>
            <a:r>
              <a:rPr lang="en-US" sz="1000" dirty="0"/>
              <a:t>1. TALLINN MANUAL 2.0, Rule 80, Applicability of the Law of Armed Conflict.</a:t>
            </a:r>
          </a:p>
          <a:p>
            <a:pPr marL="0" indent="0">
              <a:buNone/>
            </a:pPr>
            <a:endParaRPr lang="en-US" dirty="0"/>
          </a:p>
        </p:txBody>
      </p:sp>
    </p:spTree>
    <p:extLst>
      <p:ext uri="{BB962C8B-B14F-4D97-AF65-F5344CB8AC3E}">
        <p14:creationId xmlns:p14="http://schemas.microsoft.com/office/powerpoint/2010/main" val="215469930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title"/>
          </p:nvPr>
        </p:nvSpPr>
        <p:spPr>
          <a:xfrm>
            <a:off x="628650" y="365126"/>
            <a:ext cx="8401050" cy="1325563"/>
          </a:xfrm>
        </p:spPr>
        <p:txBody>
          <a:bodyPr/>
          <a:lstStyle/>
          <a:p>
            <a:r>
              <a:rPr lang="en-US" dirty="0"/>
              <a:t>6. IHL, Cyber Operations, and IACs </a:t>
            </a:r>
            <a:br>
              <a:rPr lang="en-US" dirty="0"/>
            </a:br>
            <a:r>
              <a:rPr lang="en-US" dirty="0"/>
              <a:t>The Definition of “Cyber Attack”</a:t>
            </a:r>
          </a:p>
        </p:txBody>
      </p:sp>
      <p:sp>
        <p:nvSpPr>
          <p:cNvPr id="3" name="Content Placeholder 2"/>
          <p:cNvSpPr>
            <a:spLocks noGrp="1"/>
          </p:cNvSpPr>
          <p:nvPr>
            <p:ph idx="1"/>
          </p:nvPr>
        </p:nvSpPr>
        <p:spPr>
          <a:xfrm>
            <a:off x="628650" y="1825625"/>
            <a:ext cx="7902286" cy="4351338"/>
          </a:xfrm>
        </p:spPr>
        <p:txBody>
          <a:bodyPr/>
          <a:lstStyle/>
          <a:p>
            <a:pPr marL="0" indent="0">
              <a:buNone/>
            </a:pPr>
            <a:r>
              <a:rPr lang="en-US" dirty="0"/>
              <a:t>Just as IHL applies only during an armed conflict, many of IHL’s specific provisions apply only during a specific event labeled as an “attack.”  An attack is an act of violence against any person or object.</a:t>
            </a:r>
            <a:r>
              <a:rPr lang="en-US" baseline="30000" dirty="0"/>
              <a:t>2</a:t>
            </a:r>
            <a:r>
              <a:rPr lang="en-US" dirty="0"/>
              <a:t>  IHL contains many rules on how an attack may be conducted and what effects attacks may cause.</a:t>
            </a:r>
          </a:p>
          <a:p>
            <a:pPr marL="0" indent="0">
              <a:buNone/>
            </a:pPr>
            <a:r>
              <a:rPr lang="en-US" dirty="0"/>
              <a:t>An action qualifies as an attack, i.e., an “act of violence,” based on the </a:t>
            </a:r>
            <a:r>
              <a:rPr lang="en-US" i="1" dirty="0"/>
              <a:t>effects</a:t>
            </a:r>
            <a:r>
              <a:rPr lang="en-US" dirty="0"/>
              <a:t> of the action, not the </a:t>
            </a:r>
            <a:r>
              <a:rPr lang="en-US" i="1" dirty="0"/>
              <a:t>means</a:t>
            </a:r>
            <a:r>
              <a:rPr lang="en-US" dirty="0"/>
              <a:t> by which the effects are achieved.</a:t>
            </a:r>
            <a:r>
              <a:rPr lang="en-US" baseline="30000" dirty="0"/>
              <a:t>3</a:t>
            </a:r>
            <a:r>
              <a:rPr lang="en-US" dirty="0"/>
              <a:t> For example, and as noted in a previous lesson, if a valley is flooded causing death and property destruction, it is irrelevant whether the effects were caused by a kinetic bomb against the physical structure or a cyber attack that simply opens the gates.  The means are different but the results, the same.  </a:t>
            </a:r>
          </a:p>
          <a:p>
            <a:pPr marL="0" indent="0">
              <a:buNone/>
            </a:pPr>
            <a:endParaRPr lang="en-US"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r>
              <a:rPr lang="en-US" sz="1000" dirty="0"/>
              <a:t>2. Additional Protocol I to the Geneva Conventions, Art. 49(1). </a:t>
            </a:r>
            <a:r>
              <a:rPr lang="en-US" sz="1000" dirty="0">
                <a:hlinkClick r:id="rId3"/>
              </a:rPr>
              <a:t>https://www.icrc.org/eng/assets/files/other/icrc_002_0321.pdf</a:t>
            </a:r>
            <a:r>
              <a:rPr lang="en-US" sz="1000" dirty="0"/>
              <a:t>.</a:t>
            </a:r>
          </a:p>
          <a:p>
            <a:pPr marL="0" indent="0">
              <a:lnSpc>
                <a:spcPct val="100000"/>
              </a:lnSpc>
              <a:spcBef>
                <a:spcPts val="0"/>
              </a:spcBef>
              <a:buNone/>
            </a:pPr>
            <a:r>
              <a:rPr lang="en-US" sz="1000" dirty="0"/>
              <a:t>3. TALLINN MANUAL 2.0, Rule 92, Definition of a Cyber Attack (citing Additional Protocol I to the Geneva Convention, art. 49(1).</a:t>
            </a:r>
          </a:p>
        </p:txBody>
      </p:sp>
    </p:spTree>
    <p:extLst>
      <p:ext uri="{BB962C8B-B14F-4D97-AF65-F5344CB8AC3E}">
        <p14:creationId xmlns:p14="http://schemas.microsoft.com/office/powerpoint/2010/main" val="156042079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title"/>
          </p:nvPr>
        </p:nvSpPr>
        <p:spPr>
          <a:xfrm>
            <a:off x="628650" y="365126"/>
            <a:ext cx="8403590" cy="1325563"/>
          </a:xfrm>
        </p:spPr>
        <p:txBody>
          <a:bodyPr/>
          <a:lstStyle/>
          <a:p>
            <a:r>
              <a:rPr lang="en-US" dirty="0"/>
              <a:t>6. IHL, Cyber Operations, and IACs</a:t>
            </a:r>
            <a:br>
              <a:rPr lang="en-US" dirty="0"/>
            </a:br>
            <a:r>
              <a:rPr lang="en-US" dirty="0"/>
              <a:t>The Definition of “Cyber Attack” (cont.)</a:t>
            </a:r>
            <a:endParaRPr lang="en-US" sz="2000" dirty="0"/>
          </a:p>
        </p:txBody>
      </p:sp>
      <p:sp>
        <p:nvSpPr>
          <p:cNvPr id="3" name="Content Placeholder 2"/>
          <p:cNvSpPr>
            <a:spLocks noGrp="1"/>
          </p:cNvSpPr>
          <p:nvPr>
            <p:ph idx="1"/>
          </p:nvPr>
        </p:nvSpPr>
        <p:spPr/>
        <p:txBody>
          <a:bodyPr/>
          <a:lstStyle/>
          <a:p>
            <a:pPr marL="0" indent="0">
              <a:buNone/>
            </a:pPr>
            <a:r>
              <a:rPr lang="en-US" dirty="0"/>
              <a:t>Additionally, the effects of a cyber operation are not limited to the intended effects of the operation.  The party conducting an operation is responsible for the reasonably foreseeable effects of the operation as well.</a:t>
            </a:r>
            <a:r>
              <a:rPr lang="en-US" baseline="30000" dirty="0"/>
              <a:t>4</a:t>
            </a:r>
            <a:r>
              <a:rPr lang="en-US" dirty="0"/>
              <a:t>  For example, a cyber operation that disrupts a country’s air traffic control system without physical damage to the system but also causes plane crashes would be considered an armed attack.  Even if the perpetrators did not intend to cause the crashes, the accidents were reasonably foreseeable.   </a:t>
            </a:r>
          </a:p>
          <a:p>
            <a:pPr marL="0" indent="0">
              <a:buNone/>
            </a:pPr>
            <a:r>
              <a:rPr lang="en-US" dirty="0"/>
              <a:t>Non-violent operations such as espionage, psychological operations, propaganda, or interference with communications (i.e., jamming) are not considered attacks.</a:t>
            </a:r>
            <a:r>
              <a:rPr lang="en-US" baseline="30000" dirty="0"/>
              <a:t>5</a:t>
            </a:r>
            <a:endParaRPr lang="en-US" dirty="0"/>
          </a:p>
          <a:p>
            <a:pPr marL="0" indent="0">
              <a:buNone/>
            </a:pPr>
            <a:endParaRPr lang="en-US" dirty="0"/>
          </a:p>
          <a:p>
            <a:pPr marL="0" indent="0">
              <a:buNone/>
            </a:pPr>
            <a:endParaRPr lang="en-US" dirty="0"/>
          </a:p>
          <a:p>
            <a:pPr marL="0" indent="0">
              <a:spcBef>
                <a:spcPts val="0"/>
              </a:spcBef>
              <a:buNone/>
            </a:pPr>
            <a:endParaRPr lang="en-US" sz="1000" dirty="0"/>
          </a:p>
          <a:p>
            <a:pPr marL="0" indent="0">
              <a:spcBef>
                <a:spcPts val="0"/>
              </a:spcBef>
              <a:buNone/>
            </a:pPr>
            <a:endParaRPr lang="en-US" sz="1000" dirty="0"/>
          </a:p>
          <a:p>
            <a:pPr marL="0" indent="0">
              <a:spcBef>
                <a:spcPts val="0"/>
              </a:spcBef>
              <a:buNone/>
            </a:pPr>
            <a:endParaRPr lang="en-US" sz="1000" dirty="0"/>
          </a:p>
          <a:p>
            <a:pPr marL="0" indent="0">
              <a:spcBef>
                <a:spcPts val="0"/>
              </a:spcBef>
              <a:buNone/>
            </a:pPr>
            <a:r>
              <a:rPr lang="en-US" sz="1000" dirty="0"/>
              <a:t>4. TALLINN MANUAL 2.0, Rule 92, Definition of Cyber Attack, sec. 3.</a:t>
            </a:r>
          </a:p>
          <a:p>
            <a:pPr marL="0" indent="0">
              <a:spcBef>
                <a:spcPts val="0"/>
              </a:spcBef>
              <a:buNone/>
            </a:pPr>
            <a:r>
              <a:rPr lang="en-US" sz="1000" dirty="0"/>
              <a:t>5. TALLINN MANUAL 2.0, Rule 92, Definition of Cyber Attack, sec. 14 (citing ICRC Challenges Report, at 41-2).</a:t>
            </a:r>
          </a:p>
          <a:p>
            <a:pPr marL="0" indent="0">
              <a:buNone/>
            </a:pPr>
            <a:endParaRPr lang="en-US" dirty="0"/>
          </a:p>
          <a:p>
            <a:pPr lvl="1"/>
            <a:endParaRPr lang="en-US" dirty="0"/>
          </a:p>
          <a:p>
            <a:pPr marL="0" indent="0">
              <a:buNone/>
            </a:pPr>
            <a:endParaRPr lang="en-US" dirty="0"/>
          </a:p>
        </p:txBody>
      </p:sp>
    </p:spTree>
    <p:extLst>
      <p:ext uri="{BB962C8B-B14F-4D97-AF65-F5344CB8AC3E}">
        <p14:creationId xmlns:p14="http://schemas.microsoft.com/office/powerpoint/2010/main" val="406297007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28650" y="1825625"/>
            <a:ext cx="7902286" cy="4351338"/>
          </a:xfrm>
        </p:spPr>
        <p:txBody>
          <a:bodyPr/>
          <a:lstStyle/>
          <a:p>
            <a:pPr marL="0" indent="0">
              <a:buNone/>
            </a:pPr>
            <a:r>
              <a:rPr lang="en-US" dirty="0"/>
              <a:t>There are different views on whether a cyber operation qualifies as an attack if the operation interferes with the functionality of a cyber system but causes no damage.</a:t>
            </a:r>
            <a:r>
              <a:rPr lang="en-US" baseline="30000" dirty="0"/>
              <a:t>6</a:t>
            </a:r>
            <a:r>
              <a:rPr lang="en-US" dirty="0"/>
              <a:t>  </a:t>
            </a:r>
          </a:p>
          <a:p>
            <a:pPr lvl="1"/>
            <a:r>
              <a:rPr lang="en-US" dirty="0"/>
              <a:t>The view taken by the majority of experts participating in the Tallinn Manual process is that simple interference alone is not enough to qualify as an attack – some physical components of the system must be damaged to the point where replacement is required. </a:t>
            </a:r>
          </a:p>
          <a:p>
            <a:pPr lvl="1"/>
            <a:r>
              <a:rPr lang="en-US" dirty="0"/>
              <a:t>Another view is that any interference at all with the system’s operation qualifies as an attack.  </a:t>
            </a:r>
          </a:p>
          <a:p>
            <a:pPr lvl="1"/>
            <a:r>
              <a:rPr lang="en-US" dirty="0"/>
              <a:t>Yet another view is the relevant system must be completely destroyed to qualify as an attack.</a:t>
            </a:r>
          </a:p>
          <a:p>
            <a:pPr lvl="1"/>
            <a:endParaRPr lang="en-US" dirty="0"/>
          </a:p>
          <a:p>
            <a:pPr lvl="1"/>
            <a:endParaRPr lang="en-US" dirty="0"/>
          </a:p>
          <a:p>
            <a:pPr marL="342900" lvl="1" indent="0">
              <a:buNone/>
            </a:pPr>
            <a:endParaRPr lang="en-US"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r>
              <a:rPr lang="en-US" sz="1000" dirty="0"/>
              <a:t>6. TALLINN MANUAL 2.0, Rule 92, Definition of cyber attack, sec. 13 (citing Additional Protocol I to the Geneva Convention, art, 49(1)).</a:t>
            </a:r>
          </a:p>
        </p:txBody>
      </p:sp>
      <p:sp>
        <p:nvSpPr>
          <p:cNvPr id="5" name="Title 1"/>
          <p:cNvSpPr>
            <a:spLocks noGrp="1"/>
          </p:cNvSpPr>
          <p:nvPr>
            <p:ph type="title"/>
          </p:nvPr>
        </p:nvSpPr>
        <p:spPr>
          <a:xfrm>
            <a:off x="628650" y="365126"/>
            <a:ext cx="8403590" cy="1325563"/>
          </a:xfrm>
        </p:spPr>
        <p:txBody>
          <a:bodyPr/>
          <a:lstStyle/>
          <a:p>
            <a:r>
              <a:rPr lang="en-US" dirty="0"/>
              <a:t>6. IHL, Cyber Operations, and IACs</a:t>
            </a:r>
            <a:br>
              <a:rPr lang="en-US" dirty="0"/>
            </a:br>
            <a:r>
              <a:rPr lang="en-US" dirty="0"/>
              <a:t>The Definition of “Cyber Attack” (cont.)</a:t>
            </a:r>
            <a:endParaRPr lang="en-US" sz="2000" dirty="0"/>
          </a:p>
        </p:txBody>
      </p:sp>
    </p:spTree>
    <p:extLst>
      <p:ext uri="{BB962C8B-B14F-4D97-AF65-F5344CB8AC3E}">
        <p14:creationId xmlns:p14="http://schemas.microsoft.com/office/powerpoint/2010/main" val="25342145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showMasterSp="0">
  <p:cSld>
    <p:bg>
      <p:bgPr>
        <a:solidFill>
          <a:schemeClr val="bg1"/>
        </a:solidFill>
        <a:effectLst/>
      </p:bgPr>
    </p:bg>
    <p:spTree>
      <p:nvGrpSpPr>
        <p:cNvPr id="1" name=""/>
        <p:cNvGrpSpPr/>
        <p:nvPr/>
      </p:nvGrpSpPr>
      <p:grpSpPr>
        <a:xfrm>
          <a:off x="0" y="0"/>
          <a:ext cx="0" cy="0"/>
          <a:chOff x="0" y="0"/>
          <a:chExt cx="0" cy="0"/>
        </a:xfrm>
      </p:grpSpPr>
      <p:sp>
        <p:nvSpPr>
          <p:cNvPr id="3" name="Content Placeholder 2"/>
          <p:cNvSpPr>
            <a:spLocks noGrp="1"/>
          </p:cNvSpPr>
          <p:nvPr>
            <p:ph idx="1"/>
          </p:nvPr>
        </p:nvSpPr>
        <p:spPr>
          <a:xfrm>
            <a:off x="628650" y="1825625"/>
            <a:ext cx="7902286" cy="4351338"/>
          </a:xfrm>
        </p:spPr>
        <p:txBody>
          <a:bodyPr/>
          <a:lstStyle/>
          <a:p>
            <a:pPr marL="0" indent="0">
              <a:buNone/>
            </a:pPr>
            <a:r>
              <a:rPr lang="en-US" dirty="0"/>
              <a:t>The majority of experts participating in the development of the Tallinn Manual believe that an attack on data, per se, does not constitute an attack because data is not an object.  </a:t>
            </a:r>
          </a:p>
          <a:p>
            <a:pPr marL="0" indent="0">
              <a:buNone/>
            </a:pPr>
            <a:r>
              <a:rPr lang="en-US" dirty="0"/>
              <a:t>However, there is wide agreement that a cyber operation that corrupts or destroys civilian data to produce violent effects, or, render cyber infrastructure unable to perform its purpose, would qualify as an attack.</a:t>
            </a:r>
          </a:p>
          <a:p>
            <a:pPr marL="0" indent="0">
              <a:buNone/>
            </a:pPr>
            <a:r>
              <a:rPr lang="en-US" dirty="0"/>
              <a:t>Likewise, a minority believes an operation affecting data should be considered an attack if the data is essential to the well-being of the civilian population, such as financial, medical, and social security records.</a:t>
            </a:r>
            <a:r>
              <a:rPr lang="en-US" baseline="30000" dirty="0"/>
              <a:t>7</a:t>
            </a: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endParaRPr lang="en-US" sz="1000" dirty="0"/>
          </a:p>
          <a:p>
            <a:pPr marL="0" indent="0">
              <a:lnSpc>
                <a:spcPct val="100000"/>
              </a:lnSpc>
              <a:spcBef>
                <a:spcPts val="0"/>
              </a:spcBef>
              <a:buNone/>
            </a:pPr>
            <a:r>
              <a:rPr lang="en-US" sz="1000" dirty="0"/>
              <a:t>7. TALLINN MANUAL 2.0, Rule 100, Civilian objects and definition of attack, sec. 6 and 7.  But see Michael N. Schmitt, “</a:t>
            </a:r>
            <a:r>
              <a:rPr lang="en-US" sz="1000" i="1" dirty="0"/>
              <a:t>The Law of Cyber Warfare, Quo Vadis</a:t>
            </a:r>
            <a:r>
              <a:rPr lang="en-US" sz="1000" dirty="0"/>
              <a:t>?”25-2 Stanford Law and Policy Review (June 2014), 215,”[A]n interpretation that limits the notion of attacks to acts generating physical effects cannot possibly survive.”  See also White House, </a:t>
            </a:r>
            <a:r>
              <a:rPr lang="en-US" sz="1000" i="1" dirty="0"/>
              <a:t>International Strategy for Cyberspace:  Prosperity, Security, and Openness in a Networked World </a:t>
            </a:r>
            <a:r>
              <a:rPr lang="en-US" sz="1000" dirty="0"/>
              <a:t>(May 2011) , suggesting the U.S. may consider operations against critical infrastructure as an attack.</a:t>
            </a:r>
          </a:p>
        </p:txBody>
      </p:sp>
      <p:sp>
        <p:nvSpPr>
          <p:cNvPr id="5" name="Title 1"/>
          <p:cNvSpPr>
            <a:spLocks noGrp="1"/>
          </p:cNvSpPr>
          <p:nvPr>
            <p:ph type="title"/>
          </p:nvPr>
        </p:nvSpPr>
        <p:spPr>
          <a:xfrm>
            <a:off x="628650" y="365126"/>
            <a:ext cx="8403590" cy="1325563"/>
          </a:xfrm>
        </p:spPr>
        <p:txBody>
          <a:bodyPr/>
          <a:lstStyle/>
          <a:p>
            <a:r>
              <a:rPr lang="en-US" dirty="0"/>
              <a:t>6. IHL, Cyber Operations, and IACs</a:t>
            </a:r>
            <a:br>
              <a:rPr lang="en-US" dirty="0"/>
            </a:br>
            <a:r>
              <a:rPr lang="en-US" dirty="0"/>
              <a:t>The Definition of “Cyber Attack” (cont.)</a:t>
            </a:r>
            <a:endParaRPr lang="en-US" sz="2000" dirty="0"/>
          </a:p>
        </p:txBody>
      </p:sp>
    </p:spTree>
    <p:extLst>
      <p:ext uri="{BB962C8B-B14F-4D97-AF65-F5344CB8AC3E}">
        <p14:creationId xmlns:p14="http://schemas.microsoft.com/office/powerpoint/2010/main" val="116524848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showMasterSp="0">
  <p:cSld>
    <p:bg>
      <p:bgPr>
        <a:solidFill>
          <a:schemeClr val="bg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Assessment Questions | True/False</a:t>
            </a:r>
          </a:p>
        </p:txBody>
      </p:sp>
      <p:sp>
        <p:nvSpPr>
          <p:cNvPr id="3" name="Content Placeholder 2"/>
          <p:cNvSpPr>
            <a:spLocks noGrp="1"/>
          </p:cNvSpPr>
          <p:nvPr>
            <p:ph idx="1"/>
          </p:nvPr>
        </p:nvSpPr>
        <p:spPr>
          <a:xfrm>
            <a:off x="628650" y="1543719"/>
            <a:ext cx="7886700" cy="4351338"/>
          </a:xfrm>
        </p:spPr>
        <p:txBody>
          <a:bodyPr/>
          <a:lstStyle/>
          <a:p>
            <a:pPr marL="457200" indent="-457200">
              <a:buFont typeface="+mj-lt"/>
              <a:buAutoNum type="arabicPeriod"/>
            </a:pPr>
            <a:r>
              <a:rPr lang="en-US" dirty="0"/>
              <a:t>To qualify as a cyber attack under IHL, one party must commit an act of violence against another party using cyber means.</a:t>
            </a:r>
          </a:p>
          <a:p>
            <a:pPr marL="457200" indent="-457200">
              <a:buFont typeface="+mj-lt"/>
              <a:buAutoNum type="arabicPeriod"/>
            </a:pPr>
            <a:r>
              <a:rPr lang="en-US" dirty="0"/>
              <a:t>If one party commits an act of violence against another, the parties are, by definition, participating in an armed conflict.</a:t>
            </a:r>
          </a:p>
          <a:p>
            <a:pPr marL="457200" indent="-457200">
              <a:buFont typeface="+mj-lt"/>
              <a:buAutoNum type="arabicPeriod"/>
            </a:pPr>
            <a:r>
              <a:rPr lang="en-US" dirty="0"/>
              <a:t>An act of violence by one party against another outside of an armed conflict will nonetheless trigger the application of IHL.</a:t>
            </a:r>
          </a:p>
          <a:p>
            <a:pPr marL="457200" indent="-457200">
              <a:buFont typeface="+mj-lt"/>
              <a:buAutoNum type="arabicPeriod"/>
            </a:pPr>
            <a:r>
              <a:rPr lang="en-US" dirty="0"/>
              <a:t>If a party does not intend for a cyber operation to cause violence, (i.e., death, injury, or destruction), the operation will not be classified as an attack under IHL.</a:t>
            </a:r>
          </a:p>
          <a:p>
            <a:pPr marL="0" indent="0">
              <a:buNone/>
            </a:pPr>
            <a:endParaRPr lang="en-US" dirty="0"/>
          </a:p>
          <a:p>
            <a:pPr marL="0" indent="0">
              <a:buNone/>
            </a:pPr>
            <a:endParaRPr lang="en-US" dirty="0"/>
          </a:p>
        </p:txBody>
      </p:sp>
    </p:spTree>
    <p:extLst>
      <p:ext uri="{BB962C8B-B14F-4D97-AF65-F5344CB8AC3E}">
        <p14:creationId xmlns:p14="http://schemas.microsoft.com/office/powerpoint/2010/main" val="4170099146"/>
      </p:ext>
    </p:extLst>
  </p:cSld>
  <p:clrMapOvr>
    <a:masterClrMapping/>
  </p:clrMapOvr>
</p:sld>
</file>

<file path=ppt/theme/theme1.xml><?xml version="1.0" encoding="utf-8"?>
<a:theme xmlns:a="http://schemas.openxmlformats.org/drawingml/2006/main" name="PP_C5Modules_CC_License_standard">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PP_C5Modules_CC_License_standard" id="{F0FA9D47-06A1-4F86-A3DE-945BA88B3B0E}" vid="{A7340899-09C2-4C21-8394-A4D30A56A33C}"/>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C5 Modules</Template>
  <TotalTime>11607</TotalTime>
  <Words>4927</Words>
  <Application>Microsoft Office PowerPoint</Application>
  <PresentationFormat>On-screen Show (4:3)</PresentationFormat>
  <Paragraphs>256</Paragraphs>
  <Slides>32</Slides>
  <Notes>10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32</vt:i4>
      </vt:variant>
    </vt:vector>
  </HeadingPairs>
  <TitlesOfParts>
    <vt:vector size="36" baseType="lpstr">
      <vt:lpstr>Arial</vt:lpstr>
      <vt:lpstr>Calibri</vt:lpstr>
      <vt:lpstr>Calibri Light</vt:lpstr>
      <vt:lpstr>PP_C5Modules_CC_License_standard</vt:lpstr>
      <vt:lpstr>  Module IV Cyber Operations </vt:lpstr>
      <vt:lpstr>Lesson Outline: Rules for Conducting Cyber Operations Against State Actors (Part 2)</vt:lpstr>
      <vt:lpstr>Learning Outcomes: Rules for Conducting Cyber Operations Against State Actors (Part 2)</vt:lpstr>
      <vt:lpstr>6. IHL, Cyber Operations, and IACs IHL in Cyber Operations</vt:lpstr>
      <vt:lpstr>6. IHL, Cyber Operations, and IACs  The Definition of “Cyber Attack”</vt:lpstr>
      <vt:lpstr>6. IHL, Cyber Operations, and IACs The Definition of “Cyber Attack” (cont.)</vt:lpstr>
      <vt:lpstr>6. IHL, Cyber Operations, and IACs The Definition of “Cyber Attack” (cont.)</vt:lpstr>
      <vt:lpstr>6. IHL, Cyber Operations, and IACs The Definition of “Cyber Attack” (cont.)</vt:lpstr>
      <vt:lpstr>Assessment Questions | True/False</vt:lpstr>
      <vt:lpstr>Assessment Questions Answered</vt:lpstr>
      <vt:lpstr>6. IHL, Cyber Operations, and IACs IHL Principles | Distinction</vt:lpstr>
      <vt:lpstr>6. IHL, Cyber Operations, and IACs IHL Principles | Distinction (cont.)</vt:lpstr>
      <vt:lpstr>6. IHL, Cyber Operations, and IACs IHL Principles | Distinction (cont.)</vt:lpstr>
      <vt:lpstr>Discussion Question</vt:lpstr>
      <vt:lpstr>Discussion Question Answered</vt:lpstr>
      <vt:lpstr>Discussion Question</vt:lpstr>
      <vt:lpstr>Discussion Question Answered</vt:lpstr>
      <vt:lpstr>6. IHL, Cyber Operations, and IACs IHL Principles | Proportionality</vt:lpstr>
      <vt:lpstr>Discussion Questions</vt:lpstr>
      <vt:lpstr>Discussion Questions Answered</vt:lpstr>
      <vt:lpstr>6. IHL, Cyber Operations, and IACs Application of IHL to Specific Cyber Operations</vt:lpstr>
      <vt:lpstr>6. IHL, Cyber Operations, and IACs Application of5IHL to Specific Cyber Operations</vt:lpstr>
      <vt:lpstr>6. IHL, Cyber Operations, and IACs Application of IHL to Specific Cyber Operations</vt:lpstr>
      <vt:lpstr>Assessment Questions | True/False</vt:lpstr>
      <vt:lpstr>Assessment Questions Answered</vt:lpstr>
      <vt:lpstr>Assessment Questions | Multiple Choice</vt:lpstr>
      <vt:lpstr>Assessment Question Answered</vt:lpstr>
      <vt:lpstr>Role Play</vt:lpstr>
      <vt:lpstr>Role Play (cont.)</vt:lpstr>
      <vt:lpstr>Role Play Discussion Issues</vt:lpstr>
      <vt:lpstr>Role Play Discussion Issues (cont.)</vt:lpstr>
      <vt:lpstr>Role Play Discussion Issues (cont.)</vt:lpstr>
    </vt:vector>
  </TitlesOfParts>
  <Company>University of California at Davis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Matt Bishop</dc:creator>
  <cp:lastModifiedBy>Kevin S. Kuczynski</cp:lastModifiedBy>
  <cp:revision>368</cp:revision>
  <cp:lastPrinted>2016-07-18T16:40:10Z</cp:lastPrinted>
  <dcterms:created xsi:type="dcterms:W3CDTF">2016-07-03T20:12:42Z</dcterms:created>
  <dcterms:modified xsi:type="dcterms:W3CDTF">2018-08-29T14:12:27Z</dcterms:modified>
</cp:coreProperties>
</file>