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6" r:id="rId1"/>
  </p:sldMasterIdLst>
  <p:notesMasterIdLst>
    <p:notesMasterId r:id="rId41"/>
  </p:notesMasterIdLst>
  <p:sldIdLst>
    <p:sldId id="256" r:id="rId2"/>
    <p:sldId id="430" r:id="rId3"/>
    <p:sldId id="351" r:id="rId4"/>
    <p:sldId id="429" r:id="rId5"/>
    <p:sldId id="303" r:id="rId6"/>
    <p:sldId id="438" r:id="rId7"/>
    <p:sldId id="444" r:id="rId8"/>
    <p:sldId id="360" r:id="rId9"/>
    <p:sldId id="347" r:id="rId10"/>
    <p:sldId id="437" r:id="rId11"/>
    <p:sldId id="445" r:id="rId12"/>
    <p:sldId id="439" r:id="rId13"/>
    <p:sldId id="440" r:id="rId14"/>
    <p:sldId id="442" r:id="rId15"/>
    <p:sldId id="441" r:id="rId16"/>
    <p:sldId id="446" r:id="rId17"/>
    <p:sldId id="443" r:id="rId18"/>
    <p:sldId id="447" r:id="rId19"/>
    <p:sldId id="448" r:id="rId20"/>
    <p:sldId id="452" r:id="rId21"/>
    <p:sldId id="453" r:id="rId22"/>
    <p:sldId id="449" r:id="rId23"/>
    <p:sldId id="450" r:id="rId24"/>
    <p:sldId id="377" r:id="rId25"/>
    <p:sldId id="385" r:id="rId26"/>
    <p:sldId id="386" r:id="rId27"/>
    <p:sldId id="396" r:id="rId28"/>
    <p:sldId id="433" r:id="rId29"/>
    <p:sldId id="434" r:id="rId30"/>
    <p:sldId id="435" r:id="rId31"/>
    <p:sldId id="338" r:id="rId32"/>
    <p:sldId id="348" r:id="rId33"/>
    <p:sldId id="454" r:id="rId34"/>
    <p:sldId id="455" r:id="rId35"/>
    <p:sldId id="343" r:id="rId36"/>
    <p:sldId id="369" r:id="rId37"/>
    <p:sldId id="366" r:id="rId38"/>
    <p:sldId id="367" r:id="rId39"/>
    <p:sldId id="425" r:id="rId40"/>
  </p:sldIdLst>
  <p:sldSz cx="9144000" cy="6858000" type="screen4x3"/>
  <p:notesSz cx="7010400" cy="92964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cas Breaux" initials="LB" lastIdx="4" clrIdx="0">
    <p:extLst>
      <p:ext uri="{19B8F6BF-5375-455C-9EA6-DF929625EA0E}">
        <p15:presenceInfo xmlns:p15="http://schemas.microsoft.com/office/powerpoint/2012/main" userId="c322d14bcf0bb474" providerId="Windows Live"/>
      </p:ext>
    </p:extLst>
  </p:cmAuthor>
  <p:cmAuthor id="2" name="Houck, James" initials="HJ" lastIdx="5" clrIdx="1">
    <p:extLst>
      <p:ext uri="{19B8F6BF-5375-455C-9EA6-DF929625EA0E}">
        <p15:presenceInfo xmlns:p15="http://schemas.microsoft.com/office/powerpoint/2012/main" userId="S-1-5-21-755334853-669077136-483988704-2557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000" autoAdjust="0"/>
    <p:restoredTop sz="93939" autoAdjust="0"/>
  </p:normalViewPr>
  <p:slideViewPr>
    <p:cSldViewPr snapToGrid="0" snapToObjects="1">
      <p:cViewPr varScale="1">
        <p:scale>
          <a:sx n="109" d="100"/>
          <a:sy n="109" d="100"/>
        </p:scale>
        <p:origin x="1296" y="108"/>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75" d="100"/>
          <a:sy n="75" d="100"/>
        </p:scale>
        <p:origin x="3084" y="4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8145" cy="464205"/>
          </a:xfrm>
          <a:prstGeom prst="rect">
            <a:avLst/>
          </a:prstGeom>
        </p:spPr>
        <p:txBody>
          <a:bodyPr vert="horz" lIns="93172" tIns="46586" rIns="93172" bIns="46586" rtlCol="0"/>
          <a:lstStyle>
            <a:lvl1pPr algn="l" fontAlgn="auto">
              <a:spcBef>
                <a:spcPts val="0"/>
              </a:spcBef>
              <a:spcAft>
                <a:spcPts val="0"/>
              </a:spcAft>
              <a:defRPr sz="1300">
                <a:latin typeface="+mn-lt"/>
                <a:cs typeface="+mn-cs"/>
              </a:defRPr>
            </a:lvl1pPr>
          </a:lstStyle>
          <a:p>
            <a:pPr>
              <a:defRPr/>
            </a:pPr>
            <a:endParaRPr lang="en-US"/>
          </a:p>
        </p:txBody>
      </p:sp>
      <p:sp>
        <p:nvSpPr>
          <p:cNvPr id="3" name="Date Placeholder 2"/>
          <p:cNvSpPr>
            <a:spLocks noGrp="1"/>
          </p:cNvSpPr>
          <p:nvPr>
            <p:ph type="dt" idx="1"/>
          </p:nvPr>
        </p:nvSpPr>
        <p:spPr>
          <a:xfrm>
            <a:off x="3970734" y="1"/>
            <a:ext cx="3038145" cy="464205"/>
          </a:xfrm>
          <a:prstGeom prst="rect">
            <a:avLst/>
          </a:prstGeom>
        </p:spPr>
        <p:txBody>
          <a:bodyPr vert="horz" lIns="93172" tIns="46586" rIns="93172" bIns="46586" rtlCol="0"/>
          <a:lstStyle>
            <a:lvl1pPr algn="r" fontAlgn="auto">
              <a:spcBef>
                <a:spcPts val="0"/>
              </a:spcBef>
              <a:spcAft>
                <a:spcPts val="0"/>
              </a:spcAft>
              <a:defRPr sz="1300">
                <a:latin typeface="+mn-lt"/>
                <a:cs typeface="+mn-cs"/>
              </a:defRPr>
            </a:lvl1pPr>
          </a:lstStyle>
          <a:p>
            <a:pPr>
              <a:defRPr/>
            </a:pPr>
            <a:fld id="{CD208448-EA90-48C3-9EBA-9752339ACEF4}" type="datetimeFigureOut">
              <a:rPr lang="en-US"/>
              <a:pPr>
                <a:defRPr/>
              </a:pPr>
              <a:t>8/29/2018</a:t>
            </a:fld>
            <a:endParaRPr lang="en-US"/>
          </a:p>
        </p:txBody>
      </p:sp>
      <p:sp>
        <p:nvSpPr>
          <p:cNvPr id="4" name="Slide Image Placeholder 3"/>
          <p:cNvSpPr>
            <a:spLocks noGrp="1" noRot="1" noChangeAspect="1"/>
          </p:cNvSpPr>
          <p:nvPr>
            <p:ph type="sldImg" idx="2"/>
          </p:nvPr>
        </p:nvSpPr>
        <p:spPr>
          <a:xfrm>
            <a:off x="1181100" y="698500"/>
            <a:ext cx="4648200" cy="3486150"/>
          </a:xfrm>
          <a:prstGeom prst="rect">
            <a:avLst/>
          </a:prstGeom>
          <a:noFill/>
          <a:ln w="12700">
            <a:solidFill>
              <a:prstClr val="black"/>
            </a:solidFill>
          </a:ln>
        </p:spPr>
        <p:txBody>
          <a:bodyPr vert="horz" lIns="93172" tIns="46586" rIns="93172" bIns="46586" rtlCol="0" anchor="ctr"/>
          <a:lstStyle/>
          <a:p>
            <a:pPr lvl="0"/>
            <a:endParaRPr lang="en-US" noProof="0"/>
          </a:p>
        </p:txBody>
      </p:sp>
      <p:sp>
        <p:nvSpPr>
          <p:cNvPr id="5" name="Notes Placeholder 4"/>
          <p:cNvSpPr>
            <a:spLocks noGrp="1"/>
          </p:cNvSpPr>
          <p:nvPr>
            <p:ph type="body" sz="quarter" idx="3"/>
          </p:nvPr>
        </p:nvSpPr>
        <p:spPr>
          <a:xfrm>
            <a:off x="701345" y="4416099"/>
            <a:ext cx="5607711" cy="4182457"/>
          </a:xfrm>
          <a:prstGeom prst="rect">
            <a:avLst/>
          </a:prstGeom>
        </p:spPr>
        <p:txBody>
          <a:bodyPr vert="horz" lIns="93172" tIns="46586" rIns="93172" bIns="46586"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30659"/>
            <a:ext cx="3038145" cy="464205"/>
          </a:xfrm>
          <a:prstGeom prst="rect">
            <a:avLst/>
          </a:prstGeom>
        </p:spPr>
        <p:txBody>
          <a:bodyPr vert="horz" lIns="93172" tIns="46586" rIns="93172" bIns="46586" rtlCol="0" anchor="b"/>
          <a:lstStyle>
            <a:lvl1pPr algn="l" fontAlgn="auto">
              <a:spcBef>
                <a:spcPts val="0"/>
              </a:spcBef>
              <a:spcAft>
                <a:spcPts val="0"/>
              </a:spcAft>
              <a:defRPr sz="13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734" y="8830659"/>
            <a:ext cx="3038145" cy="464205"/>
          </a:xfrm>
          <a:prstGeom prst="rect">
            <a:avLst/>
          </a:prstGeom>
        </p:spPr>
        <p:txBody>
          <a:bodyPr vert="horz" lIns="93172" tIns="46586" rIns="93172" bIns="46586" rtlCol="0" anchor="b"/>
          <a:lstStyle>
            <a:lvl1pPr algn="r" fontAlgn="auto">
              <a:spcBef>
                <a:spcPts val="0"/>
              </a:spcBef>
              <a:spcAft>
                <a:spcPts val="0"/>
              </a:spcAft>
              <a:defRPr sz="1300">
                <a:latin typeface="+mn-lt"/>
                <a:cs typeface="+mn-cs"/>
              </a:defRPr>
            </a:lvl1pPr>
          </a:lstStyle>
          <a:p>
            <a:pPr>
              <a:defRPr/>
            </a:pPr>
            <a:fld id="{ABC2C3F8-920C-4239-9891-79F2271E8033}" type="slidenum">
              <a:rPr lang="en-US"/>
              <a:pPr>
                <a:defRPr/>
              </a:pPr>
              <a:t>‹#›</a:t>
            </a:fld>
            <a:endParaRPr lang="en-US"/>
          </a:p>
        </p:txBody>
      </p:sp>
    </p:spTree>
    <p:extLst>
      <p:ext uri="{BB962C8B-B14F-4D97-AF65-F5344CB8AC3E}">
        <p14:creationId xmlns:p14="http://schemas.microsoft.com/office/powerpoint/2010/main" val="2148723337"/>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33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3F77F84-EBF5-4DC2-873D-49BD8B121CCF}" type="slidenum">
              <a:rPr lang="en-US">
                <a:cs typeface="Arial" charset="0"/>
              </a:rPr>
              <a:pPr fontAlgn="base">
                <a:spcBef>
                  <a:spcPct val="0"/>
                </a:spcBef>
                <a:spcAft>
                  <a:spcPct val="0"/>
                </a:spcAft>
                <a:defRPr/>
              </a:pPr>
              <a:t>1</a:t>
            </a:fld>
            <a:endParaRPr lang="en-US" dirty="0">
              <a:cs typeface="Arial" charset="0"/>
            </a:endParaRPr>
          </a:p>
        </p:txBody>
      </p:sp>
    </p:spTree>
    <p:extLst>
      <p:ext uri="{BB962C8B-B14F-4D97-AF65-F5344CB8AC3E}">
        <p14:creationId xmlns:p14="http://schemas.microsoft.com/office/powerpoint/2010/main" val="13911637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IE" dirty="0"/>
          </a:p>
        </p:txBody>
      </p:sp>
      <p:sp>
        <p:nvSpPr>
          <p:cNvPr id="4" name="Platshållare för bildnummer 3"/>
          <p:cNvSpPr>
            <a:spLocks noGrp="1"/>
          </p:cNvSpPr>
          <p:nvPr>
            <p:ph type="sldNum" sz="quarter" idx="10"/>
          </p:nvPr>
        </p:nvSpPr>
        <p:spPr/>
        <p:txBody>
          <a:bodyPr/>
          <a:lstStyle/>
          <a:p>
            <a:pPr>
              <a:defRPr/>
            </a:pPr>
            <a:fld id="{ABC2C3F8-920C-4239-9891-79F2271E8033}" type="slidenum">
              <a:rPr lang="en-US" smtClean="0"/>
              <a:pPr>
                <a:defRPr/>
              </a:pPr>
              <a:t>11</a:t>
            </a:fld>
            <a:endParaRPr lang="en-US"/>
          </a:p>
        </p:txBody>
      </p:sp>
    </p:spTree>
    <p:extLst>
      <p:ext uri="{BB962C8B-B14F-4D97-AF65-F5344CB8AC3E}">
        <p14:creationId xmlns:p14="http://schemas.microsoft.com/office/powerpoint/2010/main" val="42195200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IE" dirty="0"/>
          </a:p>
        </p:txBody>
      </p:sp>
      <p:sp>
        <p:nvSpPr>
          <p:cNvPr id="4" name="Platshållare för bildnummer 3"/>
          <p:cNvSpPr>
            <a:spLocks noGrp="1"/>
          </p:cNvSpPr>
          <p:nvPr>
            <p:ph type="sldNum" sz="quarter" idx="10"/>
          </p:nvPr>
        </p:nvSpPr>
        <p:spPr/>
        <p:txBody>
          <a:bodyPr/>
          <a:lstStyle/>
          <a:p>
            <a:pPr>
              <a:defRPr/>
            </a:pPr>
            <a:fld id="{ABC2C3F8-920C-4239-9891-79F2271E8033}" type="slidenum">
              <a:rPr lang="en-US" smtClean="0"/>
              <a:pPr>
                <a:defRPr/>
              </a:pPr>
              <a:t>12</a:t>
            </a:fld>
            <a:endParaRPr lang="en-US"/>
          </a:p>
        </p:txBody>
      </p:sp>
    </p:spTree>
    <p:extLst>
      <p:ext uri="{BB962C8B-B14F-4D97-AF65-F5344CB8AC3E}">
        <p14:creationId xmlns:p14="http://schemas.microsoft.com/office/powerpoint/2010/main" val="9072272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IE" dirty="0"/>
          </a:p>
        </p:txBody>
      </p:sp>
      <p:sp>
        <p:nvSpPr>
          <p:cNvPr id="4" name="Platshållare för bildnummer 3"/>
          <p:cNvSpPr>
            <a:spLocks noGrp="1"/>
          </p:cNvSpPr>
          <p:nvPr>
            <p:ph type="sldNum" sz="quarter" idx="10"/>
          </p:nvPr>
        </p:nvSpPr>
        <p:spPr/>
        <p:txBody>
          <a:bodyPr/>
          <a:lstStyle/>
          <a:p>
            <a:pPr>
              <a:defRPr/>
            </a:pPr>
            <a:fld id="{ABC2C3F8-920C-4239-9891-79F2271E8033}" type="slidenum">
              <a:rPr lang="en-US" smtClean="0"/>
              <a:pPr>
                <a:defRPr/>
              </a:pPr>
              <a:t>13</a:t>
            </a:fld>
            <a:endParaRPr lang="en-US"/>
          </a:p>
        </p:txBody>
      </p:sp>
    </p:spTree>
    <p:extLst>
      <p:ext uri="{BB962C8B-B14F-4D97-AF65-F5344CB8AC3E}">
        <p14:creationId xmlns:p14="http://schemas.microsoft.com/office/powerpoint/2010/main" val="41892537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IE" dirty="0"/>
          </a:p>
        </p:txBody>
      </p:sp>
      <p:sp>
        <p:nvSpPr>
          <p:cNvPr id="4" name="Platshållare för bildnummer 3"/>
          <p:cNvSpPr>
            <a:spLocks noGrp="1"/>
          </p:cNvSpPr>
          <p:nvPr>
            <p:ph type="sldNum" sz="quarter" idx="10"/>
          </p:nvPr>
        </p:nvSpPr>
        <p:spPr/>
        <p:txBody>
          <a:bodyPr/>
          <a:lstStyle/>
          <a:p>
            <a:pPr>
              <a:defRPr/>
            </a:pPr>
            <a:fld id="{ABC2C3F8-920C-4239-9891-79F2271E8033}" type="slidenum">
              <a:rPr lang="en-US" smtClean="0"/>
              <a:pPr>
                <a:defRPr/>
              </a:pPr>
              <a:t>14</a:t>
            </a:fld>
            <a:endParaRPr lang="en-US"/>
          </a:p>
        </p:txBody>
      </p:sp>
    </p:spTree>
    <p:extLst>
      <p:ext uri="{BB962C8B-B14F-4D97-AF65-F5344CB8AC3E}">
        <p14:creationId xmlns:p14="http://schemas.microsoft.com/office/powerpoint/2010/main" val="24976876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IE" dirty="0"/>
          </a:p>
        </p:txBody>
      </p:sp>
      <p:sp>
        <p:nvSpPr>
          <p:cNvPr id="4" name="Platshållare för bildnummer 3"/>
          <p:cNvSpPr>
            <a:spLocks noGrp="1"/>
          </p:cNvSpPr>
          <p:nvPr>
            <p:ph type="sldNum" sz="quarter" idx="10"/>
          </p:nvPr>
        </p:nvSpPr>
        <p:spPr/>
        <p:txBody>
          <a:bodyPr/>
          <a:lstStyle/>
          <a:p>
            <a:pPr>
              <a:defRPr/>
            </a:pPr>
            <a:fld id="{ABC2C3F8-920C-4239-9891-79F2271E8033}" type="slidenum">
              <a:rPr lang="en-US" smtClean="0"/>
              <a:pPr>
                <a:defRPr/>
              </a:pPr>
              <a:t>15</a:t>
            </a:fld>
            <a:endParaRPr lang="en-US"/>
          </a:p>
        </p:txBody>
      </p:sp>
    </p:spTree>
    <p:extLst>
      <p:ext uri="{BB962C8B-B14F-4D97-AF65-F5344CB8AC3E}">
        <p14:creationId xmlns:p14="http://schemas.microsoft.com/office/powerpoint/2010/main" val="39078647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IE" dirty="0"/>
          </a:p>
        </p:txBody>
      </p:sp>
      <p:sp>
        <p:nvSpPr>
          <p:cNvPr id="4" name="Platshållare för bildnummer 3"/>
          <p:cNvSpPr>
            <a:spLocks noGrp="1"/>
          </p:cNvSpPr>
          <p:nvPr>
            <p:ph type="sldNum" sz="quarter" idx="10"/>
          </p:nvPr>
        </p:nvSpPr>
        <p:spPr/>
        <p:txBody>
          <a:bodyPr/>
          <a:lstStyle/>
          <a:p>
            <a:pPr>
              <a:defRPr/>
            </a:pPr>
            <a:fld id="{ABC2C3F8-920C-4239-9891-79F2271E8033}" type="slidenum">
              <a:rPr lang="en-US" smtClean="0"/>
              <a:pPr>
                <a:defRPr/>
              </a:pPr>
              <a:t>16</a:t>
            </a:fld>
            <a:endParaRPr lang="en-US"/>
          </a:p>
        </p:txBody>
      </p:sp>
    </p:spTree>
    <p:extLst>
      <p:ext uri="{BB962C8B-B14F-4D97-AF65-F5344CB8AC3E}">
        <p14:creationId xmlns:p14="http://schemas.microsoft.com/office/powerpoint/2010/main" val="39308586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IE" dirty="0"/>
          </a:p>
        </p:txBody>
      </p:sp>
      <p:sp>
        <p:nvSpPr>
          <p:cNvPr id="4" name="Platshållare för bildnummer 3"/>
          <p:cNvSpPr>
            <a:spLocks noGrp="1"/>
          </p:cNvSpPr>
          <p:nvPr>
            <p:ph type="sldNum" sz="quarter" idx="10"/>
          </p:nvPr>
        </p:nvSpPr>
        <p:spPr/>
        <p:txBody>
          <a:bodyPr/>
          <a:lstStyle/>
          <a:p>
            <a:pPr>
              <a:defRPr/>
            </a:pPr>
            <a:fld id="{ABC2C3F8-920C-4239-9891-79F2271E8033}" type="slidenum">
              <a:rPr lang="en-US" smtClean="0"/>
              <a:pPr>
                <a:defRPr/>
              </a:pPr>
              <a:t>17</a:t>
            </a:fld>
            <a:endParaRPr lang="en-US"/>
          </a:p>
        </p:txBody>
      </p:sp>
    </p:spTree>
    <p:extLst>
      <p:ext uri="{BB962C8B-B14F-4D97-AF65-F5344CB8AC3E}">
        <p14:creationId xmlns:p14="http://schemas.microsoft.com/office/powerpoint/2010/main" val="27192605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IE" dirty="0"/>
          </a:p>
        </p:txBody>
      </p:sp>
      <p:sp>
        <p:nvSpPr>
          <p:cNvPr id="4" name="Platshållare för bildnummer 3"/>
          <p:cNvSpPr>
            <a:spLocks noGrp="1"/>
          </p:cNvSpPr>
          <p:nvPr>
            <p:ph type="sldNum" sz="quarter" idx="10"/>
          </p:nvPr>
        </p:nvSpPr>
        <p:spPr/>
        <p:txBody>
          <a:bodyPr/>
          <a:lstStyle/>
          <a:p>
            <a:pPr>
              <a:defRPr/>
            </a:pPr>
            <a:fld id="{ABC2C3F8-920C-4239-9891-79F2271E8033}" type="slidenum">
              <a:rPr lang="en-US" smtClean="0"/>
              <a:pPr>
                <a:defRPr/>
              </a:pPr>
              <a:t>18</a:t>
            </a:fld>
            <a:endParaRPr lang="en-US"/>
          </a:p>
        </p:txBody>
      </p:sp>
    </p:spTree>
    <p:extLst>
      <p:ext uri="{BB962C8B-B14F-4D97-AF65-F5344CB8AC3E}">
        <p14:creationId xmlns:p14="http://schemas.microsoft.com/office/powerpoint/2010/main" val="3646879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IE" dirty="0"/>
          </a:p>
        </p:txBody>
      </p:sp>
      <p:sp>
        <p:nvSpPr>
          <p:cNvPr id="4" name="Platshållare för bildnummer 3"/>
          <p:cNvSpPr>
            <a:spLocks noGrp="1"/>
          </p:cNvSpPr>
          <p:nvPr>
            <p:ph type="sldNum" sz="quarter" idx="10"/>
          </p:nvPr>
        </p:nvSpPr>
        <p:spPr/>
        <p:txBody>
          <a:bodyPr/>
          <a:lstStyle/>
          <a:p>
            <a:pPr>
              <a:defRPr/>
            </a:pPr>
            <a:fld id="{ABC2C3F8-920C-4239-9891-79F2271E8033}" type="slidenum">
              <a:rPr lang="en-US" smtClean="0"/>
              <a:pPr>
                <a:defRPr/>
              </a:pPr>
              <a:t>19</a:t>
            </a:fld>
            <a:endParaRPr lang="en-US"/>
          </a:p>
        </p:txBody>
      </p:sp>
    </p:spTree>
    <p:extLst>
      <p:ext uri="{BB962C8B-B14F-4D97-AF65-F5344CB8AC3E}">
        <p14:creationId xmlns:p14="http://schemas.microsoft.com/office/powerpoint/2010/main" val="31222815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IE" dirty="0"/>
          </a:p>
        </p:txBody>
      </p:sp>
      <p:sp>
        <p:nvSpPr>
          <p:cNvPr id="4" name="Platshållare för bildnummer 3"/>
          <p:cNvSpPr>
            <a:spLocks noGrp="1"/>
          </p:cNvSpPr>
          <p:nvPr>
            <p:ph type="sldNum" sz="quarter" idx="10"/>
          </p:nvPr>
        </p:nvSpPr>
        <p:spPr/>
        <p:txBody>
          <a:bodyPr/>
          <a:lstStyle/>
          <a:p>
            <a:pPr>
              <a:defRPr/>
            </a:pPr>
            <a:fld id="{ABC2C3F8-920C-4239-9891-79F2271E8033}" type="slidenum">
              <a:rPr lang="en-US" smtClean="0"/>
              <a:pPr>
                <a:defRPr/>
              </a:pPr>
              <a:t>20</a:t>
            </a:fld>
            <a:endParaRPr lang="en-US"/>
          </a:p>
        </p:txBody>
      </p:sp>
    </p:spTree>
    <p:extLst>
      <p:ext uri="{BB962C8B-B14F-4D97-AF65-F5344CB8AC3E}">
        <p14:creationId xmlns:p14="http://schemas.microsoft.com/office/powerpoint/2010/main" val="33381644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40695" fontAlgn="base">
              <a:spcBef>
                <a:spcPct val="0"/>
              </a:spcBef>
              <a:spcAft>
                <a:spcPct val="0"/>
              </a:spcAft>
              <a:defRPr/>
            </a:pPr>
            <a:fld id="{712E80AE-A2D3-45AA-9282-165AD6710FE8}" type="slidenum">
              <a:rPr lang="en-US">
                <a:solidFill>
                  <a:prstClr val="black"/>
                </a:solidFill>
                <a:latin typeface="Calibri"/>
                <a:cs typeface="Arial" charset="0"/>
              </a:rPr>
              <a:pPr defTabSz="440695" fontAlgn="base">
                <a:spcBef>
                  <a:spcPct val="0"/>
                </a:spcBef>
                <a:spcAft>
                  <a:spcPct val="0"/>
                </a:spcAft>
                <a:defRPr/>
              </a:pPr>
              <a:t>2</a:t>
            </a:fld>
            <a:endParaRPr lang="en-US" dirty="0">
              <a:solidFill>
                <a:prstClr val="black"/>
              </a:solidFill>
              <a:latin typeface="Calibri"/>
              <a:cs typeface="Arial" charset="0"/>
            </a:endParaRPr>
          </a:p>
        </p:txBody>
      </p:sp>
    </p:spTree>
    <p:extLst>
      <p:ext uri="{BB962C8B-B14F-4D97-AF65-F5344CB8AC3E}">
        <p14:creationId xmlns:p14="http://schemas.microsoft.com/office/powerpoint/2010/main" val="19016532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IE" dirty="0"/>
          </a:p>
        </p:txBody>
      </p:sp>
      <p:sp>
        <p:nvSpPr>
          <p:cNvPr id="4" name="Platshållare för bildnummer 3"/>
          <p:cNvSpPr>
            <a:spLocks noGrp="1"/>
          </p:cNvSpPr>
          <p:nvPr>
            <p:ph type="sldNum" sz="quarter" idx="10"/>
          </p:nvPr>
        </p:nvSpPr>
        <p:spPr/>
        <p:txBody>
          <a:bodyPr/>
          <a:lstStyle/>
          <a:p>
            <a:pPr>
              <a:defRPr/>
            </a:pPr>
            <a:fld id="{ABC2C3F8-920C-4239-9891-79F2271E8033}" type="slidenum">
              <a:rPr lang="en-US" smtClean="0"/>
              <a:pPr>
                <a:defRPr/>
              </a:pPr>
              <a:t>21</a:t>
            </a:fld>
            <a:endParaRPr lang="en-US"/>
          </a:p>
        </p:txBody>
      </p:sp>
    </p:spTree>
    <p:extLst>
      <p:ext uri="{BB962C8B-B14F-4D97-AF65-F5344CB8AC3E}">
        <p14:creationId xmlns:p14="http://schemas.microsoft.com/office/powerpoint/2010/main" val="33237796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IE" dirty="0"/>
          </a:p>
        </p:txBody>
      </p:sp>
      <p:sp>
        <p:nvSpPr>
          <p:cNvPr id="4" name="Platshållare för bildnummer 3"/>
          <p:cNvSpPr>
            <a:spLocks noGrp="1"/>
          </p:cNvSpPr>
          <p:nvPr>
            <p:ph type="sldNum" sz="quarter" idx="10"/>
          </p:nvPr>
        </p:nvSpPr>
        <p:spPr/>
        <p:txBody>
          <a:bodyPr/>
          <a:lstStyle/>
          <a:p>
            <a:pPr>
              <a:defRPr/>
            </a:pPr>
            <a:fld id="{ABC2C3F8-920C-4239-9891-79F2271E8033}" type="slidenum">
              <a:rPr lang="en-US" smtClean="0"/>
              <a:pPr>
                <a:defRPr/>
              </a:pPr>
              <a:t>22</a:t>
            </a:fld>
            <a:endParaRPr lang="en-US"/>
          </a:p>
        </p:txBody>
      </p:sp>
    </p:spTree>
    <p:extLst>
      <p:ext uri="{BB962C8B-B14F-4D97-AF65-F5344CB8AC3E}">
        <p14:creationId xmlns:p14="http://schemas.microsoft.com/office/powerpoint/2010/main" val="16211151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IE" dirty="0"/>
          </a:p>
        </p:txBody>
      </p:sp>
      <p:sp>
        <p:nvSpPr>
          <p:cNvPr id="4" name="Platshållare för bildnummer 3"/>
          <p:cNvSpPr>
            <a:spLocks noGrp="1"/>
          </p:cNvSpPr>
          <p:nvPr>
            <p:ph type="sldNum" sz="quarter" idx="10"/>
          </p:nvPr>
        </p:nvSpPr>
        <p:spPr/>
        <p:txBody>
          <a:bodyPr/>
          <a:lstStyle/>
          <a:p>
            <a:pPr>
              <a:defRPr/>
            </a:pPr>
            <a:fld id="{ABC2C3F8-920C-4239-9891-79F2271E8033}" type="slidenum">
              <a:rPr lang="en-US" smtClean="0"/>
              <a:pPr>
                <a:defRPr/>
              </a:pPr>
              <a:t>23</a:t>
            </a:fld>
            <a:endParaRPr lang="en-US"/>
          </a:p>
        </p:txBody>
      </p:sp>
    </p:spTree>
    <p:extLst>
      <p:ext uri="{BB962C8B-B14F-4D97-AF65-F5344CB8AC3E}">
        <p14:creationId xmlns:p14="http://schemas.microsoft.com/office/powerpoint/2010/main" val="11420973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24</a:t>
            </a:fld>
            <a:endParaRPr lang="en-US"/>
          </a:p>
        </p:txBody>
      </p:sp>
    </p:spTree>
    <p:extLst>
      <p:ext uri="{BB962C8B-B14F-4D97-AF65-F5344CB8AC3E}">
        <p14:creationId xmlns:p14="http://schemas.microsoft.com/office/powerpoint/2010/main" val="31259269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27</a:t>
            </a:fld>
            <a:endParaRPr lang="en-US"/>
          </a:p>
        </p:txBody>
      </p:sp>
    </p:spTree>
    <p:extLst>
      <p:ext uri="{BB962C8B-B14F-4D97-AF65-F5344CB8AC3E}">
        <p14:creationId xmlns:p14="http://schemas.microsoft.com/office/powerpoint/2010/main" val="417095621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28</a:t>
            </a:fld>
            <a:endParaRPr lang="en-US"/>
          </a:p>
        </p:txBody>
      </p:sp>
    </p:spTree>
    <p:extLst>
      <p:ext uri="{BB962C8B-B14F-4D97-AF65-F5344CB8AC3E}">
        <p14:creationId xmlns:p14="http://schemas.microsoft.com/office/powerpoint/2010/main" val="382477510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29</a:t>
            </a:fld>
            <a:endParaRPr lang="en-US"/>
          </a:p>
        </p:txBody>
      </p:sp>
    </p:spTree>
    <p:extLst>
      <p:ext uri="{BB962C8B-B14F-4D97-AF65-F5344CB8AC3E}">
        <p14:creationId xmlns:p14="http://schemas.microsoft.com/office/powerpoint/2010/main" val="36564548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30</a:t>
            </a:fld>
            <a:endParaRPr lang="en-US"/>
          </a:p>
        </p:txBody>
      </p:sp>
    </p:spTree>
    <p:extLst>
      <p:ext uri="{BB962C8B-B14F-4D97-AF65-F5344CB8AC3E}">
        <p14:creationId xmlns:p14="http://schemas.microsoft.com/office/powerpoint/2010/main" val="20912693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Each is discussed in subsequent</a:t>
            </a:r>
            <a:r>
              <a:rPr lang="en-US" baseline="0" dirty="0"/>
              <a:t> slides.</a:t>
            </a:r>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35</a:t>
            </a:fld>
            <a:endParaRPr lang="en-US"/>
          </a:p>
        </p:txBody>
      </p:sp>
    </p:spTree>
    <p:extLst>
      <p:ext uri="{BB962C8B-B14F-4D97-AF65-F5344CB8AC3E}">
        <p14:creationId xmlns:p14="http://schemas.microsoft.com/office/powerpoint/2010/main" val="93648651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Each is discussed in subsequent</a:t>
            </a:r>
            <a:r>
              <a:rPr lang="en-US" baseline="0" dirty="0"/>
              <a:t> slides.</a:t>
            </a:r>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36</a:t>
            </a:fld>
            <a:endParaRPr lang="en-US"/>
          </a:p>
        </p:txBody>
      </p:sp>
    </p:spTree>
    <p:extLst>
      <p:ext uri="{BB962C8B-B14F-4D97-AF65-F5344CB8AC3E}">
        <p14:creationId xmlns:p14="http://schemas.microsoft.com/office/powerpoint/2010/main" val="6941940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40695" fontAlgn="base">
              <a:spcBef>
                <a:spcPct val="0"/>
              </a:spcBef>
              <a:spcAft>
                <a:spcPct val="0"/>
              </a:spcAft>
              <a:defRPr/>
            </a:pPr>
            <a:fld id="{712E80AE-A2D3-45AA-9282-165AD6710FE8}" type="slidenum">
              <a:rPr lang="en-US">
                <a:solidFill>
                  <a:prstClr val="black"/>
                </a:solidFill>
                <a:latin typeface="Calibri"/>
                <a:cs typeface="Arial" charset="0"/>
              </a:rPr>
              <a:pPr defTabSz="440695" fontAlgn="base">
                <a:spcBef>
                  <a:spcPct val="0"/>
                </a:spcBef>
                <a:spcAft>
                  <a:spcPct val="0"/>
                </a:spcAft>
                <a:defRPr/>
              </a:pPr>
              <a:t>3</a:t>
            </a:fld>
            <a:endParaRPr lang="en-US" dirty="0">
              <a:solidFill>
                <a:prstClr val="black"/>
              </a:solidFill>
              <a:latin typeface="Calibri"/>
              <a:cs typeface="Arial" charset="0"/>
            </a:endParaRPr>
          </a:p>
        </p:txBody>
      </p:sp>
    </p:spTree>
    <p:extLst>
      <p:ext uri="{BB962C8B-B14F-4D97-AF65-F5344CB8AC3E}">
        <p14:creationId xmlns:p14="http://schemas.microsoft.com/office/powerpoint/2010/main" val="32354952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40695" fontAlgn="base">
              <a:spcBef>
                <a:spcPct val="0"/>
              </a:spcBef>
              <a:spcAft>
                <a:spcPct val="0"/>
              </a:spcAft>
              <a:defRPr/>
            </a:pPr>
            <a:fld id="{712E80AE-A2D3-45AA-9282-165AD6710FE8}" type="slidenum">
              <a:rPr lang="en-US">
                <a:solidFill>
                  <a:prstClr val="black"/>
                </a:solidFill>
                <a:latin typeface="Calibri"/>
                <a:cs typeface="Arial" charset="0"/>
              </a:rPr>
              <a:pPr defTabSz="440695" fontAlgn="base">
                <a:spcBef>
                  <a:spcPct val="0"/>
                </a:spcBef>
                <a:spcAft>
                  <a:spcPct val="0"/>
                </a:spcAft>
                <a:defRPr/>
              </a:pPr>
              <a:t>4</a:t>
            </a:fld>
            <a:endParaRPr lang="en-US" dirty="0">
              <a:solidFill>
                <a:prstClr val="black"/>
              </a:solidFill>
              <a:latin typeface="Calibri"/>
              <a:cs typeface="Arial" charset="0"/>
            </a:endParaRPr>
          </a:p>
        </p:txBody>
      </p:sp>
    </p:spTree>
    <p:extLst>
      <p:ext uri="{BB962C8B-B14F-4D97-AF65-F5344CB8AC3E}">
        <p14:creationId xmlns:p14="http://schemas.microsoft.com/office/powerpoint/2010/main" val="33147803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5</a:t>
            </a:fld>
            <a:endParaRPr lang="en-US" dirty="0">
              <a:cs typeface="Arial" charset="0"/>
            </a:endParaRPr>
          </a:p>
        </p:txBody>
      </p:sp>
    </p:spTree>
    <p:extLst>
      <p:ext uri="{BB962C8B-B14F-4D97-AF65-F5344CB8AC3E}">
        <p14:creationId xmlns:p14="http://schemas.microsoft.com/office/powerpoint/2010/main" val="12914709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IE" dirty="0"/>
          </a:p>
        </p:txBody>
      </p:sp>
      <p:sp>
        <p:nvSpPr>
          <p:cNvPr id="4" name="Platshållare för bildnummer 3"/>
          <p:cNvSpPr>
            <a:spLocks noGrp="1"/>
          </p:cNvSpPr>
          <p:nvPr>
            <p:ph type="sldNum" sz="quarter" idx="10"/>
          </p:nvPr>
        </p:nvSpPr>
        <p:spPr/>
        <p:txBody>
          <a:bodyPr/>
          <a:lstStyle/>
          <a:p>
            <a:pPr>
              <a:defRPr/>
            </a:pPr>
            <a:fld id="{ABC2C3F8-920C-4239-9891-79F2271E8033}" type="slidenum">
              <a:rPr lang="en-US" smtClean="0"/>
              <a:pPr>
                <a:defRPr/>
              </a:pPr>
              <a:t>6</a:t>
            </a:fld>
            <a:endParaRPr lang="en-US"/>
          </a:p>
        </p:txBody>
      </p:sp>
    </p:spTree>
    <p:extLst>
      <p:ext uri="{BB962C8B-B14F-4D97-AF65-F5344CB8AC3E}">
        <p14:creationId xmlns:p14="http://schemas.microsoft.com/office/powerpoint/2010/main" val="34092267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IE" dirty="0"/>
          </a:p>
        </p:txBody>
      </p:sp>
      <p:sp>
        <p:nvSpPr>
          <p:cNvPr id="4" name="Platshållare för bildnummer 3"/>
          <p:cNvSpPr>
            <a:spLocks noGrp="1"/>
          </p:cNvSpPr>
          <p:nvPr>
            <p:ph type="sldNum" sz="quarter" idx="10"/>
          </p:nvPr>
        </p:nvSpPr>
        <p:spPr/>
        <p:txBody>
          <a:bodyPr/>
          <a:lstStyle/>
          <a:p>
            <a:pPr>
              <a:defRPr/>
            </a:pPr>
            <a:fld id="{ABC2C3F8-920C-4239-9891-79F2271E8033}" type="slidenum">
              <a:rPr lang="en-US" smtClean="0"/>
              <a:pPr>
                <a:defRPr/>
              </a:pPr>
              <a:t>7</a:t>
            </a:fld>
            <a:endParaRPr lang="en-US"/>
          </a:p>
        </p:txBody>
      </p:sp>
    </p:spTree>
    <p:extLst>
      <p:ext uri="{BB962C8B-B14F-4D97-AF65-F5344CB8AC3E}">
        <p14:creationId xmlns:p14="http://schemas.microsoft.com/office/powerpoint/2010/main" val="35069665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IE" dirty="0"/>
          </a:p>
        </p:txBody>
      </p:sp>
      <p:sp>
        <p:nvSpPr>
          <p:cNvPr id="4" name="Platshållare för bildnummer 3"/>
          <p:cNvSpPr>
            <a:spLocks noGrp="1"/>
          </p:cNvSpPr>
          <p:nvPr>
            <p:ph type="sldNum" sz="quarter" idx="10"/>
          </p:nvPr>
        </p:nvSpPr>
        <p:spPr/>
        <p:txBody>
          <a:bodyPr/>
          <a:lstStyle/>
          <a:p>
            <a:pPr>
              <a:defRPr/>
            </a:pPr>
            <a:fld id="{ABC2C3F8-920C-4239-9891-79F2271E8033}" type="slidenum">
              <a:rPr lang="en-US" smtClean="0"/>
              <a:pPr>
                <a:defRPr/>
              </a:pPr>
              <a:t>8</a:t>
            </a:fld>
            <a:endParaRPr lang="en-US"/>
          </a:p>
        </p:txBody>
      </p:sp>
    </p:spTree>
    <p:extLst>
      <p:ext uri="{BB962C8B-B14F-4D97-AF65-F5344CB8AC3E}">
        <p14:creationId xmlns:p14="http://schemas.microsoft.com/office/powerpoint/2010/main" val="28561036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IE" dirty="0"/>
          </a:p>
        </p:txBody>
      </p:sp>
      <p:sp>
        <p:nvSpPr>
          <p:cNvPr id="4" name="Platshållare för bildnummer 3"/>
          <p:cNvSpPr>
            <a:spLocks noGrp="1"/>
          </p:cNvSpPr>
          <p:nvPr>
            <p:ph type="sldNum" sz="quarter" idx="10"/>
          </p:nvPr>
        </p:nvSpPr>
        <p:spPr/>
        <p:txBody>
          <a:bodyPr/>
          <a:lstStyle/>
          <a:p>
            <a:pPr>
              <a:defRPr/>
            </a:pPr>
            <a:fld id="{ABC2C3F8-920C-4239-9891-79F2271E8033}" type="slidenum">
              <a:rPr lang="en-US" smtClean="0"/>
              <a:pPr>
                <a:defRPr/>
              </a:pPr>
              <a:t>10</a:t>
            </a:fld>
            <a:endParaRPr lang="en-US"/>
          </a:p>
        </p:txBody>
      </p:sp>
    </p:spTree>
    <p:extLst>
      <p:ext uri="{BB962C8B-B14F-4D97-AF65-F5344CB8AC3E}">
        <p14:creationId xmlns:p14="http://schemas.microsoft.com/office/powerpoint/2010/main" val="2401164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grpSp>
        <p:nvGrpSpPr>
          <p:cNvPr id="4" name="Group 9"/>
          <p:cNvGrpSpPr>
            <a:grpSpLocks/>
          </p:cNvGrpSpPr>
          <p:nvPr/>
        </p:nvGrpSpPr>
        <p:grpSpPr bwMode="auto">
          <a:xfrm>
            <a:off x="2249488" y="3402013"/>
            <a:ext cx="5372100" cy="2058987"/>
            <a:chOff x="914400" y="3657600"/>
            <a:chExt cx="7162800" cy="2059641"/>
          </a:xfrm>
        </p:grpSpPr>
        <p:sp>
          <p:nvSpPr>
            <p:cNvPr id="5" name="Rectangle 10"/>
            <p:cNvSpPr/>
            <p:nvPr/>
          </p:nvSpPr>
          <p:spPr>
            <a:xfrm>
              <a:off x="914400" y="3657600"/>
              <a:ext cx="7162800" cy="1295811"/>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6" name="Rectangle 11"/>
            <p:cNvSpPr/>
            <p:nvPr/>
          </p:nvSpPr>
          <p:spPr>
            <a:xfrm>
              <a:off x="914400" y="5069335"/>
              <a:ext cx="7162800" cy="647906"/>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7" name="Rectangle 12"/>
            <p:cNvSpPr/>
            <p:nvPr/>
          </p:nvSpPr>
          <p:spPr>
            <a:xfrm>
              <a:off x="914400" y="3657600"/>
              <a:ext cx="228600" cy="1295811"/>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8" name="Rectangle 13"/>
            <p:cNvSpPr/>
            <p:nvPr/>
          </p:nvSpPr>
          <p:spPr>
            <a:xfrm>
              <a:off x="914400" y="5069335"/>
              <a:ext cx="228600" cy="647906"/>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grpSp>
      <p:sp>
        <p:nvSpPr>
          <p:cNvPr id="15" name="Title 1"/>
          <p:cNvSpPr>
            <a:spLocks noGrp="1"/>
          </p:cNvSpPr>
          <p:nvPr>
            <p:ph type="ctrTitle"/>
          </p:nvPr>
        </p:nvSpPr>
        <p:spPr>
          <a:xfrm>
            <a:off x="2629775" y="3616586"/>
            <a:ext cx="4611655" cy="803564"/>
          </a:xfrm>
          <a:prstGeom prst="rect">
            <a:avLst/>
          </a:prstGeom>
        </p:spPr>
        <p:txBody>
          <a:bodyPr anchor="b">
            <a:noAutofit/>
          </a:bodyPr>
          <a:lstStyle>
            <a:lvl1pPr algn="l">
              <a:defRPr lang="en-US" sz="3000" b="1" kern="1200" baseline="0" dirty="0" smtClean="0">
                <a:solidFill>
                  <a:srgbClr val="2955A6"/>
                </a:solidFill>
                <a:latin typeface="+mj-lt"/>
                <a:ea typeface="+mj-ea"/>
                <a:cs typeface="+mj-cs"/>
              </a:defRPr>
            </a:lvl1pPr>
          </a:lstStyle>
          <a:p>
            <a:r>
              <a:rPr lang="en-US" dirty="0"/>
              <a:t>Click to edit Master title style</a:t>
            </a:r>
          </a:p>
        </p:txBody>
      </p:sp>
      <p:sp>
        <p:nvSpPr>
          <p:cNvPr id="20" name="Text Placeholder 19"/>
          <p:cNvSpPr>
            <a:spLocks noGrp="1"/>
          </p:cNvSpPr>
          <p:nvPr>
            <p:ph type="body" sz="quarter" idx="13"/>
          </p:nvPr>
        </p:nvSpPr>
        <p:spPr>
          <a:xfrm>
            <a:off x="2629775" y="4998325"/>
            <a:ext cx="4220429" cy="278892"/>
          </a:xfrm>
          <a:prstGeom prst="rect">
            <a:avLst/>
          </a:prstGeom>
        </p:spPr>
        <p:txBody>
          <a:bodyPr anchor="ctr"/>
          <a:lstStyle>
            <a:lvl1pPr marL="0" indent="0">
              <a:buNone/>
              <a:defRPr/>
            </a:lvl1pPr>
            <a:lvl3pPr marL="685800" indent="0">
              <a:buNone/>
              <a:defRPr/>
            </a:lvl3pPr>
            <a:lvl5pPr marL="1371600" indent="0" algn="l">
              <a:buNone/>
              <a:defRPr/>
            </a:lvl5pPr>
          </a:lstStyle>
          <a:p>
            <a:pPr lvl="0"/>
            <a:r>
              <a:rPr lang="en-US"/>
              <a:t>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a:lvl1pPr>
          </a:lstStyle>
          <a:p>
            <a:r>
              <a:rPr lang="en-US" dirty="0"/>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A722859C-89A0-4C1D-B3B9-DD0F9998A67A}"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Slide Number Placeholder 5"/>
          <p:cNvSpPr>
            <a:spLocks noGrp="1"/>
          </p:cNvSpPr>
          <p:nvPr>
            <p:ph type="sldNum" sz="quarter" idx="10"/>
          </p:nvPr>
        </p:nvSpPr>
        <p:spPr/>
        <p:txBody>
          <a:bodyPr/>
          <a:lstStyle>
            <a:lvl1pPr>
              <a:defRPr/>
            </a:lvl1pPr>
          </a:lstStyle>
          <a:p>
            <a:pPr>
              <a:defRPr/>
            </a:pPr>
            <a:fld id="{4DC01FE8-1818-4A56-B30A-CCD984F456E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pPr>
              <a:defRPr/>
            </a:pPr>
            <a:fld id="{334CB3A4-4A00-44DB-9BF1-EB2CA51DEF97}"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0"/>
          </p:nvPr>
        </p:nvSpPr>
        <p:spPr/>
        <p:txBody>
          <a:bodyPr/>
          <a:lstStyle>
            <a:lvl1pPr>
              <a:defRPr/>
            </a:lvl1pPr>
          </a:lstStyle>
          <a:p>
            <a:pPr>
              <a:defRPr/>
            </a:pPr>
            <a:fld id="{77754BC4-0553-463F-B622-46053397F1DF}"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501CD291-EBF4-47B8-BDB1-CD835FFC1B30}"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6E0CF714-F625-4053-9B06-9C6DF9A769BA}"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a:prstGeom prst="rect">
            <a:avLst/>
          </a:prstGeo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E79DFBFE-FF7D-4FA1-B21A-29DE57699197}"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a:fillRect/>
          </a:stretch>
        </p:blipFill>
        <p:spPr bwMode="auto">
          <a:xfrm>
            <a:off x="1792288" y="187325"/>
            <a:ext cx="5551487" cy="6670675"/>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hyperlink" Target="https://creativecommons.org/licenses/by/4.0/" TargetMode="Externa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020050" y="6329363"/>
            <a:ext cx="495300" cy="365125"/>
          </a:xfrm>
          <a:prstGeom prst="rect">
            <a:avLst/>
          </a:prstGeom>
        </p:spPr>
        <p:txBody>
          <a:bodyPr vert="horz" lIns="91440" tIns="45720" rIns="91440" bIns="45720" rtlCol="0" anchor="ctr"/>
          <a:lstStyle>
            <a:lvl1pPr algn="r" fontAlgn="auto">
              <a:spcBef>
                <a:spcPts val="0"/>
              </a:spcBef>
              <a:spcAft>
                <a:spcPts val="0"/>
              </a:spcAft>
              <a:defRPr sz="900">
                <a:solidFill>
                  <a:schemeClr val="tx1">
                    <a:tint val="75000"/>
                  </a:schemeClr>
                </a:solidFill>
                <a:latin typeface="+mn-lt"/>
                <a:cs typeface="+mn-cs"/>
              </a:defRPr>
            </a:lvl1pPr>
          </a:lstStyle>
          <a:p>
            <a:pPr>
              <a:defRPr/>
            </a:pPr>
            <a:fld id="{FB267019-40B7-405C-98B7-75F3216AFF79}" type="slidenum">
              <a:rPr lang="en-US"/>
              <a:pPr>
                <a:defRPr/>
              </a:pPr>
              <a:t>‹#›</a:t>
            </a:fld>
            <a:endParaRPr lang="en-US" dirty="0"/>
          </a:p>
        </p:txBody>
      </p:sp>
      <p:sp>
        <p:nvSpPr>
          <p:cNvPr id="1027" name="Title Placeholder 6"/>
          <p:cNvSpPr>
            <a:spLocks noGrp="1"/>
          </p:cNvSpPr>
          <p:nvPr>
            <p:ph type="title"/>
          </p:nvPr>
        </p:nvSpPr>
        <p:spPr bwMode="auto">
          <a:xfrm>
            <a:off x="628650" y="457200"/>
            <a:ext cx="5686425" cy="1101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3"/>
          <p:cNvSpPr>
            <a:spLocks noGrp="1"/>
          </p:cNvSpPr>
          <p:nvPr>
            <p:ph type="body" idx="1"/>
          </p:nvPr>
        </p:nvSpPr>
        <p:spPr bwMode="auto">
          <a:xfrm>
            <a:off x="628650" y="1825625"/>
            <a:ext cx="7886700" cy="4483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t>
            </a:r>
          </a:p>
          <a:p>
            <a:pPr lvl="0"/>
            <a:r>
              <a:rPr lang="en-US"/>
              <a:t>aster text styles</a:t>
            </a:r>
          </a:p>
          <a:p>
            <a:pPr lvl="1"/>
            <a:r>
              <a:rPr lang="en-US"/>
              <a:t>Second levelThird level</a:t>
            </a:r>
          </a:p>
          <a:p>
            <a:pPr lvl="3"/>
            <a:r>
              <a:rPr lang="en-US"/>
              <a:t>Fourth level</a:t>
            </a:r>
          </a:p>
          <a:p>
            <a:pPr lvl="4"/>
            <a:r>
              <a:rPr lang="en-US"/>
              <a:t>Fifth level</a:t>
            </a:r>
          </a:p>
        </p:txBody>
      </p:sp>
      <p:sp>
        <p:nvSpPr>
          <p:cNvPr id="13" name="Rectangle 2"/>
          <p:cNvSpPr>
            <a:spLocks noChangeArrowheads="1"/>
          </p:cNvSpPr>
          <p:nvPr/>
        </p:nvSpPr>
        <p:spPr bwMode="auto">
          <a:xfrm>
            <a:off x="0" y="90488"/>
            <a:ext cx="138113" cy="276225"/>
          </a:xfrm>
          <a:prstGeom prst="rect">
            <a:avLst/>
          </a:prstGeom>
          <a:noFill/>
          <a:ln>
            <a:noFill/>
          </a:ln>
          <a:effectLst/>
          <a:extLst/>
        </p:spPr>
        <p:txBody>
          <a:bodyPr wrap="none" lIns="68580" tIns="34290" rIns="68580" bIns="34290" anchor="ctr">
            <a:spAutoFit/>
          </a:bodyPr>
          <a:lstStyle/>
          <a:p>
            <a:pPr fontAlgn="auto">
              <a:spcBef>
                <a:spcPts val="0"/>
              </a:spcBef>
              <a:spcAft>
                <a:spcPts val="0"/>
              </a:spcAft>
              <a:defRPr/>
            </a:pPr>
            <a:endParaRPr lang="en-US" sz="1350">
              <a:latin typeface="+mn-lt"/>
              <a:cs typeface="+mn-cs"/>
            </a:endParaRPr>
          </a:p>
        </p:txBody>
      </p:sp>
      <p:pic>
        <p:nvPicPr>
          <p:cNvPr id="1030" name="Picture 2" descr="reative Commons License"/>
          <p:cNvPicPr>
            <a:picLocks noChangeAspect="1" noChangeArrowheads="1"/>
          </p:cNvPicPr>
          <p:nvPr userDrawn="1"/>
        </p:nvPicPr>
        <p:blipFill>
          <a:blip r:embed="rId11"/>
          <a:srcRect/>
          <a:stretch>
            <a:fillRect/>
          </a:stretch>
        </p:blipFill>
        <p:spPr bwMode="auto">
          <a:xfrm>
            <a:off x="138113" y="6402388"/>
            <a:ext cx="838200" cy="292100"/>
          </a:xfrm>
          <a:prstGeom prst="rect">
            <a:avLst/>
          </a:prstGeom>
          <a:noFill/>
          <a:ln w="9525">
            <a:noFill/>
            <a:miter lim="800000"/>
            <a:headEnd/>
            <a:tailEnd/>
          </a:ln>
        </p:spPr>
      </p:pic>
      <p:sp>
        <p:nvSpPr>
          <p:cNvPr id="3" name="Rectangle 3"/>
          <p:cNvSpPr>
            <a:spLocks noChangeArrowheads="1"/>
          </p:cNvSpPr>
          <p:nvPr userDrawn="1"/>
        </p:nvSpPr>
        <p:spPr bwMode="auto">
          <a:xfrm>
            <a:off x="976313" y="6415088"/>
            <a:ext cx="5700712" cy="246062"/>
          </a:xfrm>
          <a:prstGeom prst="rect">
            <a:avLst/>
          </a:prstGeom>
          <a:noFill/>
          <a:ln>
            <a:noFill/>
          </a:ln>
          <a:effectLst/>
          <a:extLst/>
        </p:spPr>
        <p:txBody>
          <a:bodyPr wrap="none" anchor="ctr">
            <a:spAutoFit/>
          </a:bodyPr>
          <a:lstStyle/>
          <a:p>
            <a:pPr defTabSz="914400" eaLnBrk="0" hangingPunct="0">
              <a:defRPr/>
            </a:pPr>
            <a:r>
              <a:rPr lang="x-none" altLang="x-none" sz="1000" dirty="0">
                <a:cs typeface="+mn-cs"/>
              </a:rPr>
              <a:t>  This document is licensed with a </a:t>
            </a:r>
            <a:r>
              <a:rPr lang="x-none" altLang="x-none" sz="1000" dirty="0">
                <a:cs typeface="+mn-cs"/>
                <a:hlinkClick r:id="rId12"/>
              </a:rPr>
              <a:t>Creative Commons Attribution 4.0 International License</a:t>
            </a:r>
            <a:r>
              <a:rPr lang="x-none" altLang="x-none" sz="1000" dirty="0">
                <a:cs typeface="+mn-cs"/>
              </a:rPr>
              <a:t> ©2017 </a:t>
            </a:r>
          </a:p>
        </p:txBody>
      </p:sp>
    </p:spTree>
  </p:cSld>
  <p:clrMap bg1="lt1" tx1="dk1" bg2="lt2" tx2="dk2" accent1="accent1" accent2="accent2" accent3="accent3" accent4="accent4" accent5="accent5" accent6="accent6" hlink="hlink" folHlink="folHlink"/>
  <p:sldLayoutIdLst>
    <p:sldLayoutId id="2147483696" r:id="rId1"/>
    <p:sldLayoutId id="2147483689" r:id="rId2"/>
    <p:sldLayoutId id="2147483690" r:id="rId3"/>
    <p:sldLayoutId id="2147483691" r:id="rId4"/>
    <p:sldLayoutId id="2147483692" r:id="rId5"/>
    <p:sldLayoutId id="2147483693" r:id="rId6"/>
    <p:sldLayoutId id="2147483694" r:id="rId7"/>
    <p:sldLayoutId id="2147483695" r:id="rId8"/>
    <p:sldLayoutId id="2147483697" r:id="rId9"/>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itchFamily="34" charset="0"/>
        </a:defRPr>
      </a:lvl5pPr>
      <a:lvl6pPr marL="457200" algn="l" defTabSz="685800" rtl="0" fontAlgn="base">
        <a:lnSpc>
          <a:spcPct val="90000"/>
        </a:lnSpc>
        <a:spcBef>
          <a:spcPct val="0"/>
        </a:spcBef>
        <a:spcAft>
          <a:spcPct val="0"/>
        </a:spcAft>
        <a:defRPr sz="3300">
          <a:solidFill>
            <a:schemeClr val="tx1"/>
          </a:solidFill>
          <a:latin typeface="Calibri Light" pitchFamily="34" charset="0"/>
        </a:defRPr>
      </a:lvl6pPr>
      <a:lvl7pPr marL="914400" algn="l" defTabSz="685800" rtl="0" fontAlgn="base">
        <a:lnSpc>
          <a:spcPct val="90000"/>
        </a:lnSpc>
        <a:spcBef>
          <a:spcPct val="0"/>
        </a:spcBef>
        <a:spcAft>
          <a:spcPct val="0"/>
        </a:spcAft>
        <a:defRPr sz="3300">
          <a:solidFill>
            <a:schemeClr val="tx1"/>
          </a:solidFill>
          <a:latin typeface="Calibri Light" pitchFamily="34" charset="0"/>
        </a:defRPr>
      </a:lvl7pPr>
      <a:lvl8pPr marL="1371600" algn="l" defTabSz="685800" rtl="0" fontAlgn="base">
        <a:lnSpc>
          <a:spcPct val="90000"/>
        </a:lnSpc>
        <a:spcBef>
          <a:spcPct val="0"/>
        </a:spcBef>
        <a:spcAft>
          <a:spcPct val="0"/>
        </a:spcAft>
        <a:defRPr sz="3300">
          <a:solidFill>
            <a:schemeClr val="tx1"/>
          </a:solidFill>
          <a:latin typeface="Calibri Light" pitchFamily="34" charset="0"/>
        </a:defRPr>
      </a:lvl8pPr>
      <a:lvl9pPr marL="1828800" algn="l" defTabSz="685800" rtl="0" fontAlgn="base">
        <a:lnSpc>
          <a:spcPct val="90000"/>
        </a:lnSpc>
        <a:spcBef>
          <a:spcPct val="0"/>
        </a:spcBef>
        <a:spcAft>
          <a:spcPct val="0"/>
        </a:spcAft>
        <a:defRPr sz="3300">
          <a:solidFill>
            <a:schemeClr val="tx1"/>
          </a:solidFill>
          <a:latin typeface="Calibri Light" pitchFamily="34" charset="0"/>
        </a:defRPr>
      </a:lvl9pPr>
    </p:titleStyle>
    <p:body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www.wired.com/story/yahoo-breach-three-billion-accounts/"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epic.org/privacy/cloud-act/"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epic.org/privacy/cloud-act/"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ics-cert.us-cert.gov/content/cyber-threat-source-descriptions"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91508" y="3806239"/>
            <a:ext cx="5199462" cy="803275"/>
          </a:xfrm>
        </p:spPr>
        <p:txBody>
          <a:bodyPr rtlCol="0">
            <a:normAutofit fontScale="90000"/>
          </a:bodyPr>
          <a:lstStyle/>
          <a:p>
            <a:pPr eaLnBrk="1" fontAlgn="auto" hangingPunct="1">
              <a:spcAft>
                <a:spcPts val="0"/>
              </a:spcAft>
              <a:defRPr/>
            </a:pPr>
            <a:r>
              <a:rPr sz="3300" dirty="0"/>
              <a:t/>
            </a:r>
            <a:br>
              <a:rPr sz="3300" dirty="0"/>
            </a:br>
            <a:r>
              <a:rPr sz="3300" dirty="0"/>
              <a:t/>
            </a:r>
            <a:br>
              <a:rPr sz="3300" dirty="0"/>
            </a:br>
            <a:r>
              <a:rPr sz="2600" dirty="0"/>
              <a:t>Module </a:t>
            </a:r>
            <a:r>
              <a:rPr lang="en-US" sz="2600" dirty="0"/>
              <a:t>IV. 	Cyber Operations</a:t>
            </a:r>
            <a:r>
              <a:rPr sz="2600" dirty="0"/>
              <a:t/>
            </a:r>
            <a:br>
              <a:rPr sz="2600" dirty="0"/>
            </a:br>
            <a:r>
              <a:rPr sz="2600" dirty="0"/>
              <a:t>Week </a:t>
            </a:r>
            <a:r>
              <a:rPr lang="en-US" sz="2600" dirty="0"/>
              <a:t>11</a:t>
            </a:r>
            <a:endParaRPr sz="2600" dirty="0"/>
          </a:p>
        </p:txBody>
      </p:sp>
      <p:sp>
        <p:nvSpPr>
          <p:cNvPr id="12290" name="Subtitle 2"/>
          <p:cNvSpPr>
            <a:spLocks noGrp="1"/>
          </p:cNvSpPr>
          <p:nvPr>
            <p:ph type="body" sz="quarter" idx="13"/>
          </p:nvPr>
        </p:nvSpPr>
        <p:spPr>
          <a:xfrm>
            <a:off x="2391509" y="4999038"/>
            <a:ext cx="5199462" cy="277812"/>
          </a:xfrm>
        </p:spPr>
        <p:txBody>
          <a:bodyPr/>
          <a:lstStyle/>
          <a:p>
            <a:pPr eaLnBrk="1" hangingPunct="1"/>
            <a:r>
              <a:rPr lang="en-US" sz="2000" b="1" dirty="0">
                <a:solidFill>
                  <a:srgbClr val="2F5597"/>
                </a:solidFill>
              </a:rPr>
              <a:t>Lesson 22:  The Cyber Threat-Response Framework: An Overview</a:t>
            </a:r>
          </a:p>
        </p:txBody>
      </p:sp>
      <p:sp>
        <p:nvSpPr>
          <p:cNvPr id="3" name="TextBox 2">
            <a:extLst>
              <a:ext uri="{FF2B5EF4-FFF2-40B4-BE49-F238E27FC236}">
                <a16:creationId xmlns:a16="http://schemas.microsoft.com/office/drawing/2014/main" xmlns="" id="{616364EC-2F69-4BD1-B555-382E1DAE346D}"/>
              </a:ext>
            </a:extLst>
          </p:cNvPr>
          <p:cNvSpPr txBox="1"/>
          <p:nvPr/>
        </p:nvSpPr>
        <p:spPr>
          <a:xfrm>
            <a:off x="2265872" y="5579853"/>
            <a:ext cx="5345501" cy="769441"/>
          </a:xfrm>
          <a:prstGeom prst="rect">
            <a:avLst/>
          </a:prstGeom>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sz="1100" dirty="0">
                <a:latin typeface="Calibri"/>
                <a:cs typeface="Calibri"/>
              </a:rPr>
              <a:t>Lesson Authors: James W. Houck, Vice Admiral, Judge Advocate General’s Corps, U.S. Navy (Ret.), Distinguished Scholar in Residence, Penn State Law, and Anne Toomey McKenna, Distinguished Scholar of Cyber Law &amp; Policy, Penn State's Dickinson Law and Institute for </a:t>
            </a:r>
            <a:r>
              <a:rPr lang="en-US" sz="1100" dirty="0" err="1">
                <a:latin typeface="Calibri"/>
                <a:cs typeface="Calibri"/>
              </a:rPr>
              <a:t>CyberScience</a:t>
            </a:r>
            <a:r>
              <a:rPr lang="en-US" sz="1100" dirty="0">
                <a:latin typeface="Calibri"/>
                <a:cs typeface="Calibri"/>
              </a:rPr>
              <a: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 1: Cyber Threats: Identification of Threat – An Overview</a:t>
            </a:r>
          </a:p>
        </p:txBody>
      </p:sp>
      <p:sp>
        <p:nvSpPr>
          <p:cNvPr id="3" name="Content Placeholder 2"/>
          <p:cNvSpPr>
            <a:spLocks noGrp="1"/>
          </p:cNvSpPr>
          <p:nvPr>
            <p:ph idx="1"/>
          </p:nvPr>
        </p:nvSpPr>
        <p:spPr>
          <a:xfrm>
            <a:off x="628650" y="1711709"/>
            <a:ext cx="7886700" cy="4351338"/>
          </a:xfrm>
        </p:spPr>
        <p:txBody>
          <a:bodyPr/>
          <a:lstStyle/>
          <a:p>
            <a:pPr marL="342900" lvl="1" indent="-290513">
              <a:buNone/>
            </a:pPr>
            <a:r>
              <a:rPr lang="en-US" sz="2000" dirty="0"/>
              <a:t>Cyber threats are identified by various means. Systems can detect intruders via anti-malware and firewalls that identify, and hopefully prevent, targeted cyber threats. Aware and trained employees can spot phishing emails. Service providers may identify denial of service attacks, and so on. </a:t>
            </a:r>
          </a:p>
          <a:p>
            <a:pPr marL="342900" lvl="1" indent="-290513">
              <a:buNone/>
            </a:pPr>
            <a:r>
              <a:rPr lang="en-US" sz="2000" dirty="0"/>
              <a:t>Cyber threats or hacks frequently go undetected, however, until the cyber threat actor manipulates a system in an obvious way or uses the fruits of the malicious cyber activity in a way that makes the system compromise or data breach apparent.  </a:t>
            </a:r>
          </a:p>
          <a:p>
            <a:pPr marL="342900" lvl="1" indent="-290513">
              <a:buNone/>
            </a:pPr>
            <a:r>
              <a:rPr lang="en-US" sz="2000" dirty="0"/>
              <a:t>The scope and extent of damages suffered and data compromised in cyber threat situations is often difficult to fully ascertain and typically requires experienced IT personnel to do so. </a:t>
            </a:r>
          </a:p>
          <a:p>
            <a:pPr marL="342900" lvl="1" indent="-290513">
              <a:buNone/>
            </a:pPr>
            <a:r>
              <a:rPr lang="en-US" sz="2000" dirty="0"/>
              <a:t>The Automated Indicator Sharing (“AIS”) system created by DHS facilitates near real-time sharing of CTIs among government agencies.</a:t>
            </a:r>
          </a:p>
          <a:p>
            <a:pPr marL="342900" lvl="1" indent="-290513">
              <a:buNone/>
            </a:pPr>
            <a:endParaRPr lang="en-US" sz="2000" dirty="0"/>
          </a:p>
          <a:p>
            <a:pPr marL="0" indent="0">
              <a:buNone/>
            </a:pPr>
            <a:endParaRPr lang="en-US" dirty="0"/>
          </a:p>
        </p:txBody>
      </p:sp>
    </p:spTree>
    <p:extLst>
      <p:ext uri="{BB962C8B-B14F-4D97-AF65-F5344CB8AC3E}">
        <p14:creationId xmlns:p14="http://schemas.microsoft.com/office/powerpoint/2010/main" val="31252889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938157"/>
          </a:xfrm>
        </p:spPr>
        <p:txBody>
          <a:bodyPr/>
          <a:lstStyle/>
          <a:p>
            <a:r>
              <a:rPr lang="en-US" dirty="0"/>
              <a:t>Part 1: Cyber Threats: Identification of Threat</a:t>
            </a:r>
          </a:p>
        </p:txBody>
      </p:sp>
      <p:sp>
        <p:nvSpPr>
          <p:cNvPr id="3" name="Content Placeholder 2"/>
          <p:cNvSpPr>
            <a:spLocks noGrp="1"/>
          </p:cNvSpPr>
          <p:nvPr>
            <p:ph idx="1"/>
          </p:nvPr>
        </p:nvSpPr>
        <p:spPr>
          <a:xfrm>
            <a:off x="628650" y="1711709"/>
            <a:ext cx="7886700" cy="4351338"/>
          </a:xfrm>
        </p:spPr>
        <p:txBody>
          <a:bodyPr/>
          <a:lstStyle/>
          <a:p>
            <a:pPr marL="342900" lvl="1" indent="-290513">
              <a:buNone/>
            </a:pPr>
            <a:r>
              <a:rPr lang="en-US" sz="2000" dirty="0"/>
              <a:t>When an entity (individual, business, government) becomes aware of a cyber threat occurring or having occurred, the proper identification of the cyber threat requires the entity to immediately address:</a:t>
            </a:r>
          </a:p>
          <a:p>
            <a:pPr marL="342900" lvl="1" indent="-290513">
              <a:buNone/>
            </a:pPr>
            <a:endParaRPr lang="en-US" sz="2000" dirty="0"/>
          </a:p>
          <a:p>
            <a:pPr marL="1081087" lvl="3" indent="-342900"/>
            <a:r>
              <a:rPr lang="en-US" sz="2000" dirty="0"/>
              <a:t>Securing the compromised systems</a:t>
            </a:r>
          </a:p>
          <a:p>
            <a:pPr marL="1081087" lvl="3" indent="-342900"/>
            <a:r>
              <a:rPr lang="en-US" sz="2000" dirty="0"/>
              <a:t>Engaging in defensive measures</a:t>
            </a:r>
          </a:p>
          <a:p>
            <a:pPr marL="1081087" lvl="3" indent="-342900"/>
            <a:r>
              <a:rPr lang="en-US" sz="2000" dirty="0"/>
              <a:t>Determining the nature of the malicious cyber activity and what data has been compromised </a:t>
            </a:r>
          </a:p>
          <a:p>
            <a:pPr marL="1081087" lvl="3" indent="-342900"/>
            <a:r>
              <a:rPr lang="en-US" sz="2000" dirty="0"/>
              <a:t>Whether to notify law enforcement (this may be required by law)</a:t>
            </a:r>
          </a:p>
          <a:p>
            <a:pPr marL="1081087" lvl="3" indent="-342900"/>
            <a:r>
              <a:rPr lang="en-US" sz="2000" dirty="0"/>
              <a:t>Whether responses are lawful </a:t>
            </a:r>
          </a:p>
          <a:p>
            <a:pPr marL="1028700" lvl="3" indent="-290513">
              <a:buNone/>
            </a:pPr>
            <a:r>
              <a:rPr lang="en-US" sz="2000" dirty="0"/>
              <a:t>	</a:t>
            </a:r>
          </a:p>
          <a:p>
            <a:pPr marL="342900" lvl="1" indent="-290513">
              <a:buNone/>
            </a:pPr>
            <a:r>
              <a:rPr lang="en-US" sz="2000" dirty="0"/>
              <a:t> Identification is necessarily interrelated with investigation of a cyber threat. As we walk through these steps, it should be clear that responding to cyber threats requires a comprehensive and educated approach.</a:t>
            </a:r>
            <a:endParaRPr lang="en-US" dirty="0"/>
          </a:p>
        </p:txBody>
      </p:sp>
    </p:spTree>
    <p:extLst>
      <p:ext uri="{BB962C8B-B14F-4D97-AF65-F5344CB8AC3E}">
        <p14:creationId xmlns:p14="http://schemas.microsoft.com/office/powerpoint/2010/main" val="20571970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 2: Cyber Threats: Investigation – Determining the Nature of the Cyber Threat</a:t>
            </a:r>
          </a:p>
        </p:txBody>
      </p:sp>
      <p:sp>
        <p:nvSpPr>
          <p:cNvPr id="3" name="Content Placeholder 2"/>
          <p:cNvSpPr>
            <a:spLocks noGrp="1"/>
          </p:cNvSpPr>
          <p:nvPr>
            <p:ph idx="1"/>
          </p:nvPr>
        </p:nvSpPr>
        <p:spPr>
          <a:xfrm>
            <a:off x="628650" y="1711709"/>
            <a:ext cx="7886700" cy="4351338"/>
          </a:xfrm>
        </p:spPr>
        <p:txBody>
          <a:bodyPr/>
          <a:lstStyle/>
          <a:p>
            <a:pPr marL="342900" lvl="1" indent="-290513">
              <a:buNone/>
            </a:pPr>
            <a:r>
              <a:rPr lang="en-US" sz="2000" dirty="0"/>
              <a:t>It is essential in the face of a cyber threat to quickly determine the nature of the cyber threat and commence defensive measures. But the three-fold inquiry to determine the nature of the threat can be plagued with factual and legal uncertainties.</a:t>
            </a:r>
          </a:p>
          <a:p>
            <a:pPr marL="342900" lvl="1" indent="-290513">
              <a:buNone/>
            </a:pPr>
            <a:endParaRPr lang="en-US" sz="2000" dirty="0"/>
          </a:p>
          <a:p>
            <a:pPr marL="342900" lvl="1" indent="-290513">
              <a:buNone/>
            </a:pPr>
            <a:r>
              <a:rPr lang="en-US" sz="2000" dirty="0"/>
              <a:t>From the initial detection of a cyber threat, the first part of the inquiry (who or what is being threatened/compromised/injured?) is usually, but not always, clear.</a:t>
            </a:r>
          </a:p>
          <a:p>
            <a:pPr marL="342900" lvl="1" indent="-290513">
              <a:buNone/>
            </a:pPr>
            <a:r>
              <a:rPr lang="en-US" sz="2000" dirty="0"/>
              <a:t>Similarly, the second part of the inquiry may be determined from facts surrounding the cyber threat itself – such as what data was breached. But factually determining what type of threat is involved (domestic crime, terrorism, national security?) may not be apparent.</a:t>
            </a:r>
          </a:p>
          <a:p>
            <a:pPr marL="342900" lvl="1" indent="-290513">
              <a:buNone/>
            </a:pPr>
            <a:r>
              <a:rPr lang="en-US" sz="2000" dirty="0"/>
              <a:t>Typically, the third part of the inquiry, identifying who the threat actor is (state actor or non-state actor?), poses the greatest factual and legal challenges.</a:t>
            </a:r>
          </a:p>
          <a:p>
            <a:pPr marL="342900" lvl="1" indent="-290513">
              <a:buNone/>
            </a:pPr>
            <a:endParaRPr lang="en-US" sz="2000" dirty="0"/>
          </a:p>
          <a:p>
            <a:pPr marL="342900" lvl="1" indent="-290513">
              <a:buNone/>
            </a:pPr>
            <a:endParaRPr lang="en-US" sz="2000" dirty="0"/>
          </a:p>
          <a:p>
            <a:pPr marL="0" indent="0">
              <a:buNone/>
            </a:pPr>
            <a:endParaRPr lang="en-US" dirty="0"/>
          </a:p>
        </p:txBody>
      </p:sp>
    </p:spTree>
    <p:extLst>
      <p:ext uri="{BB962C8B-B14F-4D97-AF65-F5344CB8AC3E}">
        <p14:creationId xmlns:p14="http://schemas.microsoft.com/office/powerpoint/2010/main" val="37269372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49" y="365126"/>
            <a:ext cx="8105447" cy="1325563"/>
          </a:xfrm>
        </p:spPr>
        <p:txBody>
          <a:bodyPr/>
          <a:lstStyle/>
          <a:p>
            <a:r>
              <a:rPr lang="en-US" sz="2800" dirty="0"/>
              <a:t>Part 2: Investigation: Determining the Nature of the Cyber Threat – Domestic, Terrorism, National Security</a:t>
            </a:r>
          </a:p>
        </p:txBody>
      </p:sp>
      <p:sp>
        <p:nvSpPr>
          <p:cNvPr id="3" name="Content Placeholder 2"/>
          <p:cNvSpPr>
            <a:spLocks noGrp="1"/>
          </p:cNvSpPr>
          <p:nvPr>
            <p:ph idx="1"/>
          </p:nvPr>
        </p:nvSpPr>
        <p:spPr>
          <a:xfrm>
            <a:off x="628650" y="1711709"/>
            <a:ext cx="7886700" cy="4351338"/>
          </a:xfrm>
        </p:spPr>
        <p:txBody>
          <a:bodyPr/>
          <a:lstStyle/>
          <a:p>
            <a:pPr marL="342900" lvl="1" indent="-290513">
              <a:buNone/>
            </a:pPr>
            <a:r>
              <a:rPr lang="en-US" sz="2000" dirty="0"/>
              <a:t>Who or what is being threatened, compromised or injured by a cyber threat and who detects the threat initially determines what law governs the cyber threat response framework.</a:t>
            </a:r>
          </a:p>
          <a:p>
            <a:pPr marL="342900" lvl="1" indent="-290513">
              <a:buNone/>
            </a:pPr>
            <a:endParaRPr lang="en-US" sz="2000" dirty="0"/>
          </a:p>
          <a:p>
            <a:pPr marL="342900" lvl="1" indent="-290513">
              <a:buNone/>
            </a:pPr>
            <a:r>
              <a:rPr lang="en-US" sz="2000" dirty="0"/>
              <a:t>The following two slides depict identification and description of specific cyber threats in a “cyber threat table” prepared by the Government Accountability Office (GAO), Department of Homeland Security's (DHS's) Role in Critical Infrastructure Protection (CIP) Cybersecurity, GAO-05-434. </a:t>
            </a:r>
          </a:p>
          <a:p>
            <a:pPr marL="342900" lvl="1" indent="-290513">
              <a:buNone/>
            </a:pPr>
            <a:endParaRPr lang="en-US" sz="2000" dirty="0"/>
          </a:p>
          <a:p>
            <a:pPr marL="342900" lvl="1" indent="-290513">
              <a:buNone/>
            </a:pPr>
            <a:endParaRPr lang="en-US" sz="2000" dirty="0"/>
          </a:p>
          <a:p>
            <a:pPr marL="342900" lvl="1" indent="-290513">
              <a:buNone/>
            </a:pPr>
            <a:r>
              <a:rPr lang="en-US" sz="2000" dirty="0"/>
              <a:t>  </a:t>
            </a:r>
            <a:endParaRPr lang="en-US" sz="1600" dirty="0"/>
          </a:p>
          <a:p>
            <a:pPr marL="342900" lvl="1" indent="-290513">
              <a:buNone/>
            </a:pPr>
            <a:endParaRPr lang="en-US" sz="1600" dirty="0"/>
          </a:p>
          <a:p>
            <a:pPr marL="342900" lvl="1" indent="-290513">
              <a:buNone/>
            </a:pPr>
            <a:endParaRPr lang="en-US" sz="2000" dirty="0"/>
          </a:p>
          <a:p>
            <a:pPr marL="0" indent="0">
              <a:buNone/>
            </a:pPr>
            <a:endParaRPr lang="en-US" dirty="0"/>
          </a:p>
        </p:txBody>
      </p:sp>
      <p:sp>
        <p:nvSpPr>
          <p:cNvPr id="6" name="Rectangle 2">
            <a:extLst>
              <a:ext uri="{FF2B5EF4-FFF2-40B4-BE49-F238E27FC236}">
                <a16:creationId xmlns:a16="http://schemas.microsoft.com/office/drawing/2014/main" xmlns="" id="{20CF9160-0359-46FB-9DCC-B73051309042}"/>
              </a:ext>
            </a:extLst>
          </p:cNvPr>
          <p:cNvSpPr>
            <a:spLocks noChangeArrowheads="1"/>
          </p:cNvSpPr>
          <p:nvPr/>
        </p:nvSpPr>
        <p:spPr bwMode="auto">
          <a:xfrm>
            <a:off x="0" y="90100"/>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363905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49" y="132172"/>
            <a:ext cx="8105447" cy="939884"/>
          </a:xfrm>
        </p:spPr>
        <p:txBody>
          <a:bodyPr/>
          <a:lstStyle/>
          <a:p>
            <a:r>
              <a:rPr lang="en-US" sz="2800" dirty="0"/>
              <a:t>Part 2: Investigation: Identifying the Type of Threat and Threat Actor</a:t>
            </a:r>
          </a:p>
        </p:txBody>
      </p:sp>
      <p:sp useBgFill="1">
        <p:nvSpPr>
          <p:cNvPr id="3" name="Content Placeholder 2"/>
          <p:cNvSpPr>
            <a:spLocks noGrp="1"/>
          </p:cNvSpPr>
          <p:nvPr>
            <p:ph idx="1"/>
          </p:nvPr>
        </p:nvSpPr>
        <p:spPr>
          <a:xfrm>
            <a:off x="628650" y="1457734"/>
            <a:ext cx="7886700" cy="5268095"/>
          </a:xfrm>
        </p:spPr>
        <p:txBody>
          <a:bodyPr/>
          <a:lstStyle/>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r>
              <a:rPr lang="en-US" sz="1200" dirty="0"/>
              <a:t>Source: Government Accountability Office (GAO), Department of Homeland Security's (DHS's) Role in Critical Infrastructure Protection (CIP) Cybersecurity, GAO-05-434. </a:t>
            </a:r>
          </a:p>
          <a:p>
            <a:pPr marL="342900" lvl="1" indent="-290513">
              <a:buNone/>
            </a:pPr>
            <a:r>
              <a:rPr lang="en-US" sz="2000" dirty="0"/>
              <a:t>  </a:t>
            </a:r>
            <a:endParaRPr lang="en-US" sz="1600" dirty="0"/>
          </a:p>
          <a:p>
            <a:pPr marL="342900" lvl="1" indent="-290513">
              <a:buNone/>
            </a:pPr>
            <a:endParaRPr lang="en-US" sz="1600" dirty="0"/>
          </a:p>
          <a:p>
            <a:pPr marL="342900" lvl="1" indent="-290513">
              <a:buNone/>
            </a:pPr>
            <a:endParaRPr lang="en-US" sz="2000" dirty="0"/>
          </a:p>
          <a:p>
            <a:pPr marL="0" indent="0">
              <a:buNone/>
            </a:pPr>
            <a:endParaRPr lang="en-US" dirty="0"/>
          </a:p>
        </p:txBody>
      </p:sp>
      <p:sp>
        <p:nvSpPr>
          <p:cNvPr id="6" name="Rectangle 2">
            <a:extLst>
              <a:ext uri="{FF2B5EF4-FFF2-40B4-BE49-F238E27FC236}">
                <a16:creationId xmlns:a16="http://schemas.microsoft.com/office/drawing/2014/main" xmlns="" id="{20CF9160-0359-46FB-9DCC-B73051309042}"/>
              </a:ext>
            </a:extLst>
          </p:cNvPr>
          <p:cNvSpPr>
            <a:spLocks noChangeArrowheads="1"/>
          </p:cNvSpPr>
          <p:nvPr/>
        </p:nvSpPr>
        <p:spPr bwMode="auto">
          <a:xfrm>
            <a:off x="0" y="90100"/>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aphicFrame>
        <p:nvGraphicFramePr>
          <p:cNvPr id="4" name="Table 3">
            <a:extLst>
              <a:ext uri="{FF2B5EF4-FFF2-40B4-BE49-F238E27FC236}">
                <a16:creationId xmlns:a16="http://schemas.microsoft.com/office/drawing/2014/main" xmlns="" id="{71F665A8-D000-468D-9840-87C5C9D1BEAA}"/>
              </a:ext>
            </a:extLst>
          </p:cNvPr>
          <p:cNvGraphicFramePr>
            <a:graphicFrameLocks noGrp="1"/>
          </p:cNvGraphicFramePr>
          <p:nvPr>
            <p:extLst>
              <p:ext uri="{D42A27DB-BD31-4B8C-83A1-F6EECF244321}">
                <p14:modId xmlns:p14="http://schemas.microsoft.com/office/powerpoint/2010/main" val="744635950"/>
              </p:ext>
            </p:extLst>
          </p:nvPr>
        </p:nvGraphicFramePr>
        <p:xfrm>
          <a:off x="746234" y="1185677"/>
          <a:ext cx="7441325" cy="4613290"/>
        </p:xfrm>
        <a:graphic>
          <a:graphicData uri="http://schemas.openxmlformats.org/drawingml/2006/table">
            <a:tbl>
              <a:tblPr/>
              <a:tblGrid>
                <a:gridCol w="1229620">
                  <a:extLst>
                    <a:ext uri="{9D8B030D-6E8A-4147-A177-3AD203B41FA5}">
                      <a16:colId xmlns:a16="http://schemas.microsoft.com/office/drawing/2014/main" xmlns="" val="1651298128"/>
                    </a:ext>
                  </a:extLst>
                </a:gridCol>
                <a:gridCol w="6211705">
                  <a:extLst>
                    <a:ext uri="{9D8B030D-6E8A-4147-A177-3AD203B41FA5}">
                      <a16:colId xmlns:a16="http://schemas.microsoft.com/office/drawing/2014/main" xmlns="" val="327673253"/>
                    </a:ext>
                  </a:extLst>
                </a:gridCol>
              </a:tblGrid>
              <a:tr h="152186">
                <a:tc>
                  <a:txBody>
                    <a:bodyPr/>
                    <a:lstStyle/>
                    <a:p>
                      <a:pPr algn="l" fontAlgn="base"/>
                      <a:r>
                        <a:rPr lang="en-US" sz="1000">
                          <a:effectLst/>
                        </a:rPr>
                        <a:t>Threat</a:t>
                      </a:r>
                    </a:p>
                  </a:txBody>
                  <a:tcPr marL="25465" marR="25465" marT="25465" marB="25465" anchor="ctr">
                    <a:lnL w="6350" cap="flat" cmpd="sng" algn="ctr">
                      <a:solidFill>
                        <a:srgbClr val="666666"/>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solidFill>
                      <a:srgbClr val="DEDEDE"/>
                    </a:solidFill>
                  </a:tcPr>
                </a:tc>
                <a:tc>
                  <a:txBody>
                    <a:bodyPr/>
                    <a:lstStyle/>
                    <a:p>
                      <a:pPr algn="l" fontAlgn="base"/>
                      <a:r>
                        <a:rPr lang="en-US" sz="1000">
                          <a:effectLst/>
                        </a:rPr>
                        <a:t>Description</a:t>
                      </a:r>
                    </a:p>
                  </a:txBody>
                  <a:tcPr marL="25465" marR="25465" marT="25465" marB="25465" anchor="ctr">
                    <a:lnL w="6350" cap="flat" cmpd="sng" algn="ctr">
                      <a:solidFill>
                        <a:srgbClr val="666666"/>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solidFill>
                      <a:srgbClr val="DEDEDE"/>
                    </a:solidFill>
                  </a:tcPr>
                </a:tc>
                <a:extLst>
                  <a:ext uri="{0D108BD9-81ED-4DB2-BD59-A6C34878D82A}">
                    <a16:rowId xmlns:a16="http://schemas.microsoft.com/office/drawing/2014/main" xmlns="" val="3492071620"/>
                  </a:ext>
                </a:extLst>
              </a:tr>
              <a:tr h="945433">
                <a:tc>
                  <a:txBody>
                    <a:bodyPr/>
                    <a:lstStyle/>
                    <a:p>
                      <a:pPr fontAlgn="base"/>
                      <a:r>
                        <a:rPr lang="en-US" sz="1200" b="1">
                          <a:effectLst/>
                          <a:latin typeface="inherit"/>
                        </a:rPr>
                        <a:t>Bot-network operators</a:t>
                      </a:r>
                      <a:endParaRPr lang="en-US" sz="1200">
                        <a:effectLst/>
                      </a:endParaRPr>
                    </a:p>
                  </a:txBody>
                  <a:tcPr marL="25465" marR="25465" marT="25465" marB="25465">
                    <a:lnL w="6350" cap="flat" cmpd="sng" algn="ctr">
                      <a:solidFill>
                        <a:srgbClr val="666666"/>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solidFill>
                      <a:srgbClr val="FFFFFF"/>
                    </a:solidFill>
                  </a:tcPr>
                </a:tc>
                <a:tc>
                  <a:txBody>
                    <a:bodyPr/>
                    <a:lstStyle/>
                    <a:p>
                      <a:pPr fontAlgn="base"/>
                      <a:r>
                        <a:rPr lang="en-US" sz="1200" dirty="0">
                          <a:effectLst/>
                        </a:rPr>
                        <a:t>Bot-network operators are hackers; however, instead of breaking into systems for the challenge or bragging rights, they take over multiple systems in order to coordinate attacks and to distribute phishing schemes, spam, and malware attacks. The services of these networks are sometimes made available in underground markets (e.g., purchasing a denial-of-service attack, servers to relay spam, or phishing attacks, etc.).</a:t>
                      </a:r>
                    </a:p>
                  </a:txBody>
                  <a:tcPr marL="25465" marR="25465" marT="25465" marB="25465">
                    <a:lnL w="6350" cap="flat" cmpd="sng" algn="ctr">
                      <a:solidFill>
                        <a:srgbClr val="666666"/>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solidFill>
                      <a:srgbClr val="FFFFFF"/>
                    </a:solidFill>
                  </a:tcPr>
                </a:tc>
                <a:extLst>
                  <a:ext uri="{0D108BD9-81ED-4DB2-BD59-A6C34878D82A}">
                    <a16:rowId xmlns:a16="http://schemas.microsoft.com/office/drawing/2014/main" xmlns="" val="2030839913"/>
                  </a:ext>
                </a:extLst>
              </a:tr>
              <a:tr h="845849">
                <a:tc>
                  <a:txBody>
                    <a:bodyPr/>
                    <a:lstStyle/>
                    <a:p>
                      <a:pPr fontAlgn="base"/>
                      <a:r>
                        <a:rPr lang="en-US" sz="1200" b="1">
                          <a:effectLst/>
                          <a:latin typeface="inherit"/>
                        </a:rPr>
                        <a:t>Criminal groups</a:t>
                      </a:r>
                      <a:endParaRPr lang="en-US" sz="1200">
                        <a:effectLst/>
                      </a:endParaRPr>
                    </a:p>
                  </a:txBody>
                  <a:tcPr marL="25465" marR="25465" marT="25465" marB="25465">
                    <a:lnL w="6350" cap="flat" cmpd="sng" algn="ctr">
                      <a:solidFill>
                        <a:srgbClr val="666666"/>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solidFill>
                      <a:srgbClr val="FFFFFF"/>
                    </a:solidFill>
                  </a:tcPr>
                </a:tc>
                <a:tc>
                  <a:txBody>
                    <a:bodyPr/>
                    <a:lstStyle/>
                    <a:p>
                      <a:pPr fontAlgn="base"/>
                      <a:r>
                        <a:rPr lang="en-US" sz="1200" dirty="0">
                          <a:effectLst/>
                        </a:rPr>
                        <a:t>Criminal groups seek to attack systems for monetary gain. Specifically, organized crime groups are using spam, phishing, and spyware/malware to commit identity theft and online fraud. International corporate spies and organized crime organizations also pose a threat to the United States through their ability to conduct industrial espionage and large-scale monetary theft and to hire or develop hacker talent.</a:t>
                      </a:r>
                    </a:p>
                  </a:txBody>
                  <a:tcPr marL="25465" marR="25465" marT="25465" marB="25465">
                    <a:lnL w="6350" cap="flat" cmpd="sng" algn="ctr">
                      <a:solidFill>
                        <a:srgbClr val="666666"/>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solidFill>
                      <a:srgbClr val="FFFFFF"/>
                    </a:solidFill>
                  </a:tcPr>
                </a:tc>
                <a:extLst>
                  <a:ext uri="{0D108BD9-81ED-4DB2-BD59-A6C34878D82A}">
                    <a16:rowId xmlns:a16="http://schemas.microsoft.com/office/drawing/2014/main" xmlns="" val="752874799"/>
                  </a:ext>
                </a:extLst>
              </a:tr>
              <a:tr h="945433">
                <a:tc>
                  <a:txBody>
                    <a:bodyPr/>
                    <a:lstStyle/>
                    <a:p>
                      <a:pPr fontAlgn="base"/>
                      <a:r>
                        <a:rPr lang="en-US" sz="1200" b="1">
                          <a:effectLst/>
                          <a:latin typeface="inherit"/>
                        </a:rPr>
                        <a:t>Foreign intelligence services</a:t>
                      </a:r>
                      <a:endParaRPr lang="en-US" sz="1200">
                        <a:effectLst/>
                      </a:endParaRPr>
                    </a:p>
                  </a:txBody>
                  <a:tcPr marL="25465" marR="25465" marT="25465" marB="25465">
                    <a:lnL w="6350" cap="flat" cmpd="sng" algn="ctr">
                      <a:solidFill>
                        <a:srgbClr val="666666"/>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solidFill>
                      <a:srgbClr val="FFFFFF"/>
                    </a:solidFill>
                  </a:tcPr>
                </a:tc>
                <a:tc>
                  <a:txBody>
                    <a:bodyPr/>
                    <a:lstStyle/>
                    <a:p>
                      <a:pPr fontAlgn="base"/>
                      <a:r>
                        <a:rPr lang="en-US" sz="1200" dirty="0">
                          <a:effectLst/>
                        </a:rPr>
                        <a:t>Foreign intelligence services use cyber tools as part of their information-gathering and espionage activities. In addition, several nations are aggressively working to develop information warfare doctrine, programs, and capabilities. Such capabilities enable a single entity to have a significant and serious impact by disrupting the supply, communications, and economic infrastructures that support military power - impacts that could affect the daily lives of U.S. citizens across the country.</a:t>
                      </a:r>
                    </a:p>
                  </a:txBody>
                  <a:tcPr marL="25465" marR="25465" marT="25465" marB="25465">
                    <a:lnL w="6350" cap="flat" cmpd="sng" algn="ctr">
                      <a:solidFill>
                        <a:srgbClr val="666666"/>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solidFill>
                      <a:srgbClr val="FFFFFF"/>
                    </a:solidFill>
                  </a:tcPr>
                </a:tc>
                <a:extLst>
                  <a:ext uri="{0D108BD9-81ED-4DB2-BD59-A6C34878D82A}">
                    <a16:rowId xmlns:a16="http://schemas.microsoft.com/office/drawing/2014/main" xmlns="" val="1201692013"/>
                  </a:ext>
                </a:extLst>
              </a:tr>
              <a:tr h="1443353">
                <a:tc>
                  <a:txBody>
                    <a:bodyPr/>
                    <a:lstStyle/>
                    <a:p>
                      <a:pPr fontAlgn="base"/>
                      <a:r>
                        <a:rPr lang="en-US" sz="1200" b="1" dirty="0">
                          <a:effectLst/>
                          <a:latin typeface="inherit"/>
                        </a:rPr>
                        <a:t>Hackers</a:t>
                      </a:r>
                      <a:endParaRPr lang="en-US" sz="1200" dirty="0">
                        <a:effectLst/>
                      </a:endParaRPr>
                    </a:p>
                  </a:txBody>
                  <a:tcPr marL="25465" marR="25465" marT="25465" marB="25465">
                    <a:lnL w="6350" cap="flat" cmpd="sng" algn="ctr">
                      <a:solidFill>
                        <a:srgbClr val="666666"/>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solidFill>
                      <a:srgbClr val="FFFFFF"/>
                    </a:solidFill>
                  </a:tcPr>
                </a:tc>
                <a:tc>
                  <a:txBody>
                    <a:bodyPr/>
                    <a:lstStyle/>
                    <a:p>
                      <a:pPr fontAlgn="base"/>
                      <a:r>
                        <a:rPr lang="en-US" sz="1200" dirty="0">
                          <a:effectLst/>
                        </a:rPr>
                        <a:t>Hackers break into networks for the thrill of the challenge or for bragging rights in the hacker community. While remote cracking once required a fair amount of skill or computer knowledge, hackers can now download attack scripts and protocols from the Internet and launch them against victim sites. Thus while attack tools have become more sophisticated, they have also become easier to use. According to the Central Intelligence Agency, the large majority of hackers do not have the requisite expertise to threaten difficult targets such as critical U.S. networks. Nevertheless, the worldwide population of hackers poses a relatively high threat of an isolated or brief disruption causing serious damage.</a:t>
                      </a:r>
                    </a:p>
                  </a:txBody>
                  <a:tcPr marL="25465" marR="25465" marT="25465" marB="25465">
                    <a:lnL w="6350" cap="flat" cmpd="sng" algn="ctr">
                      <a:solidFill>
                        <a:srgbClr val="666666"/>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solidFill>
                      <a:srgbClr val="FFFFFF"/>
                    </a:solidFill>
                  </a:tcPr>
                </a:tc>
                <a:extLst>
                  <a:ext uri="{0D108BD9-81ED-4DB2-BD59-A6C34878D82A}">
                    <a16:rowId xmlns:a16="http://schemas.microsoft.com/office/drawing/2014/main" xmlns="" val="436992354"/>
                  </a:ext>
                </a:extLst>
              </a:tr>
            </a:tbl>
          </a:graphicData>
        </a:graphic>
      </p:graphicFrame>
    </p:spTree>
    <p:extLst>
      <p:ext uri="{BB962C8B-B14F-4D97-AF65-F5344CB8AC3E}">
        <p14:creationId xmlns:p14="http://schemas.microsoft.com/office/powerpoint/2010/main" val="24014492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49" y="132172"/>
            <a:ext cx="8105447" cy="939884"/>
          </a:xfrm>
        </p:spPr>
        <p:txBody>
          <a:bodyPr/>
          <a:lstStyle/>
          <a:p>
            <a:r>
              <a:rPr lang="en-US" sz="2800" dirty="0"/>
              <a:t>Part 2: Investigation: Identifying the Type of Threat and Threat Actor</a:t>
            </a:r>
          </a:p>
        </p:txBody>
      </p:sp>
      <p:sp useBgFill="1">
        <p:nvSpPr>
          <p:cNvPr id="3" name="Content Placeholder 2"/>
          <p:cNvSpPr>
            <a:spLocks noGrp="1"/>
          </p:cNvSpPr>
          <p:nvPr>
            <p:ph idx="1"/>
          </p:nvPr>
        </p:nvSpPr>
        <p:spPr>
          <a:xfrm>
            <a:off x="628650" y="1457734"/>
            <a:ext cx="7886700" cy="5268095"/>
          </a:xfrm>
        </p:spPr>
        <p:txBody>
          <a:bodyPr/>
          <a:lstStyle/>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r>
              <a:rPr lang="en-US" sz="1200" dirty="0"/>
              <a:t>Source: Government Accountability Office (GAO), Department of Homeland Security's (DHS's) Role in Critical Infrastructure Protection (CIP) Cybersecurity, GAO-05-434. </a:t>
            </a:r>
          </a:p>
          <a:p>
            <a:pPr marL="342900" lvl="1" indent="-290513">
              <a:buNone/>
            </a:pPr>
            <a:r>
              <a:rPr lang="en-US" sz="2000" dirty="0"/>
              <a:t>  </a:t>
            </a:r>
            <a:endParaRPr lang="en-US" sz="1600" dirty="0"/>
          </a:p>
          <a:p>
            <a:pPr marL="342900" lvl="1" indent="-290513">
              <a:buNone/>
            </a:pPr>
            <a:endParaRPr lang="en-US" sz="1600" dirty="0"/>
          </a:p>
          <a:p>
            <a:pPr marL="342900" lvl="1" indent="-290513">
              <a:buNone/>
            </a:pPr>
            <a:endParaRPr lang="en-US" sz="2000" dirty="0"/>
          </a:p>
          <a:p>
            <a:pPr marL="0" indent="0">
              <a:buNone/>
            </a:pPr>
            <a:endParaRPr lang="en-US" dirty="0"/>
          </a:p>
        </p:txBody>
      </p:sp>
      <p:sp>
        <p:nvSpPr>
          <p:cNvPr id="6" name="Rectangle 2">
            <a:extLst>
              <a:ext uri="{FF2B5EF4-FFF2-40B4-BE49-F238E27FC236}">
                <a16:creationId xmlns:a16="http://schemas.microsoft.com/office/drawing/2014/main" xmlns="" id="{20CF9160-0359-46FB-9DCC-B73051309042}"/>
              </a:ext>
            </a:extLst>
          </p:cNvPr>
          <p:cNvSpPr>
            <a:spLocks noChangeArrowheads="1"/>
          </p:cNvSpPr>
          <p:nvPr/>
        </p:nvSpPr>
        <p:spPr bwMode="auto">
          <a:xfrm>
            <a:off x="0" y="90100"/>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aphicFrame>
        <p:nvGraphicFramePr>
          <p:cNvPr id="5" name="Table 4">
            <a:extLst>
              <a:ext uri="{FF2B5EF4-FFF2-40B4-BE49-F238E27FC236}">
                <a16:creationId xmlns:a16="http://schemas.microsoft.com/office/drawing/2014/main" xmlns="" id="{EAB018B6-EB04-4C62-8172-B561F449E52A}"/>
              </a:ext>
            </a:extLst>
          </p:cNvPr>
          <p:cNvGraphicFramePr>
            <a:graphicFrameLocks noGrp="1"/>
          </p:cNvGraphicFramePr>
          <p:nvPr>
            <p:extLst>
              <p:ext uri="{D42A27DB-BD31-4B8C-83A1-F6EECF244321}">
                <p14:modId xmlns:p14="http://schemas.microsoft.com/office/powerpoint/2010/main" val="510100482"/>
              </p:ext>
            </p:extLst>
          </p:nvPr>
        </p:nvGraphicFramePr>
        <p:xfrm>
          <a:off x="809297" y="1331638"/>
          <a:ext cx="7706053" cy="4483100"/>
        </p:xfrm>
        <a:graphic>
          <a:graphicData uri="http://schemas.openxmlformats.org/drawingml/2006/table">
            <a:tbl>
              <a:tblPr/>
              <a:tblGrid>
                <a:gridCol w="1629103">
                  <a:extLst>
                    <a:ext uri="{9D8B030D-6E8A-4147-A177-3AD203B41FA5}">
                      <a16:colId xmlns:a16="http://schemas.microsoft.com/office/drawing/2014/main" xmlns="" val="2141557289"/>
                    </a:ext>
                  </a:extLst>
                </a:gridCol>
                <a:gridCol w="6076950">
                  <a:extLst>
                    <a:ext uri="{9D8B030D-6E8A-4147-A177-3AD203B41FA5}">
                      <a16:colId xmlns:a16="http://schemas.microsoft.com/office/drawing/2014/main" xmlns="" val="3598142121"/>
                    </a:ext>
                  </a:extLst>
                </a:gridCol>
              </a:tblGrid>
              <a:tr h="1199966">
                <a:tc>
                  <a:txBody>
                    <a:bodyPr/>
                    <a:lstStyle/>
                    <a:p>
                      <a:pPr fontAlgn="base"/>
                      <a:r>
                        <a:rPr lang="en-US" sz="1200" b="1">
                          <a:effectLst/>
                          <a:latin typeface="inherit"/>
                        </a:rPr>
                        <a:t>Insiders</a:t>
                      </a:r>
                      <a:endParaRPr lang="en-US" sz="1200">
                        <a:effectLst/>
                      </a:endParaRPr>
                    </a:p>
                  </a:txBody>
                  <a:tcPr marL="31208" marR="31208" marT="31208" marB="31208">
                    <a:lnL w="6350" cap="flat" cmpd="sng" algn="ctr">
                      <a:solidFill>
                        <a:srgbClr val="666666"/>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solidFill>
                      <a:srgbClr val="FFFFFF"/>
                    </a:solidFill>
                  </a:tcPr>
                </a:tc>
                <a:tc>
                  <a:txBody>
                    <a:bodyPr/>
                    <a:lstStyle/>
                    <a:p>
                      <a:pPr fontAlgn="base"/>
                      <a:r>
                        <a:rPr lang="en-US" sz="1200">
                          <a:effectLst/>
                        </a:rPr>
                        <a:t>The disgruntled organization insider is a principal source of computer crime. Insiders may not need a great deal of knowledge about computer intrusions because their knowledge of a target system often allows them to gain unrestricted access to cause damage to the system or to steal system data. The insider threat also includes outsourcing vendors as well as employees who accidentally introduce malware into systems.</a:t>
                      </a:r>
                    </a:p>
                  </a:txBody>
                  <a:tcPr marL="31208" marR="31208" marT="31208" marB="31208">
                    <a:lnL w="6350" cap="flat" cmpd="sng" algn="ctr">
                      <a:solidFill>
                        <a:srgbClr val="666666"/>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solidFill>
                      <a:srgbClr val="FFFFFF"/>
                    </a:solidFill>
                  </a:tcPr>
                </a:tc>
                <a:extLst>
                  <a:ext uri="{0D108BD9-81ED-4DB2-BD59-A6C34878D82A}">
                    <a16:rowId xmlns:a16="http://schemas.microsoft.com/office/drawing/2014/main" xmlns="" val="618871824"/>
                  </a:ext>
                </a:extLst>
              </a:tr>
              <a:tr h="694389">
                <a:tc>
                  <a:txBody>
                    <a:bodyPr/>
                    <a:lstStyle/>
                    <a:p>
                      <a:pPr fontAlgn="base"/>
                      <a:r>
                        <a:rPr lang="en-US" sz="1200" b="1">
                          <a:effectLst/>
                          <a:latin typeface="inherit"/>
                        </a:rPr>
                        <a:t>Phishers</a:t>
                      </a:r>
                      <a:endParaRPr lang="en-US" sz="1200">
                        <a:effectLst/>
                      </a:endParaRPr>
                    </a:p>
                  </a:txBody>
                  <a:tcPr marL="31208" marR="31208" marT="31208" marB="31208">
                    <a:lnL w="6350" cap="flat" cmpd="sng" algn="ctr">
                      <a:solidFill>
                        <a:srgbClr val="666666"/>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solidFill>
                      <a:srgbClr val="FFFFFF"/>
                    </a:solidFill>
                  </a:tcPr>
                </a:tc>
                <a:tc>
                  <a:txBody>
                    <a:bodyPr/>
                    <a:lstStyle/>
                    <a:p>
                      <a:pPr fontAlgn="base"/>
                      <a:r>
                        <a:rPr lang="en-US" sz="1200">
                          <a:effectLst/>
                        </a:rPr>
                        <a:t>Individuals, or small groups, who execute phishing schemes in an attempt to steal identities or information for monetary gain. Phishers may also use spam and spyware/malware to accomplish their objectives.</a:t>
                      </a:r>
                    </a:p>
                  </a:txBody>
                  <a:tcPr marL="31208" marR="31208" marT="31208" marB="31208">
                    <a:lnL w="6350" cap="flat" cmpd="sng" algn="ctr">
                      <a:solidFill>
                        <a:srgbClr val="666666"/>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solidFill>
                      <a:srgbClr val="FFFFFF"/>
                    </a:solidFill>
                  </a:tcPr>
                </a:tc>
                <a:extLst>
                  <a:ext uri="{0D108BD9-81ED-4DB2-BD59-A6C34878D82A}">
                    <a16:rowId xmlns:a16="http://schemas.microsoft.com/office/drawing/2014/main" xmlns="" val="2374975534"/>
                  </a:ext>
                </a:extLst>
              </a:tr>
              <a:tr h="694389">
                <a:tc>
                  <a:txBody>
                    <a:bodyPr/>
                    <a:lstStyle/>
                    <a:p>
                      <a:pPr fontAlgn="base"/>
                      <a:r>
                        <a:rPr lang="en-US" sz="1200" b="1" dirty="0">
                          <a:effectLst/>
                          <a:latin typeface="inherit"/>
                        </a:rPr>
                        <a:t>Spammers</a:t>
                      </a:r>
                      <a:endParaRPr lang="en-US" sz="1200" dirty="0">
                        <a:effectLst/>
                      </a:endParaRPr>
                    </a:p>
                  </a:txBody>
                  <a:tcPr marL="31208" marR="31208" marT="31208" marB="31208">
                    <a:lnL w="6350" cap="flat" cmpd="sng" algn="ctr">
                      <a:solidFill>
                        <a:srgbClr val="666666"/>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solidFill>
                      <a:srgbClr val="FFFFFF"/>
                    </a:solidFill>
                  </a:tcPr>
                </a:tc>
                <a:tc>
                  <a:txBody>
                    <a:bodyPr/>
                    <a:lstStyle/>
                    <a:p>
                      <a:pPr fontAlgn="base"/>
                      <a:r>
                        <a:rPr lang="en-US" sz="1200" dirty="0">
                          <a:effectLst/>
                        </a:rPr>
                        <a:t>Individuals or organizations who distribute unsolicited e-mail with hidden or false information in order to sell products, conduct phishing schemes, distribute spyware/malware, or attack organizations (i.e., denial of service).</a:t>
                      </a:r>
                    </a:p>
                  </a:txBody>
                  <a:tcPr marL="31208" marR="31208" marT="31208" marB="31208">
                    <a:lnL w="6350" cap="flat" cmpd="sng" algn="ctr">
                      <a:solidFill>
                        <a:srgbClr val="666666"/>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solidFill>
                      <a:srgbClr val="FFFFFF"/>
                    </a:solidFill>
                  </a:tcPr>
                </a:tc>
                <a:extLst>
                  <a:ext uri="{0D108BD9-81ED-4DB2-BD59-A6C34878D82A}">
                    <a16:rowId xmlns:a16="http://schemas.microsoft.com/office/drawing/2014/main" xmlns="" val="533858871"/>
                  </a:ext>
                </a:extLst>
              </a:tr>
              <a:tr h="947178">
                <a:tc>
                  <a:txBody>
                    <a:bodyPr/>
                    <a:lstStyle/>
                    <a:p>
                      <a:pPr fontAlgn="base"/>
                      <a:r>
                        <a:rPr lang="en-US" sz="1200" b="1">
                          <a:effectLst/>
                          <a:latin typeface="inherit"/>
                        </a:rPr>
                        <a:t>Spyware/malware authors</a:t>
                      </a:r>
                      <a:endParaRPr lang="en-US" sz="1200">
                        <a:effectLst/>
                      </a:endParaRPr>
                    </a:p>
                  </a:txBody>
                  <a:tcPr marL="31208" marR="31208" marT="31208" marB="31208">
                    <a:lnL w="6350" cap="flat" cmpd="sng" algn="ctr">
                      <a:solidFill>
                        <a:srgbClr val="666666"/>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solidFill>
                      <a:srgbClr val="FFFFFF"/>
                    </a:solidFill>
                  </a:tcPr>
                </a:tc>
                <a:tc>
                  <a:txBody>
                    <a:bodyPr/>
                    <a:lstStyle/>
                    <a:p>
                      <a:pPr fontAlgn="base"/>
                      <a:r>
                        <a:rPr lang="en-US" sz="1200">
                          <a:effectLst/>
                        </a:rPr>
                        <a:t>Individuals or organizations with malicious intent carry out attacks against users by producing and distributing spyware and malware. Several destructive computer viruses and worms have harmed files and hard drives, including the Melissa Macro Virus, the Explore.Zip worm, the CIH (Chernobyl) Virus, Nimda, Code Red, Slammer, and Blaster.</a:t>
                      </a:r>
                    </a:p>
                  </a:txBody>
                  <a:tcPr marL="31208" marR="31208" marT="31208" marB="31208">
                    <a:lnL w="6350" cap="flat" cmpd="sng" algn="ctr">
                      <a:solidFill>
                        <a:srgbClr val="666666"/>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solidFill>
                      <a:srgbClr val="FFFFFF"/>
                    </a:solidFill>
                  </a:tcPr>
                </a:tc>
                <a:extLst>
                  <a:ext uri="{0D108BD9-81ED-4DB2-BD59-A6C34878D82A}">
                    <a16:rowId xmlns:a16="http://schemas.microsoft.com/office/drawing/2014/main" xmlns="" val="3066898105"/>
                  </a:ext>
                </a:extLst>
              </a:tr>
              <a:tr h="947178">
                <a:tc>
                  <a:txBody>
                    <a:bodyPr/>
                    <a:lstStyle/>
                    <a:p>
                      <a:pPr fontAlgn="base"/>
                      <a:r>
                        <a:rPr lang="en-US" sz="1200" b="1">
                          <a:effectLst/>
                          <a:latin typeface="inherit"/>
                        </a:rPr>
                        <a:t>Terrorists</a:t>
                      </a:r>
                      <a:endParaRPr lang="en-US" sz="1200">
                        <a:effectLst/>
                      </a:endParaRPr>
                    </a:p>
                  </a:txBody>
                  <a:tcPr marL="31208" marR="31208" marT="31208" marB="31208">
                    <a:lnL w="6350" cap="flat" cmpd="sng" algn="ctr">
                      <a:solidFill>
                        <a:srgbClr val="666666"/>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solidFill>
                      <a:srgbClr val="FFFFFF"/>
                    </a:solidFill>
                  </a:tcPr>
                </a:tc>
                <a:tc>
                  <a:txBody>
                    <a:bodyPr/>
                    <a:lstStyle/>
                    <a:p>
                      <a:pPr fontAlgn="base"/>
                      <a:r>
                        <a:rPr lang="en-US" sz="1200" dirty="0">
                          <a:effectLst/>
                        </a:rPr>
                        <a:t>Terrorists seek to destroy, incapacitate, or exploit critical infrastructures in order to threaten national security, cause mass casualties, weaken the U.S. economy, and damage public morale and confidence. Terrorists may use phishing schemes or spyware/malware in order to generate funds or gather sensitive information.</a:t>
                      </a:r>
                    </a:p>
                  </a:txBody>
                  <a:tcPr marL="31208" marR="31208" marT="31208" marB="31208">
                    <a:lnL w="6350" cap="flat" cmpd="sng" algn="ctr">
                      <a:solidFill>
                        <a:srgbClr val="666666"/>
                      </a:solidFill>
                      <a:prstDash val="solid"/>
                      <a:round/>
                      <a:headEnd type="none" w="med" len="med"/>
                      <a:tailEnd type="none" w="med" len="med"/>
                    </a:lnL>
                    <a:lnR w="6350" cap="flat" cmpd="sng" algn="ctr">
                      <a:solidFill>
                        <a:srgbClr val="666666"/>
                      </a:solidFill>
                      <a:prstDash val="solid"/>
                      <a:round/>
                      <a:headEnd type="none" w="med" len="med"/>
                      <a:tailEnd type="none" w="med" len="med"/>
                    </a:lnR>
                    <a:lnT w="6350" cap="flat" cmpd="sng" algn="ctr">
                      <a:solidFill>
                        <a:srgbClr val="666666"/>
                      </a:solidFill>
                      <a:prstDash val="solid"/>
                      <a:round/>
                      <a:headEnd type="none" w="med" len="med"/>
                      <a:tailEnd type="none" w="med" len="med"/>
                    </a:lnT>
                    <a:lnB w="6350" cap="flat" cmpd="sng" algn="ctr">
                      <a:solidFill>
                        <a:srgbClr val="666666"/>
                      </a:solidFill>
                      <a:prstDash val="solid"/>
                      <a:round/>
                      <a:headEnd type="none" w="med" len="med"/>
                      <a:tailEnd type="none" w="med" len="med"/>
                    </a:lnB>
                    <a:solidFill>
                      <a:srgbClr val="FFFFFF"/>
                    </a:solidFill>
                  </a:tcPr>
                </a:tc>
                <a:extLst>
                  <a:ext uri="{0D108BD9-81ED-4DB2-BD59-A6C34878D82A}">
                    <a16:rowId xmlns:a16="http://schemas.microsoft.com/office/drawing/2014/main" xmlns="" val="679784760"/>
                  </a:ext>
                </a:extLst>
              </a:tr>
            </a:tbl>
          </a:graphicData>
        </a:graphic>
      </p:graphicFrame>
    </p:spTree>
    <p:extLst>
      <p:ext uri="{BB962C8B-B14F-4D97-AF65-F5344CB8AC3E}">
        <p14:creationId xmlns:p14="http://schemas.microsoft.com/office/powerpoint/2010/main" val="7715078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49" y="132172"/>
            <a:ext cx="8105447" cy="939884"/>
          </a:xfrm>
        </p:spPr>
        <p:txBody>
          <a:bodyPr/>
          <a:lstStyle/>
          <a:p>
            <a:r>
              <a:rPr lang="en-US" sz="2800" dirty="0"/>
              <a:t>Part 2: Investigation: Cyber Threats Identified as Domestic Crimes</a:t>
            </a:r>
          </a:p>
        </p:txBody>
      </p:sp>
      <p:sp useBgFill="1">
        <p:nvSpPr>
          <p:cNvPr id="3" name="Content Placeholder 2"/>
          <p:cNvSpPr>
            <a:spLocks noGrp="1"/>
          </p:cNvSpPr>
          <p:nvPr>
            <p:ph idx="1"/>
          </p:nvPr>
        </p:nvSpPr>
        <p:spPr>
          <a:xfrm>
            <a:off x="628650" y="1072056"/>
            <a:ext cx="7886700" cy="5023945"/>
          </a:xfrm>
        </p:spPr>
        <p:txBody>
          <a:bodyPr/>
          <a:lstStyle/>
          <a:p>
            <a:pPr marL="342900" lvl="1" indent="-290513">
              <a:buNone/>
            </a:pPr>
            <a:endParaRPr lang="en-US" sz="1200" dirty="0"/>
          </a:p>
          <a:p>
            <a:pPr marL="342900" lvl="1" indent="-290513">
              <a:buNone/>
            </a:pPr>
            <a:r>
              <a:rPr lang="en-US" dirty="0"/>
              <a:t>Domestic cybercrimes widely vary. In a common sense way to understand domestic cybercrime laws, first consider criminal laws that prohibit specifically defined crimes, such as theft, eavesdropping, stalking, harassment, etc. While these laws were originally passed to regulate behavior in physical space, federal and state variations of criminal laws have evolved (along with technology) to criminalize similar behaviors when a cyber threat actor engages in such prohibited conduct in cyberspace.</a:t>
            </a:r>
          </a:p>
          <a:p>
            <a:pPr marL="342900" lvl="1" indent="-290513">
              <a:buNone/>
            </a:pPr>
            <a:r>
              <a:rPr lang="en-US" dirty="0"/>
              <a:t>Examples of common domestic cybercrimes include:</a:t>
            </a:r>
          </a:p>
          <a:p>
            <a:pPr marL="1028700" lvl="3" indent="-290513"/>
            <a:r>
              <a:rPr lang="en-US" sz="1600" dirty="0"/>
              <a:t>Computer hacking (the act of hacking itself is a crime)</a:t>
            </a:r>
          </a:p>
          <a:p>
            <a:pPr marL="1028700" lvl="3" indent="-290513"/>
            <a:r>
              <a:rPr lang="en-US" sz="1600" dirty="0"/>
              <a:t>Unlawful interception, use, or disclosure of electronic communications</a:t>
            </a:r>
          </a:p>
          <a:p>
            <a:pPr marL="1028700" lvl="3" indent="-290513"/>
            <a:r>
              <a:rPr lang="en-US" sz="1600" dirty="0"/>
              <a:t>Phishing campaigns</a:t>
            </a:r>
          </a:p>
          <a:p>
            <a:pPr marL="1028700" lvl="3" indent="-290513"/>
            <a:r>
              <a:rPr lang="en-US" sz="1600" dirty="0"/>
              <a:t>Denial of Service attacks</a:t>
            </a:r>
          </a:p>
          <a:p>
            <a:pPr marL="1028700" lvl="3" indent="-290513"/>
            <a:r>
              <a:rPr lang="en-US" sz="1600" dirty="0"/>
              <a:t>Financial crimes</a:t>
            </a:r>
          </a:p>
          <a:p>
            <a:pPr marL="1028700" lvl="3" indent="-290513"/>
            <a:r>
              <a:rPr lang="en-US" sz="1600" dirty="0"/>
              <a:t>Trade Secrets Theft</a:t>
            </a:r>
          </a:p>
          <a:p>
            <a:pPr marL="1028700" lvl="3" indent="-290513"/>
            <a:r>
              <a:rPr lang="en-US" sz="1600" dirty="0"/>
              <a:t>Identity Theft</a:t>
            </a:r>
          </a:p>
          <a:p>
            <a:pPr marL="1028700" lvl="3" indent="-290513"/>
            <a:r>
              <a:rPr lang="en-US" sz="1600" dirty="0"/>
              <a:t>Theft of PII; Theft of Health data</a:t>
            </a:r>
          </a:p>
          <a:p>
            <a:pPr marL="1028700" lvl="3" indent="-290513"/>
            <a:r>
              <a:rPr lang="en-US" sz="1600" dirty="0"/>
              <a:t>Intellectual Property Theft</a:t>
            </a:r>
          </a:p>
          <a:p>
            <a:pPr marL="1028700" lvl="3" indent="-290513"/>
            <a:r>
              <a:rPr lang="en-US" sz="1600" dirty="0"/>
              <a:t>Child pornography</a:t>
            </a:r>
          </a:p>
          <a:p>
            <a:pPr marL="1028700" lvl="3" indent="-290513"/>
            <a:r>
              <a:rPr lang="en-US" sz="1600" dirty="0"/>
              <a:t>Stalking</a:t>
            </a:r>
          </a:p>
          <a:p>
            <a:pPr marL="342900" lvl="1" indent="-290513">
              <a:buNone/>
            </a:pPr>
            <a:endParaRPr lang="en-US" dirty="0"/>
          </a:p>
          <a:p>
            <a:pPr marL="342900" lvl="1" indent="-290513">
              <a:buNone/>
            </a:pPr>
            <a:endParaRPr lang="en-US"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600" dirty="0"/>
          </a:p>
          <a:p>
            <a:pPr marL="342900" lvl="1" indent="-290513">
              <a:buNone/>
            </a:pPr>
            <a:endParaRPr lang="en-US" sz="2000" dirty="0"/>
          </a:p>
          <a:p>
            <a:pPr marL="0" indent="0">
              <a:buNone/>
            </a:pPr>
            <a:endParaRPr lang="en-US" dirty="0"/>
          </a:p>
        </p:txBody>
      </p:sp>
      <p:sp>
        <p:nvSpPr>
          <p:cNvPr id="6" name="Rectangle 2">
            <a:extLst>
              <a:ext uri="{FF2B5EF4-FFF2-40B4-BE49-F238E27FC236}">
                <a16:creationId xmlns:a16="http://schemas.microsoft.com/office/drawing/2014/main" xmlns="" id="{20CF9160-0359-46FB-9DCC-B73051309042}"/>
              </a:ext>
            </a:extLst>
          </p:cNvPr>
          <p:cNvSpPr>
            <a:spLocks noChangeArrowheads="1"/>
          </p:cNvSpPr>
          <p:nvPr/>
        </p:nvSpPr>
        <p:spPr bwMode="auto">
          <a:xfrm>
            <a:off x="0" y="90100"/>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1408502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49" y="132172"/>
            <a:ext cx="8105447" cy="939884"/>
          </a:xfrm>
        </p:spPr>
        <p:txBody>
          <a:bodyPr/>
          <a:lstStyle/>
          <a:p>
            <a:r>
              <a:rPr lang="en-US" sz="2800" dirty="0"/>
              <a:t>Part 2: Investigation: Cyber Threats Identified as Domestic Crimes</a:t>
            </a:r>
          </a:p>
        </p:txBody>
      </p:sp>
      <p:sp useBgFill="1">
        <p:nvSpPr>
          <p:cNvPr id="3" name="Content Placeholder 2"/>
          <p:cNvSpPr>
            <a:spLocks noGrp="1"/>
          </p:cNvSpPr>
          <p:nvPr>
            <p:ph idx="1"/>
          </p:nvPr>
        </p:nvSpPr>
        <p:spPr>
          <a:xfrm>
            <a:off x="628650" y="1072056"/>
            <a:ext cx="7886700" cy="5023945"/>
          </a:xfrm>
        </p:spPr>
        <p:txBody>
          <a:bodyPr/>
          <a:lstStyle/>
          <a:p>
            <a:pPr marL="342900" lvl="1" indent="-290513">
              <a:buNone/>
            </a:pPr>
            <a:endParaRPr lang="en-US" sz="1200" dirty="0"/>
          </a:p>
          <a:p>
            <a:pPr marL="342900" lvl="1" indent="-290513">
              <a:buNone/>
            </a:pPr>
            <a:r>
              <a:rPr lang="en-US" dirty="0"/>
              <a:t>Prominent federal legislation designed to target domestic cybercrime includes:</a:t>
            </a:r>
          </a:p>
          <a:p>
            <a:pPr lvl="1"/>
            <a:r>
              <a:rPr lang="en-US" dirty="0"/>
              <a:t>Computer Fraud and Abuse Act, 18 U.S.C. § 1030 (CFAA) </a:t>
            </a:r>
          </a:p>
          <a:p>
            <a:pPr lvl="1"/>
            <a:r>
              <a:rPr lang="en-US" dirty="0"/>
              <a:t>Electronic Communications Privacy Act, 18 U.S.C. §§ 2510, </a:t>
            </a:r>
            <a:r>
              <a:rPr lang="en-US" i="1" dirty="0"/>
              <a:t>et seq. </a:t>
            </a:r>
            <a:r>
              <a:rPr lang="en-US" dirty="0"/>
              <a:t>(ECPA) </a:t>
            </a:r>
            <a:endParaRPr lang="en-US" i="1" dirty="0"/>
          </a:p>
          <a:p>
            <a:pPr lvl="1"/>
            <a:r>
              <a:rPr lang="en-US" dirty="0"/>
              <a:t>Unlawful Access to Stored Communications, 18 U.S.C. § 2701, </a:t>
            </a:r>
            <a:r>
              <a:rPr lang="en-US" i="1" dirty="0"/>
              <a:t>et seq.</a:t>
            </a:r>
            <a:r>
              <a:rPr lang="en-US" dirty="0"/>
              <a:t> (SCA)</a:t>
            </a:r>
          </a:p>
          <a:p>
            <a:pPr lvl="1"/>
            <a:r>
              <a:rPr lang="en-US" dirty="0"/>
              <a:t>Identity Theft, 18 U.S.C. § 1028(a)(7)</a:t>
            </a:r>
          </a:p>
          <a:p>
            <a:pPr lvl="1"/>
            <a:r>
              <a:rPr lang="en-US" dirty="0"/>
              <a:t>Graham Leach Bliley Act</a:t>
            </a:r>
          </a:p>
          <a:p>
            <a:pPr lvl="1"/>
            <a:r>
              <a:rPr lang="en-US" dirty="0"/>
              <a:t>Interstate Communications Act, 18 USC § 875</a:t>
            </a:r>
          </a:p>
          <a:p>
            <a:pPr lvl="1"/>
            <a:r>
              <a:rPr lang="en-US" dirty="0"/>
              <a:t>Telephone Harassment Act, 47 USC § 223</a:t>
            </a:r>
          </a:p>
          <a:p>
            <a:pPr lvl="1"/>
            <a:r>
              <a:rPr lang="en-US" dirty="0"/>
              <a:t>Interstate Stalking Punishment and Prevention Act, 18 USC § 2261A</a:t>
            </a:r>
          </a:p>
          <a:p>
            <a:pPr marL="342900" lvl="1" indent="-290513">
              <a:buNone/>
            </a:pPr>
            <a:endParaRPr lang="en-US" dirty="0"/>
          </a:p>
          <a:p>
            <a:pPr marL="342900" lvl="1" indent="-290513">
              <a:buNone/>
            </a:pPr>
            <a:r>
              <a:rPr lang="en-US" dirty="0"/>
              <a:t>State legislation varies widely, but in many states, such as California, Illinois, Maryland, and New York, state legislation provides more stringent laws that afford greater protection from cybercrimes.</a:t>
            </a:r>
          </a:p>
          <a:p>
            <a:pPr marL="342900" lvl="1" indent="-290513">
              <a:buNone/>
            </a:pPr>
            <a:endParaRPr lang="en-US" dirty="0"/>
          </a:p>
          <a:p>
            <a:pPr marL="342900" lvl="1" indent="-290513">
              <a:buNone/>
            </a:pPr>
            <a:r>
              <a:rPr lang="en-US" dirty="0"/>
              <a:t>The Lessons in Module III provide detailed discussions of federal and state legislation.</a:t>
            </a: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600" dirty="0"/>
          </a:p>
          <a:p>
            <a:pPr marL="342900" lvl="1" indent="-290513">
              <a:buNone/>
            </a:pPr>
            <a:endParaRPr lang="en-US" sz="2000" dirty="0"/>
          </a:p>
          <a:p>
            <a:pPr marL="0" indent="0">
              <a:buNone/>
            </a:pPr>
            <a:endParaRPr lang="en-US" dirty="0"/>
          </a:p>
        </p:txBody>
      </p:sp>
      <p:sp>
        <p:nvSpPr>
          <p:cNvPr id="6" name="Rectangle 2">
            <a:extLst>
              <a:ext uri="{FF2B5EF4-FFF2-40B4-BE49-F238E27FC236}">
                <a16:creationId xmlns:a16="http://schemas.microsoft.com/office/drawing/2014/main" xmlns="" id="{20CF9160-0359-46FB-9DCC-B73051309042}"/>
              </a:ext>
            </a:extLst>
          </p:cNvPr>
          <p:cNvSpPr>
            <a:spLocks noChangeArrowheads="1"/>
          </p:cNvSpPr>
          <p:nvPr/>
        </p:nvSpPr>
        <p:spPr bwMode="auto">
          <a:xfrm>
            <a:off x="0" y="90100"/>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7304418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49" y="132172"/>
            <a:ext cx="8105447" cy="939884"/>
          </a:xfrm>
        </p:spPr>
        <p:txBody>
          <a:bodyPr/>
          <a:lstStyle/>
          <a:p>
            <a:r>
              <a:rPr lang="en-US" sz="2800" dirty="0"/>
              <a:t>Part 2: Investigation: Cyber Threats Identified as Domestic Crimes</a:t>
            </a:r>
          </a:p>
        </p:txBody>
      </p:sp>
      <p:sp useBgFill="1">
        <p:nvSpPr>
          <p:cNvPr id="3" name="Content Placeholder 2"/>
          <p:cNvSpPr>
            <a:spLocks noGrp="1"/>
          </p:cNvSpPr>
          <p:nvPr>
            <p:ph idx="1"/>
          </p:nvPr>
        </p:nvSpPr>
        <p:spPr>
          <a:xfrm>
            <a:off x="628650" y="1072056"/>
            <a:ext cx="7886700" cy="5023945"/>
          </a:xfrm>
        </p:spPr>
        <p:txBody>
          <a:bodyPr/>
          <a:lstStyle/>
          <a:p>
            <a:pPr marL="342900" lvl="1" indent="-290513">
              <a:buNone/>
            </a:pPr>
            <a:endParaRPr lang="en-US" sz="1200" dirty="0"/>
          </a:p>
          <a:p>
            <a:pPr marL="342900" lvl="1" indent="-290513">
              <a:buNone/>
            </a:pPr>
            <a:r>
              <a:rPr lang="en-US" dirty="0"/>
              <a:t>The nature of the cyber threat obviously defines the nature of the cybercrime and the applicability of domestic laws that may be used to penalize the cyber threat actor (if identified). In some instances, domestic cybercrime intersects with national security concerns.</a:t>
            </a:r>
          </a:p>
          <a:p>
            <a:pPr marL="342900" lvl="1" indent="-290513">
              <a:buNone/>
            </a:pPr>
            <a:endParaRPr lang="en-US" dirty="0"/>
          </a:p>
          <a:p>
            <a:pPr marL="342900" lvl="1" indent="-290513">
              <a:buNone/>
            </a:pPr>
            <a:r>
              <a:rPr lang="en-US" dirty="0"/>
              <a:t>The challenge and complexity in domestic cybercrimes is frequently in determining the identity of the actor as well as the location of the crime. For instance, a system in the U.S. is easily compromised by a threat actor outside the territorial boundaries of the U.S. To address this jurisdictional quagmire, two pieces of key federal legislation that criminalize such cyber threats, the Computer Fraud and Abuse Act, 18 U.S.C. § 1030 (CFAA), and the Electronic Communications Privacy Act, 18 U.S.C. §§ 2510, </a:t>
            </a:r>
            <a:r>
              <a:rPr lang="en-US" i="1" dirty="0"/>
              <a:t>et seq. </a:t>
            </a:r>
            <a:r>
              <a:rPr lang="en-US" dirty="0"/>
              <a:t>(ECPA) , contain extra-territorial jurisdictional authority.</a:t>
            </a:r>
            <a:endParaRPr lang="en-US" i="1" dirty="0"/>
          </a:p>
          <a:p>
            <a:pPr marL="342900" lvl="1" indent="-290513">
              <a:buNone/>
            </a:pPr>
            <a:endParaRPr lang="en-US" dirty="0"/>
          </a:p>
          <a:p>
            <a:pPr marL="342900" lvl="1" indent="-290513">
              <a:buNone/>
            </a:pPr>
            <a:r>
              <a:rPr lang="en-US" dirty="0"/>
              <a:t>This is best illustrated by a case study that reflects the critical importance of the investigation stage of cyber threats.</a:t>
            </a:r>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600" dirty="0"/>
          </a:p>
          <a:p>
            <a:pPr marL="342900" lvl="1" indent="-290513">
              <a:buNone/>
            </a:pPr>
            <a:endParaRPr lang="en-US" sz="2000" dirty="0"/>
          </a:p>
          <a:p>
            <a:pPr marL="0" indent="0">
              <a:buNone/>
            </a:pPr>
            <a:endParaRPr lang="en-US" dirty="0"/>
          </a:p>
        </p:txBody>
      </p:sp>
      <p:sp>
        <p:nvSpPr>
          <p:cNvPr id="6" name="Rectangle 2">
            <a:extLst>
              <a:ext uri="{FF2B5EF4-FFF2-40B4-BE49-F238E27FC236}">
                <a16:creationId xmlns:a16="http://schemas.microsoft.com/office/drawing/2014/main" xmlns="" id="{20CF9160-0359-46FB-9DCC-B73051309042}"/>
              </a:ext>
            </a:extLst>
          </p:cNvPr>
          <p:cNvSpPr>
            <a:spLocks noChangeArrowheads="1"/>
          </p:cNvSpPr>
          <p:nvPr/>
        </p:nvSpPr>
        <p:spPr bwMode="auto">
          <a:xfrm>
            <a:off x="0" y="90100"/>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2561976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49" y="132172"/>
            <a:ext cx="8105447" cy="939884"/>
          </a:xfrm>
        </p:spPr>
        <p:txBody>
          <a:bodyPr/>
          <a:lstStyle/>
          <a:p>
            <a:r>
              <a:rPr lang="en-US" sz="2800" dirty="0"/>
              <a:t>Part 2: Investigation: Case Study: Cyber Threats to Private Business Initially Identified as Domestic Crimes</a:t>
            </a:r>
          </a:p>
        </p:txBody>
      </p:sp>
      <p:sp useBgFill="1">
        <p:nvSpPr>
          <p:cNvPr id="3" name="Content Placeholder 2"/>
          <p:cNvSpPr>
            <a:spLocks noGrp="1"/>
          </p:cNvSpPr>
          <p:nvPr>
            <p:ph idx="1"/>
          </p:nvPr>
        </p:nvSpPr>
        <p:spPr>
          <a:xfrm>
            <a:off x="628650" y="1072056"/>
            <a:ext cx="7886700" cy="5023945"/>
          </a:xfrm>
        </p:spPr>
        <p:txBody>
          <a:bodyPr/>
          <a:lstStyle/>
          <a:p>
            <a:pPr marL="342900" lvl="1" indent="-290513">
              <a:buNone/>
            </a:pPr>
            <a:endParaRPr lang="en-US" sz="1200" dirty="0"/>
          </a:p>
          <a:p>
            <a:pPr marL="342900" lvl="1" indent="-290513">
              <a:buNone/>
            </a:pPr>
            <a:r>
              <a:rPr lang="en-US" sz="3200" dirty="0"/>
              <a:t>The Yahoo Breaches</a:t>
            </a:r>
          </a:p>
          <a:p>
            <a:pPr marL="52388" lvl="1" indent="0">
              <a:buNone/>
            </a:pPr>
            <a:r>
              <a:rPr lang="en-US" sz="2400" dirty="0"/>
              <a:t>The massive Yahoo systems breaches, which occurred over an extended period of time, illustrate the complexities and blended nature of modern cyber threats:</a:t>
            </a:r>
          </a:p>
          <a:p>
            <a:pPr marL="52388" lvl="1" indent="0">
              <a:buNone/>
            </a:pPr>
            <a:r>
              <a:rPr lang="en-US" sz="2400" dirty="0"/>
              <a:t> </a:t>
            </a:r>
          </a:p>
          <a:p>
            <a:pPr marL="509588" lvl="1" indent="-457200">
              <a:buAutoNum type="arabicParenBoth"/>
            </a:pPr>
            <a:r>
              <a:rPr lang="en-US" sz="2400" dirty="0"/>
              <a:t>a cyber threat situation to a private business with its systems located and breached in the U.S. (thus, involving domestic cybercrime activity and domestic laws);</a:t>
            </a:r>
          </a:p>
          <a:p>
            <a:pPr marL="509588" lvl="1" indent="-457200">
              <a:buAutoNum type="arabicParenBoth"/>
            </a:pPr>
            <a:r>
              <a:rPr lang="en-US" sz="2400" dirty="0"/>
              <a:t>conducted by cyber threat actors outside the territorial jurisdiction of the U.S.; and </a:t>
            </a:r>
          </a:p>
          <a:p>
            <a:pPr marL="509588" lvl="1" indent="-457200">
              <a:buAutoNum type="arabicParenBoth"/>
            </a:pPr>
            <a:r>
              <a:rPr lang="en-US" sz="2400" dirty="0"/>
              <a:t>national security concerns, which only became apparent after thorough investigation.</a:t>
            </a:r>
          </a:p>
          <a:p>
            <a:pPr marL="342900" lvl="1" indent="-290513">
              <a:buNone/>
            </a:pPr>
            <a:endParaRPr lang="en-US" dirty="0"/>
          </a:p>
          <a:p>
            <a:pPr marL="342900" lvl="1" indent="-290513">
              <a:buNone/>
            </a:pPr>
            <a:endParaRPr lang="en-US"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600" dirty="0"/>
          </a:p>
          <a:p>
            <a:pPr marL="342900" lvl="1" indent="-290513">
              <a:buNone/>
            </a:pPr>
            <a:endParaRPr lang="en-US" sz="2000" dirty="0"/>
          </a:p>
          <a:p>
            <a:pPr marL="0" indent="0">
              <a:buNone/>
            </a:pPr>
            <a:endParaRPr lang="en-US" dirty="0"/>
          </a:p>
        </p:txBody>
      </p:sp>
      <p:sp>
        <p:nvSpPr>
          <p:cNvPr id="6" name="Rectangle 2">
            <a:extLst>
              <a:ext uri="{FF2B5EF4-FFF2-40B4-BE49-F238E27FC236}">
                <a16:creationId xmlns:a16="http://schemas.microsoft.com/office/drawing/2014/main" xmlns="" id="{20CF9160-0359-46FB-9DCC-B73051309042}"/>
              </a:ext>
            </a:extLst>
          </p:cNvPr>
          <p:cNvSpPr>
            <a:spLocks noChangeArrowheads="1"/>
          </p:cNvSpPr>
          <p:nvPr/>
        </p:nvSpPr>
        <p:spPr bwMode="auto">
          <a:xfrm>
            <a:off x="0" y="90100"/>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8963471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49" y="365125"/>
            <a:ext cx="8105447" cy="1325563"/>
          </a:xfrm>
        </p:spPr>
        <p:txBody>
          <a:bodyPr/>
          <a:lstStyle/>
          <a:p>
            <a:pPr eaLnBrk="1" hangingPunct="1"/>
            <a:r>
              <a:rPr lang="en-US" dirty="0"/>
              <a:t>Module IV: Cyber Operations: Module Outline*</a:t>
            </a:r>
            <a:br>
              <a:rPr lang="en-US" dirty="0"/>
            </a:br>
            <a:r>
              <a:rPr lang="en-US" sz="3200" dirty="0"/>
              <a:t>*</a:t>
            </a:r>
            <a:r>
              <a:rPr lang="en-US" sz="2400" dirty="0"/>
              <a:t>Note: Modules I - III are a prerequisite for Module IV</a:t>
            </a:r>
            <a:endParaRPr lang="en-US" dirty="0"/>
          </a:p>
        </p:txBody>
      </p:sp>
      <p:graphicFrame>
        <p:nvGraphicFramePr>
          <p:cNvPr id="2" name="Content Placeholder 1">
            <a:extLst>
              <a:ext uri="{FF2B5EF4-FFF2-40B4-BE49-F238E27FC236}">
                <a16:creationId xmlns:a16="http://schemas.microsoft.com/office/drawing/2014/main" xmlns="" id="{ADB2D095-BFA8-48CC-8846-D4746C7F64F5}"/>
              </a:ext>
            </a:extLst>
          </p:cNvPr>
          <p:cNvGraphicFramePr>
            <a:graphicFrameLocks noGrp="1"/>
          </p:cNvGraphicFramePr>
          <p:nvPr>
            <p:ph idx="1"/>
            <p:extLst>
              <p:ext uri="{D42A27DB-BD31-4B8C-83A1-F6EECF244321}">
                <p14:modId xmlns:p14="http://schemas.microsoft.com/office/powerpoint/2010/main" val="4112465156"/>
              </p:ext>
            </p:extLst>
          </p:nvPr>
        </p:nvGraphicFramePr>
        <p:xfrm>
          <a:off x="1387366" y="1690687"/>
          <a:ext cx="6474372" cy="4142642"/>
        </p:xfrm>
        <a:graphic>
          <a:graphicData uri="http://schemas.openxmlformats.org/drawingml/2006/table">
            <a:tbl>
              <a:tblPr bandRow="1"/>
              <a:tblGrid>
                <a:gridCol w="739928">
                  <a:extLst>
                    <a:ext uri="{9D8B030D-6E8A-4147-A177-3AD203B41FA5}">
                      <a16:colId xmlns:a16="http://schemas.microsoft.com/office/drawing/2014/main" xmlns="" val="352638268"/>
                    </a:ext>
                  </a:extLst>
                </a:gridCol>
                <a:gridCol w="5734444">
                  <a:extLst>
                    <a:ext uri="{9D8B030D-6E8A-4147-A177-3AD203B41FA5}">
                      <a16:colId xmlns:a16="http://schemas.microsoft.com/office/drawing/2014/main" xmlns="" val="3305464366"/>
                    </a:ext>
                  </a:extLst>
                </a:gridCol>
              </a:tblGrid>
              <a:tr h="444950">
                <a:tc>
                  <a:txBody>
                    <a:bodyPr/>
                    <a:lstStyle/>
                    <a:p>
                      <a:pPr marL="0" marR="0" algn="ctr">
                        <a:lnSpc>
                          <a:spcPct val="107000"/>
                        </a:lnSpc>
                        <a:spcBef>
                          <a:spcPts val="0"/>
                        </a:spcBef>
                        <a:spcAft>
                          <a:spcPts val="0"/>
                        </a:spcAft>
                      </a:pPr>
                      <a:r>
                        <a:rPr lang="en-US" sz="1100" b="1" dirty="0">
                          <a:effectLst/>
                          <a:latin typeface="Verdana" panose="020B0604030504040204" pitchFamily="34" charset="0"/>
                          <a:ea typeface="Verdana" panose="020B0604030504040204" pitchFamily="34" charset="0"/>
                          <a:cs typeface="Verdana" panose="020B0604030504040204" pitchFamily="34" charset="0"/>
                        </a:rPr>
                        <a:t>WEEK:</a:t>
                      </a:r>
                    </a:p>
                    <a:p>
                      <a:pPr marL="0" marR="0" algn="ctr">
                        <a:lnSpc>
                          <a:spcPct val="107000"/>
                        </a:lnSpc>
                        <a:spcBef>
                          <a:spcPts val="0"/>
                        </a:spcBef>
                        <a:spcAft>
                          <a:spcPts val="0"/>
                        </a:spcAft>
                      </a:pPr>
                      <a:r>
                        <a:rPr lang="en-US" sz="1100" b="1" dirty="0">
                          <a:effectLst/>
                          <a:latin typeface="Verdana" panose="020B0604030504040204" pitchFamily="34" charset="0"/>
                          <a:ea typeface="Verdana" panose="020B0604030504040204" pitchFamily="34" charset="0"/>
                          <a:cs typeface="Verdana" panose="020B0604030504040204" pitchFamily="34" charset="0"/>
                        </a:rPr>
                        <a:t>11</a:t>
                      </a:r>
                    </a:p>
                    <a:p>
                      <a:pPr marL="0" marR="0" algn="ctr">
                        <a:lnSpc>
                          <a:spcPct val="107000"/>
                        </a:lnSpc>
                        <a:spcBef>
                          <a:spcPts val="0"/>
                        </a:spcBef>
                        <a:spcAft>
                          <a:spcPts val="0"/>
                        </a:spcAft>
                      </a:pPr>
                      <a:endParaRPr lang="en-US" sz="1200" dirty="0">
                        <a:effectLst/>
                        <a:latin typeface="Cambria" panose="02040503050406030204" pitchFamily="18" charset="0"/>
                        <a:ea typeface="Cambria" panose="02040503050406030204" pitchFamily="18" charset="0"/>
                        <a:cs typeface="Cambria" panose="02040503050406030204" pitchFamily="18"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342900" marR="0" lvl="0" indent="-342900">
                        <a:lnSpc>
                          <a:spcPct val="107000"/>
                        </a:lnSpc>
                        <a:spcBef>
                          <a:spcPts val="0"/>
                        </a:spcBef>
                        <a:spcAft>
                          <a:spcPts val="0"/>
                        </a:spcAft>
                        <a:buFont typeface="Courier New" panose="02070309020205020404" pitchFamily="49" charset="0"/>
                        <a:buChar char="o"/>
                      </a:pPr>
                      <a:r>
                        <a:rPr lang="en-US" sz="1100" b="1" dirty="0">
                          <a:effectLst/>
                          <a:latin typeface="Verdana" panose="020B0604030504040204" pitchFamily="34" charset="0"/>
                          <a:ea typeface="Verdana" panose="020B0604030504040204" pitchFamily="34" charset="0"/>
                          <a:cs typeface="Verdana" panose="020B0604030504040204" pitchFamily="34" charset="0"/>
                        </a:rPr>
                        <a:t>Lesson 22:</a:t>
                      </a:r>
                      <a:r>
                        <a:rPr lang="en-US" sz="1100" dirty="0">
                          <a:effectLst/>
                          <a:latin typeface="Verdana" panose="020B0604030504040204" pitchFamily="34" charset="0"/>
                          <a:ea typeface="Verdana" panose="020B0604030504040204" pitchFamily="34" charset="0"/>
                          <a:cs typeface="Verdana" panose="020B0604030504040204" pitchFamily="34" charset="0"/>
                        </a:rPr>
                        <a:t> The Cyber Threat-Response Framework: An Overview</a:t>
                      </a:r>
                      <a:endParaRPr lang="en-US" sz="1200" dirty="0">
                        <a:effectLst/>
                        <a:latin typeface="Courier New" panose="02070309020205020404" pitchFamily="49" charset="0"/>
                        <a:ea typeface="Courier New" panose="02070309020205020404" pitchFamily="49" charset="0"/>
                        <a:cs typeface="Courier New" panose="02070309020205020404" pitchFamily="49"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extLst>
                  <a:ext uri="{0D108BD9-81ED-4DB2-BD59-A6C34878D82A}">
                    <a16:rowId xmlns:a16="http://schemas.microsoft.com/office/drawing/2014/main" xmlns="" val="1865649614"/>
                  </a:ext>
                </a:extLst>
              </a:tr>
              <a:tr h="838680">
                <a:tc>
                  <a:txBody>
                    <a:bodyPr/>
                    <a:lstStyle/>
                    <a:p>
                      <a:pPr marL="0" marR="0" algn="ctr">
                        <a:lnSpc>
                          <a:spcPct val="107000"/>
                        </a:lnSpc>
                        <a:spcBef>
                          <a:spcPts val="0"/>
                        </a:spcBef>
                        <a:spcAft>
                          <a:spcPts val="0"/>
                        </a:spcAft>
                      </a:pPr>
                      <a:r>
                        <a:rPr lang="en-US" sz="1100" b="1" dirty="0">
                          <a:effectLst/>
                          <a:latin typeface="Verdana" panose="020B0604030504040204" pitchFamily="34" charset="0"/>
                          <a:ea typeface="Verdana" panose="020B0604030504040204" pitchFamily="34" charset="0"/>
                          <a:cs typeface="Verdana" panose="020B0604030504040204" pitchFamily="34" charset="0"/>
                        </a:rPr>
                        <a:t>12</a:t>
                      </a:r>
                      <a:endParaRPr lang="en-US" sz="1200" dirty="0">
                        <a:effectLst/>
                        <a:latin typeface="Cambria" panose="02040503050406030204" pitchFamily="18" charset="0"/>
                        <a:ea typeface="Cambria" panose="02040503050406030204" pitchFamily="18" charset="0"/>
                        <a:cs typeface="Cambria" panose="02040503050406030204" pitchFamily="18"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342900" marR="0" lvl="0" indent="-342900">
                        <a:lnSpc>
                          <a:spcPct val="107000"/>
                        </a:lnSpc>
                        <a:spcBef>
                          <a:spcPts val="0"/>
                        </a:spcBef>
                        <a:spcAft>
                          <a:spcPts val="0"/>
                        </a:spcAft>
                        <a:buFont typeface="Courier New" panose="02070309020205020404" pitchFamily="49" charset="0"/>
                        <a:buChar char="o"/>
                      </a:pPr>
                      <a:r>
                        <a:rPr lang="en-US" sz="11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Lesson 23:</a:t>
                      </a:r>
                      <a:r>
                        <a:rPr lang="en-US" sz="11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 Cyber Operations By and Against Private Actors</a:t>
                      </a:r>
                      <a:endParaRPr lang="en-US" sz="1200" dirty="0">
                        <a:effectLst/>
                        <a:latin typeface="Courier New" panose="02070309020205020404" pitchFamily="49" charset="0"/>
                        <a:ea typeface="Courier New" panose="02070309020205020404" pitchFamily="49" charset="0"/>
                        <a:cs typeface="Courier New" panose="02070309020205020404" pitchFamily="49" charset="0"/>
                      </a:endParaRPr>
                    </a:p>
                    <a:p>
                      <a:pPr marL="342900" marR="0" lvl="0" indent="-342900">
                        <a:lnSpc>
                          <a:spcPct val="107000"/>
                        </a:lnSpc>
                        <a:spcBef>
                          <a:spcPts val="0"/>
                        </a:spcBef>
                        <a:spcAft>
                          <a:spcPts val="0"/>
                        </a:spcAft>
                        <a:buFont typeface="Courier New" panose="02070309020205020404" pitchFamily="49" charset="0"/>
                        <a:buChar char="o"/>
                      </a:pPr>
                      <a:r>
                        <a:rPr lang="en-US" sz="11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Lesson 24:</a:t>
                      </a:r>
                      <a:r>
                        <a:rPr lang="en-US" sz="11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 Shared Responsibility for Cyber Governance</a:t>
                      </a:r>
                      <a:endParaRPr lang="en-US" sz="1200" dirty="0">
                        <a:effectLst/>
                        <a:latin typeface="Courier New" panose="02070309020205020404" pitchFamily="49" charset="0"/>
                        <a:ea typeface="Courier New" panose="02070309020205020404" pitchFamily="49" charset="0"/>
                        <a:cs typeface="Courier New" panose="02070309020205020404" pitchFamily="49"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extLst>
                  <a:ext uri="{0D108BD9-81ED-4DB2-BD59-A6C34878D82A}">
                    <a16:rowId xmlns:a16="http://schemas.microsoft.com/office/drawing/2014/main" xmlns="" val="1699158006"/>
                  </a:ext>
                </a:extLst>
              </a:tr>
              <a:tr h="1232409">
                <a:tc>
                  <a:txBody>
                    <a:bodyPr/>
                    <a:lstStyle/>
                    <a:p>
                      <a:pPr marL="0" marR="0" algn="ctr">
                        <a:lnSpc>
                          <a:spcPct val="107000"/>
                        </a:lnSpc>
                        <a:spcBef>
                          <a:spcPts val="0"/>
                        </a:spcBef>
                        <a:spcAft>
                          <a:spcPts val="0"/>
                        </a:spcAft>
                      </a:pPr>
                      <a:r>
                        <a:rPr lang="en-US" sz="1100" b="1" dirty="0">
                          <a:effectLst/>
                          <a:latin typeface="Verdana" panose="020B0604030504040204" pitchFamily="34" charset="0"/>
                          <a:ea typeface="Verdana" panose="020B0604030504040204" pitchFamily="34" charset="0"/>
                          <a:cs typeface="Verdana" panose="020B0604030504040204" pitchFamily="34" charset="0"/>
                        </a:rPr>
                        <a:t>13</a:t>
                      </a:r>
                      <a:endParaRPr lang="en-US" sz="1200" dirty="0">
                        <a:effectLst/>
                        <a:latin typeface="Cambria" panose="02040503050406030204" pitchFamily="18" charset="0"/>
                        <a:ea typeface="Cambria" panose="02040503050406030204" pitchFamily="18" charset="0"/>
                        <a:cs typeface="Cambria" panose="02040503050406030204" pitchFamily="18"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342900" marR="0" lvl="0" indent="-342900">
                        <a:lnSpc>
                          <a:spcPct val="107000"/>
                        </a:lnSpc>
                        <a:spcBef>
                          <a:spcPts val="0"/>
                        </a:spcBef>
                        <a:spcAft>
                          <a:spcPts val="0"/>
                        </a:spcAft>
                        <a:buFont typeface="Courier New" panose="02070309020205020404" pitchFamily="49" charset="0"/>
                        <a:buChar char="o"/>
                      </a:pPr>
                      <a:r>
                        <a:rPr lang="en-US" sz="11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Lesson 25:</a:t>
                      </a:r>
                      <a:r>
                        <a:rPr lang="en-US" sz="11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 The International Right To Conduct Cyber Operations Against International Actors (1)</a:t>
                      </a:r>
                      <a:endParaRPr lang="en-US" sz="1200" dirty="0">
                        <a:effectLst/>
                        <a:latin typeface="Courier New" panose="02070309020205020404" pitchFamily="49" charset="0"/>
                        <a:ea typeface="Courier New" panose="02070309020205020404" pitchFamily="49" charset="0"/>
                        <a:cs typeface="Courier New" panose="02070309020205020404" pitchFamily="49" charset="0"/>
                      </a:endParaRPr>
                    </a:p>
                    <a:p>
                      <a:pPr marL="342900" marR="0" lvl="0" indent="-342900">
                        <a:lnSpc>
                          <a:spcPct val="107000"/>
                        </a:lnSpc>
                        <a:spcBef>
                          <a:spcPts val="0"/>
                        </a:spcBef>
                        <a:spcAft>
                          <a:spcPts val="0"/>
                        </a:spcAft>
                        <a:buFont typeface="Courier New" panose="02070309020205020404" pitchFamily="49" charset="0"/>
                        <a:buChar char="o"/>
                      </a:pPr>
                      <a:r>
                        <a:rPr lang="en-US" sz="1100" b="1" dirty="0">
                          <a:effectLst/>
                          <a:latin typeface="Verdana" panose="020B0604030504040204" pitchFamily="34" charset="0"/>
                          <a:ea typeface="Verdana" panose="020B0604030504040204" pitchFamily="34" charset="0"/>
                          <a:cs typeface="Verdana" panose="020B0604030504040204" pitchFamily="34" charset="0"/>
                        </a:rPr>
                        <a:t>Lesson 26:</a:t>
                      </a:r>
                      <a:r>
                        <a:rPr lang="en-US" sz="1100" dirty="0">
                          <a:effectLst/>
                          <a:latin typeface="Verdana" panose="020B0604030504040204" pitchFamily="34" charset="0"/>
                          <a:ea typeface="Verdana" panose="020B0604030504040204" pitchFamily="34" charset="0"/>
                          <a:cs typeface="Verdana" panose="020B0604030504040204" pitchFamily="34" charset="0"/>
                        </a:rPr>
                        <a:t> The International Right to Conduct Cyber Operations Against International Actors (2)</a:t>
                      </a:r>
                      <a:endParaRPr lang="en-US" sz="1200" dirty="0">
                        <a:effectLst/>
                        <a:latin typeface="Courier New" panose="02070309020205020404" pitchFamily="49" charset="0"/>
                        <a:ea typeface="Courier New" panose="02070309020205020404" pitchFamily="49" charset="0"/>
                        <a:cs typeface="Courier New" panose="02070309020205020404" pitchFamily="49"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extLst>
                  <a:ext uri="{0D108BD9-81ED-4DB2-BD59-A6C34878D82A}">
                    <a16:rowId xmlns:a16="http://schemas.microsoft.com/office/drawing/2014/main" xmlns="" val="556149904"/>
                  </a:ext>
                </a:extLst>
              </a:tr>
              <a:tr h="838680">
                <a:tc>
                  <a:txBody>
                    <a:bodyPr/>
                    <a:lstStyle/>
                    <a:p>
                      <a:pPr marL="0" marR="0" algn="ctr">
                        <a:lnSpc>
                          <a:spcPct val="107000"/>
                        </a:lnSpc>
                        <a:spcBef>
                          <a:spcPts val="0"/>
                        </a:spcBef>
                        <a:spcAft>
                          <a:spcPts val="0"/>
                        </a:spcAft>
                      </a:pPr>
                      <a:r>
                        <a:rPr lang="en-US" sz="1100">
                          <a:effectLst/>
                          <a:latin typeface="Verdana" panose="020B0604030504040204" pitchFamily="34" charset="0"/>
                          <a:ea typeface="Verdana" panose="020B0604030504040204" pitchFamily="34" charset="0"/>
                          <a:cs typeface="Verdana" panose="020B0604030504040204" pitchFamily="34" charset="0"/>
                        </a:rPr>
                        <a:t>14</a:t>
                      </a:r>
                      <a:endParaRPr lang="en-US" sz="1200">
                        <a:effectLst/>
                        <a:latin typeface="Cambria" panose="02040503050406030204" pitchFamily="18" charset="0"/>
                        <a:ea typeface="Cambria" panose="02040503050406030204" pitchFamily="18" charset="0"/>
                        <a:cs typeface="Cambria" panose="02040503050406030204" pitchFamily="18"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342900" marR="0" lvl="0" indent="-342900">
                        <a:lnSpc>
                          <a:spcPct val="107000"/>
                        </a:lnSpc>
                        <a:spcBef>
                          <a:spcPts val="0"/>
                        </a:spcBef>
                        <a:spcAft>
                          <a:spcPts val="0"/>
                        </a:spcAft>
                        <a:buFont typeface="Courier New" panose="02070309020205020404" pitchFamily="49" charset="0"/>
                        <a:buChar char="o"/>
                      </a:pPr>
                      <a:r>
                        <a:rPr lang="en-US" sz="1100" b="1">
                          <a:solidFill>
                            <a:srgbClr val="000000"/>
                          </a:solidFill>
                          <a:effectLst/>
                          <a:latin typeface="Verdana" panose="020B0604030504040204" pitchFamily="34" charset="0"/>
                          <a:ea typeface="Verdana" panose="020B0604030504040204" pitchFamily="34" charset="0"/>
                          <a:cs typeface="Verdana" panose="020B0604030504040204" pitchFamily="34" charset="0"/>
                        </a:rPr>
                        <a:t>Lesson 27:</a:t>
                      </a:r>
                      <a:r>
                        <a:rPr lang="en-US" sz="1100">
                          <a:solidFill>
                            <a:srgbClr val="000000"/>
                          </a:solidFill>
                          <a:effectLst/>
                          <a:latin typeface="Verdana" panose="020B0604030504040204" pitchFamily="34" charset="0"/>
                          <a:ea typeface="Verdana" panose="020B0604030504040204" pitchFamily="34" charset="0"/>
                          <a:cs typeface="Verdana" panose="020B0604030504040204" pitchFamily="34" charset="0"/>
                        </a:rPr>
                        <a:t> Rules for Conducting Cyber Operations Against State Actors (1)</a:t>
                      </a:r>
                      <a:endParaRPr lang="en-US" sz="1200">
                        <a:effectLst/>
                        <a:latin typeface="Courier New" panose="02070309020205020404" pitchFamily="49" charset="0"/>
                        <a:ea typeface="Courier New" panose="02070309020205020404" pitchFamily="49" charset="0"/>
                        <a:cs typeface="Courier New" panose="02070309020205020404" pitchFamily="49" charset="0"/>
                      </a:endParaRPr>
                    </a:p>
                    <a:p>
                      <a:pPr marL="342900" marR="0" lvl="0" indent="-342900">
                        <a:lnSpc>
                          <a:spcPct val="107000"/>
                        </a:lnSpc>
                        <a:spcBef>
                          <a:spcPts val="0"/>
                        </a:spcBef>
                        <a:spcAft>
                          <a:spcPts val="0"/>
                        </a:spcAft>
                        <a:buFont typeface="Courier New" panose="02070309020205020404" pitchFamily="49" charset="0"/>
                        <a:buChar char="o"/>
                      </a:pPr>
                      <a:r>
                        <a:rPr lang="en-US" sz="1100" b="1">
                          <a:solidFill>
                            <a:srgbClr val="000000"/>
                          </a:solidFill>
                          <a:effectLst/>
                          <a:latin typeface="Verdana" panose="020B0604030504040204" pitchFamily="34" charset="0"/>
                          <a:ea typeface="Verdana" panose="020B0604030504040204" pitchFamily="34" charset="0"/>
                          <a:cs typeface="Verdana" panose="020B0604030504040204" pitchFamily="34" charset="0"/>
                        </a:rPr>
                        <a:t>Lesson 28:</a:t>
                      </a:r>
                      <a:r>
                        <a:rPr lang="en-US" sz="1100">
                          <a:solidFill>
                            <a:srgbClr val="000000"/>
                          </a:solidFill>
                          <a:effectLst/>
                          <a:latin typeface="Verdana" panose="020B0604030504040204" pitchFamily="34" charset="0"/>
                          <a:ea typeface="Verdana" panose="020B0604030504040204" pitchFamily="34" charset="0"/>
                          <a:cs typeface="Verdana" panose="020B0604030504040204" pitchFamily="34" charset="0"/>
                        </a:rPr>
                        <a:t> Rules for Conducting Cyber Operations Against State Actors (2)</a:t>
                      </a:r>
                      <a:endParaRPr lang="en-US" sz="1200">
                        <a:effectLst/>
                        <a:latin typeface="Courier New" panose="02070309020205020404" pitchFamily="49" charset="0"/>
                        <a:ea typeface="Courier New" panose="02070309020205020404" pitchFamily="49" charset="0"/>
                        <a:cs typeface="Courier New" panose="02070309020205020404" pitchFamily="49"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extLst>
                  <a:ext uri="{0D108BD9-81ED-4DB2-BD59-A6C34878D82A}">
                    <a16:rowId xmlns:a16="http://schemas.microsoft.com/office/drawing/2014/main" xmlns="" val="1593513093"/>
                  </a:ext>
                </a:extLst>
              </a:tr>
              <a:tr h="641815">
                <a:tc>
                  <a:txBody>
                    <a:bodyPr/>
                    <a:lstStyle/>
                    <a:p>
                      <a:pPr marL="0" marR="0" algn="ctr">
                        <a:lnSpc>
                          <a:spcPct val="107000"/>
                        </a:lnSpc>
                        <a:spcBef>
                          <a:spcPts val="0"/>
                        </a:spcBef>
                        <a:spcAft>
                          <a:spcPts val="0"/>
                        </a:spcAft>
                      </a:pPr>
                      <a:r>
                        <a:rPr lang="en-US" sz="1100">
                          <a:effectLst/>
                          <a:latin typeface="Verdana" panose="020B0604030504040204" pitchFamily="34" charset="0"/>
                          <a:ea typeface="Verdana" panose="020B0604030504040204" pitchFamily="34" charset="0"/>
                          <a:cs typeface="Verdana" panose="020B0604030504040204" pitchFamily="34" charset="0"/>
                        </a:rPr>
                        <a:t>15</a:t>
                      </a:r>
                      <a:endParaRPr lang="en-US" sz="1200">
                        <a:effectLst/>
                        <a:latin typeface="Cambria" panose="02040503050406030204" pitchFamily="18" charset="0"/>
                        <a:ea typeface="Cambria" panose="02040503050406030204" pitchFamily="18" charset="0"/>
                        <a:cs typeface="Cambria" panose="02040503050406030204" pitchFamily="18"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342900" marR="0" lvl="0" indent="-342900">
                        <a:lnSpc>
                          <a:spcPct val="107000"/>
                        </a:lnSpc>
                        <a:spcBef>
                          <a:spcPts val="0"/>
                        </a:spcBef>
                        <a:spcAft>
                          <a:spcPts val="0"/>
                        </a:spcAft>
                        <a:buFont typeface="Courier New" panose="02070309020205020404" pitchFamily="49" charset="0"/>
                        <a:buChar char="o"/>
                      </a:pPr>
                      <a:r>
                        <a:rPr lang="en-US" sz="11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Lesson 29:</a:t>
                      </a:r>
                      <a:r>
                        <a:rPr lang="en-US" sz="11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 Rules for Conducting Cyber Operations Against Non-State Actors</a:t>
                      </a:r>
                      <a:endParaRPr lang="en-US" sz="1200" dirty="0">
                        <a:effectLst/>
                        <a:latin typeface="Courier New" panose="02070309020205020404" pitchFamily="49" charset="0"/>
                        <a:ea typeface="Courier New" panose="02070309020205020404" pitchFamily="49" charset="0"/>
                        <a:cs typeface="Courier New" panose="02070309020205020404" pitchFamily="49" charset="0"/>
                      </a:endParaRPr>
                    </a:p>
                    <a:p>
                      <a:pPr marL="342900" marR="0" lvl="0" indent="-342900">
                        <a:lnSpc>
                          <a:spcPct val="107000"/>
                        </a:lnSpc>
                        <a:spcBef>
                          <a:spcPts val="0"/>
                        </a:spcBef>
                        <a:spcAft>
                          <a:spcPts val="0"/>
                        </a:spcAft>
                        <a:buFont typeface="Courier New" panose="02070309020205020404" pitchFamily="49" charset="0"/>
                        <a:buChar char="o"/>
                      </a:pPr>
                      <a:r>
                        <a:rPr lang="en-US" sz="11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Lesson 30:</a:t>
                      </a:r>
                      <a:r>
                        <a:rPr lang="en-US" sz="11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 Course Review</a:t>
                      </a:r>
                      <a:endParaRPr lang="en-US" sz="1200" dirty="0">
                        <a:effectLst/>
                        <a:latin typeface="Courier New" panose="02070309020205020404" pitchFamily="49" charset="0"/>
                        <a:ea typeface="Courier New" panose="02070309020205020404" pitchFamily="49" charset="0"/>
                        <a:cs typeface="Courier New" panose="02070309020205020404" pitchFamily="49"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extLst>
                  <a:ext uri="{0D108BD9-81ED-4DB2-BD59-A6C34878D82A}">
                    <a16:rowId xmlns:a16="http://schemas.microsoft.com/office/drawing/2014/main" xmlns="" val="2843398507"/>
                  </a:ext>
                </a:extLst>
              </a:tr>
            </a:tbl>
          </a:graphicData>
        </a:graphic>
      </p:graphicFrame>
    </p:spTree>
    <p:extLst>
      <p:ext uri="{BB962C8B-B14F-4D97-AF65-F5344CB8AC3E}">
        <p14:creationId xmlns:p14="http://schemas.microsoft.com/office/powerpoint/2010/main" val="5125268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49" y="132172"/>
            <a:ext cx="8105447" cy="939884"/>
          </a:xfrm>
        </p:spPr>
        <p:txBody>
          <a:bodyPr/>
          <a:lstStyle/>
          <a:p>
            <a:r>
              <a:rPr lang="en-US" sz="2800" dirty="0"/>
              <a:t>Part 2: Investigation: Case Study: Cyber Threats to Private Business Initially Identified as Domestic Crimes</a:t>
            </a:r>
          </a:p>
        </p:txBody>
      </p:sp>
      <p:sp useBgFill="1">
        <p:nvSpPr>
          <p:cNvPr id="3" name="Content Placeholder 2"/>
          <p:cNvSpPr>
            <a:spLocks noGrp="1"/>
          </p:cNvSpPr>
          <p:nvPr>
            <p:ph idx="1"/>
          </p:nvPr>
        </p:nvSpPr>
        <p:spPr>
          <a:xfrm>
            <a:off x="628650" y="1072056"/>
            <a:ext cx="7886700" cy="5023945"/>
          </a:xfrm>
        </p:spPr>
        <p:txBody>
          <a:bodyPr/>
          <a:lstStyle/>
          <a:p>
            <a:pPr marL="342900" lvl="1" indent="-290513">
              <a:buNone/>
            </a:pPr>
            <a:endParaRPr lang="en-US" sz="1200" dirty="0"/>
          </a:p>
          <a:p>
            <a:pPr marL="342900" lvl="1" indent="-290513">
              <a:buNone/>
            </a:pPr>
            <a:r>
              <a:rPr lang="en-US" sz="3200" dirty="0"/>
              <a:t>The Yahoo Breaches</a:t>
            </a:r>
          </a:p>
          <a:p>
            <a:pPr marL="342900" lvl="1" indent="-290513">
              <a:buNone/>
            </a:pPr>
            <a:r>
              <a:rPr lang="en-US" sz="2000" dirty="0"/>
              <a:t>Background Facts:</a:t>
            </a:r>
          </a:p>
          <a:p>
            <a:pPr marL="52388" lvl="1" indent="0">
              <a:buNone/>
            </a:pPr>
            <a:r>
              <a:rPr lang="en-US" sz="2000" dirty="0"/>
              <a:t>In 2013, Cyber threat actors gained unauthorized access (via a phishing email) to Yahoo’s systems to steal information from about at least 500 million Yahoo accounts, although estimates now place that number at over three billion accounts.</a:t>
            </a:r>
          </a:p>
          <a:p>
            <a:pPr marL="52388" lvl="1" indent="0">
              <a:buNone/>
            </a:pPr>
            <a:r>
              <a:rPr lang="en-US" sz="2000" dirty="0"/>
              <a:t>The cyber threat actors then used some of that stolen information to obtain unauthorized access to the contents of accounts at Yahoo, Google and other webmail providers, including accounts of Russian journalists, U.S. and Russian government officials and private-sector employees of financial, transportation and other companies. </a:t>
            </a:r>
          </a:p>
          <a:p>
            <a:pPr marL="52388" lvl="1" indent="0">
              <a:buNone/>
            </a:pPr>
            <a:r>
              <a:rPr lang="en-US" sz="2000" dirty="0"/>
              <a:t>One of his cyber threat actors also exploited his access to Yahoo’s network for his personal financial gain, by searching Yahoo user communications for credit card and gift card account numbers, redirecting a subset of Yahoo search engine web traffic so he could make commissions and enabling the theft of the contacts of at least 30 million Yahoo accounts to facilitate a spam campaign.</a:t>
            </a:r>
          </a:p>
          <a:p>
            <a:pPr marL="342900" lvl="1" indent="-290513">
              <a:buNone/>
            </a:pPr>
            <a:endParaRPr lang="en-US"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600" dirty="0"/>
          </a:p>
          <a:p>
            <a:pPr marL="342900" lvl="1" indent="-290513">
              <a:buNone/>
            </a:pPr>
            <a:endParaRPr lang="en-US" sz="2000" dirty="0"/>
          </a:p>
          <a:p>
            <a:pPr marL="0" indent="0">
              <a:buNone/>
            </a:pPr>
            <a:endParaRPr lang="en-US" dirty="0"/>
          </a:p>
        </p:txBody>
      </p:sp>
      <p:sp>
        <p:nvSpPr>
          <p:cNvPr id="6" name="Rectangle 2">
            <a:extLst>
              <a:ext uri="{FF2B5EF4-FFF2-40B4-BE49-F238E27FC236}">
                <a16:creationId xmlns:a16="http://schemas.microsoft.com/office/drawing/2014/main" xmlns="" id="{20CF9160-0359-46FB-9DCC-B73051309042}"/>
              </a:ext>
            </a:extLst>
          </p:cNvPr>
          <p:cNvSpPr>
            <a:spLocks noChangeArrowheads="1"/>
          </p:cNvSpPr>
          <p:nvPr/>
        </p:nvSpPr>
        <p:spPr bwMode="auto">
          <a:xfrm>
            <a:off x="0" y="90100"/>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 name="Rectangle 3">
            <a:extLst>
              <a:ext uri="{FF2B5EF4-FFF2-40B4-BE49-F238E27FC236}">
                <a16:creationId xmlns:a16="http://schemas.microsoft.com/office/drawing/2014/main" xmlns="" id="{86167599-E677-4095-8E98-58A2ACD91682}"/>
              </a:ext>
            </a:extLst>
          </p:cNvPr>
          <p:cNvSpPr/>
          <p:nvPr/>
        </p:nvSpPr>
        <p:spPr>
          <a:xfrm>
            <a:off x="331076" y="6448830"/>
            <a:ext cx="8481848" cy="276999"/>
          </a:xfrm>
          <a:prstGeom prst="rect">
            <a:avLst/>
          </a:prstGeom>
        </p:spPr>
        <p:txBody>
          <a:bodyPr wrap="square">
            <a:spAutoFit/>
          </a:bodyPr>
          <a:lstStyle/>
          <a:p>
            <a:r>
              <a:rPr lang="en-US" sz="1200" dirty="0"/>
              <a:t>https://www.justice.gov/opa/pr/us-charges-russian-fsb-officers-and-their-criminal-conspirators-hacking-yahoo-and-millions</a:t>
            </a:r>
          </a:p>
        </p:txBody>
      </p:sp>
    </p:spTree>
    <p:extLst>
      <p:ext uri="{BB962C8B-B14F-4D97-AF65-F5344CB8AC3E}">
        <p14:creationId xmlns:p14="http://schemas.microsoft.com/office/powerpoint/2010/main" val="31523002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49" y="132172"/>
            <a:ext cx="8105447" cy="939884"/>
          </a:xfrm>
        </p:spPr>
        <p:txBody>
          <a:bodyPr/>
          <a:lstStyle/>
          <a:p>
            <a:r>
              <a:rPr lang="en-US" sz="2800" dirty="0"/>
              <a:t>Part 2: Investigation: Case Study: Cyber Threats to Private Business Initially Identified as Domestic Crimes</a:t>
            </a:r>
          </a:p>
        </p:txBody>
      </p:sp>
      <p:sp useBgFill="1">
        <p:nvSpPr>
          <p:cNvPr id="3" name="Content Placeholder 2"/>
          <p:cNvSpPr>
            <a:spLocks noGrp="1"/>
          </p:cNvSpPr>
          <p:nvPr>
            <p:ph idx="1"/>
          </p:nvPr>
        </p:nvSpPr>
        <p:spPr>
          <a:xfrm>
            <a:off x="628650" y="1072056"/>
            <a:ext cx="7886700" cy="5023945"/>
          </a:xfrm>
        </p:spPr>
        <p:txBody>
          <a:bodyPr/>
          <a:lstStyle/>
          <a:p>
            <a:pPr marL="342900" lvl="1" indent="-290513">
              <a:buNone/>
            </a:pPr>
            <a:endParaRPr lang="en-US" sz="1200" dirty="0"/>
          </a:p>
          <a:p>
            <a:pPr marL="342900" lvl="1" indent="-290513">
              <a:buNone/>
            </a:pPr>
            <a:r>
              <a:rPr lang="en-US" sz="3200" dirty="0"/>
              <a:t>The Yahoo Breaches</a:t>
            </a:r>
          </a:p>
          <a:p>
            <a:pPr marL="342900" lvl="1" indent="-290513">
              <a:buNone/>
            </a:pPr>
            <a:r>
              <a:rPr lang="en-US" sz="2000" dirty="0"/>
              <a:t>Yahoo’s Initial Investigation and Threat Response:</a:t>
            </a:r>
          </a:p>
          <a:p>
            <a:pPr marL="342900" lvl="1" indent="-290513">
              <a:buNone/>
            </a:pPr>
            <a:r>
              <a:rPr lang="en-US" sz="2000" dirty="0"/>
              <a:t>According to media reports: </a:t>
            </a:r>
          </a:p>
          <a:p>
            <a:pPr marL="395287" lvl="1" indent="-342900"/>
            <a:r>
              <a:rPr lang="en-US" dirty="0"/>
              <a:t>It took Yahoo an astonishing three years to discover certain breaches.</a:t>
            </a:r>
          </a:p>
          <a:p>
            <a:pPr marL="395287" lvl="1" indent="-342900"/>
            <a:r>
              <a:rPr lang="en-US" dirty="0"/>
              <a:t>Federal investigators were not immediately notified.</a:t>
            </a:r>
            <a:endParaRPr lang="en-US" sz="1600" dirty="0"/>
          </a:p>
          <a:p>
            <a:pPr marL="395287" lvl="1" indent="-342900"/>
            <a:r>
              <a:rPr lang="en-US" dirty="0"/>
              <a:t>It took Yahoo almost four years to complete its investigation</a:t>
            </a:r>
          </a:p>
          <a:p>
            <a:pPr marL="342900" lvl="1" indent="-290513">
              <a:buNone/>
            </a:pPr>
            <a:r>
              <a:rPr lang="en-US" sz="1400" dirty="0"/>
              <a:t>(</a:t>
            </a:r>
            <a:r>
              <a:rPr lang="en-US" sz="1400" dirty="0">
                <a:hlinkClick r:id="rId3"/>
              </a:rPr>
              <a:t>https://www.wired.com/story/yahoo-breach-three-billion-accounts/</a:t>
            </a:r>
            <a:r>
              <a:rPr lang="en-US" sz="1400" dirty="0"/>
              <a:t>)</a:t>
            </a:r>
          </a:p>
          <a:p>
            <a:pPr marL="342900" lvl="1" indent="-290513">
              <a:buNone/>
            </a:pPr>
            <a:r>
              <a:rPr lang="en-US" sz="2000" dirty="0"/>
              <a:t>According to Yahoo SEC filings:</a:t>
            </a:r>
          </a:p>
          <a:p>
            <a:pPr marL="342900" lvl="1" indent="-290513">
              <a:buNone/>
            </a:pPr>
            <a:r>
              <a:rPr lang="en-US" sz="1600" dirty="0"/>
              <a:t>That breach, which only became public last year, involved the theft of user account details such as email addresses, telephone numbers, and hashed passwords. After Yahoo went public with it, the company established an independent committee to investigate the matter.</a:t>
            </a:r>
          </a:p>
          <a:p>
            <a:pPr marL="342900" lvl="1" indent="-290513">
              <a:buNone/>
            </a:pPr>
            <a:r>
              <a:rPr lang="en-US" sz="1600" dirty="0"/>
              <a:t>The committee found that Yahoo’s security team and senior executives actually knew that a state-sponsored actor had hacked certain user accounts back in 2014, according to the filing. But even as the company took some remedial actions, such as notifying 26 users targeted in the hack and adding new security features, some senior executives allegedly failed to comprehend or investigate the incident further.</a:t>
            </a:r>
          </a:p>
          <a:p>
            <a:pPr marL="342900" lvl="1" indent="-290513">
              <a:buNone/>
            </a:pPr>
            <a:r>
              <a:rPr lang="en-US" sz="1200" dirty="0"/>
              <a:t>(https://www.csoonline.com/article/3176181/security/yahoo-execs-botched-its-response-to-2014-breach-investigation-finds.html)</a:t>
            </a:r>
          </a:p>
          <a:p>
            <a:pPr marL="342900" lvl="1" indent="-290513">
              <a:buNone/>
            </a:pPr>
            <a:endParaRPr lang="en-US" dirty="0"/>
          </a:p>
          <a:p>
            <a:pPr marL="342900" lvl="1" indent="-290513">
              <a:buNone/>
            </a:pPr>
            <a:endParaRPr lang="en-US"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600" dirty="0"/>
          </a:p>
          <a:p>
            <a:pPr marL="342900" lvl="1" indent="-290513">
              <a:buNone/>
            </a:pPr>
            <a:endParaRPr lang="en-US" sz="2000" dirty="0"/>
          </a:p>
          <a:p>
            <a:pPr marL="0" indent="0">
              <a:buNone/>
            </a:pPr>
            <a:endParaRPr lang="en-US" dirty="0"/>
          </a:p>
        </p:txBody>
      </p:sp>
      <p:sp>
        <p:nvSpPr>
          <p:cNvPr id="6" name="Rectangle 2">
            <a:extLst>
              <a:ext uri="{FF2B5EF4-FFF2-40B4-BE49-F238E27FC236}">
                <a16:creationId xmlns:a16="http://schemas.microsoft.com/office/drawing/2014/main" xmlns="" id="{20CF9160-0359-46FB-9DCC-B73051309042}"/>
              </a:ext>
            </a:extLst>
          </p:cNvPr>
          <p:cNvSpPr>
            <a:spLocks noChangeArrowheads="1"/>
          </p:cNvSpPr>
          <p:nvPr/>
        </p:nvSpPr>
        <p:spPr bwMode="auto">
          <a:xfrm>
            <a:off x="0" y="90100"/>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8821515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49" y="132172"/>
            <a:ext cx="8105447" cy="939884"/>
          </a:xfrm>
        </p:spPr>
        <p:txBody>
          <a:bodyPr/>
          <a:lstStyle/>
          <a:p>
            <a:r>
              <a:rPr lang="en-US" sz="2800" dirty="0"/>
              <a:t>Part 2: Investigation: Case Study: Cyber Threats to Private Business Initially Identified as Domestic Crimes</a:t>
            </a:r>
          </a:p>
        </p:txBody>
      </p:sp>
      <p:sp useBgFill="1">
        <p:nvSpPr>
          <p:cNvPr id="3" name="Content Placeholder 2"/>
          <p:cNvSpPr>
            <a:spLocks noGrp="1"/>
          </p:cNvSpPr>
          <p:nvPr>
            <p:ph idx="1"/>
          </p:nvPr>
        </p:nvSpPr>
        <p:spPr>
          <a:xfrm>
            <a:off x="628650" y="1072056"/>
            <a:ext cx="7886700" cy="5023945"/>
          </a:xfrm>
        </p:spPr>
        <p:txBody>
          <a:bodyPr/>
          <a:lstStyle/>
          <a:p>
            <a:pPr marL="342900" lvl="1" indent="-290513">
              <a:buNone/>
            </a:pPr>
            <a:endParaRPr lang="en-US" sz="1200" dirty="0"/>
          </a:p>
          <a:p>
            <a:pPr marL="342900" lvl="1" indent="-290513">
              <a:buNone/>
            </a:pPr>
            <a:r>
              <a:rPr lang="en-US" sz="3200" dirty="0"/>
              <a:t>The Yahoo Breaches</a:t>
            </a:r>
          </a:p>
          <a:p>
            <a:pPr marL="342900" lvl="1" indent="-290513">
              <a:buNone/>
            </a:pPr>
            <a:endParaRPr lang="en-US" sz="1200" dirty="0"/>
          </a:p>
          <a:p>
            <a:pPr marL="0" lvl="1" indent="0">
              <a:buNone/>
            </a:pPr>
            <a:r>
              <a:rPr lang="en-US" sz="2400" dirty="0"/>
              <a:t>With assistance of federal investigators, the Cyber Threat State Sponsored Actors were ultimately identified as:</a:t>
            </a:r>
          </a:p>
          <a:p>
            <a:pPr marL="395287" lvl="1" indent="-342900"/>
            <a:r>
              <a:rPr lang="en-US" sz="2400" dirty="0"/>
              <a:t>Dmitry </a:t>
            </a:r>
            <a:r>
              <a:rPr lang="en-US" sz="2400" dirty="0" err="1"/>
              <a:t>Aleksandrovich</a:t>
            </a:r>
            <a:r>
              <a:rPr lang="en-US" sz="2400" dirty="0"/>
              <a:t> </a:t>
            </a:r>
            <a:r>
              <a:rPr lang="en-US" sz="2400" dirty="0" err="1"/>
              <a:t>Dokuchaev</a:t>
            </a:r>
            <a:r>
              <a:rPr lang="en-US" sz="2400" dirty="0"/>
              <a:t>, 33, a Russian national and resident; </a:t>
            </a:r>
          </a:p>
          <a:p>
            <a:pPr marL="395287" lvl="1" indent="-342900"/>
            <a:r>
              <a:rPr lang="en-US" sz="2400" dirty="0"/>
              <a:t>Igor </a:t>
            </a:r>
            <a:r>
              <a:rPr lang="en-US" sz="2400" dirty="0" err="1"/>
              <a:t>Anatolyevich</a:t>
            </a:r>
            <a:r>
              <a:rPr lang="en-US" sz="2400" dirty="0"/>
              <a:t> </a:t>
            </a:r>
            <a:r>
              <a:rPr lang="en-US" sz="2400" dirty="0" err="1"/>
              <a:t>Sushchin</a:t>
            </a:r>
            <a:r>
              <a:rPr lang="en-US" sz="2400" dirty="0"/>
              <a:t>, 43, a Russian national and resident; </a:t>
            </a:r>
          </a:p>
          <a:p>
            <a:pPr marL="395287" lvl="1" indent="-342900"/>
            <a:r>
              <a:rPr lang="en-US" sz="2400" dirty="0" err="1"/>
              <a:t>Alexsey</a:t>
            </a:r>
            <a:r>
              <a:rPr lang="en-US" sz="2400" dirty="0"/>
              <a:t> </a:t>
            </a:r>
            <a:r>
              <a:rPr lang="en-US" sz="2400" dirty="0" err="1"/>
              <a:t>Alexseyevich</a:t>
            </a:r>
            <a:r>
              <a:rPr lang="en-US" sz="2400" dirty="0"/>
              <a:t> </a:t>
            </a:r>
            <a:r>
              <a:rPr lang="en-US" sz="2400" dirty="0" err="1"/>
              <a:t>Belan</a:t>
            </a:r>
            <a:r>
              <a:rPr lang="en-US" sz="2400" dirty="0"/>
              <a:t>, aka “</a:t>
            </a:r>
            <a:r>
              <a:rPr lang="en-US" sz="2400" dirty="0" err="1"/>
              <a:t>Magg</a:t>
            </a:r>
            <a:r>
              <a:rPr lang="en-US" sz="2400" dirty="0"/>
              <a:t>,” 29, a Russian national and resident; and </a:t>
            </a:r>
          </a:p>
          <a:p>
            <a:pPr marL="395287" lvl="1" indent="-342900"/>
            <a:r>
              <a:rPr lang="en-US" sz="2400" dirty="0"/>
              <a:t>Karim </a:t>
            </a:r>
            <a:r>
              <a:rPr lang="en-US" sz="2400" dirty="0" err="1"/>
              <a:t>Baratov</a:t>
            </a:r>
            <a:r>
              <a:rPr lang="en-US" sz="2400" dirty="0"/>
              <a:t>, aka “Kay,” “Karim </a:t>
            </a:r>
            <a:r>
              <a:rPr lang="en-US" sz="2400" dirty="0" err="1"/>
              <a:t>Taloverov</a:t>
            </a:r>
            <a:r>
              <a:rPr lang="en-US" sz="2400" dirty="0"/>
              <a:t>” and “Karim </a:t>
            </a:r>
            <a:r>
              <a:rPr lang="en-US" sz="2400" dirty="0" err="1"/>
              <a:t>Akehmet</a:t>
            </a:r>
            <a:r>
              <a:rPr lang="en-US" sz="2400" dirty="0"/>
              <a:t> </a:t>
            </a:r>
            <a:r>
              <a:rPr lang="en-US" sz="2400" dirty="0" err="1"/>
              <a:t>Tokbergenov</a:t>
            </a:r>
            <a:r>
              <a:rPr lang="en-US" sz="2400" dirty="0"/>
              <a:t>,” 22, a Canadian national and a resident of Canada.</a:t>
            </a:r>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600" dirty="0"/>
          </a:p>
          <a:p>
            <a:pPr marL="342900" lvl="1" indent="-290513">
              <a:buNone/>
            </a:pPr>
            <a:endParaRPr lang="en-US" sz="2000" dirty="0"/>
          </a:p>
          <a:p>
            <a:pPr marL="0" indent="0">
              <a:buNone/>
            </a:pPr>
            <a:endParaRPr lang="en-US" dirty="0"/>
          </a:p>
        </p:txBody>
      </p:sp>
      <p:sp>
        <p:nvSpPr>
          <p:cNvPr id="6" name="Rectangle 2">
            <a:extLst>
              <a:ext uri="{FF2B5EF4-FFF2-40B4-BE49-F238E27FC236}">
                <a16:creationId xmlns:a16="http://schemas.microsoft.com/office/drawing/2014/main" xmlns="" id="{20CF9160-0359-46FB-9DCC-B73051309042}"/>
              </a:ext>
            </a:extLst>
          </p:cNvPr>
          <p:cNvSpPr>
            <a:spLocks noChangeArrowheads="1"/>
          </p:cNvSpPr>
          <p:nvPr/>
        </p:nvSpPr>
        <p:spPr bwMode="auto">
          <a:xfrm>
            <a:off x="0" y="90100"/>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5" name="Rectangle 4">
            <a:extLst>
              <a:ext uri="{FF2B5EF4-FFF2-40B4-BE49-F238E27FC236}">
                <a16:creationId xmlns:a16="http://schemas.microsoft.com/office/drawing/2014/main" xmlns="" id="{8A219DBA-7D3C-4BA6-A25D-CC92C38A75EF}"/>
              </a:ext>
            </a:extLst>
          </p:cNvPr>
          <p:cNvSpPr/>
          <p:nvPr/>
        </p:nvSpPr>
        <p:spPr>
          <a:xfrm>
            <a:off x="331076" y="6096792"/>
            <a:ext cx="8481848" cy="276999"/>
          </a:xfrm>
          <a:prstGeom prst="rect">
            <a:avLst/>
          </a:prstGeom>
        </p:spPr>
        <p:txBody>
          <a:bodyPr wrap="square">
            <a:spAutoFit/>
          </a:bodyPr>
          <a:lstStyle/>
          <a:p>
            <a:r>
              <a:rPr lang="en-US" sz="1200" dirty="0"/>
              <a:t>https://www.justice.gov/opa/pr/us-charges-russian-fsb-officers-and-their-criminal-conspirators-hacking-yahoo-and-millions</a:t>
            </a:r>
          </a:p>
        </p:txBody>
      </p:sp>
    </p:spTree>
    <p:extLst>
      <p:ext uri="{BB962C8B-B14F-4D97-AF65-F5344CB8AC3E}">
        <p14:creationId xmlns:p14="http://schemas.microsoft.com/office/powerpoint/2010/main" val="6333778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49" y="132172"/>
            <a:ext cx="8105447" cy="939884"/>
          </a:xfrm>
        </p:spPr>
        <p:txBody>
          <a:bodyPr/>
          <a:lstStyle/>
          <a:p>
            <a:r>
              <a:rPr lang="en-US" sz="2800" dirty="0"/>
              <a:t>Part 2: Investigation: Case Study: Cyber Threats to Private Business Initially Identified as Domestic Crimes</a:t>
            </a:r>
          </a:p>
        </p:txBody>
      </p:sp>
      <p:sp useBgFill="1">
        <p:nvSpPr>
          <p:cNvPr id="3" name="Content Placeholder 2"/>
          <p:cNvSpPr>
            <a:spLocks noGrp="1"/>
          </p:cNvSpPr>
          <p:nvPr>
            <p:ph idx="1"/>
          </p:nvPr>
        </p:nvSpPr>
        <p:spPr>
          <a:xfrm>
            <a:off x="628650" y="1072056"/>
            <a:ext cx="7886700" cy="5023945"/>
          </a:xfrm>
        </p:spPr>
        <p:txBody>
          <a:bodyPr/>
          <a:lstStyle/>
          <a:p>
            <a:pPr marL="342900" lvl="1" indent="-290513">
              <a:buNone/>
            </a:pPr>
            <a:endParaRPr lang="en-US" sz="1200" dirty="0"/>
          </a:p>
          <a:p>
            <a:pPr marL="342900" lvl="1" indent="-290513">
              <a:buNone/>
            </a:pPr>
            <a:r>
              <a:rPr lang="en-US" sz="3200" dirty="0"/>
              <a:t>The Yahoo Breach</a:t>
            </a:r>
          </a:p>
          <a:p>
            <a:pPr marL="342900" lvl="1" indent="-290513">
              <a:buNone/>
            </a:pPr>
            <a:r>
              <a:rPr lang="en-US" sz="2000" dirty="0"/>
              <a:t>DOJ’s Indictment and Charges: </a:t>
            </a:r>
          </a:p>
          <a:p>
            <a:pPr marL="342900" lvl="1" indent="-290513">
              <a:buNone/>
            </a:pPr>
            <a:endParaRPr lang="en-US" sz="2000" dirty="0"/>
          </a:p>
          <a:p>
            <a:pPr marL="342900" lvl="1" indent="-290513">
              <a:buNone/>
            </a:pPr>
            <a:r>
              <a:rPr lang="en-US" sz="2000" dirty="0"/>
              <a:t>Computer Fraud and Abuse Act (CFAA)</a:t>
            </a:r>
          </a:p>
          <a:p>
            <a:pPr marL="342900" lvl="1" indent="-290513">
              <a:buNone/>
            </a:pPr>
            <a:r>
              <a:rPr lang="en-US" sz="2000" dirty="0"/>
              <a:t>All four defendants were charged with multiple counts under U.S. domestic law (the CFAA) for conspiring to and committing computer fraud and abuse Defendants for their hack into the computers of Yahoo and accounts maintained by Yahoo, Google and other providers to steal information from them.</a:t>
            </a:r>
          </a:p>
          <a:p>
            <a:pPr marL="342900" lvl="1" indent="-290513">
              <a:buNone/>
            </a:pPr>
            <a:endParaRPr lang="en-US" sz="2000" dirty="0"/>
          </a:p>
          <a:p>
            <a:pPr marL="342900" lvl="1" indent="-290513">
              <a:buNone/>
            </a:pPr>
            <a:r>
              <a:rPr lang="en-US" sz="2000" dirty="0"/>
              <a:t>Economic Espionage, 18 U.S.C. 1831,</a:t>
            </a:r>
          </a:p>
          <a:p>
            <a:pPr marL="342900" lvl="1" indent="-290513">
              <a:buNone/>
            </a:pPr>
            <a:r>
              <a:rPr lang="en-US" sz="2000" dirty="0"/>
              <a:t>All four defendants were also charged under the U.S. domestic law that criminalizes theft of trade secrets done “intending or knowing that the offense will benefit any foreign government, foreign instrumentality, or foreign agent,…”</a:t>
            </a:r>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r>
              <a:rPr lang="en-US" sz="1200" dirty="0"/>
              <a:t>https://www.justice.gov/opa/pr/us-charges-russian-fsb-officers-and-their-criminal-conspirators-hacking-yahoo-and-millions</a:t>
            </a:r>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200" dirty="0"/>
          </a:p>
          <a:p>
            <a:pPr marL="342900" lvl="1" indent="-290513">
              <a:buNone/>
            </a:pPr>
            <a:endParaRPr lang="en-US" sz="1600" dirty="0"/>
          </a:p>
          <a:p>
            <a:pPr marL="342900" lvl="1" indent="-290513">
              <a:buNone/>
            </a:pPr>
            <a:endParaRPr lang="en-US" sz="2000" dirty="0"/>
          </a:p>
          <a:p>
            <a:pPr marL="0" indent="0">
              <a:buNone/>
            </a:pPr>
            <a:endParaRPr lang="en-US" dirty="0"/>
          </a:p>
        </p:txBody>
      </p:sp>
      <p:sp>
        <p:nvSpPr>
          <p:cNvPr id="6" name="Rectangle 2">
            <a:extLst>
              <a:ext uri="{FF2B5EF4-FFF2-40B4-BE49-F238E27FC236}">
                <a16:creationId xmlns:a16="http://schemas.microsoft.com/office/drawing/2014/main" xmlns="" id="{20CF9160-0359-46FB-9DCC-B73051309042}"/>
              </a:ext>
            </a:extLst>
          </p:cNvPr>
          <p:cNvSpPr>
            <a:spLocks noChangeArrowheads="1"/>
          </p:cNvSpPr>
          <p:nvPr/>
        </p:nvSpPr>
        <p:spPr bwMode="auto">
          <a:xfrm>
            <a:off x="0" y="90100"/>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5" name="Rectangle 4">
            <a:extLst>
              <a:ext uri="{FF2B5EF4-FFF2-40B4-BE49-F238E27FC236}">
                <a16:creationId xmlns:a16="http://schemas.microsoft.com/office/drawing/2014/main" xmlns="" id="{1AFB7ACC-DBCF-41ED-B6EC-544E23DA5A55}"/>
              </a:ext>
            </a:extLst>
          </p:cNvPr>
          <p:cNvSpPr/>
          <p:nvPr/>
        </p:nvSpPr>
        <p:spPr>
          <a:xfrm>
            <a:off x="331076" y="6096792"/>
            <a:ext cx="8481848" cy="276999"/>
          </a:xfrm>
          <a:prstGeom prst="rect">
            <a:avLst/>
          </a:prstGeom>
        </p:spPr>
        <p:txBody>
          <a:bodyPr wrap="square">
            <a:spAutoFit/>
          </a:bodyPr>
          <a:lstStyle/>
          <a:p>
            <a:r>
              <a:rPr lang="en-US" sz="1200" dirty="0"/>
              <a:t>https://www.justice.gov/opa/pr/us-charges-russian-fsb-officers-and-their-criminal-conspirators-hacking-yahoo-and-millions</a:t>
            </a:r>
          </a:p>
        </p:txBody>
      </p:sp>
    </p:spTree>
    <p:extLst>
      <p:ext uri="{BB962C8B-B14F-4D97-AF65-F5344CB8AC3E}">
        <p14:creationId xmlns:p14="http://schemas.microsoft.com/office/powerpoint/2010/main" val="36516118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8607172-A1F0-4C8E-8400-97788BF2D951}"/>
              </a:ext>
            </a:extLst>
          </p:cNvPr>
          <p:cNvSpPr>
            <a:spLocks noGrp="1"/>
          </p:cNvSpPr>
          <p:nvPr>
            <p:ph type="title"/>
          </p:nvPr>
        </p:nvSpPr>
        <p:spPr/>
        <p:txBody>
          <a:bodyPr/>
          <a:lstStyle/>
          <a:p>
            <a:r>
              <a:rPr lang="en-US" dirty="0"/>
              <a:t>Part 2: Understanding Extraterritorial Jurisdiction in Investigation</a:t>
            </a:r>
          </a:p>
        </p:txBody>
      </p:sp>
      <p:sp>
        <p:nvSpPr>
          <p:cNvPr id="3" name="Content Placeholder 2">
            <a:extLst>
              <a:ext uri="{FF2B5EF4-FFF2-40B4-BE49-F238E27FC236}">
                <a16:creationId xmlns:a16="http://schemas.microsoft.com/office/drawing/2014/main" xmlns="" id="{2F76F9AA-AB5D-433E-A834-8B77F807238E}"/>
              </a:ext>
            </a:extLst>
          </p:cNvPr>
          <p:cNvSpPr>
            <a:spLocks noGrp="1"/>
          </p:cNvSpPr>
          <p:nvPr>
            <p:ph idx="1"/>
          </p:nvPr>
        </p:nvSpPr>
        <p:spPr>
          <a:xfrm>
            <a:off x="628650" y="1765739"/>
            <a:ext cx="7886700" cy="4898828"/>
          </a:xfrm>
        </p:spPr>
        <p:txBody>
          <a:bodyPr/>
          <a:lstStyle/>
          <a:p>
            <a:pPr marL="0" indent="0">
              <a:buNone/>
            </a:pPr>
            <a:r>
              <a:rPr lang="en-US" sz="2400" dirty="0"/>
              <a:t>Consider the Yahoo breach:</a:t>
            </a:r>
          </a:p>
          <a:p>
            <a:pPr marL="0" indent="0">
              <a:buNone/>
            </a:pPr>
            <a:r>
              <a:rPr lang="en-US" sz="2400" dirty="0"/>
              <a:t>How were federal investigators able to investigate and charge non-U.S. citizens for violating U.S law in the Yahoo breach?</a:t>
            </a:r>
          </a:p>
          <a:p>
            <a:pPr marL="0" indent="0">
              <a:buNone/>
            </a:pPr>
            <a:r>
              <a:rPr lang="en-US" sz="2400" b="1" dirty="0"/>
              <a:t>Can U.S. law enforcement officials conducting a criminal investigation demand data held in other countries? Can a U.S. Court order a U.S. company to produce data located on servers in foreign countries?</a:t>
            </a:r>
          </a:p>
          <a:p>
            <a:pPr marL="0" indent="0">
              <a:buNone/>
            </a:pPr>
            <a:r>
              <a:rPr lang="en-US" sz="2000" dirty="0"/>
              <a:t>Remember what Extraterritorial Jurisdiction means: A law enforcement or court's ability to exercise power beyond its territorial limits.</a:t>
            </a:r>
          </a:p>
          <a:p>
            <a:pPr marL="0" indent="0">
              <a:buNone/>
            </a:pPr>
            <a:r>
              <a:rPr lang="en-US" sz="2000" dirty="0"/>
              <a:t>In the United States, there is a presumption against extraterritoriality; the power of US laws is presumed to end at the physical and maritime boundaries of the United States.</a:t>
            </a:r>
          </a:p>
          <a:p>
            <a:pPr marL="0" indent="0">
              <a:buNone/>
            </a:pPr>
            <a:r>
              <a:rPr lang="en-US" sz="2000" dirty="0"/>
              <a:t>US laws typically state explicitly if their jurisdiction extends beyond the borders of the U.S. </a:t>
            </a:r>
          </a:p>
          <a:p>
            <a:pPr marL="342900" lvl="1" indent="0">
              <a:buNone/>
            </a:pPr>
            <a:endParaRPr lang="en-US" sz="1600" dirty="0"/>
          </a:p>
          <a:p>
            <a:pPr marL="342900" lvl="1" indent="0">
              <a:buNone/>
            </a:pPr>
            <a:endParaRPr lang="en-US" sz="1800" dirty="0"/>
          </a:p>
        </p:txBody>
      </p:sp>
      <p:pic>
        <p:nvPicPr>
          <p:cNvPr id="4" name="Picture 3">
            <a:extLst>
              <a:ext uri="{FF2B5EF4-FFF2-40B4-BE49-F238E27FC236}">
                <a16:creationId xmlns:a16="http://schemas.microsoft.com/office/drawing/2014/main" xmlns="" id="{85C77562-B414-4634-816C-C56C62542468}"/>
              </a:ext>
            </a:extLst>
          </p:cNvPr>
          <p:cNvPicPr>
            <a:picLocks noChangeAspect="1"/>
          </p:cNvPicPr>
          <p:nvPr/>
        </p:nvPicPr>
        <p:blipFill>
          <a:blip r:embed="rId3"/>
          <a:stretch>
            <a:fillRect/>
          </a:stretch>
        </p:blipFill>
        <p:spPr>
          <a:xfrm>
            <a:off x="6826694" y="290076"/>
            <a:ext cx="2091109" cy="1170533"/>
          </a:xfrm>
          <a:prstGeom prst="rect">
            <a:avLst/>
          </a:prstGeom>
        </p:spPr>
      </p:pic>
    </p:spTree>
    <p:extLst>
      <p:ext uri="{BB962C8B-B14F-4D97-AF65-F5344CB8AC3E}">
        <p14:creationId xmlns:p14="http://schemas.microsoft.com/office/powerpoint/2010/main" val="11791343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757133B-2598-45E8-BBC9-153A7CE862DD}"/>
              </a:ext>
            </a:extLst>
          </p:cNvPr>
          <p:cNvSpPr>
            <a:spLocks noGrp="1"/>
          </p:cNvSpPr>
          <p:nvPr>
            <p:ph type="title"/>
          </p:nvPr>
        </p:nvSpPr>
        <p:spPr/>
        <p:txBody>
          <a:bodyPr/>
          <a:lstStyle/>
          <a:p>
            <a:r>
              <a:rPr lang="en-US" dirty="0"/>
              <a:t>Part 2: Extraterritorial Applicability of the Computer Fraud and Abuse Act (CFAA) </a:t>
            </a:r>
          </a:p>
        </p:txBody>
      </p:sp>
      <p:sp>
        <p:nvSpPr>
          <p:cNvPr id="3" name="Content Placeholder 2">
            <a:extLst>
              <a:ext uri="{FF2B5EF4-FFF2-40B4-BE49-F238E27FC236}">
                <a16:creationId xmlns:a16="http://schemas.microsoft.com/office/drawing/2014/main" xmlns="" id="{AAF55F4E-EBE0-4510-BE0D-A87945F64426}"/>
              </a:ext>
            </a:extLst>
          </p:cNvPr>
          <p:cNvSpPr>
            <a:spLocks noGrp="1"/>
          </p:cNvSpPr>
          <p:nvPr>
            <p:ph idx="1"/>
          </p:nvPr>
        </p:nvSpPr>
        <p:spPr/>
        <p:txBody>
          <a:bodyPr/>
          <a:lstStyle/>
          <a:p>
            <a:pPr marL="0" indent="0">
              <a:buNone/>
            </a:pPr>
            <a:r>
              <a:rPr lang="en-US" dirty="0"/>
              <a:t>The DOJ charged the Yahoo hackers under the Computer Fraud and Abuse Act.</a:t>
            </a:r>
            <a:r>
              <a:rPr lang="en-US" baseline="30000" dirty="0"/>
              <a:t>9</a:t>
            </a:r>
            <a:r>
              <a:rPr lang="en-US" dirty="0"/>
              <a:t> CFAA criminalizes, among other things, one who: </a:t>
            </a:r>
          </a:p>
          <a:p>
            <a:pPr marL="0" indent="0">
              <a:buNone/>
            </a:pPr>
            <a:endParaRPr lang="en-US" sz="400" dirty="0"/>
          </a:p>
          <a:p>
            <a:pPr marL="342900" lvl="1" indent="0">
              <a:buNone/>
            </a:pPr>
            <a:r>
              <a:rPr lang="en-US" sz="2000" dirty="0"/>
              <a:t>”having knowingly accessed a computer without authorization or exceeding authorized access,”  does one of the following:</a:t>
            </a:r>
          </a:p>
          <a:p>
            <a:pPr marL="0" indent="0">
              <a:buNone/>
            </a:pPr>
            <a:endParaRPr lang="en-US" sz="1000" dirty="0"/>
          </a:p>
          <a:p>
            <a:pPr marL="685800" lvl="1" indent="-342900">
              <a:buAutoNum type="arabicPeriod"/>
            </a:pPr>
            <a:r>
              <a:rPr lang="en-US" sz="2000" dirty="0"/>
              <a:t>Obtains information from any </a:t>
            </a:r>
            <a:r>
              <a:rPr lang="en-US" sz="2000" b="1" dirty="0"/>
              <a:t>protected computer </a:t>
            </a:r>
            <a:r>
              <a:rPr lang="en-US" sz="2000" dirty="0"/>
              <a:t>(2)(C); </a:t>
            </a:r>
          </a:p>
          <a:p>
            <a:pPr marL="685800" lvl="1" indent="-342900">
              <a:buAutoNum type="arabicPeriod"/>
            </a:pPr>
            <a:r>
              <a:rPr lang="en-US" sz="2000" dirty="0"/>
              <a:t>causes the transmission of a program, information, code, or command, and as a result of such conduct, intentionally causes damage without authorization, </a:t>
            </a:r>
            <a:r>
              <a:rPr lang="en-US" sz="2000" b="1" dirty="0"/>
              <a:t>to a protected computer</a:t>
            </a:r>
            <a:r>
              <a:rPr lang="en-US" sz="2000" dirty="0"/>
              <a:t> (5)(A); </a:t>
            </a:r>
          </a:p>
          <a:p>
            <a:pPr marL="685800" lvl="1" indent="-342900">
              <a:buAutoNum type="arabicPeriod"/>
            </a:pPr>
            <a:r>
              <a:rPr lang="en-US" sz="2000" dirty="0"/>
              <a:t>intentionally accesses a </a:t>
            </a:r>
            <a:r>
              <a:rPr lang="en-US" sz="2000" b="1" dirty="0"/>
              <a:t>protected computer </a:t>
            </a:r>
            <a:r>
              <a:rPr lang="en-US" sz="2000" dirty="0"/>
              <a:t>without authorization, and as a result of such conduct, recklessly causes damage (5)(B); or</a:t>
            </a:r>
          </a:p>
          <a:p>
            <a:pPr marL="685800" lvl="1" indent="-342900">
              <a:buAutoNum type="arabicPeriod"/>
            </a:pPr>
            <a:r>
              <a:rPr lang="en-US" sz="2000" dirty="0"/>
              <a:t>intentionally accesses a </a:t>
            </a:r>
            <a:r>
              <a:rPr lang="en-US" sz="2000" b="1" dirty="0"/>
              <a:t>protected computer </a:t>
            </a:r>
            <a:r>
              <a:rPr lang="en-US" sz="2000" dirty="0"/>
              <a:t>without authorization, and as a result of such conduct, causes damage and loss(5)(C).</a:t>
            </a:r>
          </a:p>
          <a:p>
            <a:pPr marL="342900" indent="-342900">
              <a:buAutoNum type="arabicPeriod"/>
            </a:pPr>
            <a:endParaRPr lang="en-US" sz="1800" dirty="0"/>
          </a:p>
          <a:p>
            <a:pPr marL="1028700" lvl="3" indent="0">
              <a:buNone/>
            </a:pPr>
            <a:r>
              <a:rPr lang="en-US" sz="1800" b="1" dirty="0"/>
              <a:t> </a:t>
            </a:r>
          </a:p>
          <a:p>
            <a:pPr marL="1028700" lvl="3" indent="0">
              <a:buNone/>
            </a:pPr>
            <a:endParaRPr lang="en-US" sz="1400" b="1" dirty="0"/>
          </a:p>
          <a:p>
            <a:pPr marL="1028700" lvl="3" indent="0">
              <a:buNone/>
            </a:pPr>
            <a:endParaRPr lang="en-US" sz="1400" b="1" dirty="0"/>
          </a:p>
          <a:p>
            <a:pPr marL="1028700" lvl="3" indent="0">
              <a:buNone/>
            </a:pPr>
            <a:endParaRPr lang="en-US" sz="1400" b="1" dirty="0"/>
          </a:p>
          <a:p>
            <a:pPr marL="1028700" lvl="3" indent="0">
              <a:buNone/>
            </a:pPr>
            <a:endParaRPr lang="en-US" sz="1400" b="1" dirty="0"/>
          </a:p>
          <a:p>
            <a:pPr marL="1028700" lvl="3" indent="0">
              <a:buNone/>
            </a:pPr>
            <a:endParaRPr lang="en-US" sz="1400" b="1" dirty="0"/>
          </a:p>
          <a:p>
            <a:pPr marL="1371600" lvl="4" indent="0">
              <a:buNone/>
            </a:pPr>
            <a:endParaRPr lang="en-US" sz="1400" dirty="0"/>
          </a:p>
          <a:p>
            <a:pPr marL="1371600" lvl="4" indent="0">
              <a:buNone/>
            </a:pPr>
            <a:endParaRPr lang="en-US" sz="1400" dirty="0"/>
          </a:p>
          <a:p>
            <a:pPr marL="0" indent="0">
              <a:buNone/>
            </a:pPr>
            <a:endParaRPr lang="en-US" dirty="0"/>
          </a:p>
        </p:txBody>
      </p:sp>
      <p:sp>
        <p:nvSpPr>
          <p:cNvPr id="4" name="TextBox 3">
            <a:extLst>
              <a:ext uri="{FF2B5EF4-FFF2-40B4-BE49-F238E27FC236}">
                <a16:creationId xmlns:a16="http://schemas.microsoft.com/office/drawing/2014/main" xmlns="" id="{E7DB7419-A428-4761-AC9A-4E726D256DDC}"/>
              </a:ext>
            </a:extLst>
          </p:cNvPr>
          <p:cNvSpPr txBox="1"/>
          <p:nvPr/>
        </p:nvSpPr>
        <p:spPr>
          <a:xfrm>
            <a:off x="628650" y="6400801"/>
            <a:ext cx="7343775" cy="246221"/>
          </a:xfrm>
          <a:prstGeom prst="rect">
            <a:avLst/>
          </a:prstGeom>
          <a:noFill/>
        </p:spPr>
        <p:txBody>
          <a:bodyPr wrap="square" rtlCol="0">
            <a:spAutoFit/>
          </a:bodyPr>
          <a:lstStyle/>
          <a:p>
            <a:r>
              <a:rPr lang="en-US" sz="1000" dirty="0">
                <a:latin typeface="+mn-lt"/>
              </a:rPr>
              <a:t>9. 18 U.S.C. </a:t>
            </a:r>
            <a:r>
              <a:rPr lang="en-US" sz="1000" dirty="0">
                <a:latin typeface="+mn-lt"/>
                <a:cs typeface="Calibri" panose="020F0502020204030204" pitchFamily="34" charset="0"/>
              </a:rPr>
              <a:t>§</a:t>
            </a:r>
            <a:r>
              <a:rPr lang="en-US" sz="1000" dirty="0">
                <a:latin typeface="+mn-lt"/>
              </a:rPr>
              <a:t>1030 </a:t>
            </a:r>
          </a:p>
        </p:txBody>
      </p:sp>
    </p:spTree>
    <p:extLst>
      <p:ext uri="{BB962C8B-B14F-4D97-AF65-F5344CB8AC3E}">
        <p14:creationId xmlns:p14="http://schemas.microsoft.com/office/powerpoint/2010/main" val="15123780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94C380A-80D3-40FF-95CD-8B1F23B30FB0}"/>
              </a:ext>
            </a:extLst>
          </p:cNvPr>
          <p:cNvSpPr>
            <a:spLocks noGrp="1"/>
          </p:cNvSpPr>
          <p:nvPr>
            <p:ph type="title"/>
          </p:nvPr>
        </p:nvSpPr>
        <p:spPr/>
        <p:txBody>
          <a:bodyPr/>
          <a:lstStyle/>
          <a:p>
            <a:r>
              <a:rPr lang="en-US" dirty="0"/>
              <a:t>Part 2: Extraterritorial Applicability of the Computer Fraud and Abuse Act (CFAA)</a:t>
            </a:r>
          </a:p>
        </p:txBody>
      </p:sp>
      <p:sp>
        <p:nvSpPr>
          <p:cNvPr id="3" name="Content Placeholder 2">
            <a:extLst>
              <a:ext uri="{FF2B5EF4-FFF2-40B4-BE49-F238E27FC236}">
                <a16:creationId xmlns:a16="http://schemas.microsoft.com/office/drawing/2014/main" xmlns="" id="{19E598DE-3CBA-4C7E-9C9E-5056F7D473F9}"/>
              </a:ext>
            </a:extLst>
          </p:cNvPr>
          <p:cNvSpPr>
            <a:spLocks noGrp="1"/>
          </p:cNvSpPr>
          <p:nvPr>
            <p:ph idx="1"/>
          </p:nvPr>
        </p:nvSpPr>
        <p:spPr>
          <a:xfrm>
            <a:off x="628650" y="1690689"/>
            <a:ext cx="7886700" cy="4351338"/>
          </a:xfrm>
        </p:spPr>
        <p:txBody>
          <a:bodyPr/>
          <a:lstStyle/>
          <a:p>
            <a:pPr marL="1028700" lvl="3" indent="0">
              <a:buNone/>
            </a:pPr>
            <a:endParaRPr lang="en-US" sz="2100" dirty="0"/>
          </a:p>
          <a:p>
            <a:pPr marL="0" indent="0">
              <a:buNone/>
            </a:pPr>
            <a:r>
              <a:rPr lang="en-US" sz="2400" dirty="0"/>
              <a:t>Federal prosecutors were able to charge the Yahoo hackers under the CFAA because the law specifically provides for extraterritorial jurisdiction. </a:t>
            </a:r>
          </a:p>
          <a:p>
            <a:pPr marL="0" indent="0">
              <a:buNone/>
            </a:pPr>
            <a:r>
              <a:rPr lang="en-US" sz="2400" dirty="0"/>
              <a:t>The CFAA defines </a:t>
            </a:r>
            <a:r>
              <a:rPr lang="en-US" sz="2400" b="1" dirty="0"/>
              <a:t>protected computer </a:t>
            </a:r>
            <a:r>
              <a:rPr lang="en-US" sz="2400" dirty="0"/>
              <a:t>as a computer, “which is used in or affecting interstate or foreign commerce or communication</a:t>
            </a:r>
            <a:r>
              <a:rPr lang="en-US" sz="2400" b="1" dirty="0"/>
              <a:t>, including a computer located outside the United States</a:t>
            </a:r>
            <a:r>
              <a:rPr lang="en-US" sz="2400" dirty="0"/>
              <a:t> that is used in a manner that affects interstate or</a:t>
            </a:r>
            <a:r>
              <a:rPr lang="en-US" sz="2400" b="1" dirty="0"/>
              <a:t> foreign commerce</a:t>
            </a:r>
            <a:r>
              <a:rPr lang="en-US" sz="2400" dirty="0"/>
              <a:t> or communication of the United States.”</a:t>
            </a:r>
            <a:r>
              <a:rPr lang="en-US" sz="2400" baseline="30000" dirty="0"/>
              <a:t>10</a:t>
            </a:r>
            <a:endParaRPr lang="en-US" sz="2400" dirty="0"/>
          </a:p>
          <a:p>
            <a:pPr marL="0" indent="0">
              <a:buNone/>
            </a:pPr>
            <a:endParaRPr lang="en-US" sz="1500" dirty="0"/>
          </a:p>
        </p:txBody>
      </p:sp>
      <p:sp>
        <p:nvSpPr>
          <p:cNvPr id="4" name="TextBox 3">
            <a:extLst>
              <a:ext uri="{FF2B5EF4-FFF2-40B4-BE49-F238E27FC236}">
                <a16:creationId xmlns:a16="http://schemas.microsoft.com/office/drawing/2014/main" xmlns="" id="{0389E735-472C-4274-A8B7-630630BD998F}"/>
              </a:ext>
            </a:extLst>
          </p:cNvPr>
          <p:cNvSpPr txBox="1"/>
          <p:nvPr/>
        </p:nvSpPr>
        <p:spPr>
          <a:xfrm>
            <a:off x="842962" y="6096715"/>
            <a:ext cx="7986713" cy="246221"/>
          </a:xfrm>
          <a:prstGeom prst="rect">
            <a:avLst/>
          </a:prstGeom>
          <a:noFill/>
        </p:spPr>
        <p:txBody>
          <a:bodyPr wrap="square" rtlCol="0">
            <a:spAutoFit/>
          </a:bodyPr>
          <a:lstStyle/>
          <a:p>
            <a:r>
              <a:rPr lang="en-US" sz="1000" dirty="0">
                <a:latin typeface="+mn-lt"/>
              </a:rPr>
              <a:t>10. 18 USC §1030(e)(2)(B) (emphasis added). </a:t>
            </a:r>
          </a:p>
        </p:txBody>
      </p:sp>
      <p:pic>
        <p:nvPicPr>
          <p:cNvPr id="15" name="Picture 14" descr="Image of electronic devices, such as computers, cell phones and tablets.">
            <a:extLst>
              <a:ext uri="{FF2B5EF4-FFF2-40B4-BE49-F238E27FC236}">
                <a16:creationId xmlns:a16="http://schemas.microsoft.com/office/drawing/2014/main" xmlns="" id="{AB628CE3-CE61-4633-A457-DD6DC46FDB9C}"/>
              </a:ext>
            </a:extLst>
          </p:cNvPr>
          <p:cNvPicPr>
            <a:picLocks noChangeAspect="1"/>
          </p:cNvPicPr>
          <p:nvPr/>
        </p:nvPicPr>
        <p:blipFill>
          <a:blip r:embed="rId2"/>
          <a:stretch>
            <a:fillRect/>
          </a:stretch>
        </p:blipFill>
        <p:spPr>
          <a:xfrm>
            <a:off x="6311486" y="4957370"/>
            <a:ext cx="2708361" cy="1805573"/>
          </a:xfrm>
          <a:prstGeom prst="rect">
            <a:avLst/>
          </a:prstGeom>
        </p:spPr>
      </p:pic>
    </p:spTree>
    <p:extLst>
      <p:ext uri="{BB962C8B-B14F-4D97-AF65-F5344CB8AC3E}">
        <p14:creationId xmlns:p14="http://schemas.microsoft.com/office/powerpoint/2010/main" val="14648048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8607172-A1F0-4C8E-8400-97788BF2D951}"/>
              </a:ext>
            </a:extLst>
          </p:cNvPr>
          <p:cNvSpPr>
            <a:spLocks noGrp="1"/>
          </p:cNvSpPr>
          <p:nvPr>
            <p:ph type="title"/>
          </p:nvPr>
        </p:nvSpPr>
        <p:spPr/>
        <p:txBody>
          <a:bodyPr/>
          <a:lstStyle/>
          <a:p>
            <a:r>
              <a:rPr lang="en-US" dirty="0"/>
              <a:t>Part 2: Extraterritorial Jurisdiction: Second Case Study</a:t>
            </a:r>
          </a:p>
        </p:txBody>
      </p:sp>
      <p:sp>
        <p:nvSpPr>
          <p:cNvPr id="3" name="Content Placeholder 2">
            <a:extLst>
              <a:ext uri="{FF2B5EF4-FFF2-40B4-BE49-F238E27FC236}">
                <a16:creationId xmlns:a16="http://schemas.microsoft.com/office/drawing/2014/main" xmlns="" id="{2F76F9AA-AB5D-433E-A834-8B77F807238E}"/>
              </a:ext>
            </a:extLst>
          </p:cNvPr>
          <p:cNvSpPr>
            <a:spLocks noGrp="1"/>
          </p:cNvSpPr>
          <p:nvPr>
            <p:ph idx="1"/>
          </p:nvPr>
        </p:nvSpPr>
        <p:spPr>
          <a:xfrm>
            <a:off x="628650" y="1461215"/>
            <a:ext cx="7886700" cy="4560661"/>
          </a:xfrm>
        </p:spPr>
        <p:txBody>
          <a:bodyPr/>
          <a:lstStyle/>
          <a:p>
            <a:pPr marL="0" indent="0">
              <a:buNone/>
            </a:pPr>
            <a:r>
              <a:rPr lang="en-US" sz="2300" b="1" i="1" dirty="0"/>
              <a:t>Microsoft Ireland</a:t>
            </a:r>
            <a:r>
              <a:rPr lang="en-US" sz="2300" b="1" baseline="30000" dirty="0"/>
              <a:t>8</a:t>
            </a:r>
          </a:p>
          <a:p>
            <a:pPr marL="0" indent="0">
              <a:buNone/>
            </a:pPr>
            <a:r>
              <a:rPr lang="en-US" sz="2000" dirty="0"/>
              <a:t>In this case, the Second Circuit addressed the question of whether U.S. law enforcement officials conducting a lawful criminal investigation could compel Microsoft to produce data on its servers located in Ireland. </a:t>
            </a:r>
          </a:p>
          <a:p>
            <a:pPr marL="0" indent="0">
              <a:buNone/>
            </a:pPr>
            <a:r>
              <a:rPr lang="en-US" sz="2000" b="1" dirty="0"/>
              <a:t>Facts:</a:t>
            </a:r>
            <a:r>
              <a:rPr lang="en-US" sz="2000" dirty="0"/>
              <a:t> In a 2013 narcotics-trafficking investigation, a federal judge located in New York state issued a search warrant based on probable cause to Microsoft (MS), a U.S. company, ordering MS to turn over the data. MS challenged the search warrant on the grounds that the data stored on its servers was in Ireland, not in the U.S., and thus beyond the jurisdictional authority of the U.S. court. MS said the data could only be produced subject to Ireland’s laws, because that’s were the data was located. Sources reported that, “the unidentified person at the center of the case registered for his Microsoft MSN email account as a resident of Ireland.”</a:t>
            </a:r>
          </a:p>
          <a:p>
            <a:pPr marL="0" indent="0">
              <a:buNone/>
            </a:pPr>
            <a:r>
              <a:rPr lang="en-US" sz="1600" dirty="0"/>
              <a:t>(“Microsoft says its policy at the time of the search warrant was to store email content in the data center nearest to the customer’s self-declared country of residence.”)</a:t>
            </a:r>
          </a:p>
          <a:p>
            <a:pPr marL="342900" lvl="1" indent="0">
              <a:buNone/>
            </a:pPr>
            <a:endParaRPr lang="en-US" sz="1800" dirty="0"/>
          </a:p>
          <a:p>
            <a:pPr marL="342900" lvl="1" indent="0">
              <a:buNone/>
            </a:pPr>
            <a:endParaRPr lang="en-US" sz="1800" dirty="0"/>
          </a:p>
        </p:txBody>
      </p:sp>
      <p:sp>
        <p:nvSpPr>
          <p:cNvPr id="4" name="TextBox 3">
            <a:extLst>
              <a:ext uri="{FF2B5EF4-FFF2-40B4-BE49-F238E27FC236}">
                <a16:creationId xmlns:a16="http://schemas.microsoft.com/office/drawing/2014/main" xmlns="" id="{58F4ABF3-A1AF-407A-B791-5A2BA74611BE}"/>
              </a:ext>
            </a:extLst>
          </p:cNvPr>
          <p:cNvSpPr txBox="1"/>
          <p:nvPr/>
        </p:nvSpPr>
        <p:spPr>
          <a:xfrm>
            <a:off x="628650" y="6229350"/>
            <a:ext cx="7886700" cy="400110"/>
          </a:xfrm>
          <a:prstGeom prst="rect">
            <a:avLst/>
          </a:prstGeom>
          <a:noFill/>
        </p:spPr>
        <p:txBody>
          <a:bodyPr wrap="square" rtlCol="0">
            <a:spAutoFit/>
          </a:bodyPr>
          <a:lstStyle/>
          <a:p>
            <a:r>
              <a:rPr lang="en-US" sz="1000" dirty="0">
                <a:latin typeface="+mn-lt"/>
              </a:rPr>
              <a:t>8. https://www.bloomberg.com/news/articles/2018-02-26/why-microsoft-is-fighting-u-s-over-emails-in-ireland-quicktake</a:t>
            </a:r>
          </a:p>
          <a:p>
            <a:endParaRPr lang="en-US" sz="1000" dirty="0">
              <a:latin typeface="+mn-lt"/>
            </a:endParaRPr>
          </a:p>
        </p:txBody>
      </p:sp>
      <p:pic>
        <p:nvPicPr>
          <p:cNvPr id="6" name="Picture 5" descr="Graphic map of the United States.">
            <a:extLst>
              <a:ext uri="{FF2B5EF4-FFF2-40B4-BE49-F238E27FC236}">
                <a16:creationId xmlns:a16="http://schemas.microsoft.com/office/drawing/2014/main" xmlns="" id="{6F7A44A9-5AAD-4747-B00F-069EC8602B3D}"/>
              </a:ext>
            </a:extLst>
          </p:cNvPr>
          <p:cNvPicPr>
            <a:picLocks noChangeAspect="1"/>
          </p:cNvPicPr>
          <p:nvPr/>
        </p:nvPicPr>
        <p:blipFill>
          <a:blip r:embed="rId3"/>
          <a:stretch>
            <a:fillRect/>
          </a:stretch>
        </p:blipFill>
        <p:spPr>
          <a:xfrm>
            <a:off x="6879923" y="267520"/>
            <a:ext cx="2089314" cy="1172222"/>
          </a:xfrm>
          <a:prstGeom prst="rect">
            <a:avLst/>
          </a:prstGeom>
        </p:spPr>
      </p:pic>
    </p:spTree>
    <p:extLst>
      <p:ext uri="{BB962C8B-B14F-4D97-AF65-F5344CB8AC3E}">
        <p14:creationId xmlns:p14="http://schemas.microsoft.com/office/powerpoint/2010/main" val="24953463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8607172-A1F0-4C8E-8400-97788BF2D951}"/>
              </a:ext>
            </a:extLst>
          </p:cNvPr>
          <p:cNvSpPr>
            <a:spLocks noGrp="1"/>
          </p:cNvSpPr>
          <p:nvPr>
            <p:ph type="title"/>
          </p:nvPr>
        </p:nvSpPr>
        <p:spPr/>
        <p:txBody>
          <a:bodyPr/>
          <a:lstStyle/>
          <a:p>
            <a:r>
              <a:rPr lang="en-US" dirty="0"/>
              <a:t>Part 2: Extraterritorial Jurisdiction: Second Case Study (cont’d)</a:t>
            </a:r>
          </a:p>
        </p:txBody>
      </p:sp>
      <p:sp>
        <p:nvSpPr>
          <p:cNvPr id="3" name="Content Placeholder 2">
            <a:extLst>
              <a:ext uri="{FF2B5EF4-FFF2-40B4-BE49-F238E27FC236}">
                <a16:creationId xmlns:a16="http://schemas.microsoft.com/office/drawing/2014/main" xmlns="" id="{2F76F9AA-AB5D-433E-A834-8B77F807238E}"/>
              </a:ext>
            </a:extLst>
          </p:cNvPr>
          <p:cNvSpPr>
            <a:spLocks noGrp="1"/>
          </p:cNvSpPr>
          <p:nvPr>
            <p:ph idx="1"/>
          </p:nvPr>
        </p:nvSpPr>
        <p:spPr>
          <a:xfrm>
            <a:off x="628650" y="1461215"/>
            <a:ext cx="7886700" cy="4560661"/>
          </a:xfrm>
        </p:spPr>
        <p:txBody>
          <a:bodyPr/>
          <a:lstStyle/>
          <a:p>
            <a:pPr marL="0" indent="0">
              <a:buNone/>
            </a:pPr>
            <a:r>
              <a:rPr lang="en-US" sz="2300" b="1" i="1" dirty="0"/>
              <a:t>Microsoft Ireland </a:t>
            </a:r>
            <a:r>
              <a:rPr lang="en-US" sz="2300" b="1" dirty="0"/>
              <a:t>(cont’d)</a:t>
            </a:r>
            <a:r>
              <a:rPr lang="en-US" sz="2300" b="1" baseline="30000" dirty="0"/>
              <a:t> </a:t>
            </a:r>
            <a:endParaRPr lang="en-US" sz="2000" b="1" dirty="0"/>
          </a:p>
          <a:p>
            <a:pPr marL="0" indent="0">
              <a:buNone/>
            </a:pPr>
            <a:r>
              <a:rPr lang="en-US" sz="2000" b="1" dirty="0"/>
              <a:t>Ruling: </a:t>
            </a:r>
            <a:r>
              <a:rPr lang="en-US" sz="2000" dirty="0"/>
              <a:t>The Second Circuit agreed with Microsoft’s arguments and ruled that the New York federal court lacked jurisdictional authority to compel a company to turn over data outside the territorial boundaries of the U.S.</a:t>
            </a:r>
          </a:p>
          <a:p>
            <a:pPr marL="0" indent="0">
              <a:buNone/>
            </a:pPr>
            <a:r>
              <a:rPr lang="en-US" sz="2000" b="1" dirty="0"/>
              <a:t>The Outcome: </a:t>
            </a:r>
            <a:r>
              <a:rPr lang="en-US" sz="2000" dirty="0"/>
              <a:t>The Microsoft Ireland case story did not end with the Second Circuit’s ruling. The Department of Justice appealed the case to the Supreme Court and the Supreme heard oral arguments in the case in the Spring of 2018. But before the Supreme Court issued its ruling, Congress intervened with legislation that drastically changed law enforcement’s jurisdiction over and access to data controlled by U.S. companies, regardless of where that data might physically be located or stored.  </a:t>
            </a:r>
          </a:p>
          <a:p>
            <a:pPr marL="0" indent="0">
              <a:buNone/>
            </a:pPr>
            <a:r>
              <a:rPr lang="en-US" sz="2000" b="1" dirty="0"/>
              <a:t>The New Law: </a:t>
            </a:r>
            <a:r>
              <a:rPr lang="en-US" sz="2000" dirty="0"/>
              <a:t>On March 23, 2018, Congress enacted the Clarifying Lawful Overseas Use of Data ("</a:t>
            </a:r>
            <a:r>
              <a:rPr lang="en-US" sz="2000" b="1" dirty="0"/>
              <a:t>CLOUD</a:t>
            </a:r>
            <a:r>
              <a:rPr lang="en-US" sz="2000" dirty="0"/>
              <a:t>") Act. The legislation controls how the U.S. can gain access to data stored in foreign nations. </a:t>
            </a:r>
            <a:endParaRPr lang="en-US" sz="1800" dirty="0"/>
          </a:p>
          <a:p>
            <a:pPr marL="342900" lvl="1" indent="0">
              <a:buNone/>
            </a:pPr>
            <a:endParaRPr lang="en-US" sz="1800" dirty="0"/>
          </a:p>
        </p:txBody>
      </p:sp>
      <p:pic>
        <p:nvPicPr>
          <p:cNvPr id="6" name="Picture 5" descr="Graphic map of the United States.">
            <a:extLst>
              <a:ext uri="{FF2B5EF4-FFF2-40B4-BE49-F238E27FC236}">
                <a16:creationId xmlns:a16="http://schemas.microsoft.com/office/drawing/2014/main" xmlns="" id="{6F7A44A9-5AAD-4747-B00F-069EC8602B3D}"/>
              </a:ext>
            </a:extLst>
          </p:cNvPr>
          <p:cNvPicPr>
            <a:picLocks noChangeAspect="1"/>
          </p:cNvPicPr>
          <p:nvPr/>
        </p:nvPicPr>
        <p:blipFill>
          <a:blip r:embed="rId3"/>
          <a:stretch>
            <a:fillRect/>
          </a:stretch>
        </p:blipFill>
        <p:spPr>
          <a:xfrm>
            <a:off x="6879923" y="267520"/>
            <a:ext cx="2089314" cy="1172222"/>
          </a:xfrm>
          <a:prstGeom prst="rect">
            <a:avLst/>
          </a:prstGeom>
        </p:spPr>
      </p:pic>
    </p:spTree>
    <p:extLst>
      <p:ext uri="{BB962C8B-B14F-4D97-AF65-F5344CB8AC3E}">
        <p14:creationId xmlns:p14="http://schemas.microsoft.com/office/powerpoint/2010/main" val="42761991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8607172-A1F0-4C8E-8400-97788BF2D951}"/>
              </a:ext>
            </a:extLst>
          </p:cNvPr>
          <p:cNvSpPr>
            <a:spLocks noGrp="1"/>
          </p:cNvSpPr>
          <p:nvPr>
            <p:ph type="title"/>
          </p:nvPr>
        </p:nvSpPr>
        <p:spPr/>
        <p:txBody>
          <a:bodyPr/>
          <a:lstStyle/>
          <a:p>
            <a:r>
              <a:rPr lang="en-US" dirty="0"/>
              <a:t>Part 2: Extraterritorial Jurisdiction: The Cloud Act</a:t>
            </a:r>
          </a:p>
        </p:txBody>
      </p:sp>
      <p:sp>
        <p:nvSpPr>
          <p:cNvPr id="3" name="Content Placeholder 2">
            <a:extLst>
              <a:ext uri="{FF2B5EF4-FFF2-40B4-BE49-F238E27FC236}">
                <a16:creationId xmlns:a16="http://schemas.microsoft.com/office/drawing/2014/main" xmlns="" id="{2F76F9AA-AB5D-433E-A834-8B77F807238E}"/>
              </a:ext>
            </a:extLst>
          </p:cNvPr>
          <p:cNvSpPr>
            <a:spLocks noGrp="1"/>
          </p:cNvSpPr>
          <p:nvPr>
            <p:ph idx="1"/>
          </p:nvPr>
        </p:nvSpPr>
        <p:spPr>
          <a:xfrm>
            <a:off x="628650" y="1461215"/>
            <a:ext cx="7886700" cy="4560661"/>
          </a:xfrm>
        </p:spPr>
        <p:txBody>
          <a:bodyPr/>
          <a:lstStyle/>
          <a:p>
            <a:pPr marL="0" indent="0">
              <a:buNone/>
            </a:pPr>
            <a:r>
              <a:rPr lang="en-US" sz="2800" dirty="0"/>
              <a:t>The Clarifying Lawful Overseas Use of Data Act (the "</a:t>
            </a:r>
            <a:r>
              <a:rPr lang="en-US" sz="2800" b="1" dirty="0"/>
              <a:t>CLOUD </a:t>
            </a:r>
            <a:r>
              <a:rPr lang="en-US" sz="2800" dirty="0"/>
              <a:t>Act), provides for trans-border access to communications data in criminal law enforcement investigations. Specifically, the Cloud Act adds: </a:t>
            </a:r>
          </a:p>
          <a:p>
            <a:r>
              <a:rPr lang="en-US" sz="2400" dirty="0"/>
              <a:t>A new section to the Stored Communications Act (SCA), 18 U.S.C. § 2713, </a:t>
            </a:r>
          </a:p>
          <a:p>
            <a:r>
              <a:rPr lang="en-US" sz="2400" dirty="0"/>
              <a:t>A new section to the Wiretap Act, 18 U.S.C. § 2511, and </a:t>
            </a:r>
          </a:p>
          <a:p>
            <a:r>
              <a:rPr lang="en-US" sz="2400" dirty="0"/>
              <a:t>it also amends various sections of the Wiretap Act and the Stored Communications Act.</a:t>
            </a:r>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r>
              <a:rPr lang="en-US" sz="1800" dirty="0">
                <a:hlinkClick r:id="rId3"/>
              </a:rPr>
              <a:t>https://epic.org/privacy/cloud-act/</a:t>
            </a:r>
            <a:endParaRPr lang="en-US" sz="1800" dirty="0"/>
          </a:p>
          <a:p>
            <a:pPr marL="0" indent="0">
              <a:buNone/>
            </a:pPr>
            <a:endParaRPr lang="en-US" sz="2000" dirty="0"/>
          </a:p>
        </p:txBody>
      </p:sp>
      <p:pic>
        <p:nvPicPr>
          <p:cNvPr id="6" name="Picture 5" descr="Graphic map of the United States.">
            <a:extLst>
              <a:ext uri="{FF2B5EF4-FFF2-40B4-BE49-F238E27FC236}">
                <a16:creationId xmlns:a16="http://schemas.microsoft.com/office/drawing/2014/main" xmlns="" id="{6F7A44A9-5AAD-4747-B00F-069EC8602B3D}"/>
              </a:ext>
            </a:extLst>
          </p:cNvPr>
          <p:cNvPicPr>
            <a:picLocks noChangeAspect="1"/>
          </p:cNvPicPr>
          <p:nvPr/>
        </p:nvPicPr>
        <p:blipFill>
          <a:blip r:embed="rId4"/>
          <a:stretch>
            <a:fillRect/>
          </a:stretch>
        </p:blipFill>
        <p:spPr>
          <a:xfrm>
            <a:off x="6879923" y="267520"/>
            <a:ext cx="2089314" cy="1172222"/>
          </a:xfrm>
          <a:prstGeom prst="rect">
            <a:avLst/>
          </a:prstGeom>
        </p:spPr>
      </p:pic>
    </p:spTree>
    <p:extLst>
      <p:ext uri="{BB962C8B-B14F-4D97-AF65-F5344CB8AC3E}">
        <p14:creationId xmlns:p14="http://schemas.microsoft.com/office/powerpoint/2010/main" val="15339473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Lesson Outline: The Cyber Threat Response Framework</a:t>
            </a:r>
          </a:p>
        </p:txBody>
      </p:sp>
      <p:sp>
        <p:nvSpPr>
          <p:cNvPr id="14338" name="Content Placeholder 2"/>
          <p:cNvSpPr>
            <a:spLocks noGrp="1"/>
          </p:cNvSpPr>
          <p:nvPr>
            <p:ph idx="1"/>
          </p:nvPr>
        </p:nvSpPr>
        <p:spPr>
          <a:xfrm>
            <a:off x="628650" y="1690688"/>
            <a:ext cx="7968812" cy="4351338"/>
          </a:xfrm>
        </p:spPr>
        <p:txBody>
          <a:bodyPr/>
          <a:lstStyle/>
          <a:p>
            <a:pPr marL="0" marR="0" lvl="1" indent="0">
              <a:lnSpc>
                <a:spcPct val="107000"/>
              </a:lnSpc>
              <a:spcBef>
                <a:spcPts val="0"/>
              </a:spcBef>
              <a:spcAft>
                <a:spcPts val="0"/>
              </a:spcAft>
              <a:buNone/>
            </a:pPr>
            <a:r>
              <a:rPr lang="en-US" dirty="0">
                <a:ea typeface="Calibri" panose="020F0502020204030204" pitchFamily="34" charset="0"/>
              </a:rPr>
              <a:t>THREAT-RESPONSE FRAMEWORK - AN OVERVIEW</a:t>
            </a:r>
          </a:p>
          <a:p>
            <a:pPr marL="1143000" marR="0" lvl="2" indent="-228600">
              <a:lnSpc>
                <a:spcPct val="107000"/>
              </a:lnSpc>
              <a:spcBef>
                <a:spcPts val="0"/>
              </a:spcBef>
              <a:spcAft>
                <a:spcPts val="0"/>
              </a:spcAft>
              <a:buFont typeface="+mj-lt"/>
              <a:buAutoNum type="arabicPeriod"/>
            </a:pPr>
            <a:r>
              <a:rPr lang="en-US" sz="1600" dirty="0">
                <a:ea typeface="Calibri" panose="020F0502020204030204" pitchFamily="34" charset="0"/>
              </a:rPr>
              <a:t>A Cyber Threat Situation Occurs – Identification of Threat &amp; Indicators </a:t>
            </a:r>
          </a:p>
          <a:p>
            <a:pPr marL="1143000" marR="0" lvl="2" indent="-228600">
              <a:lnSpc>
                <a:spcPct val="107000"/>
              </a:lnSpc>
              <a:spcBef>
                <a:spcPts val="0"/>
              </a:spcBef>
              <a:spcAft>
                <a:spcPts val="0"/>
              </a:spcAft>
              <a:buFont typeface="+mj-lt"/>
              <a:buAutoNum type="arabicPeriod"/>
            </a:pPr>
            <a:r>
              <a:rPr lang="en-US" sz="1600" dirty="0">
                <a:ea typeface="Calibri" panose="020F0502020204030204" pitchFamily="34" charset="0"/>
              </a:rPr>
              <a:t>Investigation &amp; Securing Systems (Preliminary Defensive Measures)</a:t>
            </a:r>
          </a:p>
          <a:p>
            <a:pPr marL="1600200" marR="0" lvl="3" indent="-228600">
              <a:lnSpc>
                <a:spcPct val="107000"/>
              </a:lnSpc>
              <a:spcBef>
                <a:spcPts val="0"/>
              </a:spcBef>
              <a:spcAft>
                <a:spcPts val="0"/>
              </a:spcAft>
              <a:buFont typeface="+mj-lt"/>
              <a:buAutoNum type="alphaLcPeriod"/>
            </a:pPr>
            <a:r>
              <a:rPr lang="en-US" sz="1400" dirty="0">
                <a:ea typeface="Calibri" panose="020F0502020204030204" pitchFamily="34" charset="0"/>
              </a:rPr>
              <a:t>Identification and Assessment of The Action </a:t>
            </a:r>
          </a:p>
          <a:p>
            <a:pPr marL="2057400" marR="0" lvl="4" indent="-228600">
              <a:lnSpc>
                <a:spcPct val="107000"/>
              </a:lnSpc>
              <a:spcBef>
                <a:spcPts val="0"/>
              </a:spcBef>
              <a:spcAft>
                <a:spcPts val="0"/>
              </a:spcAft>
              <a:buFont typeface="+mj-lt"/>
              <a:buAutoNum type="arabicParenR"/>
            </a:pPr>
            <a:r>
              <a:rPr lang="en-US" sz="1400" dirty="0">
                <a:ea typeface="Calibri" panose="020F0502020204030204" pitchFamily="34" charset="0"/>
              </a:rPr>
              <a:t>Domestic Crime</a:t>
            </a:r>
          </a:p>
          <a:p>
            <a:pPr marL="2514600" marR="0" lvl="5" indent="-228600">
              <a:lnSpc>
                <a:spcPct val="107000"/>
              </a:lnSpc>
              <a:spcBef>
                <a:spcPts val="0"/>
              </a:spcBef>
              <a:spcAft>
                <a:spcPts val="0"/>
              </a:spcAft>
              <a:buFont typeface="+mj-lt"/>
              <a:buAutoNum type="romanLcPeriod"/>
            </a:pPr>
            <a:r>
              <a:rPr lang="en-US" sz="1400" dirty="0">
                <a:ea typeface="Calibri" panose="020F0502020204030204" pitchFamily="34" charset="0"/>
              </a:rPr>
              <a:t>Within Territorial Boundaries of U.S.</a:t>
            </a:r>
          </a:p>
          <a:p>
            <a:pPr marL="2514600" marR="0" lvl="5" indent="-228600">
              <a:lnSpc>
                <a:spcPct val="107000"/>
              </a:lnSpc>
              <a:spcBef>
                <a:spcPts val="0"/>
              </a:spcBef>
              <a:spcAft>
                <a:spcPts val="0"/>
              </a:spcAft>
              <a:buFont typeface="+mj-lt"/>
              <a:buAutoNum type="romanLcPeriod"/>
            </a:pPr>
            <a:r>
              <a:rPr lang="en-US" sz="1400" dirty="0">
                <a:ea typeface="Calibri" panose="020F0502020204030204" pitchFamily="34" charset="0"/>
              </a:rPr>
              <a:t>Extra-Territorial Component</a:t>
            </a:r>
          </a:p>
          <a:p>
            <a:pPr marL="2057400" marR="0" lvl="4" indent="-228600">
              <a:lnSpc>
                <a:spcPct val="107000"/>
              </a:lnSpc>
              <a:spcBef>
                <a:spcPts val="0"/>
              </a:spcBef>
              <a:spcAft>
                <a:spcPts val="0"/>
              </a:spcAft>
              <a:buFont typeface="+mj-lt"/>
              <a:buAutoNum type="arabicParenR"/>
            </a:pPr>
            <a:r>
              <a:rPr lang="en-US" sz="1400" dirty="0">
                <a:ea typeface="Calibri" panose="020F0502020204030204" pitchFamily="34" charset="0"/>
              </a:rPr>
              <a:t>Act of Terrorism</a:t>
            </a:r>
          </a:p>
          <a:p>
            <a:pPr marL="2514600" marR="0" lvl="5" indent="-228600">
              <a:lnSpc>
                <a:spcPct val="107000"/>
              </a:lnSpc>
              <a:spcBef>
                <a:spcPts val="0"/>
              </a:spcBef>
              <a:spcAft>
                <a:spcPts val="0"/>
              </a:spcAft>
              <a:buFont typeface="+mj-lt"/>
              <a:buAutoNum type="romanLcPeriod"/>
            </a:pPr>
            <a:r>
              <a:rPr lang="en-US" sz="1400" dirty="0">
                <a:ea typeface="Calibri" panose="020F0502020204030204" pitchFamily="34" charset="0"/>
              </a:rPr>
              <a:t>Domestic</a:t>
            </a:r>
          </a:p>
          <a:p>
            <a:pPr marL="2514600" marR="0" lvl="5" indent="-228600">
              <a:lnSpc>
                <a:spcPct val="107000"/>
              </a:lnSpc>
              <a:spcBef>
                <a:spcPts val="0"/>
              </a:spcBef>
              <a:spcAft>
                <a:spcPts val="0"/>
              </a:spcAft>
              <a:buFont typeface="+mj-lt"/>
              <a:buAutoNum type="romanLcPeriod"/>
            </a:pPr>
            <a:r>
              <a:rPr lang="en-US" sz="1400" dirty="0">
                <a:ea typeface="Calibri" panose="020F0502020204030204" pitchFamily="34" charset="0"/>
              </a:rPr>
              <a:t>Foreign Actor</a:t>
            </a:r>
          </a:p>
          <a:p>
            <a:pPr marL="1600200" marR="0" lvl="3" indent="-228600">
              <a:lnSpc>
                <a:spcPct val="107000"/>
              </a:lnSpc>
              <a:spcBef>
                <a:spcPts val="0"/>
              </a:spcBef>
              <a:spcAft>
                <a:spcPts val="0"/>
              </a:spcAft>
              <a:buFont typeface="+mj-lt"/>
              <a:buAutoNum type="alphaLcPeriod"/>
            </a:pPr>
            <a:r>
              <a:rPr lang="en-US" sz="1400" dirty="0">
                <a:ea typeface="Calibri" panose="020F0502020204030204" pitchFamily="34" charset="0"/>
              </a:rPr>
              <a:t>Identifying The Actor </a:t>
            </a:r>
          </a:p>
          <a:p>
            <a:pPr marL="2057400" marR="0" lvl="4" indent="-228600">
              <a:lnSpc>
                <a:spcPct val="107000"/>
              </a:lnSpc>
              <a:spcBef>
                <a:spcPts val="0"/>
              </a:spcBef>
              <a:spcAft>
                <a:spcPts val="0"/>
              </a:spcAft>
              <a:buFont typeface="+mj-lt"/>
              <a:buAutoNum type="arabicParenR"/>
            </a:pPr>
            <a:r>
              <a:rPr lang="en-US" sz="1400" dirty="0">
                <a:ea typeface="Calibri" panose="020F0502020204030204" pitchFamily="34" charset="0"/>
              </a:rPr>
              <a:t>The Challenge of Attribution: Factual Uncertainty</a:t>
            </a:r>
          </a:p>
          <a:p>
            <a:pPr marL="2057400" marR="0" lvl="4" indent="-228600">
              <a:lnSpc>
                <a:spcPct val="107000"/>
              </a:lnSpc>
              <a:spcBef>
                <a:spcPts val="0"/>
              </a:spcBef>
              <a:spcAft>
                <a:spcPts val="0"/>
              </a:spcAft>
              <a:buFont typeface="+mj-lt"/>
              <a:buAutoNum type="arabicParenR"/>
            </a:pPr>
            <a:r>
              <a:rPr lang="en-US" sz="1400" dirty="0">
                <a:ea typeface="Calibri" panose="020F0502020204030204" pitchFamily="34" charset="0"/>
              </a:rPr>
              <a:t>The Challenge of Attribution: Legal Standards</a:t>
            </a:r>
          </a:p>
          <a:p>
            <a:pPr marL="2514600" marR="0" lvl="5" indent="-228600">
              <a:lnSpc>
                <a:spcPct val="107000"/>
              </a:lnSpc>
              <a:spcBef>
                <a:spcPts val="0"/>
              </a:spcBef>
              <a:spcAft>
                <a:spcPts val="0"/>
              </a:spcAft>
              <a:buFont typeface="+mj-lt"/>
              <a:buAutoNum type="romanLcPeriod"/>
            </a:pPr>
            <a:r>
              <a:rPr lang="en-US" sz="1400" dirty="0">
                <a:ea typeface="Calibri" panose="020F0502020204030204" pitchFamily="34" charset="0"/>
              </a:rPr>
              <a:t>Domestic Law </a:t>
            </a:r>
          </a:p>
          <a:p>
            <a:pPr marL="2971800" lvl="6" indent="-228600">
              <a:lnSpc>
                <a:spcPct val="107000"/>
              </a:lnSpc>
              <a:spcBef>
                <a:spcPts val="0"/>
              </a:spcBef>
              <a:buFont typeface="+mj-lt"/>
              <a:buAutoNum type="arabicPeriod"/>
            </a:pPr>
            <a:r>
              <a:rPr lang="en-US" sz="1400" dirty="0">
                <a:ea typeface="Calibri" panose="020F0502020204030204" pitchFamily="34" charset="0"/>
              </a:rPr>
              <a:t>Computer Fraud and Abuse Act</a:t>
            </a:r>
          </a:p>
          <a:p>
            <a:pPr marL="2971800" marR="0" lvl="6" indent="-228600">
              <a:lnSpc>
                <a:spcPct val="107000"/>
              </a:lnSpc>
              <a:spcBef>
                <a:spcPts val="0"/>
              </a:spcBef>
              <a:spcAft>
                <a:spcPts val="0"/>
              </a:spcAft>
              <a:buFont typeface="+mj-lt"/>
              <a:buAutoNum type="arabicPeriod"/>
            </a:pPr>
            <a:r>
              <a:rPr lang="en-US" sz="1400" dirty="0">
                <a:ea typeface="Calibri" panose="020F0502020204030204" pitchFamily="34" charset="0"/>
              </a:rPr>
              <a:t>Cybersecurity Information Sharing Act Of 2015</a:t>
            </a:r>
          </a:p>
          <a:p>
            <a:pPr marL="2514600" marR="0" lvl="5" indent="-228600">
              <a:lnSpc>
                <a:spcPct val="107000"/>
              </a:lnSpc>
              <a:spcBef>
                <a:spcPts val="0"/>
              </a:spcBef>
              <a:spcAft>
                <a:spcPts val="0"/>
              </a:spcAft>
              <a:buFont typeface="+mj-lt"/>
              <a:buAutoNum type="romanLcPeriod"/>
            </a:pPr>
            <a:r>
              <a:rPr lang="en-US" sz="1400" dirty="0">
                <a:ea typeface="Calibri" panose="020F0502020204030204" pitchFamily="34" charset="0"/>
              </a:rPr>
              <a:t>International Law</a:t>
            </a:r>
          </a:p>
          <a:p>
            <a:pPr marL="2971800" marR="0" lvl="6" indent="-228600">
              <a:lnSpc>
                <a:spcPct val="107000"/>
              </a:lnSpc>
              <a:spcBef>
                <a:spcPts val="0"/>
              </a:spcBef>
              <a:spcAft>
                <a:spcPts val="0"/>
              </a:spcAft>
              <a:buFont typeface="+mj-lt"/>
              <a:buAutoNum type="arabicPeriod"/>
            </a:pPr>
            <a:r>
              <a:rPr lang="en-US" sz="1400" dirty="0">
                <a:ea typeface="Calibri" panose="020F0502020204030204" pitchFamily="34" charset="0"/>
              </a:rPr>
              <a:t>Real Time Determinations</a:t>
            </a:r>
          </a:p>
          <a:p>
            <a:pPr marL="2971800" marR="0" lvl="6" indent="-228600">
              <a:lnSpc>
                <a:spcPct val="107000"/>
              </a:lnSpc>
              <a:spcBef>
                <a:spcPts val="0"/>
              </a:spcBef>
              <a:spcAft>
                <a:spcPts val="0"/>
              </a:spcAft>
              <a:buFont typeface="+mj-lt"/>
              <a:buAutoNum type="arabicPeriod"/>
            </a:pPr>
            <a:r>
              <a:rPr lang="en-US" sz="1400" dirty="0">
                <a:ea typeface="Calibri" panose="020F0502020204030204" pitchFamily="34" charset="0"/>
              </a:rPr>
              <a:t>Post Facto Review</a:t>
            </a:r>
          </a:p>
          <a:p>
            <a:pPr marL="342900" lvl="1" indent="0" eaLnBrk="1" hangingPunct="1">
              <a:buNone/>
            </a:pPr>
            <a:endParaRPr lang="en-US" dirty="0"/>
          </a:p>
        </p:txBody>
      </p:sp>
    </p:spTree>
    <p:extLst>
      <p:ext uri="{BB962C8B-B14F-4D97-AF65-F5344CB8AC3E}">
        <p14:creationId xmlns:p14="http://schemas.microsoft.com/office/powerpoint/2010/main" val="16371051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8607172-A1F0-4C8E-8400-97788BF2D951}"/>
              </a:ext>
            </a:extLst>
          </p:cNvPr>
          <p:cNvSpPr>
            <a:spLocks noGrp="1"/>
          </p:cNvSpPr>
          <p:nvPr>
            <p:ph type="title"/>
          </p:nvPr>
        </p:nvSpPr>
        <p:spPr/>
        <p:txBody>
          <a:bodyPr/>
          <a:lstStyle/>
          <a:p>
            <a:r>
              <a:rPr lang="en-US" dirty="0"/>
              <a:t>Part 2: Extraterritorial Jurisdiction: The Cloud Act</a:t>
            </a:r>
          </a:p>
        </p:txBody>
      </p:sp>
      <p:sp useBgFill="1">
        <p:nvSpPr>
          <p:cNvPr id="3" name="Content Placeholder 2">
            <a:extLst>
              <a:ext uri="{FF2B5EF4-FFF2-40B4-BE49-F238E27FC236}">
                <a16:creationId xmlns:a16="http://schemas.microsoft.com/office/drawing/2014/main" xmlns="" id="{2F76F9AA-AB5D-433E-A834-8B77F807238E}"/>
              </a:ext>
            </a:extLst>
          </p:cNvPr>
          <p:cNvSpPr>
            <a:spLocks noGrp="1"/>
          </p:cNvSpPr>
          <p:nvPr>
            <p:ph idx="1"/>
          </p:nvPr>
        </p:nvSpPr>
        <p:spPr>
          <a:xfrm>
            <a:off x="628650" y="1461215"/>
            <a:ext cx="7886700" cy="4560661"/>
          </a:xfrm>
        </p:spPr>
        <p:txBody>
          <a:bodyPr/>
          <a:lstStyle/>
          <a:p>
            <a:pPr marL="0" indent="0">
              <a:buNone/>
            </a:pPr>
            <a:r>
              <a:rPr lang="en-US" sz="2400" dirty="0"/>
              <a:t>The Clarifying Lawful Overseas Use of Data Act (the "</a:t>
            </a:r>
            <a:r>
              <a:rPr lang="en-US" sz="2400" b="1" dirty="0"/>
              <a:t>CLOUD </a:t>
            </a:r>
            <a:r>
              <a:rPr lang="en-US" sz="2400" dirty="0"/>
              <a:t>Act) addresses two key subject areas:</a:t>
            </a:r>
          </a:p>
          <a:p>
            <a:pPr marL="342900" indent="-342900">
              <a:buAutoNum type="arabicParenBoth"/>
            </a:pPr>
            <a:r>
              <a:rPr lang="en-US" sz="2400" dirty="0"/>
              <a:t>U.S. law enforcement access to foreign stored data</a:t>
            </a:r>
          </a:p>
          <a:p>
            <a:pPr marL="342900" lvl="1" indent="0">
              <a:buNone/>
            </a:pPr>
            <a:r>
              <a:rPr lang="en-US" sz="1600" dirty="0"/>
              <a:t>The Act authorizes U.S. law enforcement to demand access to data stored outside the U.S.. When the U.S. orders a company to produce communications data, the Act provides a mechanism for a communications provider to challenge the order if disclosing the data would risk violating foreign law. As the law is written, an individual may not directly challenge the demand, rather the protection of an individual's rights depends on the objection by the communications provider. </a:t>
            </a:r>
            <a:endParaRPr lang="en-US" sz="1400" dirty="0"/>
          </a:p>
          <a:p>
            <a:pPr marL="342900" indent="-342900">
              <a:buAutoNum type="arabicParenBoth"/>
            </a:pPr>
            <a:r>
              <a:rPr lang="en-US" sz="2400" dirty="0"/>
              <a:t>Creation of executive agreements for foreign access to U.S. stored data</a:t>
            </a:r>
          </a:p>
          <a:p>
            <a:pPr marL="342900" lvl="1" indent="0">
              <a:buNone/>
            </a:pPr>
            <a:r>
              <a:rPr lang="en-US" sz="1600" dirty="0"/>
              <a:t>The Act enables federal officials to enter into executive agreements granting foreign governments access to data stored in the United States (even certain data heretofore protected under the Electronic Communications Privacy Act). Before foreign access is authorized, U.S. officials must first determine that the foreign government being granted access to data stored in the U.S. will adequately protect privacy and civil liberties.</a:t>
            </a:r>
            <a:endParaRPr lang="en-US" sz="1800" dirty="0"/>
          </a:p>
          <a:p>
            <a:pPr marL="0" indent="0">
              <a:buNone/>
            </a:pPr>
            <a:r>
              <a:rPr lang="en-US" sz="1800" dirty="0">
                <a:hlinkClick r:id="rId3"/>
              </a:rPr>
              <a:t>https://epic.org/privacy/cloud-act/</a:t>
            </a:r>
            <a:endParaRPr lang="en-US" sz="1800" dirty="0"/>
          </a:p>
          <a:p>
            <a:pPr marL="0" indent="0">
              <a:buNone/>
            </a:pPr>
            <a:endParaRPr lang="en-US" sz="2000" dirty="0"/>
          </a:p>
        </p:txBody>
      </p:sp>
      <p:pic>
        <p:nvPicPr>
          <p:cNvPr id="6" name="Picture 5" descr="Graphic map of the United States.">
            <a:extLst>
              <a:ext uri="{FF2B5EF4-FFF2-40B4-BE49-F238E27FC236}">
                <a16:creationId xmlns:a16="http://schemas.microsoft.com/office/drawing/2014/main" xmlns="" id="{6F7A44A9-5AAD-4747-B00F-069EC8602B3D}"/>
              </a:ext>
            </a:extLst>
          </p:cNvPr>
          <p:cNvPicPr>
            <a:picLocks noChangeAspect="1"/>
          </p:cNvPicPr>
          <p:nvPr/>
        </p:nvPicPr>
        <p:blipFill>
          <a:blip r:embed="rId4"/>
          <a:stretch>
            <a:fillRect/>
          </a:stretch>
        </p:blipFill>
        <p:spPr>
          <a:xfrm>
            <a:off x="6879923" y="267520"/>
            <a:ext cx="2089314" cy="1172222"/>
          </a:xfrm>
          <a:prstGeom prst="rect">
            <a:avLst/>
          </a:prstGeom>
        </p:spPr>
      </p:pic>
    </p:spTree>
    <p:extLst>
      <p:ext uri="{BB962C8B-B14F-4D97-AF65-F5344CB8AC3E}">
        <p14:creationId xmlns:p14="http://schemas.microsoft.com/office/powerpoint/2010/main" val="30311227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764922"/>
          </a:xfrm>
        </p:spPr>
        <p:txBody>
          <a:bodyPr/>
          <a:lstStyle/>
          <a:p>
            <a:r>
              <a:rPr lang="en-US" sz="3200" dirty="0"/>
              <a:t>Part 2: Extraterritorial Jurisdiction: Legislatively Defined Purpose of the 2018 Cloud Act</a:t>
            </a:r>
          </a:p>
        </p:txBody>
      </p:sp>
      <p:sp>
        <p:nvSpPr>
          <p:cNvPr id="3" name="Content Placeholder 2"/>
          <p:cNvSpPr>
            <a:spLocks noGrp="1"/>
          </p:cNvSpPr>
          <p:nvPr>
            <p:ph idx="1"/>
          </p:nvPr>
        </p:nvSpPr>
        <p:spPr>
          <a:xfrm>
            <a:off x="628650" y="1376614"/>
            <a:ext cx="7979322" cy="4351338"/>
          </a:xfrm>
        </p:spPr>
        <p:txBody>
          <a:bodyPr/>
          <a:lstStyle/>
          <a:p>
            <a:pPr marL="342900" indent="-342900">
              <a:buAutoNum type="arabicParenBoth"/>
            </a:pPr>
            <a:endParaRPr lang="en-US" sz="1400" dirty="0"/>
          </a:p>
          <a:p>
            <a:pPr marL="342900" indent="-342900">
              <a:buAutoNum type="arabicParenBoth"/>
            </a:pPr>
            <a:r>
              <a:rPr lang="en-US" sz="1600" dirty="0"/>
              <a:t>Timely access to electronic data held by communications-service providers is an essential component of government efforts to protect public safety and combat serious crime, including terrorism. </a:t>
            </a:r>
          </a:p>
          <a:p>
            <a:pPr marL="342900" indent="-342900">
              <a:buAutoNum type="arabicParenBoth"/>
            </a:pPr>
            <a:r>
              <a:rPr lang="en-US" sz="1600" dirty="0"/>
              <a:t>Such efforts by the United States Government are being impeded by the inability to access data stored outside the United States that is in the custody, control, or possession of communications-service providers that are subject to jurisdiction of the United States. </a:t>
            </a:r>
          </a:p>
          <a:p>
            <a:pPr marL="342900" indent="-342900">
              <a:buAutoNum type="arabicParenBoth"/>
            </a:pPr>
            <a:r>
              <a:rPr lang="en-US" sz="1600" dirty="0"/>
              <a:t>Foreign governments also increasingly seek access to electronic data held by communications-service providers in the United States for the purpose of combating serious crime. </a:t>
            </a:r>
          </a:p>
          <a:p>
            <a:pPr marL="342900" indent="-342900">
              <a:buAutoNum type="arabicParenBoth"/>
            </a:pPr>
            <a:r>
              <a:rPr lang="en-US" sz="1600" dirty="0"/>
              <a:t>Communications-service providers face potential conflicting legal obligations when a foreign government orders production of electronic data that United States law may prohibit providers from disclosing. </a:t>
            </a:r>
          </a:p>
          <a:p>
            <a:pPr marL="342900" indent="-342900">
              <a:buAutoNum type="arabicParenBoth"/>
            </a:pPr>
            <a:r>
              <a:rPr lang="en-US" sz="1600" dirty="0"/>
              <a:t>Foreign law may create similarly conflicting legal obligations when chapter 121 of title 18, United States Code (commonly known as the ‘‘ Stored Communications Act’’), requires disclosure of electronic data that foreign law prohibits communications-service providers from disclosing. </a:t>
            </a:r>
          </a:p>
          <a:p>
            <a:pPr marL="342900" indent="-342900">
              <a:buAutoNum type="arabicParenBoth"/>
            </a:pPr>
            <a:r>
              <a:rPr lang="en-US" sz="1600" dirty="0"/>
              <a:t>International agreements provide a mechanism for resolving these potential conflicting legal obligations where the United States and the relevant foreign government share a common commitment to the rule of law and the protection of privacy and civil liberties</a:t>
            </a:r>
            <a:r>
              <a:rPr lang="en-US" sz="1800" dirty="0"/>
              <a:t>. </a:t>
            </a:r>
          </a:p>
        </p:txBody>
      </p:sp>
    </p:spTree>
    <p:extLst>
      <p:ext uri="{BB962C8B-B14F-4D97-AF65-F5344CB8AC3E}">
        <p14:creationId xmlns:p14="http://schemas.microsoft.com/office/powerpoint/2010/main" val="23011612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 3: Responding to the Action: Defensive Measures</a:t>
            </a:r>
          </a:p>
        </p:txBody>
      </p:sp>
      <p:sp>
        <p:nvSpPr>
          <p:cNvPr id="3" name="Content Placeholder 2"/>
          <p:cNvSpPr>
            <a:spLocks noGrp="1"/>
          </p:cNvSpPr>
          <p:nvPr>
            <p:ph idx="1"/>
          </p:nvPr>
        </p:nvSpPr>
        <p:spPr>
          <a:xfrm>
            <a:off x="628650" y="1253331"/>
            <a:ext cx="7886700" cy="4351338"/>
          </a:xfrm>
        </p:spPr>
        <p:txBody>
          <a:bodyPr/>
          <a:lstStyle/>
          <a:p>
            <a:pPr marL="0" indent="0">
              <a:buNone/>
            </a:pPr>
            <a:endParaRPr lang="en-US" dirty="0"/>
          </a:p>
          <a:p>
            <a:pPr marL="0" indent="0">
              <a:buNone/>
            </a:pPr>
            <a:r>
              <a:rPr lang="en-US" sz="2400" dirty="0"/>
              <a:t>“CISA defines a ’defensive measure’ as ’an action, device, procedure, signature, technique, or other measure applied to an information system or information that is stored on, processed by, or transiting an information system that detects, prevents, or mitigates a known or suspected cybersecurity threat or security vulnerability.’”</a:t>
            </a:r>
            <a:r>
              <a:rPr lang="en-US" sz="2400" baseline="30000" dirty="0"/>
              <a:t>5</a:t>
            </a:r>
          </a:p>
          <a:p>
            <a:pPr marL="0" indent="0">
              <a:buNone/>
            </a:pPr>
            <a:endParaRPr lang="en-US" sz="2400" baseline="30000" dirty="0"/>
          </a:p>
          <a:p>
            <a:pPr marL="0" indent="0">
              <a:buNone/>
            </a:pPr>
            <a:r>
              <a:rPr lang="en-US" sz="3600" baseline="30000" dirty="0"/>
              <a:t>In cyber threat situations, individuals, businesses, and government entities are permitted to engage in defensive measures, typically without legal oversight, provided the measures taken do not merge into counter attack. The complication arises when defensive measures merge into counterefforts or counter-hacking. </a:t>
            </a:r>
            <a:endParaRPr lang="sv-SE" sz="4000" baseline="30000" dirty="0"/>
          </a:p>
        </p:txBody>
      </p:sp>
      <p:sp>
        <p:nvSpPr>
          <p:cNvPr id="4" name="TextBox 3">
            <a:extLst>
              <a:ext uri="{FF2B5EF4-FFF2-40B4-BE49-F238E27FC236}">
                <a16:creationId xmlns:a16="http://schemas.microsoft.com/office/drawing/2014/main" xmlns="" id="{D33835F0-AB42-4072-9D31-A0D4681EF68A}"/>
              </a:ext>
            </a:extLst>
          </p:cNvPr>
          <p:cNvSpPr txBox="1"/>
          <p:nvPr/>
        </p:nvSpPr>
        <p:spPr>
          <a:xfrm>
            <a:off x="886265" y="6049108"/>
            <a:ext cx="7076049" cy="246221"/>
          </a:xfrm>
          <a:prstGeom prst="rect">
            <a:avLst/>
          </a:prstGeom>
          <a:noFill/>
        </p:spPr>
        <p:txBody>
          <a:bodyPr wrap="square" rtlCol="0">
            <a:spAutoFit/>
          </a:bodyPr>
          <a:lstStyle/>
          <a:p>
            <a:r>
              <a:rPr lang="en-US" sz="1000" dirty="0">
                <a:latin typeface="+mn-lt"/>
              </a:rPr>
              <a:t>5. CISA, Section 102 (7)(A)</a:t>
            </a:r>
          </a:p>
        </p:txBody>
      </p:sp>
    </p:spTree>
    <p:extLst>
      <p:ext uri="{BB962C8B-B14F-4D97-AF65-F5344CB8AC3E}">
        <p14:creationId xmlns:p14="http://schemas.microsoft.com/office/powerpoint/2010/main" val="260224958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 3: Responding to the Action: International Political Measures</a:t>
            </a:r>
          </a:p>
        </p:txBody>
      </p:sp>
      <p:sp>
        <p:nvSpPr>
          <p:cNvPr id="3" name="Content Placeholder 2"/>
          <p:cNvSpPr>
            <a:spLocks noGrp="1"/>
          </p:cNvSpPr>
          <p:nvPr>
            <p:ph idx="1"/>
          </p:nvPr>
        </p:nvSpPr>
        <p:spPr>
          <a:xfrm>
            <a:off x="664223" y="1597383"/>
            <a:ext cx="7815554" cy="4351338"/>
          </a:xfrm>
        </p:spPr>
        <p:txBody>
          <a:bodyPr/>
          <a:lstStyle/>
          <a:p>
            <a:pPr marL="0" indent="0">
              <a:buNone/>
            </a:pPr>
            <a:r>
              <a:rPr lang="en-US" dirty="0"/>
              <a:t>As discussed in Module IV, if it is possible to attribute a cyber intrusion to a source outside the United States, it may be possible to persuade a foreign nation-state to stop the intrusion.  The intrusions may originate directly from a state-owned or operated activity.  Alternatively, the intrusions may originate from a non-state actor over whom the foreign state has direct control, significant influence, or law-enforcement ability.  In any of these situations, negotiation with the foreign government may be the most effective (and least destructive) way to end the intrusions.  Negotiations may address a broad range of factors, including appeals to the foreign state’s good will, its own interest in preventing similar intrusions against itself in the future, or economic incentives.</a:t>
            </a:r>
          </a:p>
          <a:p>
            <a:pPr marL="0" indent="0">
              <a:buNone/>
            </a:pPr>
            <a:r>
              <a:rPr lang="en-US" dirty="0"/>
              <a:t>However, if the U.S. determines (with or without negotiations) that foreign government lacks the ability or will to end the intrusions, the U.S. must then decide if the intrusions are sufficiently serious to warrant a response against the foreign nation, or culpable non-state actor.</a:t>
            </a:r>
          </a:p>
        </p:txBody>
      </p:sp>
    </p:spTree>
    <p:extLst>
      <p:ext uri="{BB962C8B-B14F-4D97-AF65-F5344CB8AC3E}">
        <p14:creationId xmlns:p14="http://schemas.microsoft.com/office/powerpoint/2010/main" val="50198476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 3: Responding to the Action: Offensive Measures</a:t>
            </a:r>
          </a:p>
        </p:txBody>
      </p:sp>
      <p:sp>
        <p:nvSpPr>
          <p:cNvPr id="3" name="Content Placeholder 2"/>
          <p:cNvSpPr>
            <a:spLocks noGrp="1"/>
          </p:cNvSpPr>
          <p:nvPr>
            <p:ph idx="1"/>
          </p:nvPr>
        </p:nvSpPr>
        <p:spPr>
          <a:xfrm>
            <a:off x="693965" y="1688084"/>
            <a:ext cx="7886700" cy="4351338"/>
          </a:xfrm>
        </p:spPr>
        <p:txBody>
          <a:bodyPr/>
          <a:lstStyle/>
          <a:p>
            <a:pPr marL="0" indent="0">
              <a:buNone/>
            </a:pPr>
            <a:r>
              <a:rPr lang="en-US" dirty="0"/>
              <a:t>Some cyber intrusions will be sufficiently significant that the U.S. must consider taking non-consensual action against a responsible state or non-state actor.  Module IV discusses the relevant international legal considerations. In addition to relevant legal considerations:</a:t>
            </a:r>
          </a:p>
          <a:p>
            <a:pPr lvl="1"/>
            <a:r>
              <a:rPr lang="en-US" dirty="0"/>
              <a:t>Decision-makers must weigh the possibility that the short-term benefits of a non-consensual, offensive response could provoke an escalation in cyber hostilities proportionately more harmful to U.S. interests than the original intrusion.  Alternatively, a failure to respond to smaller-scale near-term intrusions may only encourage greater intrusions later.</a:t>
            </a:r>
          </a:p>
          <a:p>
            <a:pPr lvl="1"/>
            <a:r>
              <a:rPr lang="en-US" dirty="0"/>
              <a:t>In addition, decision-makers must address the possibility that an offensive cyber operation may compromise the ability to use the affected network for current intelligence gathering purposes or offensive actions at a more decisive moment in the future.  </a:t>
            </a:r>
          </a:p>
          <a:p>
            <a:pPr lvl="1"/>
            <a:r>
              <a:rPr lang="en-US" dirty="0"/>
              <a:t>Finally, the use of given cyber tool will often mean the tool will be ineffective in the future.  Once the target of a cyber operation experiences its effects, the target may have the ability to design defenses against future operations or even reverse engineer the tool for its own use in the future.</a:t>
            </a:r>
          </a:p>
        </p:txBody>
      </p:sp>
    </p:spTree>
    <p:extLst>
      <p:ext uri="{BB962C8B-B14F-4D97-AF65-F5344CB8AC3E}">
        <p14:creationId xmlns:p14="http://schemas.microsoft.com/office/powerpoint/2010/main" val="123710281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1116202"/>
          </a:xfrm>
        </p:spPr>
        <p:txBody>
          <a:bodyPr/>
          <a:lstStyle/>
          <a:p>
            <a:pPr marL="0" indent="0">
              <a:lnSpc>
                <a:spcPct val="100000"/>
              </a:lnSpc>
              <a:buNone/>
            </a:pPr>
            <a:r>
              <a:rPr lang="en-US" sz="3600" dirty="0"/>
              <a:t>Part 4: Information Sharing Structure in Threat Response Framework</a:t>
            </a:r>
          </a:p>
        </p:txBody>
      </p:sp>
      <p:sp>
        <p:nvSpPr>
          <p:cNvPr id="3" name="Content Placeholder 2"/>
          <p:cNvSpPr>
            <a:spLocks noGrp="1"/>
          </p:cNvSpPr>
          <p:nvPr>
            <p:ph idx="1"/>
          </p:nvPr>
        </p:nvSpPr>
        <p:spPr>
          <a:xfrm>
            <a:off x="628650" y="1801460"/>
            <a:ext cx="7886700" cy="4695634"/>
          </a:xfrm>
        </p:spPr>
        <p:txBody>
          <a:bodyPr/>
          <a:lstStyle/>
          <a:p>
            <a:r>
              <a:rPr lang="en-US" sz="2400" dirty="0"/>
              <a:t>Means of Sharing:</a:t>
            </a:r>
          </a:p>
          <a:p>
            <a:pPr lvl="1"/>
            <a:r>
              <a:rPr lang="en-US" sz="2000" dirty="0"/>
              <a:t>Industry and Government:</a:t>
            </a:r>
            <a:endParaRPr lang="sv-SE" sz="2000" dirty="0"/>
          </a:p>
          <a:p>
            <a:pPr lvl="2"/>
            <a:r>
              <a:rPr lang="en-US" sz="2000" dirty="0"/>
              <a:t>Authorizes companies to share cyber threat and defensive measures</a:t>
            </a:r>
            <a:endParaRPr lang="sv-SE" sz="2000" dirty="0"/>
          </a:p>
          <a:p>
            <a:pPr lvl="2"/>
            <a:r>
              <a:rPr lang="en-US" sz="2000" dirty="0"/>
              <a:t>DHS sharing with federal agencies</a:t>
            </a:r>
            <a:endParaRPr lang="sv-SE" sz="2000" dirty="0"/>
          </a:p>
          <a:p>
            <a:pPr lvl="1"/>
            <a:r>
              <a:rPr lang="en-US" sz="2400" dirty="0"/>
              <a:t>Between Private Entities</a:t>
            </a:r>
            <a:endParaRPr lang="sv-SE" sz="2400" dirty="0"/>
          </a:p>
          <a:p>
            <a:pPr lvl="1"/>
            <a:r>
              <a:rPr lang="en-US" sz="2400" dirty="0"/>
              <a:t>Formal or Informal Exchange Agreements</a:t>
            </a:r>
            <a:endParaRPr lang="sv-SE" sz="2400" dirty="0"/>
          </a:p>
          <a:p>
            <a:pPr lvl="1"/>
            <a:r>
              <a:rPr lang="en-US" sz="2400" dirty="0"/>
              <a:t>Structured or Unstructured</a:t>
            </a:r>
            <a:r>
              <a:rPr lang="sv-SE" sz="2400" dirty="0"/>
              <a:t> </a:t>
            </a:r>
          </a:p>
        </p:txBody>
      </p:sp>
      <p:pic>
        <p:nvPicPr>
          <p:cNvPr id="6" name="Picture 5" descr="Image of an email icon.">
            <a:extLst>
              <a:ext uri="{FF2B5EF4-FFF2-40B4-BE49-F238E27FC236}">
                <a16:creationId xmlns:a16="http://schemas.microsoft.com/office/drawing/2014/main" xmlns="" id="{0D3AD168-0022-4681-8D11-022F878098AF}"/>
              </a:ext>
            </a:extLst>
          </p:cNvPr>
          <p:cNvPicPr>
            <a:picLocks noChangeAspect="1"/>
          </p:cNvPicPr>
          <p:nvPr/>
        </p:nvPicPr>
        <p:blipFill>
          <a:blip r:embed="rId3"/>
          <a:stretch>
            <a:fillRect/>
          </a:stretch>
        </p:blipFill>
        <p:spPr>
          <a:xfrm>
            <a:off x="6138495" y="4345323"/>
            <a:ext cx="2151771" cy="2151771"/>
          </a:xfrm>
          <a:prstGeom prst="rect">
            <a:avLst/>
          </a:prstGeom>
        </p:spPr>
      </p:pic>
    </p:spTree>
    <p:extLst>
      <p:ext uri="{BB962C8B-B14F-4D97-AF65-F5344CB8AC3E}">
        <p14:creationId xmlns:p14="http://schemas.microsoft.com/office/powerpoint/2010/main" val="255767345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1116202"/>
          </a:xfrm>
        </p:spPr>
        <p:txBody>
          <a:bodyPr/>
          <a:lstStyle/>
          <a:p>
            <a:pPr marL="0" indent="0">
              <a:lnSpc>
                <a:spcPct val="100000"/>
              </a:lnSpc>
              <a:buNone/>
            </a:pPr>
            <a:r>
              <a:rPr lang="en-US" sz="3600" dirty="0"/>
              <a:t>Part 4: Information Sharing</a:t>
            </a:r>
          </a:p>
        </p:txBody>
      </p:sp>
      <p:sp>
        <p:nvSpPr>
          <p:cNvPr id="3" name="Content Placeholder 2"/>
          <p:cNvSpPr>
            <a:spLocks noGrp="1"/>
          </p:cNvSpPr>
          <p:nvPr>
            <p:ph idx="1"/>
          </p:nvPr>
        </p:nvSpPr>
        <p:spPr>
          <a:xfrm>
            <a:off x="490171" y="1824723"/>
            <a:ext cx="7886700" cy="4695634"/>
          </a:xfrm>
        </p:spPr>
        <p:txBody>
          <a:bodyPr/>
          <a:lstStyle/>
          <a:p>
            <a:pPr marL="342900" lvl="1" indent="0">
              <a:buNone/>
            </a:pPr>
            <a:r>
              <a:rPr lang="en-US" sz="2400" dirty="0"/>
              <a:t>Only for Cybersecurity Purposes:</a:t>
            </a:r>
          </a:p>
          <a:p>
            <a:pPr marL="685800" lvl="2" indent="0">
              <a:buNone/>
            </a:pPr>
            <a:r>
              <a:rPr lang="en-US" sz="2000" dirty="0"/>
              <a:t>A cybersecurity threat is “any action that may result in unauthorized access to, manipulation of, or impairment to the integrity, confidentiality, or availability of an information system or information stored on or transiting an information system, or unauthorized exfiltration of information stored on or transiting an information system.”</a:t>
            </a:r>
            <a:r>
              <a:rPr lang="en-US" sz="2000" baseline="30000" dirty="0"/>
              <a:t>13</a:t>
            </a:r>
            <a:r>
              <a:rPr lang="sv-SE" sz="2000" dirty="0"/>
              <a:t> </a:t>
            </a:r>
          </a:p>
          <a:p>
            <a:pPr marL="342900" lvl="1" indent="0">
              <a:buNone/>
            </a:pPr>
            <a:r>
              <a:rPr lang="en-US" sz="2400" dirty="0"/>
              <a:t>Liability Protection</a:t>
            </a:r>
            <a:endParaRPr lang="sv-SE" sz="2400" dirty="0"/>
          </a:p>
          <a:p>
            <a:pPr marL="342900" lvl="1" indent="0">
              <a:buNone/>
            </a:pPr>
            <a:r>
              <a:rPr lang="en-US" sz="2400" dirty="0"/>
              <a:t>Review and Remove prior to sharing cyber threat indicator that may contain personal information</a:t>
            </a:r>
            <a:endParaRPr lang="sv-SE" sz="2400" dirty="0"/>
          </a:p>
        </p:txBody>
      </p:sp>
      <p:sp>
        <p:nvSpPr>
          <p:cNvPr id="6" name="TextBox 5">
            <a:extLst>
              <a:ext uri="{FF2B5EF4-FFF2-40B4-BE49-F238E27FC236}">
                <a16:creationId xmlns:a16="http://schemas.microsoft.com/office/drawing/2014/main" xmlns="" id="{789E2661-D42A-4411-93D9-2E10A5EA915B}"/>
              </a:ext>
            </a:extLst>
          </p:cNvPr>
          <p:cNvSpPr txBox="1"/>
          <p:nvPr/>
        </p:nvSpPr>
        <p:spPr>
          <a:xfrm>
            <a:off x="628650" y="5996226"/>
            <a:ext cx="7488408" cy="400110"/>
          </a:xfrm>
          <a:prstGeom prst="rect">
            <a:avLst/>
          </a:prstGeom>
          <a:noFill/>
        </p:spPr>
        <p:txBody>
          <a:bodyPr wrap="square" rtlCol="0">
            <a:spAutoFit/>
          </a:bodyPr>
          <a:lstStyle/>
          <a:p>
            <a:r>
              <a:rPr lang="en-US" sz="1000" dirty="0">
                <a:latin typeface="+mn-lt"/>
              </a:rPr>
              <a:t>13. </a:t>
            </a:r>
            <a:r>
              <a:rPr lang="sv-SE" sz="1000" dirty="0">
                <a:latin typeface="+mn-lt"/>
              </a:rPr>
              <a:t>Department of Justice and Federal Trade Commission: Antitrust Policy Statement on Sharing of Cybersecurity Information (footnote 4)</a:t>
            </a:r>
            <a:endParaRPr lang="en-US" sz="1000" dirty="0">
              <a:latin typeface="+mn-lt"/>
            </a:endParaRPr>
          </a:p>
          <a:p>
            <a:endParaRPr lang="en-US" sz="1000" dirty="0">
              <a:latin typeface="+mn-lt"/>
            </a:endParaRPr>
          </a:p>
        </p:txBody>
      </p:sp>
      <p:pic>
        <p:nvPicPr>
          <p:cNvPr id="7" name="Picture 6" descr="Image of the words &quot;Warning Cyber Attack.&quot;">
            <a:extLst>
              <a:ext uri="{FF2B5EF4-FFF2-40B4-BE49-F238E27FC236}">
                <a16:creationId xmlns:a16="http://schemas.microsoft.com/office/drawing/2014/main" xmlns="" id="{E7570D1D-C53A-4DC5-A3C0-271272017804}"/>
              </a:ext>
            </a:extLst>
          </p:cNvPr>
          <p:cNvPicPr>
            <a:picLocks noChangeAspect="1"/>
          </p:cNvPicPr>
          <p:nvPr/>
        </p:nvPicPr>
        <p:blipFill>
          <a:blip r:embed="rId3"/>
          <a:stretch>
            <a:fillRect/>
          </a:stretch>
        </p:blipFill>
        <p:spPr>
          <a:xfrm>
            <a:off x="6172200" y="365127"/>
            <a:ext cx="2521634" cy="1681089"/>
          </a:xfrm>
          <a:prstGeom prst="rect">
            <a:avLst/>
          </a:prstGeom>
        </p:spPr>
      </p:pic>
    </p:spTree>
    <p:extLst>
      <p:ext uri="{BB962C8B-B14F-4D97-AF65-F5344CB8AC3E}">
        <p14:creationId xmlns:p14="http://schemas.microsoft.com/office/powerpoint/2010/main" val="321391567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xmlns="" id="{28B263D2-563E-504C-A203-7E5B74905C94}"/>
              </a:ext>
            </a:extLst>
          </p:cNvPr>
          <p:cNvSpPr>
            <a:spLocks noGrp="1"/>
          </p:cNvSpPr>
          <p:nvPr>
            <p:ph type="title"/>
          </p:nvPr>
        </p:nvSpPr>
        <p:spPr>
          <a:xfrm>
            <a:off x="628650" y="365127"/>
            <a:ext cx="7886700" cy="1043260"/>
          </a:xfrm>
        </p:spPr>
        <p:txBody>
          <a:bodyPr/>
          <a:lstStyle/>
          <a:p>
            <a:r>
              <a:rPr lang="en-IE" sz="3200" dirty="0"/>
              <a:t>Part 4: Information Sharing: Government &amp; Private Sector and Federal &amp; State Governments</a:t>
            </a:r>
          </a:p>
        </p:txBody>
      </p:sp>
      <p:sp>
        <p:nvSpPr>
          <p:cNvPr id="3" name="Platshållare för innehåll 2">
            <a:extLst>
              <a:ext uri="{FF2B5EF4-FFF2-40B4-BE49-F238E27FC236}">
                <a16:creationId xmlns:a16="http://schemas.microsoft.com/office/drawing/2014/main" xmlns="" id="{414CD422-6A1A-AD4B-ABF2-ED4BF44424DF}"/>
              </a:ext>
            </a:extLst>
          </p:cNvPr>
          <p:cNvSpPr>
            <a:spLocks noGrp="1"/>
          </p:cNvSpPr>
          <p:nvPr>
            <p:ph idx="1"/>
          </p:nvPr>
        </p:nvSpPr>
        <p:spPr>
          <a:xfrm>
            <a:off x="628650" y="1690689"/>
            <a:ext cx="7886700" cy="4351338"/>
          </a:xfrm>
        </p:spPr>
        <p:txBody>
          <a:bodyPr/>
          <a:lstStyle/>
          <a:p>
            <a:pPr marL="0" indent="0">
              <a:buNone/>
            </a:pPr>
            <a:r>
              <a:rPr lang="en-US" dirty="0"/>
              <a:t>When sharing CTIs and DMs with the federal government, the information must be shared in accordance with Section 105(c) (DHS procedure) for the private entity to receive liability protection under Section 106.</a:t>
            </a:r>
          </a:p>
          <a:p>
            <a:pPr marL="0" indent="0">
              <a:buNone/>
            </a:pPr>
            <a:r>
              <a:rPr lang="en-US" dirty="0"/>
              <a:t>An entity can receive liability protection pursuant to the exceptions for a communication between regulated non-federal authorities and its regulatory federal authority.</a:t>
            </a:r>
            <a:r>
              <a:rPr lang="en-US" baseline="30000" dirty="0"/>
              <a:t>14</a:t>
            </a:r>
          </a:p>
          <a:p>
            <a:pPr marL="0" indent="0">
              <a:buNone/>
            </a:pPr>
            <a:r>
              <a:rPr lang="en-US" dirty="0"/>
              <a:t>If there is no liability protection, but the information still fulfills other requirements pursuant to CISA, the information shared with the federal government may still qualify for other protection, e.g. non-waiver of privilege and non-disclosure under the Freedom of Information Act (FOIA).</a:t>
            </a:r>
          </a:p>
          <a:p>
            <a:pPr marL="0" indent="0">
              <a:buNone/>
            </a:pPr>
            <a:r>
              <a:rPr lang="en-US" dirty="0"/>
              <a:t>May share CTIs and DMs through AIS, Web form, Email, or other information sharing programs. </a:t>
            </a:r>
          </a:p>
        </p:txBody>
      </p:sp>
      <p:sp>
        <p:nvSpPr>
          <p:cNvPr id="4" name="TextBox 3">
            <a:extLst>
              <a:ext uri="{FF2B5EF4-FFF2-40B4-BE49-F238E27FC236}">
                <a16:creationId xmlns:a16="http://schemas.microsoft.com/office/drawing/2014/main" xmlns="" id="{0C2C97EA-31E2-4CDE-BC5F-CA925893CCD7}"/>
              </a:ext>
            </a:extLst>
          </p:cNvPr>
          <p:cNvSpPr txBox="1"/>
          <p:nvPr/>
        </p:nvSpPr>
        <p:spPr>
          <a:xfrm>
            <a:off x="628650" y="6206698"/>
            <a:ext cx="5673676" cy="400110"/>
          </a:xfrm>
          <a:prstGeom prst="rect">
            <a:avLst/>
          </a:prstGeom>
          <a:noFill/>
        </p:spPr>
        <p:txBody>
          <a:bodyPr wrap="square" rtlCol="0">
            <a:spAutoFit/>
          </a:bodyPr>
          <a:lstStyle/>
          <a:p>
            <a:r>
              <a:rPr lang="en-US" sz="1000" dirty="0">
                <a:latin typeface="+mn-lt"/>
              </a:rPr>
              <a:t>14.</a:t>
            </a:r>
            <a:r>
              <a:rPr lang="en-US" sz="1000" i="1" dirty="0">
                <a:latin typeface="+mn-lt"/>
              </a:rPr>
              <a:t> See </a:t>
            </a:r>
            <a:r>
              <a:rPr lang="en-US" sz="1000" dirty="0">
                <a:latin typeface="+mn-lt"/>
              </a:rPr>
              <a:t>Section 105(c)(1)(B)(ii)</a:t>
            </a:r>
          </a:p>
          <a:p>
            <a:r>
              <a:rPr lang="en-US" sz="1000" dirty="0">
                <a:latin typeface="+mn-lt"/>
              </a:rPr>
              <a:t> </a:t>
            </a:r>
          </a:p>
        </p:txBody>
      </p:sp>
    </p:spTree>
    <p:extLst>
      <p:ext uri="{BB962C8B-B14F-4D97-AF65-F5344CB8AC3E}">
        <p14:creationId xmlns:p14="http://schemas.microsoft.com/office/powerpoint/2010/main" val="186852427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xmlns="" id="{7AF8D670-DBFB-5E4D-A46C-6867B9CA2D11}"/>
              </a:ext>
            </a:extLst>
          </p:cNvPr>
          <p:cNvSpPr>
            <a:spLocks noGrp="1"/>
          </p:cNvSpPr>
          <p:nvPr>
            <p:ph type="title"/>
          </p:nvPr>
        </p:nvSpPr>
        <p:spPr/>
        <p:txBody>
          <a:bodyPr/>
          <a:lstStyle/>
          <a:p>
            <a:r>
              <a:rPr lang="en-IE" dirty="0"/>
              <a:t>Part 4: Information Sharing: PII</a:t>
            </a:r>
          </a:p>
        </p:txBody>
      </p:sp>
      <p:sp>
        <p:nvSpPr>
          <p:cNvPr id="3" name="Platshållare för innehåll 2">
            <a:extLst>
              <a:ext uri="{FF2B5EF4-FFF2-40B4-BE49-F238E27FC236}">
                <a16:creationId xmlns:a16="http://schemas.microsoft.com/office/drawing/2014/main" xmlns="" id="{A7A15B22-CDFD-D248-A930-33BA02DF0D57}"/>
              </a:ext>
            </a:extLst>
          </p:cNvPr>
          <p:cNvSpPr>
            <a:spLocks noGrp="1"/>
          </p:cNvSpPr>
          <p:nvPr>
            <p:ph idx="1"/>
          </p:nvPr>
        </p:nvSpPr>
        <p:spPr>
          <a:xfrm>
            <a:off x="628650" y="1253331"/>
            <a:ext cx="7886700" cy="4351338"/>
          </a:xfrm>
        </p:spPr>
        <p:txBody>
          <a:bodyPr/>
          <a:lstStyle/>
          <a:p>
            <a:endParaRPr lang="sv-SE" sz="2800" dirty="0"/>
          </a:p>
          <a:p>
            <a:pPr marL="0" indent="0">
              <a:buNone/>
            </a:pPr>
            <a:r>
              <a:rPr lang="en-US" sz="2400" dirty="0"/>
              <a:t>Companies that share CTIs must </a:t>
            </a:r>
            <a:r>
              <a:rPr lang="en-US" sz="2400" i="1" dirty="0"/>
              <a:t>remove</a:t>
            </a:r>
            <a:r>
              <a:rPr lang="en-US" sz="2400" dirty="0"/>
              <a:t> any PII information that the company knows at the time of sharing (or else that identifies a specific individual) and is “not directly related to a cybersecurity threat.” Companies should otherwise implement a “technical capacity” to remove such information.</a:t>
            </a:r>
            <a:r>
              <a:rPr lang="en-US" sz="2400" baseline="30000" dirty="0"/>
              <a:t>15</a:t>
            </a:r>
            <a:endParaRPr lang="en-US" sz="2400" dirty="0"/>
          </a:p>
          <a:p>
            <a:pPr marL="0" indent="0">
              <a:buNone/>
            </a:pPr>
            <a:endParaRPr lang="en-US" sz="1200" dirty="0"/>
          </a:p>
          <a:p>
            <a:pPr marL="0" indent="0">
              <a:buNone/>
            </a:pPr>
            <a:r>
              <a:rPr lang="en-US" sz="2400" dirty="0"/>
              <a:t>Example of PII that must be removed:</a:t>
            </a:r>
          </a:p>
          <a:p>
            <a:r>
              <a:rPr lang="en-US" sz="2400" dirty="0"/>
              <a:t>Consumer history</a:t>
            </a:r>
          </a:p>
          <a:p>
            <a:r>
              <a:rPr lang="en-US" sz="2400" dirty="0"/>
              <a:t>Financial information</a:t>
            </a:r>
          </a:p>
          <a:p>
            <a:r>
              <a:rPr lang="en-US" sz="2400" dirty="0"/>
              <a:t>Health information that is protected.</a:t>
            </a:r>
          </a:p>
        </p:txBody>
      </p:sp>
      <p:sp>
        <p:nvSpPr>
          <p:cNvPr id="4" name="TextBox 3">
            <a:extLst>
              <a:ext uri="{FF2B5EF4-FFF2-40B4-BE49-F238E27FC236}">
                <a16:creationId xmlns:a16="http://schemas.microsoft.com/office/drawing/2014/main" xmlns="" id="{0BAF63F5-9364-4809-9153-0EFB796FE325}"/>
              </a:ext>
            </a:extLst>
          </p:cNvPr>
          <p:cNvSpPr txBox="1"/>
          <p:nvPr/>
        </p:nvSpPr>
        <p:spPr>
          <a:xfrm>
            <a:off x="628650" y="6360994"/>
            <a:ext cx="5181307" cy="246221"/>
          </a:xfrm>
          <a:prstGeom prst="rect">
            <a:avLst/>
          </a:prstGeom>
          <a:noFill/>
        </p:spPr>
        <p:txBody>
          <a:bodyPr wrap="square" rtlCol="0">
            <a:spAutoFit/>
          </a:bodyPr>
          <a:lstStyle/>
          <a:p>
            <a:r>
              <a:rPr lang="en-US" sz="1000" dirty="0">
                <a:latin typeface="+mn-lt"/>
              </a:rPr>
              <a:t>15.</a:t>
            </a:r>
            <a:r>
              <a:rPr lang="en-US" sz="1000" i="1" dirty="0">
                <a:latin typeface="+mn-lt"/>
              </a:rPr>
              <a:t> </a:t>
            </a:r>
            <a:r>
              <a:rPr lang="en-US" sz="1000" dirty="0">
                <a:latin typeface="+mn-lt"/>
              </a:rPr>
              <a:t>CISA</a:t>
            </a:r>
            <a:r>
              <a:rPr lang="en-US" sz="1000" i="1" dirty="0">
                <a:latin typeface="+mn-lt"/>
              </a:rPr>
              <a:t>, </a:t>
            </a:r>
            <a:r>
              <a:rPr lang="en-US" sz="1000" dirty="0">
                <a:latin typeface="+mn-lt"/>
              </a:rPr>
              <a:t>Sections 104(d)(2)(A) and (B). </a:t>
            </a:r>
          </a:p>
        </p:txBody>
      </p:sp>
      <p:pic>
        <p:nvPicPr>
          <p:cNvPr id="7" name="Picture 6" descr="Image of a hand being scanned.">
            <a:extLst>
              <a:ext uri="{FF2B5EF4-FFF2-40B4-BE49-F238E27FC236}">
                <a16:creationId xmlns:a16="http://schemas.microsoft.com/office/drawing/2014/main" xmlns="" id="{E075A635-9C42-40DC-999C-80EEFBBD748B}"/>
              </a:ext>
            </a:extLst>
          </p:cNvPr>
          <p:cNvPicPr>
            <a:picLocks noChangeAspect="1"/>
          </p:cNvPicPr>
          <p:nvPr/>
        </p:nvPicPr>
        <p:blipFill>
          <a:blip r:embed="rId2"/>
          <a:stretch>
            <a:fillRect/>
          </a:stretch>
        </p:blipFill>
        <p:spPr>
          <a:xfrm>
            <a:off x="6119446" y="4848344"/>
            <a:ext cx="2518117" cy="1512650"/>
          </a:xfrm>
          <a:prstGeom prst="rect">
            <a:avLst/>
          </a:prstGeom>
        </p:spPr>
      </p:pic>
    </p:spTree>
    <p:extLst>
      <p:ext uri="{BB962C8B-B14F-4D97-AF65-F5344CB8AC3E}">
        <p14:creationId xmlns:p14="http://schemas.microsoft.com/office/powerpoint/2010/main" val="360381361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AF95A2C-1600-48A3-9597-E1D46F109712}"/>
              </a:ext>
            </a:extLst>
          </p:cNvPr>
          <p:cNvSpPr>
            <a:spLocks noGrp="1"/>
          </p:cNvSpPr>
          <p:nvPr>
            <p:ph type="title"/>
          </p:nvPr>
        </p:nvSpPr>
        <p:spPr/>
        <p:txBody>
          <a:bodyPr/>
          <a:lstStyle/>
          <a:p>
            <a:r>
              <a:rPr lang="en-US" dirty="0"/>
              <a:t>Image Attribution</a:t>
            </a:r>
          </a:p>
        </p:txBody>
      </p:sp>
      <p:sp>
        <p:nvSpPr>
          <p:cNvPr id="3" name="Content Placeholder 2">
            <a:extLst>
              <a:ext uri="{FF2B5EF4-FFF2-40B4-BE49-F238E27FC236}">
                <a16:creationId xmlns:a16="http://schemas.microsoft.com/office/drawing/2014/main" xmlns="" id="{63C193A0-CEC7-443A-A862-09785964F41C}"/>
              </a:ext>
            </a:extLst>
          </p:cNvPr>
          <p:cNvSpPr>
            <a:spLocks noGrp="1"/>
          </p:cNvSpPr>
          <p:nvPr>
            <p:ph idx="1"/>
          </p:nvPr>
        </p:nvSpPr>
        <p:spPr>
          <a:xfrm>
            <a:off x="628650" y="1505243"/>
            <a:ext cx="7886700" cy="4671720"/>
          </a:xfrm>
        </p:spPr>
        <p:txBody>
          <a:bodyPr/>
          <a:lstStyle/>
          <a:p>
            <a:pPr marL="0" indent="0">
              <a:buNone/>
            </a:pPr>
            <a:r>
              <a:rPr lang="en-US" sz="2400" dirty="0"/>
              <a:t>All images used in this Lesson are from </a:t>
            </a:r>
            <a:r>
              <a:rPr lang="en-US" sz="2400" dirty="0" err="1"/>
              <a:t>Pixabay</a:t>
            </a:r>
            <a:r>
              <a:rPr lang="en-US" sz="2400" dirty="0"/>
              <a:t> (https://pixabay.com), and per the website: “All images and videos on </a:t>
            </a:r>
            <a:r>
              <a:rPr lang="en-US" sz="2400" dirty="0" err="1"/>
              <a:t>Pixabay</a:t>
            </a:r>
            <a:r>
              <a:rPr lang="en-US" sz="2400" dirty="0"/>
              <a:t> are released under the Creative Commons CC0. Thus, they may be used freely for almost any purpose - even commercially and in printed format. Attribution is appreciated, but not required.)”</a:t>
            </a:r>
            <a:r>
              <a:rPr lang="en-US" sz="2400" baseline="30000" dirty="0"/>
              <a:t>17</a:t>
            </a:r>
          </a:p>
          <a:p>
            <a:endParaRPr lang="en-US" sz="2000" baseline="30000" dirty="0"/>
          </a:p>
          <a:p>
            <a:endParaRPr lang="en-US" sz="2000" baseline="30000" dirty="0"/>
          </a:p>
        </p:txBody>
      </p:sp>
      <p:sp>
        <p:nvSpPr>
          <p:cNvPr id="4" name="TextBox 3">
            <a:extLst>
              <a:ext uri="{FF2B5EF4-FFF2-40B4-BE49-F238E27FC236}">
                <a16:creationId xmlns:a16="http://schemas.microsoft.com/office/drawing/2014/main" xmlns="" id="{49EFA781-04A5-4C10-9083-D0F6982EA875}"/>
              </a:ext>
            </a:extLst>
          </p:cNvPr>
          <p:cNvSpPr txBox="1"/>
          <p:nvPr/>
        </p:nvSpPr>
        <p:spPr>
          <a:xfrm>
            <a:off x="628650" y="6176963"/>
            <a:ext cx="7174523" cy="246221"/>
          </a:xfrm>
          <a:prstGeom prst="rect">
            <a:avLst/>
          </a:prstGeom>
          <a:noFill/>
        </p:spPr>
        <p:txBody>
          <a:bodyPr wrap="square" rtlCol="0">
            <a:spAutoFit/>
          </a:bodyPr>
          <a:lstStyle/>
          <a:p>
            <a:r>
              <a:rPr lang="en-US" sz="1000" dirty="0"/>
              <a:t>17. https://pixabay.com/en/blog/posts/public-domain-images-what-is-allowed-and-what-is-4/</a:t>
            </a:r>
          </a:p>
        </p:txBody>
      </p:sp>
    </p:spTree>
    <p:extLst>
      <p:ext uri="{BB962C8B-B14F-4D97-AF65-F5344CB8AC3E}">
        <p14:creationId xmlns:p14="http://schemas.microsoft.com/office/powerpoint/2010/main" val="14784913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Lesson outline: The Cyber Threat Response Framework (cont’d)</a:t>
            </a:r>
          </a:p>
        </p:txBody>
      </p:sp>
      <p:sp>
        <p:nvSpPr>
          <p:cNvPr id="14338" name="Content Placeholder 2"/>
          <p:cNvSpPr>
            <a:spLocks noGrp="1"/>
          </p:cNvSpPr>
          <p:nvPr>
            <p:ph idx="1"/>
          </p:nvPr>
        </p:nvSpPr>
        <p:spPr>
          <a:xfrm>
            <a:off x="628650" y="1690688"/>
            <a:ext cx="7520940" cy="4351338"/>
          </a:xfrm>
        </p:spPr>
        <p:txBody>
          <a:bodyPr/>
          <a:lstStyle/>
          <a:p>
            <a:pPr marL="1371600" marR="0" lvl="3" indent="0">
              <a:lnSpc>
                <a:spcPct val="107000"/>
              </a:lnSpc>
              <a:spcBef>
                <a:spcPts val="0"/>
              </a:spcBef>
              <a:spcAft>
                <a:spcPts val="0"/>
              </a:spcAft>
              <a:buNone/>
            </a:pPr>
            <a:endParaRPr lang="en-US" sz="1400" dirty="0">
              <a:ea typeface="Calibri" panose="020F0502020204030204" pitchFamily="34" charset="0"/>
            </a:endParaRPr>
          </a:p>
          <a:p>
            <a:pPr marL="1143000" marR="0" lvl="2" indent="-228600">
              <a:lnSpc>
                <a:spcPct val="107000"/>
              </a:lnSpc>
              <a:spcBef>
                <a:spcPts val="0"/>
              </a:spcBef>
              <a:spcAft>
                <a:spcPts val="0"/>
              </a:spcAft>
              <a:buFont typeface="+mj-lt"/>
              <a:buAutoNum type="arabicPeriod" startAt="3"/>
            </a:pPr>
            <a:r>
              <a:rPr lang="en-US" sz="1600" dirty="0">
                <a:ea typeface="Calibri" panose="020F0502020204030204" pitchFamily="34" charset="0"/>
              </a:rPr>
              <a:t>Responding To The Action</a:t>
            </a:r>
          </a:p>
          <a:p>
            <a:pPr marL="1600200" marR="0" lvl="3" indent="-228600">
              <a:lnSpc>
                <a:spcPct val="107000"/>
              </a:lnSpc>
              <a:spcBef>
                <a:spcPts val="0"/>
              </a:spcBef>
              <a:spcAft>
                <a:spcPts val="0"/>
              </a:spcAft>
              <a:buFont typeface="+mj-lt"/>
              <a:buAutoNum type="alphaLcPeriod"/>
            </a:pPr>
            <a:r>
              <a:rPr lang="en-US" sz="1400" dirty="0">
                <a:ea typeface="Calibri" panose="020F0502020204030204" pitchFamily="34" charset="0"/>
              </a:rPr>
              <a:t>Defensive Measures</a:t>
            </a:r>
          </a:p>
          <a:p>
            <a:pPr marL="1600200" marR="0" lvl="3" indent="-228600">
              <a:lnSpc>
                <a:spcPct val="107000"/>
              </a:lnSpc>
              <a:spcBef>
                <a:spcPts val="0"/>
              </a:spcBef>
              <a:spcAft>
                <a:spcPts val="0"/>
              </a:spcAft>
              <a:buFont typeface="+mj-lt"/>
              <a:buAutoNum type="alphaLcPeriod"/>
            </a:pPr>
            <a:r>
              <a:rPr lang="en-US" sz="1400" dirty="0">
                <a:ea typeface="Calibri" panose="020F0502020204030204" pitchFamily="34" charset="0"/>
              </a:rPr>
              <a:t>International Political Measures</a:t>
            </a:r>
          </a:p>
          <a:p>
            <a:pPr marL="1600200" marR="0" lvl="3" indent="-228600">
              <a:lnSpc>
                <a:spcPct val="107000"/>
              </a:lnSpc>
              <a:spcBef>
                <a:spcPts val="0"/>
              </a:spcBef>
              <a:spcAft>
                <a:spcPts val="0"/>
              </a:spcAft>
              <a:buFont typeface="+mj-lt"/>
              <a:buAutoNum type="alphaLcPeriod"/>
            </a:pPr>
            <a:r>
              <a:rPr lang="en-US" sz="1400" dirty="0">
                <a:ea typeface="Calibri" panose="020F0502020204030204" pitchFamily="34" charset="0"/>
              </a:rPr>
              <a:t>Offensive Measures</a:t>
            </a:r>
          </a:p>
          <a:p>
            <a:pPr marL="1371600" marR="0" lvl="3" indent="0">
              <a:lnSpc>
                <a:spcPct val="107000"/>
              </a:lnSpc>
              <a:spcBef>
                <a:spcPts val="0"/>
              </a:spcBef>
              <a:spcAft>
                <a:spcPts val="0"/>
              </a:spcAft>
              <a:buNone/>
            </a:pPr>
            <a:endParaRPr lang="en-US" sz="1400" dirty="0">
              <a:ea typeface="Calibri" panose="020F0502020204030204" pitchFamily="34" charset="0"/>
            </a:endParaRPr>
          </a:p>
          <a:p>
            <a:pPr marL="1257300" marR="0" lvl="2" indent="-342900">
              <a:lnSpc>
                <a:spcPct val="107000"/>
              </a:lnSpc>
              <a:spcBef>
                <a:spcPts val="0"/>
              </a:spcBef>
              <a:spcAft>
                <a:spcPts val="0"/>
              </a:spcAft>
              <a:buFont typeface="+mj-lt"/>
              <a:buAutoNum type="arabicPeriod" startAt="3"/>
            </a:pPr>
            <a:r>
              <a:rPr lang="en-US" sz="1600" dirty="0">
                <a:ea typeface="Calibri" panose="020F0502020204030204" pitchFamily="34" charset="0"/>
              </a:rPr>
              <a:t>Information Sharing in Threat Response Framework</a:t>
            </a:r>
          </a:p>
          <a:p>
            <a:pPr marL="1600200" marR="0" lvl="3" indent="-228600">
              <a:lnSpc>
                <a:spcPct val="107000"/>
              </a:lnSpc>
              <a:spcBef>
                <a:spcPts val="0"/>
              </a:spcBef>
              <a:spcAft>
                <a:spcPts val="0"/>
              </a:spcAft>
              <a:buFont typeface="+mj-lt"/>
              <a:buAutoNum type="alphaLcPeriod"/>
            </a:pPr>
            <a:r>
              <a:rPr lang="en-US" sz="1400" dirty="0">
                <a:ea typeface="Calibri" panose="020F0502020204030204" pitchFamily="34" charset="0"/>
              </a:rPr>
              <a:t>Government Sharing (PPD-41)</a:t>
            </a:r>
          </a:p>
          <a:p>
            <a:pPr marL="1600200" marR="0" lvl="3" indent="-228600">
              <a:lnSpc>
                <a:spcPct val="107000"/>
              </a:lnSpc>
              <a:spcBef>
                <a:spcPts val="0"/>
              </a:spcBef>
              <a:spcAft>
                <a:spcPts val="0"/>
              </a:spcAft>
              <a:buFont typeface="+mj-lt"/>
              <a:buAutoNum type="alphaLcPeriod"/>
            </a:pPr>
            <a:r>
              <a:rPr lang="en-US" sz="1400" dirty="0">
                <a:ea typeface="Calibri" panose="020F0502020204030204" pitchFamily="34" charset="0"/>
              </a:rPr>
              <a:t>Private Industry Sharing with Government</a:t>
            </a:r>
          </a:p>
          <a:p>
            <a:pPr marL="342900" lvl="1" indent="0" eaLnBrk="1" hangingPunct="1">
              <a:buNone/>
            </a:pPr>
            <a:endParaRPr lang="en-US" dirty="0"/>
          </a:p>
        </p:txBody>
      </p:sp>
    </p:spTree>
    <p:extLst>
      <p:ext uri="{BB962C8B-B14F-4D97-AF65-F5344CB8AC3E}">
        <p14:creationId xmlns:p14="http://schemas.microsoft.com/office/powerpoint/2010/main" val="35423929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Learning Outcomes: Cyber Threat Response Framework</a:t>
            </a:r>
          </a:p>
        </p:txBody>
      </p:sp>
      <p:sp>
        <p:nvSpPr>
          <p:cNvPr id="14338" name="Content Placeholder 2"/>
          <p:cNvSpPr>
            <a:spLocks noGrp="1"/>
          </p:cNvSpPr>
          <p:nvPr>
            <p:ph idx="1"/>
          </p:nvPr>
        </p:nvSpPr>
        <p:spPr>
          <a:xfrm>
            <a:off x="628650" y="1690688"/>
            <a:ext cx="7520940" cy="4351338"/>
          </a:xfrm>
        </p:spPr>
        <p:txBody>
          <a:bodyPr/>
          <a:lstStyle/>
          <a:p>
            <a:pPr marL="0" indent="0" eaLnBrk="1" hangingPunct="1">
              <a:lnSpc>
                <a:spcPct val="100000"/>
              </a:lnSpc>
              <a:buFont typeface="Arial" charset="0"/>
              <a:buNone/>
            </a:pPr>
            <a:r>
              <a:rPr lang="en-US" dirty="0"/>
              <a:t>Upon completion of this lesson, students will be able to:</a:t>
            </a:r>
            <a:endParaRPr lang="en-US" sz="2100" dirty="0"/>
          </a:p>
          <a:p>
            <a:pPr lvl="1" eaLnBrk="1" hangingPunct="1">
              <a:lnSpc>
                <a:spcPct val="100000"/>
              </a:lnSpc>
            </a:pPr>
            <a:r>
              <a:rPr lang="en-US" dirty="0"/>
              <a:t>Understand what constitutes a cyber threat and what cyber threat indicators are.</a:t>
            </a:r>
          </a:p>
          <a:p>
            <a:pPr lvl="1" eaLnBrk="1" hangingPunct="1">
              <a:lnSpc>
                <a:spcPct val="100000"/>
              </a:lnSpc>
            </a:pPr>
            <a:r>
              <a:rPr lang="en-US" dirty="0"/>
              <a:t>Identify the difference between defensive measures versus countermeasures that may rise to the level of “hacking back” </a:t>
            </a:r>
          </a:p>
          <a:p>
            <a:pPr lvl="1" eaLnBrk="1" hangingPunct="1">
              <a:lnSpc>
                <a:spcPct val="100000"/>
              </a:lnSpc>
            </a:pPr>
            <a:r>
              <a:rPr lang="en-US" dirty="0"/>
              <a:t>Appreciate the legal differences that arise in handling and responding to cyber threats based upon the nature of the cyber threat. Determining the nature of the cyber threat - and thus what law governs and who should respond – is based upon a three-fold inquiry: (1) who is being injured - government, business, individual; (2) What type of threat is it - Is domestic crime, terrorism, national security; and (3) Who is the threat actor – state actor or non-state actor </a:t>
            </a:r>
          </a:p>
          <a:p>
            <a:pPr lvl="1" eaLnBrk="1" hangingPunct="1">
              <a:lnSpc>
                <a:spcPct val="100000"/>
              </a:lnSpc>
            </a:pPr>
            <a:r>
              <a:rPr lang="en-US" dirty="0"/>
              <a:t>Grasp the distinction between domestic cyber threats and crimes, cyber terrorism, and national security cyber threats and be able to identify what laws govern defensive measures against the cyber threat and offensive measures in response.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78612"/>
            <a:ext cx="7886700" cy="1042162"/>
          </a:xfrm>
        </p:spPr>
        <p:txBody>
          <a:bodyPr/>
          <a:lstStyle/>
          <a:p>
            <a:r>
              <a:rPr lang="en-US" sz="3200" dirty="0"/>
              <a:t>Overview of Stages in Cyber Threat Response Framework*</a:t>
            </a:r>
          </a:p>
        </p:txBody>
      </p:sp>
      <p:sp>
        <p:nvSpPr>
          <p:cNvPr id="3" name="Content Placeholder 2"/>
          <p:cNvSpPr>
            <a:spLocks noGrp="1"/>
          </p:cNvSpPr>
          <p:nvPr>
            <p:ph idx="1"/>
          </p:nvPr>
        </p:nvSpPr>
        <p:spPr>
          <a:xfrm>
            <a:off x="628650" y="1240221"/>
            <a:ext cx="7886700" cy="4497006"/>
          </a:xfrm>
        </p:spPr>
        <p:txBody>
          <a:bodyPr/>
          <a:lstStyle/>
          <a:p>
            <a:pPr marL="0" indent="0">
              <a:buNone/>
            </a:pPr>
            <a:r>
              <a:rPr lang="en-US" dirty="0"/>
              <a:t>Parts 1 and 2 of this Lesson address identification and initial investigation of a cyber threat. Proper identification and investigation of a cyber threat is essential because significantly different legal structures govern the handling of and response to cyber threats - depending upon the nature of the particular cyber threat. </a:t>
            </a:r>
          </a:p>
          <a:p>
            <a:pPr marL="0" indent="0">
              <a:buNone/>
            </a:pPr>
            <a:r>
              <a:rPr lang="en-US" dirty="0"/>
              <a:t>From the standpoint of the law, determining the nature of the cyber threat will directly impact: what law governs; who should, and who can, respond; and what responses are lawful. This determination is based upon a three-fold inquiry: </a:t>
            </a:r>
          </a:p>
          <a:p>
            <a:pPr marL="457200" indent="-457200">
              <a:buFont typeface="Arial" charset="0"/>
              <a:buAutoNum type="arabicParenBoth"/>
            </a:pPr>
            <a:r>
              <a:rPr lang="en-US" dirty="0"/>
              <a:t>Who or what is being injured - government, business, individual, critical infrastructure? </a:t>
            </a:r>
          </a:p>
          <a:p>
            <a:pPr marL="457200" indent="-457200">
              <a:buAutoNum type="arabicParenBoth"/>
            </a:pPr>
            <a:r>
              <a:rPr lang="en-US" dirty="0"/>
              <a:t>What type of threat is it - domestic crime, terrorism, national security?</a:t>
            </a:r>
          </a:p>
          <a:p>
            <a:pPr marL="457200" indent="-457200">
              <a:buAutoNum type="arabicParenBoth"/>
            </a:pPr>
            <a:r>
              <a:rPr lang="en-US" dirty="0"/>
              <a:t>Who is the threat actor – state actor or non-state actor?</a:t>
            </a:r>
          </a:p>
          <a:p>
            <a:pPr marL="0" indent="0">
              <a:buNone/>
            </a:pPr>
            <a:r>
              <a:rPr lang="en-US" sz="1800" dirty="0"/>
              <a:t>*As we move through the stages of our Cyber Threat Response Framework, please remember to keep in mind the over-arching three-fold inquiry necessary in every cyber threat response framework.</a:t>
            </a:r>
          </a:p>
        </p:txBody>
      </p:sp>
    </p:spTree>
    <p:extLst>
      <p:ext uri="{BB962C8B-B14F-4D97-AF65-F5344CB8AC3E}">
        <p14:creationId xmlns:p14="http://schemas.microsoft.com/office/powerpoint/2010/main" val="17803898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664888"/>
          </a:xfrm>
        </p:spPr>
        <p:txBody>
          <a:bodyPr/>
          <a:lstStyle/>
          <a:p>
            <a:r>
              <a:rPr lang="en-US" dirty="0"/>
              <a:t>Lesson Terminology Notes: Cyber Threat</a:t>
            </a:r>
          </a:p>
        </p:txBody>
      </p:sp>
      <p:sp>
        <p:nvSpPr>
          <p:cNvPr id="3" name="Content Placeholder 2"/>
          <p:cNvSpPr>
            <a:spLocks noGrp="1"/>
          </p:cNvSpPr>
          <p:nvPr>
            <p:ph idx="1"/>
          </p:nvPr>
        </p:nvSpPr>
        <p:spPr>
          <a:xfrm>
            <a:off x="628650" y="1396398"/>
            <a:ext cx="7886700" cy="5096475"/>
          </a:xfrm>
        </p:spPr>
        <p:txBody>
          <a:bodyPr/>
          <a:lstStyle/>
          <a:p>
            <a:pPr marL="342900" lvl="1" indent="-290513">
              <a:buNone/>
            </a:pPr>
            <a:r>
              <a:rPr lang="en-US" sz="2000" dirty="0"/>
              <a:t>What is meant by the term “Cyber Threat?”</a:t>
            </a:r>
          </a:p>
          <a:p>
            <a:pPr marL="342900" lvl="1" indent="-290513">
              <a:buNone/>
            </a:pPr>
            <a:r>
              <a:rPr lang="en-US" sz="2000" dirty="0"/>
              <a:t> </a:t>
            </a:r>
          </a:p>
          <a:p>
            <a:pPr marL="342900" lvl="1" indent="0">
              <a:buNone/>
            </a:pPr>
            <a:r>
              <a:rPr lang="en-US" sz="2000" dirty="0"/>
              <a:t>In the domestic civil and criminal law enforcement contexts, a cyber threat is more frequently called a cyber attack or hack. Because the term “attack” has specific legal connotations in international law, we refer to unlawful domestic cyber actions as cyber threats or hacks, not attacks (despite the frequent use of the term “attack” in domestic criminal and civil cyber threat situations). </a:t>
            </a:r>
          </a:p>
          <a:p>
            <a:pPr marL="342900" lvl="1" indent="-342900">
              <a:buNone/>
            </a:pPr>
            <a:endParaRPr lang="en-US" sz="2000" dirty="0"/>
          </a:p>
          <a:p>
            <a:pPr marL="342900" lvl="1" indent="-342900">
              <a:buNone/>
            </a:pPr>
            <a:r>
              <a:rPr lang="en-US" sz="2000" dirty="0"/>
              <a:t>In a joint policy statement, the Department of Justice and Federal Trade Commission define a “cybersecurity threat” as:</a:t>
            </a:r>
          </a:p>
          <a:p>
            <a:pPr marL="342900" lvl="1" indent="-342900">
              <a:buNone/>
            </a:pPr>
            <a:endParaRPr lang="en-US" sz="2000" dirty="0"/>
          </a:p>
          <a:p>
            <a:pPr marL="342900" lvl="1" indent="-342900">
              <a:buNone/>
            </a:pPr>
            <a:r>
              <a:rPr lang="en-US" sz="2000" dirty="0"/>
              <a:t>	any action that may result in unauthorized access to, manipulation of, or impairment to the integrity, confidentiality, or availability of an information system or information stored on or transiting an information system, or unauthorized exfiltration of information stored on or transiting an information system.</a:t>
            </a:r>
          </a:p>
          <a:p>
            <a:pPr marL="342900" lvl="1" indent="-342900">
              <a:buNone/>
            </a:pPr>
            <a:endParaRPr lang="en-US" sz="2000" dirty="0"/>
          </a:p>
          <a:p>
            <a:pPr marL="342900" lvl="1" indent="-342900">
              <a:buNone/>
            </a:pPr>
            <a:endParaRPr lang="en-US" sz="2000" dirty="0"/>
          </a:p>
          <a:p>
            <a:pPr marL="342900" lvl="1" indent="-342900">
              <a:buNone/>
            </a:pPr>
            <a:endParaRPr lang="en-US" sz="2000" dirty="0"/>
          </a:p>
          <a:p>
            <a:pPr marL="0" lvl="1" indent="0">
              <a:buNone/>
            </a:pPr>
            <a:r>
              <a:rPr lang="en-US" sz="1400" dirty="0"/>
              <a:t>See, Department of Justice and Federal Trade Commission: Antitrust Policy Statement on Sharing of Cybersecurity Information, n. 4.</a:t>
            </a:r>
          </a:p>
          <a:p>
            <a:pPr marL="342900" lvl="1" indent="-342900">
              <a:buNone/>
            </a:pPr>
            <a:endParaRPr lang="en-US" sz="2000" dirty="0"/>
          </a:p>
          <a:p>
            <a:pPr marL="342900" lvl="1" indent="-342900">
              <a:buNone/>
            </a:pPr>
            <a:endParaRPr lang="en-US" sz="2000" dirty="0"/>
          </a:p>
          <a:p>
            <a:pPr marL="342900" lvl="1" indent="-342900">
              <a:buNone/>
            </a:pPr>
            <a:endParaRPr lang="en-US" sz="1600" dirty="0"/>
          </a:p>
        </p:txBody>
      </p:sp>
    </p:spTree>
    <p:extLst>
      <p:ext uri="{BB962C8B-B14F-4D97-AF65-F5344CB8AC3E}">
        <p14:creationId xmlns:p14="http://schemas.microsoft.com/office/powerpoint/2010/main" val="33683480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843564"/>
          </a:xfrm>
        </p:spPr>
        <p:txBody>
          <a:bodyPr/>
          <a:lstStyle/>
          <a:p>
            <a:r>
              <a:rPr lang="en-US" dirty="0"/>
              <a:t>Lesson Terminology Notes: Cyber Threats:</a:t>
            </a:r>
          </a:p>
        </p:txBody>
      </p:sp>
      <p:sp>
        <p:nvSpPr>
          <p:cNvPr id="3" name="Content Placeholder 2"/>
          <p:cNvSpPr>
            <a:spLocks noGrp="1"/>
          </p:cNvSpPr>
          <p:nvPr>
            <p:ph idx="1"/>
          </p:nvPr>
        </p:nvSpPr>
        <p:spPr>
          <a:xfrm>
            <a:off x="628650" y="1396399"/>
            <a:ext cx="7886700" cy="4351338"/>
          </a:xfrm>
        </p:spPr>
        <p:txBody>
          <a:bodyPr/>
          <a:lstStyle/>
          <a:p>
            <a:pPr marL="342900" lvl="1" indent="-342900">
              <a:buNone/>
            </a:pPr>
            <a:r>
              <a:rPr lang="en-US" sz="2000" dirty="0"/>
              <a:t>The definition of “Cyber Threat” may vary based upon the context or system in which the cyber threat is occurring.</a:t>
            </a:r>
          </a:p>
          <a:p>
            <a:pPr marL="342900" lvl="1" indent="-342900">
              <a:buNone/>
            </a:pPr>
            <a:endParaRPr lang="en-US" sz="2000" dirty="0"/>
          </a:p>
          <a:p>
            <a:pPr marL="342900" lvl="1" indent="-342900">
              <a:buNone/>
            </a:pPr>
            <a:r>
              <a:rPr lang="en-US" sz="2000" dirty="0"/>
              <a:t>DHS’s Industrial Control Systems Cyber Emergency Response Team (ICS-CERT) defines “Cyber Threats” to controls systems as referring to: </a:t>
            </a:r>
          </a:p>
          <a:p>
            <a:pPr marL="342900" lvl="1" indent="-342900">
              <a:buNone/>
            </a:pPr>
            <a:endParaRPr lang="en-US" sz="2000" dirty="0"/>
          </a:p>
          <a:p>
            <a:pPr marL="342900" lvl="1" indent="-342900">
              <a:buNone/>
            </a:pPr>
            <a:r>
              <a:rPr lang="en-US" sz="2000" dirty="0"/>
              <a:t>	persons who attempt unauthorized access to a control system device and/or network using a data communications pathway. This access can be directed from within an organization by trusted users or from remote locations by unknown persons using the Internet. Threats to control systems can come from numerous sources, including hostile governments, terrorist groups, disgruntled employees, and malicious intruders. </a:t>
            </a:r>
          </a:p>
          <a:p>
            <a:pPr marL="342900" lvl="1" indent="-342900">
              <a:buNone/>
            </a:pPr>
            <a:endParaRPr lang="en-US" sz="1600" dirty="0">
              <a:hlinkClick r:id="rId3"/>
            </a:endParaRPr>
          </a:p>
          <a:p>
            <a:pPr marL="342900" lvl="1" indent="-342900">
              <a:buNone/>
            </a:pPr>
            <a:r>
              <a:rPr lang="en-US" sz="1600" dirty="0">
                <a:hlinkClick r:id="rId3"/>
              </a:rPr>
              <a:t>https://ics-cert.us-cert.gov/content/cyber-threat-source-descriptions</a:t>
            </a:r>
            <a:endParaRPr lang="en-US" sz="1600" dirty="0"/>
          </a:p>
          <a:p>
            <a:pPr marL="342900" lvl="1" indent="-342900">
              <a:buNone/>
            </a:pPr>
            <a:endParaRPr lang="en-US" sz="1600" dirty="0"/>
          </a:p>
        </p:txBody>
      </p:sp>
    </p:spTree>
    <p:extLst>
      <p:ext uri="{BB962C8B-B14F-4D97-AF65-F5344CB8AC3E}">
        <p14:creationId xmlns:p14="http://schemas.microsoft.com/office/powerpoint/2010/main" val="36638712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875749"/>
          </a:xfrm>
        </p:spPr>
        <p:txBody>
          <a:bodyPr/>
          <a:lstStyle/>
          <a:p>
            <a:r>
              <a:rPr lang="en-US" dirty="0"/>
              <a:t>Lesson Terminology Notes: Cyber Threat Indicators</a:t>
            </a:r>
          </a:p>
        </p:txBody>
      </p:sp>
      <p:sp>
        <p:nvSpPr>
          <p:cNvPr id="3" name="Content Placeholder 2"/>
          <p:cNvSpPr>
            <a:spLocks noGrp="1"/>
          </p:cNvSpPr>
          <p:nvPr>
            <p:ph idx="1"/>
          </p:nvPr>
        </p:nvSpPr>
        <p:spPr>
          <a:xfrm>
            <a:off x="628649" y="1487096"/>
            <a:ext cx="8152743" cy="4787579"/>
          </a:xfrm>
        </p:spPr>
        <p:txBody>
          <a:bodyPr/>
          <a:lstStyle/>
          <a:p>
            <a:pPr marL="52388" lvl="1" indent="0">
              <a:buNone/>
            </a:pPr>
            <a:r>
              <a:rPr lang="en-US" sz="2400" dirty="0">
                <a:solidFill>
                  <a:prstClr val="black"/>
                </a:solidFill>
              </a:rPr>
              <a:t>The term “cyber threat indicator” (CTI) is used to define information related to cyber threats. From a statutory perspective, the Cybersecurity Information Sharing Act of 2015 (CISA), 129 Stat. 2936, 6 U.S.C. §§ 1501-1510, </a:t>
            </a:r>
            <a:r>
              <a:rPr lang="en-US" sz="2400" dirty="0"/>
              <a:t>defines a “cyber threat indicator” as information that is: </a:t>
            </a:r>
          </a:p>
          <a:p>
            <a:pPr marL="52388" lvl="1" indent="0">
              <a:buNone/>
            </a:pPr>
            <a:endParaRPr lang="en-US" sz="2000" dirty="0"/>
          </a:p>
          <a:p>
            <a:pPr lvl="1"/>
            <a:r>
              <a:rPr lang="en-US" sz="2000" dirty="0"/>
              <a:t>“necessary to describe or identify” a variety of listed threats, including “malicious reconnaissance” and methods of exploiting a security vulnerability or causing a legitimate user to unwittingly enable such exploitation. </a:t>
            </a:r>
          </a:p>
          <a:p>
            <a:pPr lvl="1"/>
            <a:r>
              <a:rPr lang="en-US" sz="2000" dirty="0"/>
              <a:t>Also included in the definition of CTI is information on the “actual or potential harm caused by an incident, including a description of the information exfiltrated as a result of a particular cybersecurity threat.”</a:t>
            </a:r>
            <a:r>
              <a:rPr lang="en-US" sz="2000" baseline="30000" dirty="0"/>
              <a:t>4</a:t>
            </a:r>
          </a:p>
          <a:p>
            <a:pPr marL="0" indent="0">
              <a:buNone/>
            </a:pPr>
            <a:endParaRPr lang="en-US" sz="2400" dirty="0"/>
          </a:p>
        </p:txBody>
      </p:sp>
      <p:sp>
        <p:nvSpPr>
          <p:cNvPr id="4" name="TextBox 3">
            <a:extLst>
              <a:ext uri="{FF2B5EF4-FFF2-40B4-BE49-F238E27FC236}">
                <a16:creationId xmlns:a16="http://schemas.microsoft.com/office/drawing/2014/main" xmlns="" id="{DCB2BEAD-AD9E-4A18-9AE1-9EA5652C7E5F}"/>
              </a:ext>
            </a:extLst>
          </p:cNvPr>
          <p:cNvSpPr txBox="1"/>
          <p:nvPr/>
        </p:nvSpPr>
        <p:spPr>
          <a:xfrm>
            <a:off x="1012874" y="6274675"/>
            <a:ext cx="7385538" cy="246221"/>
          </a:xfrm>
          <a:prstGeom prst="rect">
            <a:avLst/>
          </a:prstGeom>
          <a:noFill/>
        </p:spPr>
        <p:txBody>
          <a:bodyPr wrap="square" rtlCol="0">
            <a:spAutoFit/>
          </a:bodyPr>
          <a:lstStyle/>
          <a:p>
            <a:r>
              <a:rPr lang="en-US" sz="1000" dirty="0">
                <a:latin typeface="+mn-lt"/>
              </a:rPr>
              <a:t>4. CISA, Section 102(6), See Module II, Lesson 12, for in depth discussion of CISA.</a:t>
            </a:r>
          </a:p>
        </p:txBody>
      </p:sp>
    </p:spTree>
    <p:extLst>
      <p:ext uri="{BB962C8B-B14F-4D97-AF65-F5344CB8AC3E}">
        <p14:creationId xmlns:p14="http://schemas.microsoft.com/office/powerpoint/2010/main" val="2946810774"/>
      </p:ext>
    </p:extLst>
  </p:cSld>
  <p:clrMapOvr>
    <a:masterClrMapping/>
  </p:clrMapOvr>
</p:sld>
</file>

<file path=ppt/theme/theme1.xml><?xml version="1.0" encoding="utf-8"?>
<a:theme xmlns:a="http://schemas.openxmlformats.org/drawingml/2006/main" name="PP_C5Modules_CC_License_standard">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_C5Modules_CC_License_standard" id="{F0FA9D47-06A1-4F86-A3DE-945BA88B3B0E}" vid="{A7340899-09C2-4C21-8394-A4D30A56A33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C5 Modules</Template>
  <TotalTime>13197</TotalTime>
  <Words>5423</Words>
  <Application>Microsoft Office PowerPoint</Application>
  <PresentationFormat>On-screen Show (4:3)</PresentationFormat>
  <Paragraphs>592</Paragraphs>
  <Slides>39</Slides>
  <Notes>29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39</vt:i4>
      </vt:variant>
    </vt:vector>
  </HeadingPairs>
  <TitlesOfParts>
    <vt:vector size="47" baseType="lpstr">
      <vt:lpstr>Arial</vt:lpstr>
      <vt:lpstr>Calibri</vt:lpstr>
      <vt:lpstr>Calibri Light</vt:lpstr>
      <vt:lpstr>Cambria</vt:lpstr>
      <vt:lpstr>Courier New</vt:lpstr>
      <vt:lpstr>inherit</vt:lpstr>
      <vt:lpstr>Verdana</vt:lpstr>
      <vt:lpstr>PP_C5Modules_CC_License_standard</vt:lpstr>
      <vt:lpstr>  Module IV.  Cyber Operations Week 11</vt:lpstr>
      <vt:lpstr>Module IV: Cyber Operations: Module Outline* *Note: Modules I - III are a prerequisite for Module IV</vt:lpstr>
      <vt:lpstr>Lesson Outline: The Cyber Threat Response Framework</vt:lpstr>
      <vt:lpstr>Lesson outline: The Cyber Threat Response Framework (cont’d)</vt:lpstr>
      <vt:lpstr>Learning Outcomes: Cyber Threat Response Framework</vt:lpstr>
      <vt:lpstr>Overview of Stages in Cyber Threat Response Framework*</vt:lpstr>
      <vt:lpstr>Lesson Terminology Notes: Cyber Threat</vt:lpstr>
      <vt:lpstr>Lesson Terminology Notes: Cyber Threats:</vt:lpstr>
      <vt:lpstr>Lesson Terminology Notes: Cyber Threat Indicators</vt:lpstr>
      <vt:lpstr>Part 1: Cyber Threats: Identification of Threat – An Overview</vt:lpstr>
      <vt:lpstr>Part 1: Cyber Threats: Identification of Threat</vt:lpstr>
      <vt:lpstr>Part 2: Cyber Threats: Investigation – Determining the Nature of the Cyber Threat</vt:lpstr>
      <vt:lpstr>Part 2: Investigation: Determining the Nature of the Cyber Threat – Domestic, Terrorism, National Security</vt:lpstr>
      <vt:lpstr>Part 2: Investigation: Identifying the Type of Threat and Threat Actor</vt:lpstr>
      <vt:lpstr>Part 2: Investigation: Identifying the Type of Threat and Threat Actor</vt:lpstr>
      <vt:lpstr>Part 2: Investigation: Cyber Threats Identified as Domestic Crimes</vt:lpstr>
      <vt:lpstr>Part 2: Investigation: Cyber Threats Identified as Domestic Crimes</vt:lpstr>
      <vt:lpstr>Part 2: Investigation: Cyber Threats Identified as Domestic Crimes</vt:lpstr>
      <vt:lpstr>Part 2: Investigation: Case Study: Cyber Threats to Private Business Initially Identified as Domestic Crimes</vt:lpstr>
      <vt:lpstr>Part 2: Investigation: Case Study: Cyber Threats to Private Business Initially Identified as Domestic Crimes</vt:lpstr>
      <vt:lpstr>Part 2: Investigation: Case Study: Cyber Threats to Private Business Initially Identified as Domestic Crimes</vt:lpstr>
      <vt:lpstr>Part 2: Investigation: Case Study: Cyber Threats to Private Business Initially Identified as Domestic Crimes</vt:lpstr>
      <vt:lpstr>Part 2: Investigation: Case Study: Cyber Threats to Private Business Initially Identified as Domestic Crimes</vt:lpstr>
      <vt:lpstr>Part 2: Understanding Extraterritorial Jurisdiction in Investigation</vt:lpstr>
      <vt:lpstr>Part 2: Extraterritorial Applicability of the Computer Fraud and Abuse Act (CFAA) </vt:lpstr>
      <vt:lpstr>Part 2: Extraterritorial Applicability of the Computer Fraud and Abuse Act (CFAA)</vt:lpstr>
      <vt:lpstr>Part 2: Extraterritorial Jurisdiction: Second Case Study</vt:lpstr>
      <vt:lpstr>Part 2: Extraterritorial Jurisdiction: Second Case Study (cont’d)</vt:lpstr>
      <vt:lpstr>Part 2: Extraterritorial Jurisdiction: The Cloud Act</vt:lpstr>
      <vt:lpstr>Part 2: Extraterritorial Jurisdiction: The Cloud Act</vt:lpstr>
      <vt:lpstr>Part 2: Extraterritorial Jurisdiction: Legislatively Defined Purpose of the 2018 Cloud Act</vt:lpstr>
      <vt:lpstr>Part 3: Responding to the Action: Defensive Measures</vt:lpstr>
      <vt:lpstr>Part 3: Responding to the Action: International Political Measures</vt:lpstr>
      <vt:lpstr>Part 3: Responding to the Action: Offensive Measures</vt:lpstr>
      <vt:lpstr>Part 4: Information Sharing Structure in Threat Response Framework</vt:lpstr>
      <vt:lpstr>Part 4: Information Sharing</vt:lpstr>
      <vt:lpstr>Part 4: Information Sharing: Government &amp; Private Sector and Federal &amp; State Governments</vt:lpstr>
      <vt:lpstr>Part 4: Information Sharing: PII</vt:lpstr>
      <vt:lpstr>Image Attribution</vt:lpstr>
    </vt:vector>
  </TitlesOfParts>
  <Company>University of California at Davis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 Bishop</dc:creator>
  <cp:lastModifiedBy>Kevin S. Kuczynski</cp:lastModifiedBy>
  <cp:revision>442</cp:revision>
  <cp:lastPrinted>2018-08-24T00:42:04Z</cp:lastPrinted>
  <dcterms:created xsi:type="dcterms:W3CDTF">2016-07-03T20:12:42Z</dcterms:created>
  <dcterms:modified xsi:type="dcterms:W3CDTF">2018-08-29T14:08:04Z</dcterms:modified>
</cp:coreProperties>
</file>