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41"/>
  </p:notesMasterIdLst>
  <p:sldIdLst>
    <p:sldId id="256" r:id="rId2"/>
    <p:sldId id="351" r:id="rId3"/>
    <p:sldId id="303" r:id="rId4"/>
    <p:sldId id="394" r:id="rId5"/>
    <p:sldId id="372" r:id="rId6"/>
    <p:sldId id="380" r:id="rId7"/>
    <p:sldId id="381" r:id="rId8"/>
    <p:sldId id="355" r:id="rId9"/>
    <p:sldId id="356" r:id="rId10"/>
    <p:sldId id="343" r:id="rId11"/>
    <p:sldId id="346" r:id="rId12"/>
    <p:sldId id="383" r:id="rId13"/>
    <p:sldId id="392" r:id="rId14"/>
    <p:sldId id="371" r:id="rId15"/>
    <p:sldId id="376" r:id="rId16"/>
    <p:sldId id="426" r:id="rId17"/>
    <p:sldId id="359" r:id="rId18"/>
    <p:sldId id="358" r:id="rId19"/>
    <p:sldId id="387" r:id="rId20"/>
    <p:sldId id="427" r:id="rId21"/>
    <p:sldId id="384" r:id="rId22"/>
    <p:sldId id="373" r:id="rId23"/>
    <p:sldId id="377" r:id="rId24"/>
    <p:sldId id="431" r:id="rId25"/>
    <p:sldId id="396" r:id="rId26"/>
    <p:sldId id="433" r:id="rId27"/>
    <p:sldId id="434" r:id="rId28"/>
    <p:sldId id="435" r:id="rId29"/>
    <p:sldId id="385" r:id="rId30"/>
    <p:sldId id="386" r:id="rId31"/>
    <p:sldId id="389" r:id="rId32"/>
    <p:sldId id="390" r:id="rId33"/>
    <p:sldId id="430" r:id="rId34"/>
    <p:sldId id="391" r:id="rId35"/>
    <p:sldId id="428" r:id="rId36"/>
    <p:sldId id="393" r:id="rId37"/>
    <p:sldId id="388" r:id="rId38"/>
    <p:sldId id="429" r:id="rId39"/>
    <p:sldId id="425" r:id="rId40"/>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38" autoAdjust="0"/>
    <p:restoredTop sz="94027" autoAdjust="0"/>
  </p:normalViewPr>
  <p:slideViewPr>
    <p:cSldViewPr snapToGrid="0" snapToObjects="1">
      <p:cViewPr varScale="1">
        <p:scale>
          <a:sx n="109" d="100"/>
          <a:sy n="109" d="100"/>
        </p:scale>
        <p:origin x="1650"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C3C79058-B375-4F06-8421-F1572863CD73}"/>
    <pc:docChg chg="modSld">
      <pc:chgData name="" userId="" providerId="" clId="Web-{C3C79058-B375-4F06-8421-F1572863CD73}" dt="2018-08-03T02:40:13.056" v="18"/>
      <pc:docMkLst>
        <pc:docMk/>
      </pc:docMkLst>
      <pc:sldChg chg="addSp delSp modSp">
        <pc:chgData name="" userId="" providerId="" clId="Web-{C3C79058-B375-4F06-8421-F1572863CD73}" dt="2018-08-03T02:40:13.056" v="18"/>
        <pc:sldMkLst>
          <pc:docMk/>
          <pc:sldMk cId="0" sldId="256"/>
        </pc:sldMkLst>
        <pc:spChg chg="add mod">
          <ac:chgData name="" userId="" providerId="" clId="Web-{C3C79058-B375-4F06-8421-F1572863CD73}" dt="2018-08-03T02:40:13.056" v="18"/>
          <ac:spMkLst>
            <pc:docMk/>
            <pc:sldMk cId="0" sldId="256"/>
            <ac:spMk id="3" creationId="{1BF1DC23-74AD-4898-8707-C7B8D4607BDC}"/>
          </ac:spMkLst>
        </pc:spChg>
        <pc:spChg chg="del">
          <ac:chgData name="" userId="" providerId="" clId="Web-{C3C79058-B375-4F06-8421-F1572863CD73}" dt="2018-08-03T02:39:21.180" v="0"/>
          <ac:spMkLst>
            <pc:docMk/>
            <pc:sldMk cId="0" sldId="256"/>
            <ac:spMk id="5" creationId="{E59F219A-942E-437B-A982-D3FC114885B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8351B5-A8B8-E44E-B5B1-BCC8B435626D}" type="doc">
      <dgm:prSet loTypeId="urn:microsoft.com/office/officeart/2005/8/layout/lProcess1" loCatId="process" qsTypeId="urn:microsoft.com/office/officeart/2005/8/quickstyle/simple4" qsCatId="simple" csTypeId="urn:microsoft.com/office/officeart/2005/8/colors/colorful2" csCatId="colorful" phldr="1"/>
      <dgm:spPr/>
    </dgm:pt>
    <dgm:pt modelId="{65FD8196-7CA0-1B4C-935A-38BE1CC3D3E9}">
      <dgm:prSet phldrT="[Text]"/>
      <dgm:spPr/>
      <dgm:t>
        <a:bodyPr/>
        <a:lstStyle/>
        <a:p>
          <a:r>
            <a:rPr lang="en-US" dirty="0"/>
            <a:t>conduct sales</a:t>
          </a:r>
        </a:p>
      </dgm:t>
    </dgm:pt>
    <dgm:pt modelId="{BD81677A-17A7-C640-B5F9-A47F6DF183A7}" type="parTrans" cxnId="{696B907F-7BF2-624A-814B-EE4D99CC3425}">
      <dgm:prSet/>
      <dgm:spPr/>
      <dgm:t>
        <a:bodyPr/>
        <a:lstStyle/>
        <a:p>
          <a:endParaRPr lang="en-US"/>
        </a:p>
      </dgm:t>
    </dgm:pt>
    <dgm:pt modelId="{E9A8EDAD-426A-504E-B671-3C55E97E044F}" type="sibTrans" cxnId="{696B907F-7BF2-624A-814B-EE4D99CC3425}">
      <dgm:prSet/>
      <dgm:spPr/>
      <dgm:t>
        <a:bodyPr/>
        <a:lstStyle/>
        <a:p>
          <a:endParaRPr lang="en-US"/>
        </a:p>
      </dgm:t>
    </dgm:pt>
    <dgm:pt modelId="{A2A716F6-CFFA-5E49-9A04-6B9AEF83D279}">
      <dgm:prSet phldrT="[Text]"/>
      <dgm:spPr/>
      <dgm:t>
        <a:bodyPr/>
        <a:lstStyle/>
        <a:p>
          <a:r>
            <a:rPr lang="en-US" dirty="0"/>
            <a:t>Personal jurisdiction</a:t>
          </a:r>
        </a:p>
      </dgm:t>
    </dgm:pt>
    <dgm:pt modelId="{76493B69-4F60-CD4F-B687-B9591B5AE0DB}" type="parTrans" cxnId="{971D8511-3AE1-CE40-8F89-4AA90D143DA3}">
      <dgm:prSet/>
      <dgm:spPr/>
      <dgm:t>
        <a:bodyPr/>
        <a:lstStyle/>
        <a:p>
          <a:endParaRPr lang="en-US"/>
        </a:p>
      </dgm:t>
    </dgm:pt>
    <dgm:pt modelId="{A5D35A20-A264-384F-9742-910CA08E7B6E}" type="sibTrans" cxnId="{971D8511-3AE1-CE40-8F89-4AA90D143DA3}">
      <dgm:prSet/>
      <dgm:spPr/>
      <dgm:t>
        <a:bodyPr/>
        <a:lstStyle/>
        <a:p>
          <a:endParaRPr lang="en-US"/>
        </a:p>
      </dgm:t>
    </dgm:pt>
    <dgm:pt modelId="{819F78FF-614E-F84E-9086-575DAAC99CDE}">
      <dgm:prSet phldrT="[Text]"/>
      <dgm:spPr/>
      <dgm:t>
        <a:bodyPr/>
        <a:lstStyle/>
        <a:p>
          <a:r>
            <a:rPr lang="en-US"/>
            <a:t>passive site</a:t>
          </a:r>
        </a:p>
      </dgm:t>
    </dgm:pt>
    <dgm:pt modelId="{84A15F04-FFAC-9C4F-B7F3-D41B09EE61EB}" type="parTrans" cxnId="{DBFE5488-3B96-A04C-BBE3-F677DF6AC19D}">
      <dgm:prSet/>
      <dgm:spPr/>
      <dgm:t>
        <a:bodyPr/>
        <a:lstStyle/>
        <a:p>
          <a:endParaRPr lang="en-US"/>
        </a:p>
      </dgm:t>
    </dgm:pt>
    <dgm:pt modelId="{17000A55-1ACE-2847-A8D6-EA15E34D3B57}" type="sibTrans" cxnId="{DBFE5488-3B96-A04C-BBE3-F677DF6AC19D}">
      <dgm:prSet/>
      <dgm:spPr/>
      <dgm:t>
        <a:bodyPr/>
        <a:lstStyle/>
        <a:p>
          <a:endParaRPr lang="en-US"/>
        </a:p>
      </dgm:t>
    </dgm:pt>
    <dgm:pt modelId="{79DFC429-4A9F-2C4D-B2E0-32E0A2F661E6}">
      <dgm:prSet phldrT="[Text]"/>
      <dgm:spPr/>
      <dgm:t>
        <a:bodyPr/>
        <a:lstStyle/>
        <a:p>
          <a:r>
            <a:rPr lang="en-US" dirty="0"/>
            <a:t>exchange info</a:t>
          </a:r>
        </a:p>
      </dgm:t>
    </dgm:pt>
    <dgm:pt modelId="{1ACF991F-9996-DA49-A786-9105D94E587C}" type="parTrans" cxnId="{211CBECE-97F2-8543-9091-69BEEB959ECD}">
      <dgm:prSet/>
      <dgm:spPr/>
      <dgm:t>
        <a:bodyPr/>
        <a:lstStyle/>
        <a:p>
          <a:endParaRPr lang="en-US"/>
        </a:p>
      </dgm:t>
    </dgm:pt>
    <dgm:pt modelId="{097CE8F5-6C1F-CF4A-85B8-2315B33E6335}" type="sibTrans" cxnId="{211CBECE-97F2-8543-9091-69BEEB959ECD}">
      <dgm:prSet/>
      <dgm:spPr/>
      <dgm:t>
        <a:bodyPr/>
        <a:lstStyle/>
        <a:p>
          <a:endParaRPr lang="en-US"/>
        </a:p>
      </dgm:t>
    </dgm:pt>
    <dgm:pt modelId="{B2BEACAB-440B-9E48-B356-05A5CCC64F99}">
      <dgm:prSet phldrT="[Text]"/>
      <dgm:spPr/>
      <dgm:t>
        <a:bodyPr/>
        <a:lstStyle/>
        <a:p>
          <a:r>
            <a:rPr lang="en-US" b="1" dirty="0"/>
            <a:t>No </a:t>
          </a:r>
          <a:r>
            <a:rPr lang="en-US" dirty="0"/>
            <a:t>personal jurisdiction</a:t>
          </a:r>
        </a:p>
      </dgm:t>
    </dgm:pt>
    <dgm:pt modelId="{A3DAC035-9384-CB4D-A825-DD967905BD1C}" type="parTrans" cxnId="{83D8C307-A381-B44A-BC55-E5AE76E75744}">
      <dgm:prSet/>
      <dgm:spPr/>
      <dgm:t>
        <a:bodyPr/>
        <a:lstStyle/>
        <a:p>
          <a:endParaRPr lang="en-US"/>
        </a:p>
      </dgm:t>
    </dgm:pt>
    <dgm:pt modelId="{82D34945-9F67-4044-9951-A171806B5BDB}" type="sibTrans" cxnId="{83D8C307-A381-B44A-BC55-E5AE76E75744}">
      <dgm:prSet/>
      <dgm:spPr/>
      <dgm:t>
        <a:bodyPr/>
        <a:lstStyle/>
        <a:p>
          <a:endParaRPr lang="en-US"/>
        </a:p>
      </dgm:t>
    </dgm:pt>
    <dgm:pt modelId="{7FFC581D-29EA-1747-AE4B-45BA7A3D9806}">
      <dgm:prSet phldrT="[Text]"/>
      <dgm:spPr/>
      <dgm:t>
        <a:bodyPr/>
        <a:lstStyle/>
        <a:p>
          <a:r>
            <a:rPr lang="en-US" b="1"/>
            <a:t>Maybe </a:t>
          </a:r>
          <a:r>
            <a:rPr lang="en-US"/>
            <a:t>personal jurisdiction</a:t>
          </a:r>
        </a:p>
      </dgm:t>
    </dgm:pt>
    <dgm:pt modelId="{34A4267E-F150-B64D-9F27-7BD53F0C43D9}" type="parTrans" cxnId="{124AEAFB-5ED9-BA49-915F-BDE1F4D8A106}">
      <dgm:prSet/>
      <dgm:spPr/>
      <dgm:t>
        <a:bodyPr/>
        <a:lstStyle/>
        <a:p>
          <a:endParaRPr lang="en-US"/>
        </a:p>
      </dgm:t>
    </dgm:pt>
    <dgm:pt modelId="{802EE965-08C9-BB4B-838E-2EF5DBB83EA9}" type="sibTrans" cxnId="{124AEAFB-5ED9-BA49-915F-BDE1F4D8A106}">
      <dgm:prSet/>
      <dgm:spPr/>
      <dgm:t>
        <a:bodyPr/>
        <a:lstStyle/>
        <a:p>
          <a:endParaRPr lang="en-US"/>
        </a:p>
      </dgm:t>
    </dgm:pt>
    <dgm:pt modelId="{1ABE52B2-E1A9-481B-8790-7E5416DB68C6}" type="pres">
      <dgm:prSet presAssocID="{6D8351B5-A8B8-E44E-B5B1-BCC8B435626D}" presName="Name0" presStyleCnt="0">
        <dgm:presLayoutVars>
          <dgm:dir/>
          <dgm:animLvl val="lvl"/>
          <dgm:resizeHandles val="exact"/>
        </dgm:presLayoutVars>
      </dgm:prSet>
      <dgm:spPr/>
    </dgm:pt>
    <dgm:pt modelId="{E04CA1D8-AE41-4045-A797-5917A3EECC98}" type="pres">
      <dgm:prSet presAssocID="{65FD8196-7CA0-1B4C-935A-38BE1CC3D3E9}" presName="vertFlow" presStyleCnt="0"/>
      <dgm:spPr/>
    </dgm:pt>
    <dgm:pt modelId="{36D063E6-3E52-42AC-B16A-5C4625F6D557}" type="pres">
      <dgm:prSet presAssocID="{65FD8196-7CA0-1B4C-935A-38BE1CC3D3E9}" presName="header" presStyleLbl="node1" presStyleIdx="0" presStyleCnt="3"/>
      <dgm:spPr/>
      <dgm:t>
        <a:bodyPr/>
        <a:lstStyle/>
        <a:p>
          <a:endParaRPr lang="en-US"/>
        </a:p>
      </dgm:t>
    </dgm:pt>
    <dgm:pt modelId="{14CA92D7-C315-4416-A7C3-FCBBC4B5A81E}" type="pres">
      <dgm:prSet presAssocID="{76493B69-4F60-CD4F-B687-B9591B5AE0DB}" presName="parTrans" presStyleLbl="sibTrans2D1" presStyleIdx="0" presStyleCnt="3"/>
      <dgm:spPr/>
      <dgm:t>
        <a:bodyPr/>
        <a:lstStyle/>
        <a:p>
          <a:endParaRPr lang="en-US"/>
        </a:p>
      </dgm:t>
    </dgm:pt>
    <dgm:pt modelId="{BA285EE4-D16C-4663-9BBC-3C94F0888E6C}" type="pres">
      <dgm:prSet presAssocID="{A2A716F6-CFFA-5E49-9A04-6B9AEF83D279}" presName="child" presStyleLbl="alignAccFollowNode1" presStyleIdx="0" presStyleCnt="3">
        <dgm:presLayoutVars>
          <dgm:chMax val="0"/>
          <dgm:bulletEnabled val="1"/>
        </dgm:presLayoutVars>
      </dgm:prSet>
      <dgm:spPr/>
      <dgm:t>
        <a:bodyPr/>
        <a:lstStyle/>
        <a:p>
          <a:endParaRPr lang="en-US"/>
        </a:p>
      </dgm:t>
    </dgm:pt>
    <dgm:pt modelId="{209EB000-AEA9-4824-B5AC-782C7E581805}" type="pres">
      <dgm:prSet presAssocID="{65FD8196-7CA0-1B4C-935A-38BE1CC3D3E9}" presName="hSp" presStyleCnt="0"/>
      <dgm:spPr/>
    </dgm:pt>
    <dgm:pt modelId="{A066D8D9-7522-44B8-BB3C-A6C80C35E31F}" type="pres">
      <dgm:prSet presAssocID="{79DFC429-4A9F-2C4D-B2E0-32E0A2F661E6}" presName="vertFlow" presStyleCnt="0"/>
      <dgm:spPr/>
    </dgm:pt>
    <dgm:pt modelId="{4C74A042-3833-46AC-8938-87D26D1E93AE}" type="pres">
      <dgm:prSet presAssocID="{79DFC429-4A9F-2C4D-B2E0-32E0A2F661E6}" presName="header" presStyleLbl="node1" presStyleIdx="1" presStyleCnt="3"/>
      <dgm:spPr/>
      <dgm:t>
        <a:bodyPr/>
        <a:lstStyle/>
        <a:p>
          <a:endParaRPr lang="en-US"/>
        </a:p>
      </dgm:t>
    </dgm:pt>
    <dgm:pt modelId="{75F80E8B-9B14-4E24-ADAE-7B2AEA2EF38B}" type="pres">
      <dgm:prSet presAssocID="{34A4267E-F150-B64D-9F27-7BD53F0C43D9}" presName="parTrans" presStyleLbl="sibTrans2D1" presStyleIdx="1" presStyleCnt="3"/>
      <dgm:spPr/>
      <dgm:t>
        <a:bodyPr/>
        <a:lstStyle/>
        <a:p>
          <a:endParaRPr lang="en-US"/>
        </a:p>
      </dgm:t>
    </dgm:pt>
    <dgm:pt modelId="{D746EB60-D683-44CD-B7E4-09FC6E1954C4}" type="pres">
      <dgm:prSet presAssocID="{7FFC581D-29EA-1747-AE4B-45BA7A3D9806}" presName="child" presStyleLbl="alignAccFollowNode1" presStyleIdx="1" presStyleCnt="3" custLinFactNeighborX="0" custLinFactNeighborY="20027">
        <dgm:presLayoutVars>
          <dgm:chMax val="0"/>
          <dgm:bulletEnabled val="1"/>
        </dgm:presLayoutVars>
      </dgm:prSet>
      <dgm:spPr/>
      <dgm:t>
        <a:bodyPr/>
        <a:lstStyle/>
        <a:p>
          <a:endParaRPr lang="en-US"/>
        </a:p>
      </dgm:t>
    </dgm:pt>
    <dgm:pt modelId="{17C65333-5E9B-4278-8749-3AE395FD4D9F}" type="pres">
      <dgm:prSet presAssocID="{79DFC429-4A9F-2C4D-B2E0-32E0A2F661E6}" presName="hSp" presStyleCnt="0"/>
      <dgm:spPr/>
    </dgm:pt>
    <dgm:pt modelId="{4101412A-97FB-4235-9653-9C92FD53E1D1}" type="pres">
      <dgm:prSet presAssocID="{819F78FF-614E-F84E-9086-575DAAC99CDE}" presName="vertFlow" presStyleCnt="0"/>
      <dgm:spPr/>
    </dgm:pt>
    <dgm:pt modelId="{28831E93-0099-488A-9410-0A5556D33D5B}" type="pres">
      <dgm:prSet presAssocID="{819F78FF-614E-F84E-9086-575DAAC99CDE}" presName="header" presStyleLbl="node1" presStyleIdx="2" presStyleCnt="3"/>
      <dgm:spPr/>
      <dgm:t>
        <a:bodyPr/>
        <a:lstStyle/>
        <a:p>
          <a:endParaRPr lang="en-US"/>
        </a:p>
      </dgm:t>
    </dgm:pt>
    <dgm:pt modelId="{60DCEE07-95BE-4429-BFCF-2CB5CC415578}" type="pres">
      <dgm:prSet presAssocID="{A3DAC035-9384-CB4D-A825-DD967905BD1C}" presName="parTrans" presStyleLbl="sibTrans2D1" presStyleIdx="2" presStyleCnt="3"/>
      <dgm:spPr/>
      <dgm:t>
        <a:bodyPr/>
        <a:lstStyle/>
        <a:p>
          <a:endParaRPr lang="en-US"/>
        </a:p>
      </dgm:t>
    </dgm:pt>
    <dgm:pt modelId="{C9E2D9A8-BE72-4409-BF5C-ECD9E3776B7A}" type="pres">
      <dgm:prSet presAssocID="{B2BEACAB-440B-9E48-B356-05A5CCC64F99}" presName="child" presStyleLbl="alignAccFollowNode1" presStyleIdx="2" presStyleCnt="3">
        <dgm:presLayoutVars>
          <dgm:chMax val="0"/>
          <dgm:bulletEnabled val="1"/>
        </dgm:presLayoutVars>
      </dgm:prSet>
      <dgm:spPr/>
      <dgm:t>
        <a:bodyPr/>
        <a:lstStyle/>
        <a:p>
          <a:endParaRPr lang="en-US"/>
        </a:p>
      </dgm:t>
    </dgm:pt>
  </dgm:ptLst>
  <dgm:cxnLst>
    <dgm:cxn modelId="{8768F9D9-A57E-D646-AC20-C4FBFE08059D}" type="presOf" srcId="{819F78FF-614E-F84E-9086-575DAAC99CDE}" destId="{28831E93-0099-488A-9410-0A5556D33D5B}" srcOrd="0" destOrd="0" presId="urn:microsoft.com/office/officeart/2005/8/layout/lProcess1"/>
    <dgm:cxn modelId="{B4ED09D4-D27C-D445-9EFC-478EF30A7828}" type="presOf" srcId="{7FFC581D-29EA-1747-AE4B-45BA7A3D9806}" destId="{D746EB60-D683-44CD-B7E4-09FC6E1954C4}" srcOrd="0" destOrd="0" presId="urn:microsoft.com/office/officeart/2005/8/layout/lProcess1"/>
    <dgm:cxn modelId="{DBFE5488-3B96-A04C-BBE3-F677DF6AC19D}" srcId="{6D8351B5-A8B8-E44E-B5B1-BCC8B435626D}" destId="{819F78FF-614E-F84E-9086-575DAAC99CDE}" srcOrd="2" destOrd="0" parTransId="{84A15F04-FFAC-9C4F-B7F3-D41B09EE61EB}" sibTransId="{17000A55-1ACE-2847-A8D6-EA15E34D3B57}"/>
    <dgm:cxn modelId="{9200E224-72F6-1841-96E9-EF9E564B239A}" type="presOf" srcId="{65FD8196-7CA0-1B4C-935A-38BE1CC3D3E9}" destId="{36D063E6-3E52-42AC-B16A-5C4625F6D557}" srcOrd="0" destOrd="0" presId="urn:microsoft.com/office/officeart/2005/8/layout/lProcess1"/>
    <dgm:cxn modelId="{DAB4A850-8110-384C-83B0-F2102E445E56}" type="presOf" srcId="{6D8351B5-A8B8-E44E-B5B1-BCC8B435626D}" destId="{1ABE52B2-E1A9-481B-8790-7E5416DB68C6}" srcOrd="0" destOrd="0" presId="urn:microsoft.com/office/officeart/2005/8/layout/lProcess1"/>
    <dgm:cxn modelId="{0A558669-3C6A-5247-A03D-4D01218B2FB9}" type="presOf" srcId="{A2A716F6-CFFA-5E49-9A04-6B9AEF83D279}" destId="{BA285EE4-D16C-4663-9BBC-3C94F0888E6C}" srcOrd="0" destOrd="0" presId="urn:microsoft.com/office/officeart/2005/8/layout/lProcess1"/>
    <dgm:cxn modelId="{18059BC0-53F7-0A42-89E1-9FEC17EBCF47}" type="presOf" srcId="{79DFC429-4A9F-2C4D-B2E0-32E0A2F661E6}" destId="{4C74A042-3833-46AC-8938-87D26D1E93AE}" srcOrd="0" destOrd="0" presId="urn:microsoft.com/office/officeart/2005/8/layout/lProcess1"/>
    <dgm:cxn modelId="{9CA69277-FF17-3649-9911-902527D076FA}" type="presOf" srcId="{34A4267E-F150-B64D-9F27-7BD53F0C43D9}" destId="{75F80E8B-9B14-4E24-ADAE-7B2AEA2EF38B}" srcOrd="0" destOrd="0" presId="urn:microsoft.com/office/officeart/2005/8/layout/lProcess1"/>
    <dgm:cxn modelId="{8F66E7B8-4119-3448-957B-ED9229857F8C}" type="presOf" srcId="{76493B69-4F60-CD4F-B687-B9591B5AE0DB}" destId="{14CA92D7-C315-4416-A7C3-FCBBC4B5A81E}" srcOrd="0" destOrd="0" presId="urn:microsoft.com/office/officeart/2005/8/layout/lProcess1"/>
    <dgm:cxn modelId="{211CBECE-97F2-8543-9091-69BEEB959ECD}" srcId="{6D8351B5-A8B8-E44E-B5B1-BCC8B435626D}" destId="{79DFC429-4A9F-2C4D-B2E0-32E0A2F661E6}" srcOrd="1" destOrd="0" parTransId="{1ACF991F-9996-DA49-A786-9105D94E587C}" sibTransId="{097CE8F5-6C1F-CF4A-85B8-2315B33E6335}"/>
    <dgm:cxn modelId="{124AEAFB-5ED9-BA49-915F-BDE1F4D8A106}" srcId="{79DFC429-4A9F-2C4D-B2E0-32E0A2F661E6}" destId="{7FFC581D-29EA-1747-AE4B-45BA7A3D9806}" srcOrd="0" destOrd="0" parTransId="{34A4267E-F150-B64D-9F27-7BD53F0C43D9}" sibTransId="{802EE965-08C9-BB4B-838E-2EF5DBB83EA9}"/>
    <dgm:cxn modelId="{696B907F-7BF2-624A-814B-EE4D99CC3425}" srcId="{6D8351B5-A8B8-E44E-B5B1-BCC8B435626D}" destId="{65FD8196-7CA0-1B4C-935A-38BE1CC3D3E9}" srcOrd="0" destOrd="0" parTransId="{BD81677A-17A7-C640-B5F9-A47F6DF183A7}" sibTransId="{E9A8EDAD-426A-504E-B671-3C55E97E044F}"/>
    <dgm:cxn modelId="{A681A63D-DB99-C74E-BB69-04524A571EB5}" type="presOf" srcId="{B2BEACAB-440B-9E48-B356-05A5CCC64F99}" destId="{C9E2D9A8-BE72-4409-BF5C-ECD9E3776B7A}" srcOrd="0" destOrd="0" presId="urn:microsoft.com/office/officeart/2005/8/layout/lProcess1"/>
    <dgm:cxn modelId="{4A9719F5-D9F0-934C-BFEC-6E22EDBE35A2}" type="presOf" srcId="{A3DAC035-9384-CB4D-A825-DD967905BD1C}" destId="{60DCEE07-95BE-4429-BFCF-2CB5CC415578}" srcOrd="0" destOrd="0" presId="urn:microsoft.com/office/officeart/2005/8/layout/lProcess1"/>
    <dgm:cxn modelId="{971D8511-3AE1-CE40-8F89-4AA90D143DA3}" srcId="{65FD8196-7CA0-1B4C-935A-38BE1CC3D3E9}" destId="{A2A716F6-CFFA-5E49-9A04-6B9AEF83D279}" srcOrd="0" destOrd="0" parTransId="{76493B69-4F60-CD4F-B687-B9591B5AE0DB}" sibTransId="{A5D35A20-A264-384F-9742-910CA08E7B6E}"/>
    <dgm:cxn modelId="{83D8C307-A381-B44A-BC55-E5AE76E75744}" srcId="{819F78FF-614E-F84E-9086-575DAAC99CDE}" destId="{B2BEACAB-440B-9E48-B356-05A5CCC64F99}" srcOrd="0" destOrd="0" parTransId="{A3DAC035-9384-CB4D-A825-DD967905BD1C}" sibTransId="{82D34945-9F67-4044-9951-A171806B5BDB}"/>
    <dgm:cxn modelId="{718E306F-BD6C-C14E-AF2C-31345EDF8D8A}" type="presParOf" srcId="{1ABE52B2-E1A9-481B-8790-7E5416DB68C6}" destId="{E04CA1D8-AE41-4045-A797-5917A3EECC98}" srcOrd="0" destOrd="0" presId="urn:microsoft.com/office/officeart/2005/8/layout/lProcess1"/>
    <dgm:cxn modelId="{01464C69-9D3A-FE41-BCB8-67A2843B68AC}" type="presParOf" srcId="{E04CA1D8-AE41-4045-A797-5917A3EECC98}" destId="{36D063E6-3E52-42AC-B16A-5C4625F6D557}" srcOrd="0" destOrd="0" presId="urn:microsoft.com/office/officeart/2005/8/layout/lProcess1"/>
    <dgm:cxn modelId="{33903BDB-BD76-F540-8261-A1156C2303C9}" type="presParOf" srcId="{E04CA1D8-AE41-4045-A797-5917A3EECC98}" destId="{14CA92D7-C315-4416-A7C3-FCBBC4B5A81E}" srcOrd="1" destOrd="0" presId="urn:microsoft.com/office/officeart/2005/8/layout/lProcess1"/>
    <dgm:cxn modelId="{A333DC7C-EF80-F84E-927B-2E105F810F1A}" type="presParOf" srcId="{E04CA1D8-AE41-4045-A797-5917A3EECC98}" destId="{BA285EE4-D16C-4663-9BBC-3C94F0888E6C}" srcOrd="2" destOrd="0" presId="urn:microsoft.com/office/officeart/2005/8/layout/lProcess1"/>
    <dgm:cxn modelId="{848CB032-7DE4-B64C-8A9A-977B3DD9D9E9}" type="presParOf" srcId="{1ABE52B2-E1A9-481B-8790-7E5416DB68C6}" destId="{209EB000-AEA9-4824-B5AC-782C7E581805}" srcOrd="1" destOrd="0" presId="urn:microsoft.com/office/officeart/2005/8/layout/lProcess1"/>
    <dgm:cxn modelId="{C78FAB79-D54D-F741-8258-C7D4D6E091BE}" type="presParOf" srcId="{1ABE52B2-E1A9-481B-8790-7E5416DB68C6}" destId="{A066D8D9-7522-44B8-BB3C-A6C80C35E31F}" srcOrd="2" destOrd="0" presId="urn:microsoft.com/office/officeart/2005/8/layout/lProcess1"/>
    <dgm:cxn modelId="{82D5FD11-65F6-3749-ACC0-F8E3DC6571C3}" type="presParOf" srcId="{A066D8D9-7522-44B8-BB3C-A6C80C35E31F}" destId="{4C74A042-3833-46AC-8938-87D26D1E93AE}" srcOrd="0" destOrd="0" presId="urn:microsoft.com/office/officeart/2005/8/layout/lProcess1"/>
    <dgm:cxn modelId="{E53F9148-7C58-8F43-B6B0-7B39CD267A08}" type="presParOf" srcId="{A066D8D9-7522-44B8-BB3C-A6C80C35E31F}" destId="{75F80E8B-9B14-4E24-ADAE-7B2AEA2EF38B}" srcOrd="1" destOrd="0" presId="urn:microsoft.com/office/officeart/2005/8/layout/lProcess1"/>
    <dgm:cxn modelId="{6A58B4A2-66CB-6B4B-B8C7-E76FF08B4902}" type="presParOf" srcId="{A066D8D9-7522-44B8-BB3C-A6C80C35E31F}" destId="{D746EB60-D683-44CD-B7E4-09FC6E1954C4}" srcOrd="2" destOrd="0" presId="urn:microsoft.com/office/officeart/2005/8/layout/lProcess1"/>
    <dgm:cxn modelId="{3BA2A502-2F45-0E48-8E16-455848B0B6C0}" type="presParOf" srcId="{1ABE52B2-E1A9-481B-8790-7E5416DB68C6}" destId="{17C65333-5E9B-4278-8749-3AE395FD4D9F}" srcOrd="3" destOrd="0" presId="urn:microsoft.com/office/officeart/2005/8/layout/lProcess1"/>
    <dgm:cxn modelId="{F13A4965-5E7E-D84D-8876-5F5E47DD87C8}" type="presParOf" srcId="{1ABE52B2-E1A9-481B-8790-7E5416DB68C6}" destId="{4101412A-97FB-4235-9653-9C92FD53E1D1}" srcOrd="4" destOrd="0" presId="urn:microsoft.com/office/officeart/2005/8/layout/lProcess1"/>
    <dgm:cxn modelId="{04CB2587-FCEA-E840-BACE-87D7F2BB5342}" type="presParOf" srcId="{4101412A-97FB-4235-9653-9C92FD53E1D1}" destId="{28831E93-0099-488A-9410-0A5556D33D5B}" srcOrd="0" destOrd="0" presId="urn:microsoft.com/office/officeart/2005/8/layout/lProcess1"/>
    <dgm:cxn modelId="{53EAC535-D7D7-A74E-AF6D-214D08AF7BE3}" type="presParOf" srcId="{4101412A-97FB-4235-9653-9C92FD53E1D1}" destId="{60DCEE07-95BE-4429-BFCF-2CB5CC415578}" srcOrd="1" destOrd="0" presId="urn:microsoft.com/office/officeart/2005/8/layout/lProcess1"/>
    <dgm:cxn modelId="{77D0C306-43DB-4D41-8F40-54968413DBC6}" type="presParOf" srcId="{4101412A-97FB-4235-9653-9C92FD53E1D1}" destId="{C9E2D9A8-BE72-4409-BF5C-ECD9E3776B7A}" srcOrd="2"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dirty="0"/>
          </a:p>
        </p:txBody>
      </p:sp>
    </p:spTree>
    <p:extLst>
      <p:ext uri="{BB962C8B-B14F-4D97-AF65-F5344CB8AC3E}">
        <p14:creationId xmlns:p14="http://schemas.microsoft.com/office/powerpoint/2010/main" val="222526556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4566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17</a:t>
            </a:fld>
            <a:endParaRPr lang="en-US"/>
          </a:p>
        </p:txBody>
      </p:sp>
    </p:spTree>
    <p:extLst>
      <p:ext uri="{BB962C8B-B14F-4D97-AF65-F5344CB8AC3E}">
        <p14:creationId xmlns:p14="http://schemas.microsoft.com/office/powerpoint/2010/main" val="1483905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18</a:t>
            </a:fld>
            <a:endParaRPr lang="en-US"/>
          </a:p>
        </p:txBody>
      </p:sp>
    </p:spTree>
    <p:extLst>
      <p:ext uri="{BB962C8B-B14F-4D97-AF65-F5344CB8AC3E}">
        <p14:creationId xmlns:p14="http://schemas.microsoft.com/office/powerpoint/2010/main" val="4055834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23</a:t>
            </a:fld>
            <a:endParaRPr lang="en-US"/>
          </a:p>
        </p:txBody>
      </p:sp>
    </p:spTree>
    <p:extLst>
      <p:ext uri="{BB962C8B-B14F-4D97-AF65-F5344CB8AC3E}">
        <p14:creationId xmlns:p14="http://schemas.microsoft.com/office/powerpoint/2010/main" val="3758880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24</a:t>
            </a:fld>
            <a:endParaRPr lang="en-US"/>
          </a:p>
        </p:txBody>
      </p:sp>
    </p:spTree>
    <p:extLst>
      <p:ext uri="{BB962C8B-B14F-4D97-AF65-F5344CB8AC3E}">
        <p14:creationId xmlns:p14="http://schemas.microsoft.com/office/powerpoint/2010/main" val="3094918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25</a:t>
            </a:fld>
            <a:endParaRPr lang="en-US"/>
          </a:p>
        </p:txBody>
      </p:sp>
    </p:spTree>
    <p:extLst>
      <p:ext uri="{BB962C8B-B14F-4D97-AF65-F5344CB8AC3E}">
        <p14:creationId xmlns:p14="http://schemas.microsoft.com/office/powerpoint/2010/main" val="4225593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26</a:t>
            </a:fld>
            <a:endParaRPr lang="en-US"/>
          </a:p>
        </p:txBody>
      </p:sp>
    </p:spTree>
    <p:extLst>
      <p:ext uri="{BB962C8B-B14F-4D97-AF65-F5344CB8AC3E}">
        <p14:creationId xmlns:p14="http://schemas.microsoft.com/office/powerpoint/2010/main" val="25767515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27</a:t>
            </a:fld>
            <a:endParaRPr lang="en-US"/>
          </a:p>
        </p:txBody>
      </p:sp>
    </p:spTree>
    <p:extLst>
      <p:ext uri="{BB962C8B-B14F-4D97-AF65-F5344CB8AC3E}">
        <p14:creationId xmlns:p14="http://schemas.microsoft.com/office/powerpoint/2010/main" val="559200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28</a:t>
            </a:fld>
            <a:endParaRPr lang="en-US"/>
          </a:p>
        </p:txBody>
      </p:sp>
    </p:spTree>
    <p:extLst>
      <p:ext uri="{BB962C8B-B14F-4D97-AF65-F5344CB8AC3E}">
        <p14:creationId xmlns:p14="http://schemas.microsoft.com/office/powerpoint/2010/main" val="1217598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1324444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dirty="0"/>
          </a:p>
        </p:txBody>
      </p:sp>
    </p:spTree>
    <p:extLst>
      <p:ext uri="{BB962C8B-B14F-4D97-AF65-F5344CB8AC3E}">
        <p14:creationId xmlns:p14="http://schemas.microsoft.com/office/powerpoint/2010/main" val="1490368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dirty="0"/>
          </a:p>
        </p:txBody>
      </p:sp>
    </p:spTree>
    <p:extLst>
      <p:ext uri="{BB962C8B-B14F-4D97-AF65-F5344CB8AC3E}">
        <p14:creationId xmlns:p14="http://schemas.microsoft.com/office/powerpoint/2010/main" val="2606224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9</a:t>
            </a:fld>
            <a:endParaRPr lang="en-US" dirty="0"/>
          </a:p>
        </p:txBody>
      </p:sp>
    </p:spTree>
    <p:extLst>
      <p:ext uri="{BB962C8B-B14F-4D97-AF65-F5344CB8AC3E}">
        <p14:creationId xmlns:p14="http://schemas.microsoft.com/office/powerpoint/2010/main" val="646490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10</a:t>
            </a:fld>
            <a:endParaRPr lang="en-US" dirty="0"/>
          </a:p>
        </p:txBody>
      </p:sp>
    </p:spTree>
    <p:extLst>
      <p:ext uri="{BB962C8B-B14F-4D97-AF65-F5344CB8AC3E}">
        <p14:creationId xmlns:p14="http://schemas.microsoft.com/office/powerpoint/2010/main" val="133048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11</a:t>
            </a:fld>
            <a:endParaRPr lang="en-US" dirty="0"/>
          </a:p>
        </p:txBody>
      </p:sp>
    </p:spTree>
    <p:extLst>
      <p:ext uri="{BB962C8B-B14F-4D97-AF65-F5344CB8AC3E}">
        <p14:creationId xmlns:p14="http://schemas.microsoft.com/office/powerpoint/2010/main" val="2507419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14</a:t>
            </a:fld>
            <a:endParaRPr lang="en-US" dirty="0"/>
          </a:p>
        </p:txBody>
      </p:sp>
    </p:spTree>
    <p:extLst>
      <p:ext uri="{BB962C8B-B14F-4D97-AF65-F5344CB8AC3E}">
        <p14:creationId xmlns:p14="http://schemas.microsoft.com/office/powerpoint/2010/main" val="1696028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dirty="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epic.org/privacy/cloud-ac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hyperlink" Target="https://epic.org/privacy/cloud-ac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96048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Module II. Cyber Governance</a:t>
            </a:r>
            <a:br>
              <a:rPr lang="en-US" sz="3300" dirty="0"/>
            </a:br>
            <a:r>
              <a:rPr lang="en-US" sz="2700" dirty="0"/>
              <a:t>Week 4: Cyber Governance – Courts </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8 – Cyberspace &amp; Jurisdiction; Foreign Intelligence Surveillance Courts</a:t>
            </a:r>
          </a:p>
        </p:txBody>
      </p:sp>
      <p:sp>
        <p:nvSpPr>
          <p:cNvPr id="3" name="TextBox 2">
            <a:extLst>
              <a:ext uri="{FF2B5EF4-FFF2-40B4-BE49-F238E27FC236}">
                <a16:creationId xmlns:a16="http://schemas.microsoft.com/office/drawing/2014/main" xmlns="" id="{1BF1DC23-74AD-4898-8707-C7B8D4607BDC}"/>
              </a:ext>
            </a:extLst>
          </p:cNvPr>
          <p:cNvSpPr txBox="1"/>
          <p:nvPr/>
        </p:nvSpPr>
        <p:spPr>
          <a:xfrm>
            <a:off x="2251494" y="5594230"/>
            <a:ext cx="5345501" cy="600164"/>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students Zachary Higham and Ann Mallison for their assistance with this lesson.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Constitutional Grant of Authority</a:t>
            </a:r>
          </a:p>
        </p:txBody>
      </p:sp>
      <p:sp>
        <p:nvSpPr>
          <p:cNvPr id="3" name="Content Placeholder 2"/>
          <p:cNvSpPr>
            <a:spLocks noGrp="1"/>
          </p:cNvSpPr>
          <p:nvPr>
            <p:ph idx="1"/>
          </p:nvPr>
        </p:nvSpPr>
        <p:spPr>
          <a:xfrm>
            <a:off x="628650" y="1782528"/>
            <a:ext cx="7886700" cy="4696506"/>
          </a:xfrm>
        </p:spPr>
        <p:txBody>
          <a:bodyPr/>
          <a:lstStyle/>
          <a:p>
            <a:pPr marL="0" indent="0">
              <a:buNone/>
            </a:pPr>
            <a:r>
              <a:rPr lang="en-US" dirty="0"/>
              <a:t>The Fifth and Fourteenth Amendments to the US Constitution guarantee the right to </a:t>
            </a:r>
            <a:r>
              <a:rPr lang="en-US" b="1" i="1" dirty="0"/>
              <a:t>due process</a:t>
            </a:r>
            <a:r>
              <a:rPr lang="en-US" dirty="0"/>
              <a:t>. In modern civil lawsuits, this includes </a:t>
            </a:r>
            <a:r>
              <a:rPr lang="en-US" b="1" i="1" dirty="0"/>
              <a:t>service of process</a:t>
            </a:r>
            <a:r>
              <a:rPr lang="en-US" dirty="0"/>
              <a:t>.</a:t>
            </a:r>
          </a:p>
          <a:p>
            <a:r>
              <a:rPr lang="en-US" dirty="0"/>
              <a:t>The process that is served on the defendant includes</a:t>
            </a:r>
          </a:p>
          <a:p>
            <a:pPr lvl="1"/>
            <a:r>
              <a:rPr lang="en-US" b="1" dirty="0"/>
              <a:t>Notice</a:t>
            </a:r>
            <a:r>
              <a:rPr lang="en-US" dirty="0"/>
              <a:t> of the pending lawsuit against the defendant</a:t>
            </a:r>
          </a:p>
          <a:p>
            <a:pPr lvl="1"/>
            <a:r>
              <a:rPr lang="en-US" dirty="0"/>
              <a:t>A copy of the </a:t>
            </a:r>
            <a:r>
              <a:rPr lang="en-US" b="1" dirty="0"/>
              <a:t>Complaint</a:t>
            </a:r>
            <a:r>
              <a:rPr lang="en-US" dirty="0"/>
              <a:t> that has been filed with the court to initiate the lawsuit. </a:t>
            </a:r>
          </a:p>
          <a:p>
            <a:r>
              <a:rPr lang="en-US" dirty="0"/>
              <a:t>Proper service of process establishes personal jurisdiction of the court over the person served. </a:t>
            </a:r>
          </a:p>
          <a:p>
            <a:r>
              <a:rPr lang="en-US" dirty="0"/>
              <a:t>If the defendant ignores further pleadings or fails to participate, then the court may find the defendant in default and award relief to the claimant, petitioner or plaintiff.</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the defendant has "sufficient minimum contacts" with the forum state such that "maintenance of the suit does not offend traditional notions of fair play and substantial justice."</a:t>
            </a:r>
          </a:p>
        </p:txBody>
      </p:sp>
      <p:pic>
        <p:nvPicPr>
          <p:cNvPr id="7" name="Picture 6" descr="Image of the Constitution.">
            <a:extLst>
              <a:ext uri="{FF2B5EF4-FFF2-40B4-BE49-F238E27FC236}">
                <a16:creationId xmlns:a16="http://schemas.microsoft.com/office/drawing/2014/main" xmlns="" id="{1B2F8975-B662-4645-A148-955418D83D36}"/>
              </a:ext>
            </a:extLst>
          </p:cNvPr>
          <p:cNvPicPr>
            <a:picLocks noChangeAspect="1"/>
          </p:cNvPicPr>
          <p:nvPr/>
        </p:nvPicPr>
        <p:blipFill>
          <a:blip r:embed="rId3"/>
          <a:stretch>
            <a:fillRect/>
          </a:stretch>
        </p:blipFill>
        <p:spPr>
          <a:xfrm>
            <a:off x="7287065" y="365126"/>
            <a:ext cx="1406884" cy="1055939"/>
          </a:xfrm>
          <a:prstGeom prst="rect">
            <a:avLst/>
          </a:prstGeom>
        </p:spPr>
      </p:pic>
    </p:spTree>
    <p:extLst>
      <p:ext uri="{BB962C8B-B14F-4D97-AF65-F5344CB8AC3E}">
        <p14:creationId xmlns:p14="http://schemas.microsoft.com/office/powerpoint/2010/main" val="137030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3886" y="757723"/>
            <a:ext cx="6821934" cy="924659"/>
          </a:xfrm>
          <a:noFill/>
          <a:ln w="25400">
            <a:noFill/>
          </a:ln>
        </p:spPr>
        <p:txBody>
          <a:bodyPr/>
          <a:lstStyle/>
          <a:p>
            <a:pPr marL="0" indent="0">
              <a:lnSpc>
                <a:spcPct val="100000"/>
              </a:lnSpc>
              <a:buNone/>
            </a:pPr>
            <a:r>
              <a:rPr lang="en-US" sz="3600" dirty="0"/>
              <a:t>Where can a person properly be served? </a:t>
            </a:r>
          </a:p>
        </p:txBody>
      </p:sp>
      <p:sp>
        <p:nvSpPr>
          <p:cNvPr id="3" name="Content Placeholder 2"/>
          <p:cNvSpPr>
            <a:spLocks noGrp="1"/>
          </p:cNvSpPr>
          <p:nvPr>
            <p:ph idx="1"/>
          </p:nvPr>
        </p:nvSpPr>
        <p:spPr>
          <a:xfrm>
            <a:off x="628650" y="1470212"/>
            <a:ext cx="7886700" cy="4167735"/>
          </a:xfrm>
        </p:spPr>
        <p:txBody>
          <a:bodyPr/>
          <a:lstStyle/>
          <a:p>
            <a:pPr marL="0" indent="0" algn="ctr">
              <a:lnSpc>
                <a:spcPct val="100000"/>
              </a:lnSpc>
              <a:buNone/>
            </a:pPr>
            <a:endParaRPr lang="en-US" sz="2400" dirty="0"/>
          </a:p>
          <a:p>
            <a:pPr marL="0" indent="0">
              <a:lnSpc>
                <a:spcPct val="100000"/>
              </a:lnSpc>
              <a:buNone/>
            </a:pPr>
            <a:r>
              <a:rPr lang="en-US" sz="2400" dirty="0"/>
              <a:t>Service is not always proper. Sometimes an individual has not connection to the forum state. Why should someone from Texas or California be haled into court in New York or Hawai’i? </a:t>
            </a:r>
          </a:p>
          <a:p>
            <a:pPr marL="0" indent="0">
              <a:lnSpc>
                <a:spcPct val="100000"/>
              </a:lnSpc>
              <a:buNone/>
            </a:pPr>
            <a:endParaRPr lang="en-US" sz="2400" dirty="0"/>
          </a:p>
          <a:p>
            <a:pPr marL="0" indent="0">
              <a:lnSpc>
                <a:spcPct val="100000"/>
              </a:lnSpc>
              <a:buNone/>
            </a:pPr>
            <a:r>
              <a:rPr lang="en-US" sz="2400" dirty="0"/>
              <a:t>To answer this question, the US Supreme Court established a “minimum contacts” test. A defendant must have  "sufficient minimum contacts" with the forum state such that "maintenance of the suit does not offend traditional notions of fair play and substantial justice.“</a:t>
            </a:r>
            <a:r>
              <a:rPr lang="en-US" sz="2400" baseline="30000" dirty="0"/>
              <a:t>2</a:t>
            </a:r>
            <a:endParaRPr lang="en-US" baseline="30000" dirty="0"/>
          </a:p>
        </p:txBody>
      </p:sp>
      <p:sp>
        <p:nvSpPr>
          <p:cNvPr id="4" name="TextBox 3">
            <a:extLst>
              <a:ext uri="{FF2B5EF4-FFF2-40B4-BE49-F238E27FC236}">
                <a16:creationId xmlns:a16="http://schemas.microsoft.com/office/drawing/2014/main" xmlns="" id="{CCF830C4-DF8A-4623-BF2B-AF1BC7243598}"/>
              </a:ext>
            </a:extLst>
          </p:cNvPr>
          <p:cNvSpPr txBox="1"/>
          <p:nvPr/>
        </p:nvSpPr>
        <p:spPr>
          <a:xfrm>
            <a:off x="628650" y="6316394"/>
            <a:ext cx="7727559" cy="400110"/>
          </a:xfrm>
          <a:prstGeom prst="rect">
            <a:avLst/>
          </a:prstGeom>
          <a:noFill/>
        </p:spPr>
        <p:txBody>
          <a:bodyPr wrap="square" rtlCol="0">
            <a:spAutoFit/>
          </a:bodyPr>
          <a:lstStyle/>
          <a:p>
            <a:r>
              <a:rPr lang="en-US" sz="1000" i="1" dirty="0">
                <a:latin typeface="+mn-lt"/>
              </a:rPr>
              <a:t>2. Int'l Shoe Co. v. State of Wash., Office of Unemployment Comp. &amp; Placement</a:t>
            </a:r>
            <a:r>
              <a:rPr lang="en-US" sz="1000" dirty="0">
                <a:latin typeface="+mn-lt"/>
              </a:rPr>
              <a:t>, 326 U.S. 310, 66 S. Ct. 154, 90 L. Ed. 95 (1945)</a:t>
            </a:r>
          </a:p>
          <a:p>
            <a:endParaRPr lang="en-US" sz="1000" dirty="0">
              <a:latin typeface="+mn-lt"/>
            </a:endParaRPr>
          </a:p>
        </p:txBody>
      </p:sp>
      <p:pic>
        <p:nvPicPr>
          <p:cNvPr id="5" name="Picture 4" descr="Clipart of a delivery person.">
            <a:extLst>
              <a:ext uri="{FF2B5EF4-FFF2-40B4-BE49-F238E27FC236}">
                <a16:creationId xmlns:a16="http://schemas.microsoft.com/office/drawing/2014/main" xmlns="" id="{557DB994-7FC7-43B1-B66A-FECB048548A7}"/>
              </a:ext>
            </a:extLst>
          </p:cNvPr>
          <p:cNvPicPr>
            <a:picLocks noChangeAspect="1"/>
          </p:cNvPicPr>
          <p:nvPr/>
        </p:nvPicPr>
        <p:blipFill>
          <a:blip r:embed="rId3"/>
          <a:stretch>
            <a:fillRect/>
          </a:stretch>
        </p:blipFill>
        <p:spPr>
          <a:xfrm>
            <a:off x="7235820" y="343678"/>
            <a:ext cx="1279530" cy="1924957"/>
          </a:xfrm>
          <a:prstGeom prst="rect">
            <a:avLst/>
          </a:prstGeom>
        </p:spPr>
      </p:pic>
    </p:spTree>
    <p:extLst>
      <p:ext uri="{BB962C8B-B14F-4D97-AF65-F5344CB8AC3E}">
        <p14:creationId xmlns:p14="http://schemas.microsoft.com/office/powerpoint/2010/main" val="155710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3205B4-0A99-43F0-BB8F-F4EDAF771495}"/>
              </a:ext>
            </a:extLst>
          </p:cNvPr>
          <p:cNvSpPr>
            <a:spLocks noGrp="1"/>
          </p:cNvSpPr>
          <p:nvPr>
            <p:ph type="title"/>
          </p:nvPr>
        </p:nvSpPr>
        <p:spPr/>
        <p:txBody>
          <a:bodyPr/>
          <a:lstStyle/>
          <a:p>
            <a:pPr marL="0" indent="0">
              <a:buNone/>
            </a:pPr>
            <a:r>
              <a:rPr lang="en-US" sz="3600" dirty="0"/>
              <a:t>What constitutes “sufficient minimum contacts?”</a:t>
            </a:r>
          </a:p>
        </p:txBody>
      </p:sp>
      <p:sp>
        <p:nvSpPr>
          <p:cNvPr id="3" name="Content Placeholder 2">
            <a:extLst>
              <a:ext uri="{FF2B5EF4-FFF2-40B4-BE49-F238E27FC236}">
                <a16:creationId xmlns:a16="http://schemas.microsoft.com/office/drawing/2014/main" xmlns="" id="{82A24006-CA4B-4A67-9848-D6F205322A61}"/>
              </a:ext>
            </a:extLst>
          </p:cNvPr>
          <p:cNvSpPr>
            <a:spLocks noGrp="1"/>
          </p:cNvSpPr>
          <p:nvPr>
            <p:ph idx="1"/>
          </p:nvPr>
        </p:nvSpPr>
        <p:spPr>
          <a:xfrm>
            <a:off x="628650" y="1531663"/>
            <a:ext cx="7886700" cy="4351338"/>
          </a:xfrm>
        </p:spPr>
        <p:txBody>
          <a:bodyPr/>
          <a:lstStyle/>
          <a:p>
            <a:pPr marL="0" indent="0" algn="ctr">
              <a:buNone/>
            </a:pPr>
            <a:endParaRPr lang="en-US" dirty="0"/>
          </a:p>
          <a:p>
            <a:pPr marL="0" indent="0">
              <a:lnSpc>
                <a:spcPct val="100000"/>
              </a:lnSpc>
              <a:buNone/>
            </a:pPr>
            <a:r>
              <a:rPr lang="en-US" sz="2400" dirty="0"/>
              <a:t>“The defendant must have purposefully directed its actions at the forum state, and the claims must arise out of or relate to the contacts.”</a:t>
            </a:r>
            <a:r>
              <a:rPr lang="en-US" sz="2400" baseline="30000" dirty="0"/>
              <a:t>3</a:t>
            </a:r>
          </a:p>
        </p:txBody>
      </p:sp>
      <p:sp>
        <p:nvSpPr>
          <p:cNvPr id="6" name="TextBox 5">
            <a:extLst>
              <a:ext uri="{FF2B5EF4-FFF2-40B4-BE49-F238E27FC236}">
                <a16:creationId xmlns:a16="http://schemas.microsoft.com/office/drawing/2014/main" xmlns="" id="{379B4BB8-FBAA-4711-BCDB-36C7F5F13594}"/>
              </a:ext>
            </a:extLst>
          </p:cNvPr>
          <p:cNvSpPr txBox="1"/>
          <p:nvPr/>
        </p:nvSpPr>
        <p:spPr>
          <a:xfrm>
            <a:off x="454121" y="6539548"/>
            <a:ext cx="7972643" cy="400110"/>
          </a:xfrm>
          <a:prstGeom prst="rect">
            <a:avLst/>
          </a:prstGeom>
          <a:noFill/>
        </p:spPr>
        <p:txBody>
          <a:bodyPr wrap="square" rtlCol="0">
            <a:spAutoFit/>
          </a:bodyPr>
          <a:lstStyle/>
          <a:p>
            <a:r>
              <a:rPr lang="en-US" sz="1000" dirty="0">
                <a:latin typeface="+mn-lt"/>
              </a:rPr>
              <a:t>3</a:t>
            </a:r>
            <a:r>
              <a:rPr lang="en-US" sz="1000" i="1" dirty="0">
                <a:latin typeface="+mn-lt"/>
              </a:rPr>
              <a:t>. </a:t>
            </a:r>
            <a:r>
              <a:rPr lang="en-US" sz="1000" i="1" dirty="0" err="1">
                <a:latin typeface="+mn-lt"/>
              </a:rPr>
              <a:t>Rilley</a:t>
            </a:r>
            <a:r>
              <a:rPr lang="en-US" sz="1000" i="1" dirty="0">
                <a:latin typeface="+mn-lt"/>
              </a:rPr>
              <a:t> v. </a:t>
            </a:r>
            <a:r>
              <a:rPr lang="en-US" sz="1000" i="1" dirty="0" err="1">
                <a:latin typeface="+mn-lt"/>
              </a:rPr>
              <a:t>MoneyMutual</a:t>
            </a:r>
            <a:r>
              <a:rPr lang="en-US" sz="1000" i="1" dirty="0">
                <a:latin typeface="+mn-lt"/>
              </a:rPr>
              <a:t>, LLC</a:t>
            </a:r>
            <a:r>
              <a:rPr lang="en-US" sz="1000" dirty="0">
                <a:latin typeface="+mn-lt"/>
              </a:rPr>
              <a:t>, 884 N.W.2d 321 (Minn. 2016), cert. denied, 137 S. Ct. 1331, 197 L. Ed. 2d 518 (2017)</a:t>
            </a:r>
          </a:p>
          <a:p>
            <a:endParaRPr lang="en-US" sz="1000" dirty="0">
              <a:latin typeface="+mn-lt"/>
            </a:endParaRPr>
          </a:p>
        </p:txBody>
      </p:sp>
      <p:pic>
        <p:nvPicPr>
          <p:cNvPr id="5" name="Picture 4" descr="Image of a hand touching a circle in a network.">
            <a:extLst>
              <a:ext uri="{FF2B5EF4-FFF2-40B4-BE49-F238E27FC236}">
                <a16:creationId xmlns:a16="http://schemas.microsoft.com/office/drawing/2014/main" xmlns="" id="{87A4DBF6-E820-4309-8BF0-703FE2C6B07A}"/>
              </a:ext>
            </a:extLst>
          </p:cNvPr>
          <p:cNvPicPr>
            <a:picLocks noChangeAspect="1"/>
          </p:cNvPicPr>
          <p:nvPr/>
        </p:nvPicPr>
        <p:blipFill>
          <a:blip r:embed="rId2"/>
          <a:stretch>
            <a:fillRect/>
          </a:stretch>
        </p:blipFill>
        <p:spPr>
          <a:xfrm>
            <a:off x="3052762" y="3857351"/>
            <a:ext cx="3038475" cy="2025650"/>
          </a:xfrm>
          <a:prstGeom prst="rect">
            <a:avLst/>
          </a:prstGeom>
        </p:spPr>
      </p:pic>
    </p:spTree>
    <p:extLst>
      <p:ext uri="{BB962C8B-B14F-4D97-AF65-F5344CB8AC3E}">
        <p14:creationId xmlns:p14="http://schemas.microsoft.com/office/powerpoint/2010/main" val="1956559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C3A483-6C8C-4EBD-A121-82AE6D71919A}"/>
              </a:ext>
            </a:extLst>
          </p:cNvPr>
          <p:cNvSpPr>
            <a:spLocks noGrp="1"/>
          </p:cNvSpPr>
          <p:nvPr>
            <p:ph type="title"/>
          </p:nvPr>
        </p:nvSpPr>
        <p:spPr/>
        <p:txBody>
          <a:bodyPr/>
          <a:lstStyle/>
          <a:p>
            <a:r>
              <a:rPr lang="en-US" dirty="0"/>
              <a:t>5 Factor Minimum Contacts Test</a:t>
            </a:r>
          </a:p>
        </p:txBody>
      </p:sp>
      <p:sp>
        <p:nvSpPr>
          <p:cNvPr id="3" name="Content Placeholder 2">
            <a:extLst>
              <a:ext uri="{FF2B5EF4-FFF2-40B4-BE49-F238E27FC236}">
                <a16:creationId xmlns:a16="http://schemas.microsoft.com/office/drawing/2014/main" xmlns="" id="{47C8492B-BA9C-42E7-8253-5C76F91845B9}"/>
              </a:ext>
            </a:extLst>
          </p:cNvPr>
          <p:cNvSpPr>
            <a:spLocks noGrp="1"/>
          </p:cNvSpPr>
          <p:nvPr>
            <p:ph idx="1"/>
          </p:nvPr>
        </p:nvSpPr>
        <p:spPr/>
        <p:txBody>
          <a:bodyPr/>
          <a:lstStyle/>
          <a:p>
            <a:pPr marL="0" indent="0">
              <a:buNone/>
            </a:pPr>
            <a:r>
              <a:rPr lang="en-US" dirty="0"/>
              <a:t>As part of the “minimum contacts” test, a court considers five factors, the first three of which are given greater weight:</a:t>
            </a:r>
            <a:r>
              <a:rPr lang="en-US" baseline="30000" dirty="0"/>
              <a:t>4</a:t>
            </a:r>
          </a:p>
          <a:p>
            <a:pPr marL="0" indent="0">
              <a:buNone/>
            </a:pPr>
            <a:endParaRPr lang="en-US" dirty="0"/>
          </a:p>
          <a:p>
            <a:pPr marL="457200" indent="-457200">
              <a:buFont typeface="+mj-lt"/>
              <a:buAutoNum type="arabicPeriod"/>
            </a:pPr>
            <a:r>
              <a:rPr lang="en-US" b="1" dirty="0"/>
              <a:t>the quantity of the defendant's contacts with the forum state,</a:t>
            </a:r>
          </a:p>
          <a:p>
            <a:pPr marL="457200" indent="-457200">
              <a:buFont typeface="+mj-lt"/>
              <a:buAutoNum type="arabicPeriod"/>
            </a:pPr>
            <a:r>
              <a:rPr lang="en-US" b="1" dirty="0"/>
              <a:t>the nature and quality of the defendant's contacts with the forum state, </a:t>
            </a:r>
          </a:p>
          <a:p>
            <a:pPr marL="457200" indent="-457200">
              <a:buFont typeface="+mj-lt"/>
              <a:buAutoNum type="arabicPeriod"/>
            </a:pPr>
            <a:r>
              <a:rPr lang="en-US" b="1" dirty="0"/>
              <a:t>the connection between the claims and the defendant's contacts,</a:t>
            </a:r>
            <a:r>
              <a:rPr lang="en-US" dirty="0"/>
              <a:t> </a:t>
            </a:r>
          </a:p>
          <a:p>
            <a:pPr marL="457200" indent="-457200">
              <a:buFont typeface="+mj-lt"/>
              <a:buAutoNum type="arabicPeriod"/>
            </a:pPr>
            <a:r>
              <a:rPr lang="en-US" dirty="0"/>
              <a:t>the forum state's interest in providing a forum, and </a:t>
            </a:r>
          </a:p>
          <a:p>
            <a:pPr marL="457200" indent="-457200">
              <a:buFont typeface="+mj-lt"/>
              <a:buAutoNum type="arabicPeriod"/>
            </a:pPr>
            <a:r>
              <a:rPr lang="en-US" dirty="0"/>
              <a:t>the convenience of the parties. </a:t>
            </a:r>
          </a:p>
        </p:txBody>
      </p:sp>
      <p:sp>
        <p:nvSpPr>
          <p:cNvPr id="4" name="TextBox 3">
            <a:extLst>
              <a:ext uri="{FF2B5EF4-FFF2-40B4-BE49-F238E27FC236}">
                <a16:creationId xmlns:a16="http://schemas.microsoft.com/office/drawing/2014/main" xmlns="" id="{FAF31CD3-8BCE-4CAB-BC29-788C41C9BAA8}"/>
              </a:ext>
            </a:extLst>
          </p:cNvPr>
          <p:cNvSpPr txBox="1"/>
          <p:nvPr/>
        </p:nvSpPr>
        <p:spPr>
          <a:xfrm>
            <a:off x="628650" y="6316394"/>
            <a:ext cx="7727559" cy="400110"/>
          </a:xfrm>
          <a:prstGeom prst="rect">
            <a:avLst/>
          </a:prstGeom>
          <a:noFill/>
        </p:spPr>
        <p:txBody>
          <a:bodyPr wrap="square" rtlCol="0">
            <a:spAutoFit/>
          </a:bodyPr>
          <a:lstStyle/>
          <a:p>
            <a:r>
              <a:rPr lang="en-US" sz="1000" i="1" dirty="0">
                <a:latin typeface="+mn-lt"/>
              </a:rPr>
              <a:t>4. Int'l Shoe Co. v. State of Wash., Office of Unemployment Comp. &amp; Placement</a:t>
            </a:r>
            <a:r>
              <a:rPr lang="en-US" sz="1000" dirty="0">
                <a:latin typeface="+mn-lt"/>
              </a:rPr>
              <a:t>, 326 U.S. 310, 66 S. Ct. 154, 90 L. Ed. 95 (1945)</a:t>
            </a:r>
          </a:p>
          <a:p>
            <a:endParaRPr lang="en-US" sz="1000" dirty="0">
              <a:latin typeface="+mn-lt"/>
            </a:endParaRPr>
          </a:p>
        </p:txBody>
      </p:sp>
    </p:spTree>
    <p:extLst>
      <p:ext uri="{BB962C8B-B14F-4D97-AF65-F5344CB8AC3E}">
        <p14:creationId xmlns:p14="http://schemas.microsoft.com/office/powerpoint/2010/main" val="3490268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ECDD662-F1F0-4322-B0CD-74E7CD8DC86D}"/>
              </a:ext>
            </a:extLst>
          </p:cNvPr>
          <p:cNvSpPr>
            <a:spLocks noGrp="1"/>
          </p:cNvSpPr>
          <p:nvPr>
            <p:ph type="title"/>
          </p:nvPr>
        </p:nvSpPr>
        <p:spPr/>
        <p:txBody>
          <a:bodyPr/>
          <a:lstStyle/>
          <a:p>
            <a:r>
              <a:rPr lang="en-US" dirty="0"/>
              <a:t>Section 2:</a:t>
            </a:r>
          </a:p>
        </p:txBody>
      </p:sp>
      <p:sp>
        <p:nvSpPr>
          <p:cNvPr id="5" name="Text Placeholder 4">
            <a:extLst>
              <a:ext uri="{FF2B5EF4-FFF2-40B4-BE49-F238E27FC236}">
                <a16:creationId xmlns:a16="http://schemas.microsoft.com/office/drawing/2014/main" xmlns="" id="{BA88E03F-395A-43B3-B43A-24101287A8AC}"/>
              </a:ext>
            </a:extLst>
          </p:cNvPr>
          <p:cNvSpPr>
            <a:spLocks noGrp="1"/>
          </p:cNvSpPr>
          <p:nvPr>
            <p:ph type="body" idx="1"/>
          </p:nvPr>
        </p:nvSpPr>
        <p:spPr/>
        <p:txBody>
          <a:bodyPr/>
          <a:lstStyle/>
          <a:p>
            <a:r>
              <a:rPr lang="en-US" dirty="0"/>
              <a:t>“Minimum Contacts” in Cyberspace </a:t>
            </a:r>
          </a:p>
        </p:txBody>
      </p:sp>
      <p:pic>
        <p:nvPicPr>
          <p:cNvPr id="3" name="Picture 2" descr="Image of two computer monitors with hands extending from each.  One is holding a credit card and the other a shopping bag.">
            <a:extLst>
              <a:ext uri="{FF2B5EF4-FFF2-40B4-BE49-F238E27FC236}">
                <a16:creationId xmlns:a16="http://schemas.microsoft.com/office/drawing/2014/main" xmlns="" id="{4BE7C71A-B0F8-4E6C-B1DE-B7DBB0C69145}"/>
              </a:ext>
            </a:extLst>
          </p:cNvPr>
          <p:cNvPicPr>
            <a:picLocks noChangeAspect="1"/>
          </p:cNvPicPr>
          <p:nvPr/>
        </p:nvPicPr>
        <p:blipFill>
          <a:blip r:embed="rId3"/>
          <a:stretch>
            <a:fillRect/>
          </a:stretch>
        </p:blipFill>
        <p:spPr>
          <a:xfrm>
            <a:off x="3292133" y="2268536"/>
            <a:ext cx="5218455" cy="2237421"/>
          </a:xfrm>
          <a:prstGeom prst="rect">
            <a:avLst/>
          </a:prstGeom>
        </p:spPr>
      </p:pic>
    </p:spTree>
    <p:extLst>
      <p:ext uri="{BB962C8B-B14F-4D97-AF65-F5344CB8AC3E}">
        <p14:creationId xmlns:p14="http://schemas.microsoft.com/office/powerpoint/2010/main" val="2420316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7BB718EC-9F5F-45FE-805C-E9D25AA85E45}"/>
              </a:ext>
            </a:extLst>
          </p:cNvPr>
          <p:cNvSpPr>
            <a:spLocks noGrp="1"/>
          </p:cNvSpPr>
          <p:nvPr>
            <p:ph type="title"/>
          </p:nvPr>
        </p:nvSpPr>
        <p:spPr/>
        <p:txBody>
          <a:bodyPr/>
          <a:lstStyle/>
          <a:p>
            <a:r>
              <a:rPr lang="en-US" dirty="0"/>
              <a:t>“Minimum Contacts” in Cyberspace</a:t>
            </a:r>
          </a:p>
        </p:txBody>
      </p:sp>
      <p:sp>
        <p:nvSpPr>
          <p:cNvPr id="5" name="Content Placeholder 4">
            <a:extLst>
              <a:ext uri="{FF2B5EF4-FFF2-40B4-BE49-F238E27FC236}">
                <a16:creationId xmlns:a16="http://schemas.microsoft.com/office/drawing/2014/main" xmlns="" id="{50C1AC13-C79E-41A2-ADF0-E551300F27A5}"/>
              </a:ext>
            </a:extLst>
          </p:cNvPr>
          <p:cNvSpPr>
            <a:spLocks noGrp="1"/>
          </p:cNvSpPr>
          <p:nvPr>
            <p:ph idx="1"/>
          </p:nvPr>
        </p:nvSpPr>
        <p:spPr>
          <a:xfrm>
            <a:off x="628650" y="1480457"/>
            <a:ext cx="7886700" cy="4696506"/>
          </a:xfrm>
        </p:spPr>
        <p:txBody>
          <a:bodyPr/>
          <a:lstStyle/>
          <a:p>
            <a:pPr marL="0" indent="0">
              <a:buNone/>
            </a:pPr>
            <a:r>
              <a:rPr lang="en-US" dirty="0"/>
              <a:t>The Internet connects billions of people all over the world every day. This can give rise to countless interactions and contacts. When a lawsuit arises because of online activity, it is not always clear if the defendant has “sufficient minimum contacts” to be sued in the plaintiff’s preferred forum. </a:t>
            </a:r>
          </a:p>
          <a:p>
            <a:pPr marL="0" indent="0">
              <a:buNone/>
            </a:pPr>
            <a:endParaRPr lang="en-US" dirty="0"/>
          </a:p>
          <a:p>
            <a:pPr marL="0" indent="0">
              <a:buNone/>
            </a:pPr>
            <a:r>
              <a:rPr lang="en-US" dirty="0"/>
              <a:t>When do online activities subject a defendant to personal jurisdiction?</a:t>
            </a:r>
          </a:p>
          <a:p>
            <a:pPr marL="0" indent="0">
              <a:buNone/>
            </a:pPr>
            <a:endParaRPr lang="en-US" dirty="0"/>
          </a:p>
          <a:p>
            <a:pPr marL="0" indent="0">
              <a:buNone/>
            </a:pPr>
            <a:r>
              <a:rPr lang="en-US" dirty="0"/>
              <a:t>The courts have answered  this question in a pair of cases:</a:t>
            </a:r>
          </a:p>
          <a:p>
            <a:pPr marL="0" indent="0">
              <a:buNone/>
            </a:pPr>
            <a:r>
              <a:rPr lang="en-US" dirty="0"/>
              <a:t>	1.  </a:t>
            </a:r>
            <a:r>
              <a:rPr lang="en-US" i="1" dirty="0"/>
              <a:t>Zippo Manufacturing Co. v. Zippo Dot Com, Inc.</a:t>
            </a:r>
          </a:p>
          <a:p>
            <a:pPr marL="0" indent="0">
              <a:buNone/>
            </a:pPr>
            <a:r>
              <a:rPr lang="en-US" i="1" dirty="0"/>
              <a:t>	2.  </a:t>
            </a:r>
            <a:r>
              <a:rPr lang="en-US" i="1" dirty="0" err="1"/>
              <a:t>Rilley</a:t>
            </a:r>
            <a:r>
              <a:rPr lang="en-US" i="1" dirty="0"/>
              <a:t> v. </a:t>
            </a:r>
            <a:r>
              <a:rPr lang="en-US" i="1" dirty="0" err="1"/>
              <a:t>MoneyMutual</a:t>
            </a:r>
            <a:r>
              <a:rPr lang="en-US" i="1" dirty="0"/>
              <a:t>, LLC. </a:t>
            </a:r>
          </a:p>
          <a:p>
            <a:pPr marL="0" indent="0">
              <a:buNone/>
            </a:pPr>
            <a:endParaRPr lang="en-US" i="1" dirty="0"/>
          </a:p>
        </p:txBody>
      </p:sp>
    </p:spTree>
    <p:extLst>
      <p:ext uri="{BB962C8B-B14F-4D97-AF65-F5344CB8AC3E}">
        <p14:creationId xmlns:p14="http://schemas.microsoft.com/office/powerpoint/2010/main" val="1446281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09105B-8353-4D78-A17F-7513BF4EFCBA}"/>
              </a:ext>
            </a:extLst>
          </p:cNvPr>
          <p:cNvSpPr>
            <a:spLocks noGrp="1"/>
          </p:cNvSpPr>
          <p:nvPr>
            <p:ph type="title"/>
          </p:nvPr>
        </p:nvSpPr>
        <p:spPr>
          <a:xfrm>
            <a:off x="414338" y="530228"/>
            <a:ext cx="8315324" cy="1149349"/>
          </a:xfrm>
        </p:spPr>
        <p:txBody>
          <a:bodyPr/>
          <a:lstStyle/>
          <a:p>
            <a:r>
              <a:rPr lang="en-US" i="1" dirty="0"/>
              <a:t>Zippo Manufacturing Co. v. Zippo Dot Com, Inc.</a:t>
            </a:r>
            <a:r>
              <a:rPr lang="en-US" baseline="30000" dirty="0"/>
              <a:t>5</a:t>
            </a:r>
            <a:r>
              <a:rPr lang="en-US" i="1" dirty="0"/>
              <a:t/>
            </a:r>
            <a:br>
              <a:rPr lang="en-US" i="1" dirty="0"/>
            </a:br>
            <a:endParaRPr lang="en-US" dirty="0"/>
          </a:p>
        </p:txBody>
      </p:sp>
      <p:sp>
        <p:nvSpPr>
          <p:cNvPr id="3" name="Content Placeholder 2">
            <a:extLst>
              <a:ext uri="{FF2B5EF4-FFF2-40B4-BE49-F238E27FC236}">
                <a16:creationId xmlns:a16="http://schemas.microsoft.com/office/drawing/2014/main" xmlns="" id="{F7CDDFCC-F48E-48CF-9F45-2AC1B509F77A}"/>
              </a:ext>
            </a:extLst>
          </p:cNvPr>
          <p:cNvSpPr>
            <a:spLocks noGrp="1"/>
          </p:cNvSpPr>
          <p:nvPr>
            <p:ph idx="1"/>
          </p:nvPr>
        </p:nvSpPr>
        <p:spPr>
          <a:xfrm>
            <a:off x="628650" y="1500188"/>
            <a:ext cx="7886700" cy="4676775"/>
          </a:xfrm>
        </p:spPr>
        <p:txBody>
          <a:bodyPr/>
          <a:lstStyle/>
          <a:p>
            <a:pPr marL="0" indent="0">
              <a:buNone/>
            </a:pPr>
            <a:r>
              <a:rPr lang="en-US" dirty="0"/>
              <a:t>The manufacturer of “Zippo” tobacco lighters filed a suite alleging intellectual property infringement claims against a computer news service based in California, which used the domain name “zippo.com.”</a:t>
            </a:r>
          </a:p>
          <a:p>
            <a:pPr marL="0" indent="0">
              <a:buNone/>
            </a:pPr>
            <a:r>
              <a:rPr lang="en-US" dirty="0"/>
              <a:t>The Western District of Pennsylvania Court held that: “(1) service purposefully availed itself of doing business in Pennsylvania and thus could be subject to personal jurisdiction there; (2) action arose out of service's forum-related conduct; (3) exercise of jurisdiction in Pennsylvania would be reasonable; and (4) venue was proper.”</a:t>
            </a:r>
            <a:br>
              <a:rPr lang="en-US" dirty="0"/>
            </a:br>
            <a:r>
              <a:rPr lang="en-US" dirty="0"/>
              <a:t/>
            </a:r>
            <a:br>
              <a:rPr lang="en-US" dirty="0"/>
            </a:br>
            <a:r>
              <a:rPr lang="en-US" dirty="0"/>
              <a:t>Most importantly, the court developed a sliding scale to determine </a:t>
            </a:r>
          </a:p>
          <a:p>
            <a:pPr marL="0" indent="0">
              <a:buNone/>
            </a:pPr>
            <a:r>
              <a:rPr lang="en-US" dirty="0"/>
              <a:t>The Court established a three-prong test (see next slide) for determining whether a court has jurisdiction over a website. Under the test, “the likelihood that personal jurisdiction can be constitutionally exercised is directly proportionate to the nature and quality of the commercial activity that an entity conducts over the internet.”</a:t>
            </a:r>
          </a:p>
        </p:txBody>
      </p:sp>
      <p:sp>
        <p:nvSpPr>
          <p:cNvPr id="4" name="TextBox 3">
            <a:extLst>
              <a:ext uri="{FF2B5EF4-FFF2-40B4-BE49-F238E27FC236}">
                <a16:creationId xmlns:a16="http://schemas.microsoft.com/office/drawing/2014/main" xmlns="" id="{BEB35295-6170-4BA8-B54A-37C4D706B79F}"/>
              </a:ext>
            </a:extLst>
          </p:cNvPr>
          <p:cNvSpPr txBox="1"/>
          <p:nvPr/>
        </p:nvSpPr>
        <p:spPr>
          <a:xfrm>
            <a:off x="628650" y="6486525"/>
            <a:ext cx="7886700" cy="400110"/>
          </a:xfrm>
          <a:prstGeom prst="rect">
            <a:avLst/>
          </a:prstGeom>
          <a:noFill/>
        </p:spPr>
        <p:txBody>
          <a:bodyPr wrap="square" rtlCol="0">
            <a:spAutoFit/>
          </a:bodyPr>
          <a:lstStyle/>
          <a:p>
            <a:r>
              <a:rPr lang="en-US" sz="1000" dirty="0">
                <a:latin typeface="+mn-lt"/>
              </a:rPr>
              <a:t>5. </a:t>
            </a:r>
            <a:r>
              <a:rPr lang="en-US" sz="1000" i="1" dirty="0">
                <a:latin typeface="+mn-lt"/>
              </a:rPr>
              <a:t>Zippo Mfg. Co. v. Zippo Dot Com, Inc., </a:t>
            </a:r>
            <a:r>
              <a:rPr lang="en-US" sz="1000" dirty="0">
                <a:latin typeface="+mn-lt"/>
              </a:rPr>
              <a:t>952 F. Supp. 1119 (W.D. Pa. 1997)</a:t>
            </a:r>
          </a:p>
          <a:p>
            <a:endParaRPr lang="en-US" sz="1000" dirty="0">
              <a:latin typeface="+mn-lt"/>
            </a:endParaRPr>
          </a:p>
        </p:txBody>
      </p:sp>
    </p:spTree>
    <p:extLst>
      <p:ext uri="{BB962C8B-B14F-4D97-AF65-F5344CB8AC3E}">
        <p14:creationId xmlns:p14="http://schemas.microsoft.com/office/powerpoint/2010/main" val="3715767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1F752F9-A744-4444-B35B-5430C684C634}"/>
              </a:ext>
            </a:extLst>
          </p:cNvPr>
          <p:cNvSpPr>
            <a:spLocks noGrp="1"/>
          </p:cNvSpPr>
          <p:nvPr>
            <p:ph idx="1"/>
          </p:nvPr>
        </p:nvSpPr>
        <p:spPr>
          <a:xfrm>
            <a:off x="628650" y="1825625"/>
            <a:ext cx="7886700" cy="4351338"/>
          </a:xfrm>
        </p:spPr>
        <p:txBody>
          <a:bodyPr/>
          <a:lstStyle/>
          <a:p>
            <a:pPr>
              <a:buFont typeface="Arial" panose="020B0604020202020204" pitchFamily="34" charset="0"/>
              <a:buChar char="•"/>
              <a:defRPr/>
            </a:pPr>
            <a:endParaRPr lang="en-US" sz="2000" dirty="0">
              <a:cs typeface="Segoe UI" panose="020B0502040204020203" pitchFamily="34" charset="0"/>
            </a:endParaRPr>
          </a:p>
          <a:p>
            <a:pPr marL="0" indent="0">
              <a:buNone/>
              <a:defRPr/>
            </a:pPr>
            <a:r>
              <a:rPr lang="en-US" sz="2400" b="1" dirty="0"/>
              <a:t>What is the defendant doing online in the forum state?</a:t>
            </a:r>
          </a:p>
        </p:txBody>
      </p:sp>
      <p:sp>
        <p:nvSpPr>
          <p:cNvPr id="4" name="Title 1">
            <a:extLst>
              <a:ext uri="{FF2B5EF4-FFF2-40B4-BE49-F238E27FC236}">
                <a16:creationId xmlns:a16="http://schemas.microsoft.com/office/drawing/2014/main" xmlns="" id="{070319F7-AB76-43D4-916A-B706F77A9D98}"/>
              </a:ext>
            </a:extLst>
          </p:cNvPr>
          <p:cNvSpPr>
            <a:spLocks noGrp="1"/>
          </p:cNvSpPr>
          <p:nvPr>
            <p:ph type="title"/>
          </p:nvPr>
        </p:nvSpPr>
        <p:spPr>
          <a:ln w="25400">
            <a:noFill/>
          </a:ln>
        </p:spPr>
        <p:txBody>
          <a:bodyPr/>
          <a:lstStyle/>
          <a:p>
            <a:r>
              <a:rPr lang="en-US" dirty="0"/>
              <a:t>The </a:t>
            </a:r>
            <a:r>
              <a:rPr lang="en-US" i="1" dirty="0"/>
              <a:t>Zippo</a:t>
            </a:r>
            <a:r>
              <a:rPr lang="en-US" baseline="30000" dirty="0"/>
              <a:t>6</a:t>
            </a:r>
            <a:r>
              <a:rPr lang="en-US" i="1" dirty="0"/>
              <a:t> </a:t>
            </a:r>
            <a:r>
              <a:rPr lang="en-US" dirty="0"/>
              <a:t>Sliding Scale</a:t>
            </a:r>
            <a:endParaRPr lang="en-US" i="1" dirty="0"/>
          </a:p>
        </p:txBody>
      </p:sp>
      <p:graphicFrame>
        <p:nvGraphicFramePr>
          <p:cNvPr id="5" name="Content Placeholder 5" descr="Chart of the Zippo Sliding Scale for &quot;contacts&quot;">
            <a:extLst>
              <a:ext uri="{FF2B5EF4-FFF2-40B4-BE49-F238E27FC236}">
                <a16:creationId xmlns:a16="http://schemas.microsoft.com/office/drawing/2014/main" xmlns="" id="{A77A6A9D-514E-422E-869D-C080D05EA361}"/>
              </a:ext>
            </a:extLst>
          </p:cNvPr>
          <p:cNvGraphicFramePr>
            <a:graphicFrameLocks noGrp="1"/>
          </p:cNvGraphicFramePr>
          <p:nvPr>
            <p:extLst>
              <p:ext uri="{D42A27DB-BD31-4B8C-83A1-F6EECF244321}">
                <p14:modId xmlns:p14="http://schemas.microsoft.com/office/powerpoint/2010/main" val="4247122541"/>
              </p:ext>
            </p:extLst>
          </p:nvPr>
        </p:nvGraphicFramePr>
        <p:xfrm>
          <a:off x="571500" y="2441120"/>
          <a:ext cx="8001000" cy="31214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xmlns="" id="{65958FC2-1163-49C1-A622-7D7B182C2758}"/>
              </a:ext>
            </a:extLst>
          </p:cNvPr>
          <p:cNvSpPr txBox="1"/>
          <p:nvPr/>
        </p:nvSpPr>
        <p:spPr>
          <a:xfrm>
            <a:off x="628650" y="6486525"/>
            <a:ext cx="7886700" cy="400110"/>
          </a:xfrm>
          <a:prstGeom prst="rect">
            <a:avLst/>
          </a:prstGeom>
          <a:noFill/>
        </p:spPr>
        <p:txBody>
          <a:bodyPr wrap="square" rtlCol="0">
            <a:spAutoFit/>
          </a:bodyPr>
          <a:lstStyle/>
          <a:p>
            <a:r>
              <a:rPr lang="en-US" sz="1000" dirty="0">
                <a:latin typeface="+mn-lt"/>
              </a:rPr>
              <a:t>6. </a:t>
            </a:r>
            <a:r>
              <a:rPr lang="en-US" sz="1000" i="1" dirty="0">
                <a:latin typeface="+mn-lt"/>
              </a:rPr>
              <a:t>Zippo Mfg. Co. v. Zippo Dot Com, Inc., </a:t>
            </a:r>
            <a:r>
              <a:rPr lang="en-US" sz="1000" dirty="0">
                <a:latin typeface="+mn-lt"/>
              </a:rPr>
              <a:t>952 F. Supp. 1119 (W.D. Pa. 1997)</a:t>
            </a:r>
          </a:p>
          <a:p>
            <a:endParaRPr lang="en-US" sz="1000" dirty="0">
              <a:latin typeface="+mn-lt"/>
            </a:endParaRPr>
          </a:p>
        </p:txBody>
      </p:sp>
    </p:spTree>
    <p:extLst>
      <p:ext uri="{BB962C8B-B14F-4D97-AF65-F5344CB8AC3E}">
        <p14:creationId xmlns:p14="http://schemas.microsoft.com/office/powerpoint/2010/main" val="454877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B7B46A0-B070-4F97-83A0-56B8B0F98DCD}"/>
              </a:ext>
            </a:extLst>
          </p:cNvPr>
          <p:cNvSpPr>
            <a:spLocks noGrp="1"/>
          </p:cNvSpPr>
          <p:nvPr>
            <p:ph idx="1"/>
          </p:nvPr>
        </p:nvSpPr>
        <p:spPr>
          <a:xfrm>
            <a:off x="404261" y="1977356"/>
            <a:ext cx="8296593" cy="4302409"/>
          </a:xfrm>
        </p:spPr>
        <p:txBody>
          <a:bodyPr numCol="1"/>
          <a:lstStyle/>
          <a:p>
            <a:pPr marL="0" indent="0">
              <a:spcBef>
                <a:spcPts val="600"/>
              </a:spcBef>
              <a:spcAft>
                <a:spcPts val="600"/>
              </a:spcAft>
              <a:buNone/>
            </a:pPr>
            <a:r>
              <a:rPr lang="en-US" dirty="0"/>
              <a:t>In </a:t>
            </a:r>
            <a:r>
              <a:rPr lang="en-US" i="1" dirty="0" err="1"/>
              <a:t>Rilley</a:t>
            </a:r>
            <a:r>
              <a:rPr lang="en-US" i="1" dirty="0"/>
              <a:t> v. </a:t>
            </a:r>
            <a:r>
              <a:rPr lang="en-US" i="1" dirty="0" err="1"/>
              <a:t>MoneyMutual</a:t>
            </a:r>
            <a:r>
              <a:rPr lang="en-US" dirty="0"/>
              <a:t>, a payday loan company solicited more than 1,000 loan applications via website, television commercials, telephone, and e-mail with in-state borrowers and potential borrowers in Minnesota.</a:t>
            </a:r>
          </a:p>
          <a:p>
            <a:pPr marL="0" indent="0">
              <a:spcBef>
                <a:spcPts val="600"/>
              </a:spcBef>
              <a:spcAft>
                <a:spcPts val="600"/>
              </a:spcAft>
              <a:buNone/>
            </a:pPr>
            <a:r>
              <a:rPr lang="en-US" dirty="0" err="1"/>
              <a:t>MoneyMutual’s</a:t>
            </a:r>
            <a:r>
              <a:rPr lang="en-US" dirty="0"/>
              <a:t> national advertising campaign included </a:t>
            </a:r>
            <a:r>
              <a:rPr lang="en-US" dirty="0" err="1"/>
              <a:t>Minnesota.All</a:t>
            </a:r>
            <a:r>
              <a:rPr lang="en-US" dirty="0"/>
              <a:t> of the communications demonstrated a willingness to offer its services to, and profit from, Minnesota residents. </a:t>
            </a:r>
          </a:p>
          <a:p>
            <a:pPr marL="0" indent="0">
              <a:spcBef>
                <a:spcPts val="600"/>
              </a:spcBef>
              <a:spcAft>
                <a:spcPts val="600"/>
              </a:spcAft>
              <a:buNone/>
            </a:pPr>
            <a:r>
              <a:rPr lang="en-US" dirty="0"/>
              <a:t>Even though advertising campaigns and website did not single out Minnesota, the court said that  </a:t>
            </a:r>
            <a:r>
              <a:rPr lang="en-US" b="1" dirty="0" err="1"/>
              <a:t>MoneyMutual</a:t>
            </a:r>
            <a:r>
              <a:rPr lang="en-US" b="1" dirty="0"/>
              <a:t> had sufficient minimum contacts with Minnesota. </a:t>
            </a:r>
            <a:r>
              <a:rPr lang="en-US" b="1" dirty="0">
                <a:sym typeface="Wingdings" panose="05000000000000000000" pitchFamily="2" charset="2"/>
              </a:rPr>
              <a:t></a:t>
            </a:r>
          </a:p>
          <a:p>
            <a:pPr marL="0" indent="0">
              <a:spcBef>
                <a:spcPts val="600"/>
              </a:spcBef>
              <a:spcAft>
                <a:spcPts val="600"/>
              </a:spcAft>
              <a:buNone/>
            </a:pPr>
            <a:r>
              <a:rPr lang="en-US" dirty="0"/>
              <a:t>As a result of </a:t>
            </a:r>
            <a:r>
              <a:rPr lang="en-US" i="1" dirty="0" err="1"/>
              <a:t>Rilley</a:t>
            </a:r>
            <a:r>
              <a:rPr lang="en-US" i="1" dirty="0"/>
              <a:t> &amp; Zippo</a:t>
            </a:r>
            <a:r>
              <a:rPr lang="en-US" dirty="0"/>
              <a:t>, most modern sites and advertisers should be on notice that they are subjecting themselves to broad jurisdiction. </a:t>
            </a:r>
          </a:p>
          <a:p>
            <a:pPr marL="0" indent="0">
              <a:spcBef>
                <a:spcPts val="600"/>
              </a:spcBef>
              <a:spcAft>
                <a:spcPts val="600"/>
              </a:spcAft>
              <a:buNone/>
            </a:pPr>
            <a:endParaRPr lang="en-US" b="1" dirty="0"/>
          </a:p>
        </p:txBody>
      </p:sp>
      <p:sp>
        <p:nvSpPr>
          <p:cNvPr id="10" name="Title 1">
            <a:extLst>
              <a:ext uri="{FF2B5EF4-FFF2-40B4-BE49-F238E27FC236}">
                <a16:creationId xmlns:a16="http://schemas.microsoft.com/office/drawing/2014/main" xmlns="" id="{7BE5EEB7-BEA0-432A-B9B7-2A2A8E0AD64E}"/>
              </a:ext>
            </a:extLst>
          </p:cNvPr>
          <p:cNvSpPr>
            <a:spLocks noGrp="1"/>
          </p:cNvSpPr>
          <p:nvPr>
            <p:ph type="title"/>
          </p:nvPr>
        </p:nvSpPr>
        <p:spPr>
          <a:xfrm>
            <a:off x="404261" y="365127"/>
            <a:ext cx="8111089" cy="842126"/>
          </a:xfrm>
          <a:noFill/>
          <a:ln w="25400">
            <a:noFill/>
          </a:ln>
        </p:spPr>
        <p:txBody>
          <a:bodyPr/>
          <a:lstStyle/>
          <a:p>
            <a:r>
              <a:rPr lang="en-US" dirty="0"/>
              <a:t>Online Advertising: </a:t>
            </a:r>
            <a:r>
              <a:rPr lang="en-US" i="1" dirty="0" err="1"/>
              <a:t>Rilley</a:t>
            </a:r>
            <a:r>
              <a:rPr lang="en-US" i="1" dirty="0"/>
              <a:t> v. MoneyMutual</a:t>
            </a:r>
            <a:r>
              <a:rPr lang="en-US" i="1" baseline="30000" dirty="0"/>
              <a:t>7</a:t>
            </a:r>
            <a:r>
              <a:rPr lang="en-US" i="1" dirty="0"/>
              <a:t> </a:t>
            </a:r>
          </a:p>
        </p:txBody>
      </p:sp>
      <p:sp>
        <p:nvSpPr>
          <p:cNvPr id="12" name="TextBox 11">
            <a:extLst>
              <a:ext uri="{FF2B5EF4-FFF2-40B4-BE49-F238E27FC236}">
                <a16:creationId xmlns:a16="http://schemas.microsoft.com/office/drawing/2014/main" xmlns="" id="{C26A10B1-50E5-40F9-817B-63C766876053}"/>
              </a:ext>
            </a:extLst>
          </p:cNvPr>
          <p:cNvSpPr txBox="1"/>
          <p:nvPr/>
        </p:nvSpPr>
        <p:spPr>
          <a:xfrm>
            <a:off x="404262" y="1339628"/>
            <a:ext cx="8111088" cy="461665"/>
          </a:xfrm>
          <a:prstGeom prst="rect">
            <a:avLst/>
          </a:prstGeom>
          <a:noFill/>
        </p:spPr>
        <p:txBody>
          <a:bodyPr wrap="square" rtlCol="0">
            <a:spAutoFit/>
          </a:bodyPr>
          <a:lstStyle/>
          <a:p>
            <a:r>
              <a:rPr lang="en-US" sz="2400" dirty="0">
                <a:latin typeface="+mn-lt"/>
              </a:rPr>
              <a:t>When does advertising = “sufficient minimum contacts?”</a:t>
            </a:r>
          </a:p>
        </p:txBody>
      </p:sp>
      <p:sp>
        <p:nvSpPr>
          <p:cNvPr id="5" name="TextBox 4">
            <a:extLst>
              <a:ext uri="{FF2B5EF4-FFF2-40B4-BE49-F238E27FC236}">
                <a16:creationId xmlns:a16="http://schemas.microsoft.com/office/drawing/2014/main" xmlns="" id="{DCC05914-B8B4-44D1-9217-AA4330F73160}"/>
              </a:ext>
            </a:extLst>
          </p:cNvPr>
          <p:cNvSpPr txBox="1"/>
          <p:nvPr/>
        </p:nvSpPr>
        <p:spPr>
          <a:xfrm>
            <a:off x="454121" y="6539548"/>
            <a:ext cx="7972643" cy="400110"/>
          </a:xfrm>
          <a:prstGeom prst="rect">
            <a:avLst/>
          </a:prstGeom>
          <a:noFill/>
        </p:spPr>
        <p:txBody>
          <a:bodyPr wrap="square" rtlCol="0">
            <a:spAutoFit/>
          </a:bodyPr>
          <a:lstStyle/>
          <a:p>
            <a:r>
              <a:rPr lang="en-US" sz="1000" dirty="0">
                <a:latin typeface="+mn-lt"/>
              </a:rPr>
              <a:t>7.</a:t>
            </a:r>
            <a:r>
              <a:rPr lang="en-US" sz="1000" i="1" dirty="0">
                <a:latin typeface="+mn-lt"/>
              </a:rPr>
              <a:t> </a:t>
            </a:r>
            <a:r>
              <a:rPr lang="en-US" sz="1000" i="1" dirty="0" err="1">
                <a:latin typeface="+mn-lt"/>
              </a:rPr>
              <a:t>Rilley</a:t>
            </a:r>
            <a:r>
              <a:rPr lang="en-US" sz="1000" i="1" dirty="0">
                <a:latin typeface="+mn-lt"/>
              </a:rPr>
              <a:t> v. </a:t>
            </a:r>
            <a:r>
              <a:rPr lang="en-US" sz="1000" i="1" dirty="0" err="1">
                <a:latin typeface="+mn-lt"/>
              </a:rPr>
              <a:t>MoneyMutual</a:t>
            </a:r>
            <a:r>
              <a:rPr lang="en-US" sz="1000" i="1" dirty="0">
                <a:latin typeface="+mn-lt"/>
              </a:rPr>
              <a:t>, LLC</a:t>
            </a:r>
            <a:r>
              <a:rPr lang="en-US" sz="1000" dirty="0">
                <a:latin typeface="+mn-lt"/>
              </a:rPr>
              <a:t>, 884 N.W.2d 321 (Minn. 2016), cert. denied, 137 S. Ct. 1331, 197 L. Ed. 2d 518 (2017)</a:t>
            </a:r>
          </a:p>
          <a:p>
            <a:endParaRPr lang="en-US" sz="1000" dirty="0">
              <a:latin typeface="+mn-lt"/>
            </a:endParaRPr>
          </a:p>
        </p:txBody>
      </p:sp>
    </p:spTree>
    <p:extLst>
      <p:ext uri="{BB962C8B-B14F-4D97-AF65-F5344CB8AC3E}">
        <p14:creationId xmlns:p14="http://schemas.microsoft.com/office/powerpoint/2010/main" val="1215582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983C4-87FC-4BFC-AE96-F2E8F188DEBE}"/>
              </a:ext>
            </a:extLst>
          </p:cNvPr>
          <p:cNvSpPr>
            <a:spLocks noGrp="1"/>
          </p:cNvSpPr>
          <p:nvPr>
            <p:ph type="title"/>
          </p:nvPr>
        </p:nvSpPr>
        <p:spPr>
          <a:xfrm>
            <a:off x="628650" y="126124"/>
            <a:ext cx="7886700" cy="1564565"/>
          </a:xfrm>
        </p:spPr>
        <p:txBody>
          <a:bodyPr/>
          <a:lstStyle/>
          <a:p>
            <a:r>
              <a:rPr lang="en-US" dirty="0"/>
              <a:t>Assessment Question: “Minimum Contacts” in Cyberspace</a:t>
            </a:r>
          </a:p>
        </p:txBody>
      </p:sp>
      <p:sp>
        <p:nvSpPr>
          <p:cNvPr id="3" name="Content Placeholder 2">
            <a:extLst>
              <a:ext uri="{FF2B5EF4-FFF2-40B4-BE49-F238E27FC236}">
                <a16:creationId xmlns:a16="http://schemas.microsoft.com/office/drawing/2014/main" xmlns="" id="{EE8B85A0-6A96-4F93-B2BD-9374940D8FDF}"/>
              </a:ext>
            </a:extLst>
          </p:cNvPr>
          <p:cNvSpPr>
            <a:spLocks noGrp="1"/>
          </p:cNvSpPr>
          <p:nvPr>
            <p:ph idx="1"/>
          </p:nvPr>
        </p:nvSpPr>
        <p:spPr>
          <a:xfrm>
            <a:off x="628650" y="1519357"/>
            <a:ext cx="7886700" cy="4351338"/>
          </a:xfrm>
        </p:spPr>
        <p:txBody>
          <a:bodyPr/>
          <a:lstStyle/>
          <a:p>
            <a:pPr marL="0" indent="0">
              <a:buNone/>
            </a:pPr>
            <a:r>
              <a:rPr lang="en-US" dirty="0"/>
              <a:t>Which of the following statements about the </a:t>
            </a:r>
            <a:r>
              <a:rPr lang="en-US" i="1" dirty="0"/>
              <a:t>Zippo</a:t>
            </a:r>
            <a:r>
              <a:rPr lang="en-US" dirty="0"/>
              <a:t> and </a:t>
            </a:r>
            <a:r>
              <a:rPr lang="en-US" i="1" dirty="0" err="1"/>
              <a:t>Rilley</a:t>
            </a:r>
            <a:r>
              <a:rPr lang="en-US" dirty="0"/>
              <a:t> decisions is </a:t>
            </a:r>
            <a:r>
              <a:rPr lang="en-US" b="1" dirty="0"/>
              <a:t>FALSE</a:t>
            </a:r>
            <a:r>
              <a:rPr lang="en-US" dirty="0"/>
              <a:t>:</a:t>
            </a:r>
          </a:p>
          <a:p>
            <a:pPr marL="457200" indent="-457200">
              <a:buFont typeface="+mj-lt"/>
              <a:buAutoNum type="alphaUcPeriod"/>
            </a:pPr>
            <a:r>
              <a:rPr lang="en-US" dirty="0"/>
              <a:t>The courts in both </a:t>
            </a:r>
            <a:r>
              <a:rPr lang="en-US" i="1" dirty="0"/>
              <a:t>Zippo</a:t>
            </a:r>
            <a:r>
              <a:rPr lang="en-US" dirty="0"/>
              <a:t> and </a:t>
            </a:r>
            <a:r>
              <a:rPr lang="en-US" i="1" dirty="0" err="1"/>
              <a:t>Rilley</a:t>
            </a:r>
            <a:r>
              <a:rPr lang="en-US" dirty="0"/>
              <a:t> utilized the “minimum contacts” test for determining whether it was constitutionally permitted to exercise jurisdiction.</a:t>
            </a:r>
          </a:p>
          <a:p>
            <a:pPr marL="457200" indent="-457200">
              <a:buFont typeface="+mj-lt"/>
              <a:buAutoNum type="alphaUcPeriod"/>
            </a:pPr>
            <a:r>
              <a:rPr lang="en-US" dirty="0"/>
              <a:t>In </a:t>
            </a:r>
            <a:r>
              <a:rPr lang="en-US" i="1" dirty="0"/>
              <a:t>Zippo, </a:t>
            </a:r>
            <a:r>
              <a:rPr lang="en-US" dirty="0"/>
              <a:t>the court created a sliding scale for websites with commercial sites at one end having sufficient minimum contacts, while purely passive sites at the other end of the scale do not give rise to jurisdiction.</a:t>
            </a:r>
          </a:p>
          <a:p>
            <a:pPr marL="457200" indent="-457200">
              <a:buFont typeface="+mj-lt"/>
              <a:buAutoNum type="alphaUcPeriod"/>
            </a:pPr>
            <a:r>
              <a:rPr lang="en-US" dirty="0"/>
              <a:t>The court in </a:t>
            </a:r>
            <a:r>
              <a:rPr lang="en-US" i="1" dirty="0" err="1"/>
              <a:t>Rilley</a:t>
            </a:r>
            <a:r>
              <a:rPr lang="en-US" i="1" dirty="0"/>
              <a:t> </a:t>
            </a:r>
            <a:r>
              <a:rPr lang="en-US" dirty="0"/>
              <a:t>found that </a:t>
            </a:r>
            <a:r>
              <a:rPr lang="en-US" dirty="0" err="1"/>
              <a:t>MoneyMutual’s</a:t>
            </a:r>
            <a:r>
              <a:rPr lang="en-US" dirty="0"/>
              <a:t> advertising in Minnesota did</a:t>
            </a:r>
            <a:r>
              <a:rPr lang="en-US" i="1" dirty="0"/>
              <a:t> </a:t>
            </a:r>
            <a:r>
              <a:rPr lang="en-US" dirty="0"/>
              <a:t>constitute sufficient minimum contacts for jurisdiction.</a:t>
            </a:r>
            <a:endParaRPr lang="en-US" i="1" dirty="0"/>
          </a:p>
          <a:p>
            <a:pPr marL="457200" indent="-457200">
              <a:buFont typeface="+mj-lt"/>
              <a:buAutoNum type="alphaUcPeriod"/>
            </a:pPr>
            <a:r>
              <a:rPr lang="en-US" dirty="0"/>
              <a:t>As a result of these cases, most modern sites and advertisers should be on notice that they are subjecting themselves to broad jurisdiction. </a:t>
            </a:r>
          </a:p>
        </p:txBody>
      </p:sp>
    </p:spTree>
    <p:extLst>
      <p:ext uri="{BB962C8B-B14F-4D97-AF65-F5344CB8AC3E}">
        <p14:creationId xmlns:p14="http://schemas.microsoft.com/office/powerpoint/2010/main" val="527091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Cyberspace &amp; Jurisdiction; Foreign Intelligence Surveillance Courts</a:t>
            </a:r>
          </a:p>
        </p:txBody>
      </p:sp>
      <p:sp>
        <p:nvSpPr>
          <p:cNvPr id="14338" name="Content Placeholder 2"/>
          <p:cNvSpPr>
            <a:spLocks noGrp="1"/>
          </p:cNvSpPr>
          <p:nvPr>
            <p:ph idx="1"/>
          </p:nvPr>
        </p:nvSpPr>
        <p:spPr>
          <a:xfrm>
            <a:off x="628650" y="1690688"/>
            <a:ext cx="7520940" cy="4351338"/>
          </a:xfrm>
        </p:spPr>
        <p:txBody>
          <a:bodyPr/>
          <a:lstStyle/>
          <a:p>
            <a:pPr marL="342900" indent="-342900" eaLnBrk="1" hangingPunct="1">
              <a:buAutoNum type="alphaUcPeriod"/>
            </a:pPr>
            <a:r>
              <a:rPr lang="en-US" dirty="0"/>
              <a:t>Cyberspace &amp; Jurisdiction</a:t>
            </a:r>
          </a:p>
          <a:p>
            <a:pPr marL="685800" lvl="1" indent="-342900" eaLnBrk="1" hangingPunct="1">
              <a:buFont typeface="+mj-lt"/>
              <a:buAutoNum type="arabicPeriod"/>
            </a:pPr>
            <a:r>
              <a:rPr lang="en-US" sz="2000" dirty="0"/>
              <a:t>Review of Personal Jurisdiction</a:t>
            </a:r>
          </a:p>
          <a:p>
            <a:pPr marL="685800" lvl="1" indent="-342900" eaLnBrk="1" hangingPunct="1">
              <a:buAutoNum type="arabicPeriod"/>
            </a:pPr>
            <a:r>
              <a:rPr lang="en-US" sz="2000" dirty="0"/>
              <a:t>“Minimum Contacts” in Cyberspace</a:t>
            </a:r>
          </a:p>
          <a:p>
            <a:pPr marL="685800" lvl="1" indent="-342900" eaLnBrk="1" hangingPunct="1">
              <a:buAutoNum type="arabicPeriod"/>
            </a:pPr>
            <a:r>
              <a:rPr lang="en-US" sz="2000" dirty="0"/>
              <a:t>Extraterritorial Jurisdiction</a:t>
            </a:r>
          </a:p>
          <a:p>
            <a:pPr marL="342900" indent="-401638" eaLnBrk="1" hangingPunct="1">
              <a:buFont typeface="+mj-lt"/>
              <a:buAutoNum type="alphaUcPeriod"/>
            </a:pPr>
            <a:r>
              <a:rPr lang="en-US" dirty="0"/>
              <a:t>Foreign Intelligence Surveillance Courts</a:t>
            </a:r>
            <a:endParaRPr lang="en-US" dirty="0">
              <a:highlight>
                <a:srgbClr val="FFFF00"/>
              </a:highlight>
            </a:endParaRPr>
          </a:p>
        </p:txBody>
      </p:sp>
      <p:pic>
        <p:nvPicPr>
          <p:cNvPr id="4" name="Picture 3" descr="Clipart of the scales of justice">
            <a:extLst>
              <a:ext uri="{FF2B5EF4-FFF2-40B4-BE49-F238E27FC236}">
                <a16:creationId xmlns:a16="http://schemas.microsoft.com/office/drawing/2014/main" xmlns="" id="{ADB3D85F-1EC5-4978-A1D3-5667BF9B1B17}"/>
              </a:ext>
            </a:extLst>
          </p:cNvPr>
          <p:cNvPicPr>
            <a:picLocks noChangeAspect="1"/>
          </p:cNvPicPr>
          <p:nvPr/>
        </p:nvPicPr>
        <p:blipFill>
          <a:blip r:embed="rId3"/>
          <a:stretch>
            <a:fillRect/>
          </a:stretch>
        </p:blipFill>
        <p:spPr>
          <a:xfrm>
            <a:off x="3490429" y="3635531"/>
            <a:ext cx="2163142" cy="2054381"/>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983C4-87FC-4BFC-AE96-F2E8F188DEBE}"/>
              </a:ext>
            </a:extLst>
          </p:cNvPr>
          <p:cNvSpPr>
            <a:spLocks noGrp="1"/>
          </p:cNvSpPr>
          <p:nvPr>
            <p:ph type="title"/>
          </p:nvPr>
        </p:nvSpPr>
        <p:spPr>
          <a:xfrm>
            <a:off x="628650" y="178676"/>
            <a:ext cx="7886700" cy="1512013"/>
          </a:xfrm>
        </p:spPr>
        <p:txBody>
          <a:bodyPr/>
          <a:lstStyle/>
          <a:p>
            <a:r>
              <a:rPr lang="en-US" dirty="0"/>
              <a:t>Assessment Question: “Minimum Contacts” in Cyberspace (Answer)</a:t>
            </a:r>
          </a:p>
        </p:txBody>
      </p:sp>
      <p:sp>
        <p:nvSpPr>
          <p:cNvPr id="3" name="Content Placeholder 2">
            <a:extLst>
              <a:ext uri="{FF2B5EF4-FFF2-40B4-BE49-F238E27FC236}">
                <a16:creationId xmlns:a16="http://schemas.microsoft.com/office/drawing/2014/main" xmlns="" id="{EE8B85A0-6A96-4F93-B2BD-9374940D8FDF}"/>
              </a:ext>
            </a:extLst>
          </p:cNvPr>
          <p:cNvSpPr>
            <a:spLocks noGrp="1"/>
          </p:cNvSpPr>
          <p:nvPr>
            <p:ph idx="1"/>
          </p:nvPr>
        </p:nvSpPr>
        <p:spPr>
          <a:xfrm>
            <a:off x="628650" y="1519357"/>
            <a:ext cx="7886700" cy="4351338"/>
          </a:xfrm>
        </p:spPr>
        <p:txBody>
          <a:bodyPr/>
          <a:lstStyle/>
          <a:p>
            <a:pPr marL="0" indent="0">
              <a:buNone/>
            </a:pPr>
            <a:r>
              <a:rPr lang="en-US" dirty="0"/>
              <a:t>Which of the following statements about the </a:t>
            </a:r>
            <a:r>
              <a:rPr lang="en-US" i="1" dirty="0"/>
              <a:t>Zippo</a:t>
            </a:r>
            <a:r>
              <a:rPr lang="en-US" dirty="0"/>
              <a:t> and </a:t>
            </a:r>
            <a:r>
              <a:rPr lang="en-US" i="1" dirty="0" err="1"/>
              <a:t>Rilley</a:t>
            </a:r>
            <a:r>
              <a:rPr lang="en-US" dirty="0"/>
              <a:t> decisions is </a:t>
            </a:r>
            <a:r>
              <a:rPr lang="en-US" b="1" dirty="0"/>
              <a:t>FALSE</a:t>
            </a:r>
            <a:r>
              <a:rPr lang="en-US" dirty="0"/>
              <a:t>:</a:t>
            </a:r>
          </a:p>
          <a:p>
            <a:pPr marL="457200" indent="-457200">
              <a:buFont typeface="+mj-lt"/>
              <a:buAutoNum type="alphaUcPeriod"/>
            </a:pPr>
            <a:r>
              <a:rPr lang="en-US" dirty="0"/>
              <a:t>The courts in both </a:t>
            </a:r>
            <a:r>
              <a:rPr lang="en-US" i="1" dirty="0"/>
              <a:t>Zippo</a:t>
            </a:r>
            <a:r>
              <a:rPr lang="en-US" dirty="0"/>
              <a:t> and </a:t>
            </a:r>
            <a:r>
              <a:rPr lang="en-US" i="1" dirty="0" err="1"/>
              <a:t>Rilley</a:t>
            </a:r>
            <a:r>
              <a:rPr lang="en-US" dirty="0"/>
              <a:t> utilized the “minimum contacts” test for determining whether it was constitutionally permitted to exercise jurisdiction.</a:t>
            </a:r>
          </a:p>
          <a:p>
            <a:pPr marL="457200" indent="-457200">
              <a:buFont typeface="+mj-lt"/>
              <a:buAutoNum type="alphaUcPeriod"/>
            </a:pPr>
            <a:r>
              <a:rPr lang="en-US" dirty="0"/>
              <a:t>In </a:t>
            </a:r>
            <a:r>
              <a:rPr lang="en-US" i="1" dirty="0"/>
              <a:t>Zippo, </a:t>
            </a:r>
            <a:r>
              <a:rPr lang="en-US" dirty="0"/>
              <a:t>the court created a sliding scale for websites with commercial sites at one end having sufficient minimum contacts, while purely passive sites at the other end of the scale do not give rise to jurisdiction.</a:t>
            </a:r>
          </a:p>
          <a:p>
            <a:pPr marL="457200" indent="-457200">
              <a:buFont typeface="+mj-lt"/>
              <a:buAutoNum type="alphaUcPeriod"/>
            </a:pPr>
            <a:r>
              <a:rPr lang="en-US" b="1" dirty="0"/>
              <a:t>The court in </a:t>
            </a:r>
            <a:r>
              <a:rPr lang="en-US" b="1" i="1" dirty="0" err="1"/>
              <a:t>Rilley</a:t>
            </a:r>
            <a:r>
              <a:rPr lang="en-US" b="1" i="1" dirty="0"/>
              <a:t> </a:t>
            </a:r>
            <a:r>
              <a:rPr lang="en-US" b="1" dirty="0"/>
              <a:t>found that </a:t>
            </a:r>
            <a:r>
              <a:rPr lang="en-US" b="1" dirty="0" err="1"/>
              <a:t>MoneyMutual’s</a:t>
            </a:r>
            <a:r>
              <a:rPr lang="en-US" b="1" dirty="0"/>
              <a:t> advertising in Minnesota did</a:t>
            </a:r>
            <a:r>
              <a:rPr lang="en-US" b="1" i="1" dirty="0"/>
              <a:t> </a:t>
            </a:r>
            <a:r>
              <a:rPr lang="en-US" b="1" dirty="0"/>
              <a:t>constitute sufficient minimum contacts for jurisdiction.</a:t>
            </a:r>
            <a:endParaRPr lang="en-US" b="1" i="1" dirty="0"/>
          </a:p>
          <a:p>
            <a:pPr marL="457200" indent="-457200">
              <a:buFont typeface="+mj-lt"/>
              <a:buAutoNum type="alphaUcPeriod"/>
            </a:pPr>
            <a:r>
              <a:rPr lang="en-US" dirty="0"/>
              <a:t>As a result of these cases, most modern sites and advertisers should be on notice that they are subjecting themselves to broad jurisdiction. </a:t>
            </a:r>
          </a:p>
        </p:txBody>
      </p:sp>
    </p:spTree>
    <p:extLst>
      <p:ext uri="{BB962C8B-B14F-4D97-AF65-F5344CB8AC3E}">
        <p14:creationId xmlns:p14="http://schemas.microsoft.com/office/powerpoint/2010/main" val="1067200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9C4FFA-C32D-411B-961A-E0A9BC6DA5C2}"/>
              </a:ext>
            </a:extLst>
          </p:cNvPr>
          <p:cNvSpPr>
            <a:spLocks noGrp="1"/>
          </p:cNvSpPr>
          <p:nvPr>
            <p:ph type="title"/>
          </p:nvPr>
        </p:nvSpPr>
        <p:spPr>
          <a:xfrm>
            <a:off x="293913" y="365126"/>
            <a:ext cx="8466365" cy="1325563"/>
          </a:xfrm>
        </p:spPr>
        <p:txBody>
          <a:bodyPr/>
          <a:lstStyle/>
          <a:p>
            <a:r>
              <a:rPr lang="en-US" dirty="0"/>
              <a:t>Discussion Question: “Minimum Contacts” in Cyberspace </a:t>
            </a:r>
          </a:p>
        </p:txBody>
      </p:sp>
      <p:sp>
        <p:nvSpPr>
          <p:cNvPr id="3" name="Content Placeholder 2">
            <a:extLst>
              <a:ext uri="{FF2B5EF4-FFF2-40B4-BE49-F238E27FC236}">
                <a16:creationId xmlns:a16="http://schemas.microsoft.com/office/drawing/2014/main" xmlns="" id="{13340D16-28D5-431F-862C-DEBBF4C0CF91}"/>
              </a:ext>
            </a:extLst>
          </p:cNvPr>
          <p:cNvSpPr>
            <a:spLocks noGrp="1"/>
          </p:cNvSpPr>
          <p:nvPr>
            <p:ph idx="1"/>
          </p:nvPr>
        </p:nvSpPr>
        <p:spPr/>
        <p:txBody>
          <a:bodyPr/>
          <a:lstStyle/>
          <a:p>
            <a:pPr marL="0" indent="0">
              <a:buNone/>
            </a:pPr>
            <a:r>
              <a:rPr lang="en-US" dirty="0"/>
              <a:t>In the modern world, companies and individuals should recognize that most online activity, other than passive browsing, subjects them to personal jurisdiction in distant states. What are the jurisdictional implications of emerging technologies such as: </a:t>
            </a:r>
          </a:p>
          <a:p>
            <a:r>
              <a:rPr lang="en-US" dirty="0"/>
              <a:t>Facial Recognition</a:t>
            </a:r>
          </a:p>
          <a:p>
            <a:r>
              <a:rPr lang="en-US" dirty="0"/>
              <a:t>Artificial Intelligence </a:t>
            </a:r>
          </a:p>
          <a:p>
            <a:r>
              <a:rPr lang="en-US" dirty="0"/>
              <a:t>Behaviorally Targeted Advertising</a:t>
            </a:r>
          </a:p>
          <a:p>
            <a:r>
              <a:rPr lang="en-US" dirty="0"/>
              <a:t>Geo-location Tracking</a:t>
            </a:r>
          </a:p>
          <a:p>
            <a:r>
              <a:rPr lang="en-US" dirty="0"/>
              <a:t>Sale of Aggregated Personal Data?</a:t>
            </a:r>
          </a:p>
          <a:p>
            <a:pPr marL="0" indent="0">
              <a:buNone/>
            </a:pPr>
            <a:endParaRPr lang="en-US" dirty="0"/>
          </a:p>
          <a:p>
            <a:pPr marL="0" indent="0">
              <a:buNone/>
            </a:pPr>
            <a:r>
              <a:rPr lang="en-US" dirty="0"/>
              <a:t>Take this analysis one step further. What does the global reach of the internet mean for issues of jurisdiction?</a:t>
            </a:r>
          </a:p>
        </p:txBody>
      </p:sp>
      <p:pic>
        <p:nvPicPr>
          <p:cNvPr id="5" name="Picture 4" descr="Image of three people sitting and having a discussion.">
            <a:extLst>
              <a:ext uri="{FF2B5EF4-FFF2-40B4-BE49-F238E27FC236}">
                <a16:creationId xmlns:a16="http://schemas.microsoft.com/office/drawing/2014/main" xmlns="" id="{871576C5-BF9B-4C60-9022-9279C45D4A28}"/>
              </a:ext>
            </a:extLst>
          </p:cNvPr>
          <p:cNvPicPr>
            <a:picLocks noChangeAspect="1"/>
          </p:cNvPicPr>
          <p:nvPr/>
        </p:nvPicPr>
        <p:blipFill>
          <a:blip r:embed="rId2"/>
          <a:stretch>
            <a:fillRect/>
          </a:stretch>
        </p:blipFill>
        <p:spPr>
          <a:xfrm>
            <a:off x="5663405" y="3134968"/>
            <a:ext cx="2851945" cy="2020128"/>
          </a:xfrm>
          <a:prstGeom prst="rect">
            <a:avLst/>
          </a:prstGeom>
        </p:spPr>
      </p:pic>
    </p:spTree>
    <p:extLst>
      <p:ext uri="{BB962C8B-B14F-4D97-AF65-F5344CB8AC3E}">
        <p14:creationId xmlns:p14="http://schemas.microsoft.com/office/powerpoint/2010/main" val="3993951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48B2E82-1A91-4606-AE20-D6B2DDA19303}"/>
              </a:ext>
            </a:extLst>
          </p:cNvPr>
          <p:cNvSpPr>
            <a:spLocks noGrp="1"/>
          </p:cNvSpPr>
          <p:nvPr>
            <p:ph type="title"/>
          </p:nvPr>
        </p:nvSpPr>
        <p:spPr/>
        <p:txBody>
          <a:bodyPr/>
          <a:lstStyle/>
          <a:p>
            <a:r>
              <a:rPr lang="en-US" dirty="0"/>
              <a:t>Section 3:</a:t>
            </a:r>
          </a:p>
        </p:txBody>
      </p:sp>
      <p:sp>
        <p:nvSpPr>
          <p:cNvPr id="5" name="Text Placeholder 4">
            <a:extLst>
              <a:ext uri="{FF2B5EF4-FFF2-40B4-BE49-F238E27FC236}">
                <a16:creationId xmlns:a16="http://schemas.microsoft.com/office/drawing/2014/main" xmlns="" id="{E78B7097-552B-4D09-B32C-C6E761CD7108}"/>
              </a:ext>
            </a:extLst>
          </p:cNvPr>
          <p:cNvSpPr>
            <a:spLocks noGrp="1"/>
          </p:cNvSpPr>
          <p:nvPr>
            <p:ph type="body" idx="1"/>
          </p:nvPr>
        </p:nvSpPr>
        <p:spPr/>
        <p:txBody>
          <a:bodyPr/>
          <a:lstStyle/>
          <a:p>
            <a:r>
              <a:rPr lang="en-US" dirty="0"/>
              <a:t>Extraterritorial Jurisdiction</a:t>
            </a:r>
          </a:p>
        </p:txBody>
      </p:sp>
      <p:pic>
        <p:nvPicPr>
          <p:cNvPr id="7" name="Picture 6" descr="Graphic of a globe of the world.">
            <a:extLst>
              <a:ext uri="{FF2B5EF4-FFF2-40B4-BE49-F238E27FC236}">
                <a16:creationId xmlns:a16="http://schemas.microsoft.com/office/drawing/2014/main" xmlns="" id="{F032BE67-6EAB-4546-A07C-FD420B2AD2D1}"/>
              </a:ext>
            </a:extLst>
          </p:cNvPr>
          <p:cNvPicPr>
            <a:picLocks noChangeAspect="1"/>
          </p:cNvPicPr>
          <p:nvPr/>
        </p:nvPicPr>
        <p:blipFill>
          <a:blip r:embed="rId2"/>
          <a:stretch>
            <a:fillRect/>
          </a:stretch>
        </p:blipFill>
        <p:spPr>
          <a:xfrm>
            <a:off x="3252144" y="1524000"/>
            <a:ext cx="5116604" cy="3624261"/>
          </a:xfrm>
          <a:prstGeom prst="rect">
            <a:avLst/>
          </a:prstGeom>
        </p:spPr>
      </p:pic>
    </p:spTree>
    <p:extLst>
      <p:ext uri="{BB962C8B-B14F-4D97-AF65-F5344CB8AC3E}">
        <p14:creationId xmlns:p14="http://schemas.microsoft.com/office/powerpoint/2010/main" val="694828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Extraterritorial Jurisdiction</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2103905"/>
            <a:ext cx="7886700" cy="4560661"/>
          </a:xfrm>
        </p:spPr>
        <p:txBody>
          <a:bodyPr/>
          <a:lstStyle/>
          <a:p>
            <a:pPr marL="0" indent="0">
              <a:buNone/>
            </a:pPr>
            <a:r>
              <a:rPr lang="en-US" sz="2400" b="1" dirty="0"/>
              <a:t>Extraterritorial Jurisdiction:</a:t>
            </a:r>
            <a:r>
              <a:rPr lang="en-US" sz="2400" dirty="0"/>
              <a:t> A court's ability to exercise power beyond its territorial limits.</a:t>
            </a:r>
          </a:p>
          <a:p>
            <a:pPr marL="342900" lvl="1" indent="0">
              <a:buNone/>
            </a:pPr>
            <a:endParaRPr lang="en-US" dirty="0"/>
          </a:p>
          <a:p>
            <a:pPr marL="0" indent="0">
              <a:buNone/>
            </a:pPr>
            <a:r>
              <a:rPr lang="en-US" sz="2400" dirty="0"/>
              <a:t>In the United States, there is a presumption against extraterritoriality; the power of US laws is presumed to end at the physical and maritime boundaries of the United States.</a:t>
            </a:r>
          </a:p>
          <a:p>
            <a:pPr marL="0" indent="0">
              <a:buNone/>
            </a:pPr>
            <a:endParaRPr lang="en-US" sz="2400" dirty="0"/>
          </a:p>
          <a:p>
            <a:pPr marL="0" indent="0">
              <a:buNone/>
            </a:pPr>
            <a:r>
              <a:rPr lang="en-US" sz="2400" dirty="0"/>
              <a:t>US laws typically state explicitly if their jurisdiction extends beyond the borders of the US. </a:t>
            </a:r>
          </a:p>
          <a:p>
            <a:pPr marL="342900" lvl="1" indent="0">
              <a:buNone/>
            </a:pPr>
            <a:endParaRPr lang="en-US" sz="1800" dirty="0"/>
          </a:p>
          <a:p>
            <a:pPr marL="342900" lvl="1" indent="0">
              <a:buNone/>
            </a:pPr>
            <a:endParaRPr lang="en-US" sz="1800" dirty="0"/>
          </a:p>
        </p:txBody>
      </p:sp>
      <p:pic>
        <p:nvPicPr>
          <p:cNvPr id="5" name="Picture 4" descr="Graphic of people connected by a flat globe.">
            <a:extLst>
              <a:ext uri="{FF2B5EF4-FFF2-40B4-BE49-F238E27FC236}">
                <a16:creationId xmlns:a16="http://schemas.microsoft.com/office/drawing/2014/main" xmlns="" id="{D859259B-9887-4BED-9004-5814D52DFF29}"/>
              </a:ext>
            </a:extLst>
          </p:cNvPr>
          <p:cNvPicPr>
            <a:picLocks noChangeAspect="1"/>
          </p:cNvPicPr>
          <p:nvPr/>
        </p:nvPicPr>
        <p:blipFill>
          <a:blip r:embed="rId3"/>
          <a:stretch>
            <a:fillRect/>
          </a:stretch>
        </p:blipFill>
        <p:spPr>
          <a:xfrm>
            <a:off x="6159191" y="193434"/>
            <a:ext cx="2356159" cy="1668946"/>
          </a:xfrm>
          <a:prstGeom prst="rect">
            <a:avLst/>
          </a:prstGeom>
        </p:spPr>
      </p:pic>
    </p:spTree>
    <p:extLst>
      <p:ext uri="{BB962C8B-B14F-4D97-AF65-F5344CB8AC3E}">
        <p14:creationId xmlns:p14="http://schemas.microsoft.com/office/powerpoint/2010/main" val="492023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Extraterritorial Jurisdiction Considerations</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400" b="1" dirty="0"/>
              <a:t>Can U.S. law enforcement officials conducting a criminal investigation demand data held in other countries? Can a U.S. Court order a U.S. company to produce data located on servers in foreign countries?</a:t>
            </a:r>
          </a:p>
          <a:p>
            <a:pPr marL="0" indent="0">
              <a:buNone/>
            </a:pPr>
            <a:r>
              <a:rPr lang="en-US" sz="2000" dirty="0"/>
              <a:t>Think back to the Bloomberg Taxonomy – the answer to these questions is: IT DEPENDS. So, what do you need to know to answer these questions? </a:t>
            </a:r>
          </a:p>
          <a:p>
            <a:pPr marL="0" indent="0">
              <a:buNone/>
            </a:pPr>
            <a:r>
              <a:rPr lang="en-US" sz="2000" dirty="0"/>
              <a:t>You would need to know the following: Are there treaties between the two nations that control data exchanges? Who exactly is in control of the data located in a foreign nation that is sought by U.S. law enforcement? Is it a private person or company? Is that person or company a U.S. citizen or a foreign citizen/corporation? Are there other copies of the data?</a:t>
            </a:r>
            <a:endParaRPr lang="en-US" sz="1800" dirty="0"/>
          </a:p>
          <a:p>
            <a:pPr marL="0" indent="0">
              <a:buNone/>
            </a:pPr>
            <a:r>
              <a:rPr lang="en-US" sz="1800" dirty="0"/>
              <a:t>REMEMBER: U.S. Courts (federal and state) and law enforcement agents can only act within the limits of their jurisdictional authority. Without appropriate jurisdictional authority, an order or demand for production of data is invalid.</a:t>
            </a:r>
            <a:endParaRPr lang="en-US" sz="2000" dirty="0"/>
          </a:p>
        </p:txBody>
      </p:sp>
      <p:sp>
        <p:nvSpPr>
          <p:cNvPr id="4" name="TextBox 3">
            <a:extLst>
              <a:ext uri="{FF2B5EF4-FFF2-40B4-BE49-F238E27FC236}">
                <a16:creationId xmlns:a16="http://schemas.microsoft.com/office/drawing/2014/main" xmlns="" id="{58F4ABF3-A1AF-407A-B791-5A2BA74611BE}"/>
              </a:ext>
            </a:extLst>
          </p:cNvPr>
          <p:cNvSpPr txBox="1"/>
          <p:nvPr/>
        </p:nvSpPr>
        <p:spPr>
          <a:xfrm>
            <a:off x="628650" y="6229350"/>
            <a:ext cx="7886700" cy="400110"/>
          </a:xfrm>
          <a:prstGeom prst="rect">
            <a:avLst/>
          </a:prstGeom>
          <a:noFill/>
        </p:spPr>
        <p:txBody>
          <a:bodyPr wrap="square" rtlCol="0">
            <a:spAutoFit/>
          </a:bodyPr>
          <a:lstStyle/>
          <a:p>
            <a:r>
              <a:rPr lang="en-US" sz="1000" dirty="0">
                <a:latin typeface="+mn-lt"/>
              </a:rPr>
              <a:t>8. https://www.bloomberg.com/news/articles/2018-02-26/why-microsoft-is-fighting-u-s-over-emails-in-ireland-quicktake</a:t>
            </a:r>
          </a:p>
          <a:p>
            <a:endParaRPr lang="en-US" sz="1000" dirty="0">
              <a:latin typeface="+mn-lt"/>
            </a:endParaRPr>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3"/>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4246416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Extraterritorial Jurisdiction: A Case Study</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300" b="1" i="1" dirty="0"/>
              <a:t>Microsoft Ireland</a:t>
            </a:r>
            <a:r>
              <a:rPr lang="en-US" sz="2300" b="1" baseline="30000" dirty="0"/>
              <a:t>8</a:t>
            </a:r>
          </a:p>
          <a:p>
            <a:pPr marL="0" indent="0">
              <a:buNone/>
            </a:pPr>
            <a:r>
              <a:rPr lang="en-US" sz="2000" dirty="0"/>
              <a:t>In this case, the Second Circuit addressed the question of whether U.S. law enforcement officials conducting a lawful criminal investigation could compel Microsoft to produce data on its servers located in Ireland. </a:t>
            </a:r>
          </a:p>
          <a:p>
            <a:pPr marL="0" indent="0">
              <a:buNone/>
            </a:pPr>
            <a:r>
              <a:rPr lang="en-US" sz="2000" b="1" dirty="0"/>
              <a:t>Facts:</a:t>
            </a:r>
            <a:r>
              <a:rPr lang="en-US" sz="2000" dirty="0"/>
              <a:t> In a 2013 narcotics-trafficking investigation, a federal judge located in New York state issued a search warrant based on probable cause to Microsoft (MS), a U.S. company, ordering MS to turn over the data. MS challenged the search warrant on the grounds that the data stored on its servers was in Ireland, not in the U.S., and thus beyond the jurisdictional authority of the U.S. court. MS said the data could only be produced subject to Ireland’s laws, because that’s were the data was located. Sources reported that, “the unidentified person at the center of the case registered for his Microsoft MSN email account as a resident of Ireland.”</a:t>
            </a:r>
          </a:p>
          <a:p>
            <a:pPr marL="0" indent="0">
              <a:buNone/>
            </a:pPr>
            <a:r>
              <a:rPr lang="en-US" sz="1600" dirty="0"/>
              <a:t>(“Microsoft says its policy at the time of the search warrant was to store email content in the data center nearest to the customer’s self-declared country of residence.”)</a:t>
            </a:r>
          </a:p>
          <a:p>
            <a:pPr marL="342900" lvl="1" indent="0">
              <a:buNone/>
            </a:pPr>
            <a:endParaRPr lang="en-US" sz="1800" dirty="0"/>
          </a:p>
          <a:p>
            <a:pPr marL="342900" lvl="1" indent="0">
              <a:buNone/>
            </a:pPr>
            <a:endParaRPr lang="en-US" sz="1800" dirty="0"/>
          </a:p>
        </p:txBody>
      </p:sp>
      <p:sp>
        <p:nvSpPr>
          <p:cNvPr id="4" name="TextBox 3">
            <a:extLst>
              <a:ext uri="{FF2B5EF4-FFF2-40B4-BE49-F238E27FC236}">
                <a16:creationId xmlns:a16="http://schemas.microsoft.com/office/drawing/2014/main" xmlns="" id="{58F4ABF3-A1AF-407A-B791-5A2BA74611BE}"/>
              </a:ext>
            </a:extLst>
          </p:cNvPr>
          <p:cNvSpPr txBox="1"/>
          <p:nvPr/>
        </p:nvSpPr>
        <p:spPr>
          <a:xfrm>
            <a:off x="628650" y="6229350"/>
            <a:ext cx="7886700" cy="400110"/>
          </a:xfrm>
          <a:prstGeom prst="rect">
            <a:avLst/>
          </a:prstGeom>
          <a:noFill/>
        </p:spPr>
        <p:txBody>
          <a:bodyPr wrap="square" rtlCol="0">
            <a:spAutoFit/>
          </a:bodyPr>
          <a:lstStyle/>
          <a:p>
            <a:r>
              <a:rPr lang="en-US" sz="1000" dirty="0">
                <a:latin typeface="+mn-lt"/>
              </a:rPr>
              <a:t>8. https://www.bloomberg.com/news/articles/2018-02-26/why-microsoft-is-fighting-u-s-over-emails-in-ireland-quicktake</a:t>
            </a:r>
          </a:p>
          <a:p>
            <a:endParaRPr lang="en-US" sz="1000" dirty="0">
              <a:latin typeface="+mn-lt"/>
            </a:endParaRPr>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3"/>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1868348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Extraterritorial Jurisdiction: A Case Study</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300" b="1" i="1" dirty="0"/>
              <a:t>Microsoft Ireland </a:t>
            </a:r>
            <a:r>
              <a:rPr lang="en-US" sz="2300" b="1" dirty="0"/>
              <a:t>(cont’d)</a:t>
            </a:r>
            <a:r>
              <a:rPr lang="en-US" sz="2300" b="1" baseline="30000" dirty="0"/>
              <a:t> </a:t>
            </a:r>
            <a:endParaRPr lang="en-US" sz="2000" b="1" dirty="0"/>
          </a:p>
          <a:p>
            <a:pPr marL="0" indent="0">
              <a:buNone/>
            </a:pPr>
            <a:r>
              <a:rPr lang="en-US" sz="2000" b="1" dirty="0"/>
              <a:t>Ruling: </a:t>
            </a:r>
            <a:r>
              <a:rPr lang="en-US" sz="2000" dirty="0"/>
              <a:t>The Second Circuit agreed with Microsoft’s arguments and ruled that the New York federal court lacked jurisdictional authority to compel a company to turn over data outside the territorial boundaries of the U.S.</a:t>
            </a:r>
          </a:p>
          <a:p>
            <a:pPr marL="0" indent="0">
              <a:buNone/>
            </a:pPr>
            <a:r>
              <a:rPr lang="en-US" sz="2000" b="1" dirty="0"/>
              <a:t>The Outcome: </a:t>
            </a:r>
            <a:r>
              <a:rPr lang="en-US" sz="2000" dirty="0"/>
              <a:t>The Microsoft Ireland case story did not end with the Second Circuit’s ruling. The Department of Justice appealed the case to the Supreme Court and the Supreme heard oral arguments in the case in the Spring of 2018. But before the Supreme Court issued its ruling, Congress intervened with legislation that drastically changed law enforcement’s jurisdiction over and access to data controlled by U.S. companies, regardless of where that data might physically be located or stored.  </a:t>
            </a:r>
          </a:p>
          <a:p>
            <a:pPr marL="0" indent="0">
              <a:buNone/>
            </a:pPr>
            <a:r>
              <a:rPr lang="en-US" sz="2000" b="1" dirty="0"/>
              <a:t>The New Law: </a:t>
            </a:r>
            <a:r>
              <a:rPr lang="en-US" sz="2000" dirty="0"/>
              <a:t>On March 23, 2018, Congress enacted the Clarifying Lawful Overseas Use of Data ("</a:t>
            </a:r>
            <a:r>
              <a:rPr lang="en-US" sz="2000" b="1" dirty="0"/>
              <a:t>CLOUD</a:t>
            </a:r>
            <a:r>
              <a:rPr lang="en-US" sz="2000" dirty="0"/>
              <a:t>") Act. The legislation controls how the U.S. can gain access to data stored in foreign nations. </a:t>
            </a:r>
            <a:endParaRPr lang="en-US" sz="1800" dirty="0"/>
          </a:p>
          <a:p>
            <a:pPr marL="342900" lvl="1" indent="0">
              <a:buNone/>
            </a:pPr>
            <a:endParaRPr lang="en-US" sz="1800" dirty="0"/>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3"/>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2022119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Extraterritorial Jurisdiction: The Cloud Act</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800" dirty="0"/>
              <a:t>The Clarifying Lawful Overseas Use of Data Act (the "</a:t>
            </a:r>
            <a:r>
              <a:rPr lang="en-US" sz="2800" b="1" dirty="0"/>
              <a:t>CLOUD </a:t>
            </a:r>
            <a:r>
              <a:rPr lang="en-US" sz="2800" dirty="0"/>
              <a:t>Act), provides for trans-border access to communications data in criminal law enforcement investigations. Specifically, the Cloud Act adds: </a:t>
            </a:r>
          </a:p>
          <a:p>
            <a:r>
              <a:rPr lang="en-US" sz="2400" dirty="0"/>
              <a:t>A new section to the Stored Communications Act (SCA), 18 U.S.C. § 2713, </a:t>
            </a:r>
          </a:p>
          <a:p>
            <a:r>
              <a:rPr lang="en-US" sz="2400" dirty="0"/>
              <a:t>A new section to the Wiretap Act, 18 U.S.C. § 2511, and </a:t>
            </a:r>
          </a:p>
          <a:p>
            <a:r>
              <a:rPr lang="en-US" sz="2400" dirty="0"/>
              <a:t>it also amends various sections of the Wiretap Act and the Stored Communications Act.</a:t>
            </a:r>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hlinkClick r:id="rId3"/>
              </a:rPr>
              <a:t>https://epic.org/privacy/cloud-act/</a:t>
            </a:r>
            <a:endParaRPr lang="en-US" sz="1800" dirty="0"/>
          </a:p>
          <a:p>
            <a:pPr marL="0" indent="0">
              <a:buNone/>
            </a:pPr>
            <a:endParaRPr lang="en-US" sz="2000" dirty="0"/>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4"/>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3883512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Extraterritorial Jurisdiction: The Cloud Act</a:t>
            </a:r>
          </a:p>
        </p:txBody>
      </p:sp>
      <p:sp useBgFill="1">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400" dirty="0"/>
              <a:t>The Clarifying Lawful Overseas Use of Data Act (the "</a:t>
            </a:r>
            <a:r>
              <a:rPr lang="en-US" sz="2400" b="1" dirty="0"/>
              <a:t>CLOUD </a:t>
            </a:r>
            <a:r>
              <a:rPr lang="en-US" sz="2400" dirty="0"/>
              <a:t>Act) addresses two key subject areas:</a:t>
            </a:r>
          </a:p>
          <a:p>
            <a:pPr marL="342900" indent="-342900">
              <a:buAutoNum type="arabicParenBoth"/>
            </a:pPr>
            <a:r>
              <a:rPr lang="en-US" sz="2400" dirty="0"/>
              <a:t>U.S. law enforcement access to foreign stored data</a:t>
            </a:r>
          </a:p>
          <a:p>
            <a:pPr marL="342900" lvl="1" indent="0">
              <a:buNone/>
            </a:pPr>
            <a:r>
              <a:rPr lang="en-US" sz="1600" dirty="0"/>
              <a:t>The Act authorizes U.S. law enforcement to demand access to data stored outside the U.S.. When the U.S. orders a company to produce communications data, the Act provides a mechanism for a communications provider to challenge the order if disclosing the data would risk violating foreign law. As the law is written, an individual may not directly challenge the demand, rather the protection of an individual's rights depends on the objection by the communications provider. </a:t>
            </a:r>
            <a:endParaRPr lang="en-US" sz="1400" dirty="0"/>
          </a:p>
          <a:p>
            <a:pPr marL="342900" indent="-342900">
              <a:buAutoNum type="arabicParenBoth"/>
            </a:pPr>
            <a:r>
              <a:rPr lang="en-US" sz="2400" dirty="0"/>
              <a:t>Creation of executive agreements for foreign access to U.S. stored data</a:t>
            </a:r>
          </a:p>
          <a:p>
            <a:pPr marL="342900" lvl="1" indent="0">
              <a:buNone/>
            </a:pPr>
            <a:r>
              <a:rPr lang="en-US" sz="1600" dirty="0"/>
              <a:t>The Act enables federal officials to enter into executive agreements granting foreign governments access to data stored in the United States (even certain data heretofore protected under the Electronic Communications Privacy Act). Before foreign access is authorized, U.S. officials must first determine that the foreign government being granted access to data stored in the U.S. will adequately protect privacy and civil liberties.</a:t>
            </a:r>
            <a:endParaRPr lang="en-US" sz="1800" dirty="0"/>
          </a:p>
          <a:p>
            <a:pPr marL="0" indent="0">
              <a:buNone/>
            </a:pPr>
            <a:r>
              <a:rPr lang="en-US" sz="1800" dirty="0">
                <a:hlinkClick r:id="rId3"/>
              </a:rPr>
              <a:t>https://epic.org/privacy/cloud-act/</a:t>
            </a:r>
            <a:endParaRPr lang="en-US" sz="1800" dirty="0"/>
          </a:p>
          <a:p>
            <a:pPr marL="0" indent="0">
              <a:buNone/>
            </a:pPr>
            <a:endParaRPr lang="en-US" sz="2000" dirty="0"/>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4"/>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2659584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57133B-2598-45E8-BBC9-153A7CE862DD}"/>
              </a:ext>
            </a:extLst>
          </p:cNvPr>
          <p:cNvSpPr>
            <a:spLocks noGrp="1"/>
          </p:cNvSpPr>
          <p:nvPr>
            <p:ph type="title"/>
          </p:nvPr>
        </p:nvSpPr>
        <p:spPr/>
        <p:txBody>
          <a:bodyPr/>
          <a:lstStyle/>
          <a:p>
            <a:r>
              <a:rPr lang="en-US" dirty="0"/>
              <a:t>Extraterritorial Applicability of the Computer Fraud and Abuse Act (CFAA) </a:t>
            </a:r>
          </a:p>
        </p:txBody>
      </p:sp>
      <p:sp>
        <p:nvSpPr>
          <p:cNvPr id="3" name="Content Placeholder 2">
            <a:extLst>
              <a:ext uri="{FF2B5EF4-FFF2-40B4-BE49-F238E27FC236}">
                <a16:creationId xmlns:a16="http://schemas.microsoft.com/office/drawing/2014/main" xmlns="" id="{AAF55F4E-EBE0-4510-BE0D-A87945F64426}"/>
              </a:ext>
            </a:extLst>
          </p:cNvPr>
          <p:cNvSpPr>
            <a:spLocks noGrp="1"/>
          </p:cNvSpPr>
          <p:nvPr>
            <p:ph idx="1"/>
          </p:nvPr>
        </p:nvSpPr>
        <p:spPr/>
        <p:txBody>
          <a:bodyPr/>
          <a:lstStyle/>
          <a:p>
            <a:pPr marL="0" indent="0">
              <a:buNone/>
            </a:pPr>
            <a:r>
              <a:rPr lang="en-US" dirty="0"/>
              <a:t>The Computer Fraud and Abuse Act</a:t>
            </a:r>
            <a:r>
              <a:rPr lang="en-US" baseline="30000" dirty="0"/>
              <a:t>9</a:t>
            </a:r>
            <a:r>
              <a:rPr lang="en-US" dirty="0"/>
              <a:t> is an anti-hacking statute that criminalizes, among other things, one who: </a:t>
            </a:r>
          </a:p>
          <a:p>
            <a:pPr marL="0" indent="0">
              <a:buNone/>
            </a:pPr>
            <a:endParaRPr lang="en-US" sz="400" dirty="0"/>
          </a:p>
          <a:p>
            <a:pPr marL="342900" lvl="1" indent="0">
              <a:buNone/>
            </a:pPr>
            <a:r>
              <a:rPr lang="en-US" sz="2000" dirty="0"/>
              <a:t>”having knowingly accessed a computer without authorization or exceeding authorized access,”  does one of the following:</a:t>
            </a:r>
          </a:p>
          <a:p>
            <a:pPr marL="0" indent="0">
              <a:buNone/>
            </a:pPr>
            <a:endParaRPr lang="en-US" sz="1000" dirty="0"/>
          </a:p>
          <a:p>
            <a:pPr marL="685800" lvl="1" indent="-342900">
              <a:buAutoNum type="arabicPeriod"/>
            </a:pPr>
            <a:r>
              <a:rPr lang="en-US" sz="2000" dirty="0"/>
              <a:t>Obtains information from any </a:t>
            </a:r>
            <a:r>
              <a:rPr lang="en-US" sz="2000" b="1" dirty="0"/>
              <a:t>protected computer </a:t>
            </a:r>
            <a:r>
              <a:rPr lang="en-US" sz="2000" dirty="0"/>
              <a:t>(2)(C); </a:t>
            </a:r>
          </a:p>
          <a:p>
            <a:pPr marL="685800" lvl="1" indent="-342900">
              <a:buAutoNum type="arabicPeriod"/>
            </a:pPr>
            <a:r>
              <a:rPr lang="en-US" sz="2000" dirty="0"/>
              <a:t>causes the transmission of a program, information, code, or command, and as a result of such conduct, intentionally causes damage without authorization, </a:t>
            </a:r>
            <a:r>
              <a:rPr lang="en-US" sz="2000" b="1" dirty="0"/>
              <a:t>to a protected computer</a:t>
            </a:r>
            <a:r>
              <a:rPr lang="en-US" sz="2000" dirty="0"/>
              <a:t> (5)(A); </a:t>
            </a:r>
          </a:p>
          <a:p>
            <a:pPr marL="685800" lvl="1" indent="-342900">
              <a:buAutoNum type="arabicPeriod"/>
            </a:pPr>
            <a:r>
              <a:rPr lang="en-US" sz="2000" dirty="0"/>
              <a:t>intentionally accesses a </a:t>
            </a:r>
            <a:r>
              <a:rPr lang="en-US" sz="2000" b="1" dirty="0"/>
              <a:t>protected computer </a:t>
            </a:r>
            <a:r>
              <a:rPr lang="en-US" sz="2000" dirty="0"/>
              <a:t>without authorization, and as a result of such conduct, recklessly causes damage (5)(B); or</a:t>
            </a:r>
          </a:p>
          <a:p>
            <a:pPr marL="685800" lvl="1" indent="-342900">
              <a:buAutoNum type="arabicPeriod"/>
            </a:pPr>
            <a:r>
              <a:rPr lang="en-US" sz="2000" dirty="0"/>
              <a:t>intentionally accesses a </a:t>
            </a:r>
            <a:r>
              <a:rPr lang="en-US" sz="2000" b="1" dirty="0"/>
              <a:t>protected computer </a:t>
            </a:r>
            <a:r>
              <a:rPr lang="en-US" sz="2000" dirty="0"/>
              <a:t>without authorization, and as a result of such conduct, causes damage and loss(5)(C).</a:t>
            </a:r>
          </a:p>
          <a:p>
            <a:pPr marL="342900" indent="-342900">
              <a:buAutoNum type="arabicPeriod"/>
            </a:pPr>
            <a:endParaRPr lang="en-US" sz="1800" dirty="0"/>
          </a:p>
          <a:p>
            <a:pPr marL="1028700" lvl="3" indent="0">
              <a:buNone/>
            </a:pPr>
            <a:r>
              <a:rPr lang="en-US" sz="1800" b="1" dirty="0"/>
              <a:t> </a:t>
            </a:r>
          </a:p>
          <a:p>
            <a:pPr marL="1028700" lvl="3" indent="0">
              <a:buNone/>
            </a:pPr>
            <a:endParaRPr lang="en-US" sz="1400" b="1" dirty="0"/>
          </a:p>
          <a:p>
            <a:pPr marL="1028700" lvl="3" indent="0">
              <a:buNone/>
            </a:pPr>
            <a:endParaRPr lang="en-US" sz="1400" b="1" dirty="0"/>
          </a:p>
          <a:p>
            <a:pPr marL="1028700" lvl="3" indent="0">
              <a:buNone/>
            </a:pPr>
            <a:endParaRPr lang="en-US" sz="1400" b="1" dirty="0"/>
          </a:p>
          <a:p>
            <a:pPr marL="1028700" lvl="3" indent="0">
              <a:buNone/>
            </a:pPr>
            <a:endParaRPr lang="en-US" sz="1400" b="1" dirty="0"/>
          </a:p>
          <a:p>
            <a:pPr marL="1028700" lvl="3" indent="0">
              <a:buNone/>
            </a:pPr>
            <a:endParaRPr lang="en-US" sz="1400" b="1" dirty="0"/>
          </a:p>
          <a:p>
            <a:pPr marL="1371600" lvl="4" indent="0">
              <a:buNone/>
            </a:pPr>
            <a:endParaRPr lang="en-US" sz="1400" dirty="0"/>
          </a:p>
          <a:p>
            <a:pPr marL="1371600" lvl="4" indent="0">
              <a:buNone/>
            </a:pPr>
            <a:endParaRPr lang="en-US" sz="1400" dirty="0"/>
          </a:p>
          <a:p>
            <a:pPr marL="0" indent="0">
              <a:buNone/>
            </a:pPr>
            <a:endParaRPr lang="en-US" dirty="0"/>
          </a:p>
        </p:txBody>
      </p:sp>
      <p:sp>
        <p:nvSpPr>
          <p:cNvPr id="4" name="TextBox 3">
            <a:extLst>
              <a:ext uri="{FF2B5EF4-FFF2-40B4-BE49-F238E27FC236}">
                <a16:creationId xmlns:a16="http://schemas.microsoft.com/office/drawing/2014/main" xmlns="" id="{E7DB7419-A428-4761-AC9A-4E726D256DDC}"/>
              </a:ext>
            </a:extLst>
          </p:cNvPr>
          <p:cNvSpPr txBox="1"/>
          <p:nvPr/>
        </p:nvSpPr>
        <p:spPr>
          <a:xfrm>
            <a:off x="628650" y="6400801"/>
            <a:ext cx="7343775" cy="246221"/>
          </a:xfrm>
          <a:prstGeom prst="rect">
            <a:avLst/>
          </a:prstGeom>
          <a:noFill/>
        </p:spPr>
        <p:txBody>
          <a:bodyPr wrap="square" rtlCol="0">
            <a:spAutoFit/>
          </a:bodyPr>
          <a:lstStyle/>
          <a:p>
            <a:r>
              <a:rPr lang="en-US" sz="1000" dirty="0">
                <a:latin typeface="+mn-lt"/>
              </a:rPr>
              <a:t>9. 18 U.S.C. </a:t>
            </a:r>
            <a:r>
              <a:rPr lang="en-US" sz="1000" dirty="0">
                <a:latin typeface="+mn-lt"/>
                <a:cs typeface="Calibri" panose="020F0502020204030204" pitchFamily="34" charset="0"/>
              </a:rPr>
              <a:t>§</a:t>
            </a:r>
            <a:r>
              <a:rPr lang="en-US" sz="1000" dirty="0">
                <a:latin typeface="+mn-lt"/>
              </a:rPr>
              <a:t>1030 </a:t>
            </a:r>
          </a:p>
        </p:txBody>
      </p:sp>
    </p:spTree>
    <p:extLst>
      <p:ext uri="{BB962C8B-B14F-4D97-AF65-F5344CB8AC3E}">
        <p14:creationId xmlns:p14="http://schemas.microsoft.com/office/powerpoint/2010/main" val="2525531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579388"/>
            <a:ext cx="7886700" cy="1325563"/>
          </a:xfrm>
        </p:spPr>
        <p:txBody>
          <a:bodyPr/>
          <a:lstStyle/>
          <a:p>
            <a:pPr eaLnBrk="1" hangingPunct="1"/>
            <a:r>
              <a:rPr lang="en-US" dirty="0"/>
              <a:t>Learning Outcomes: Cyberspace &amp; Jurisdiction; Foreign Intelligence Surveillance Courts</a:t>
            </a:r>
          </a:p>
        </p:txBody>
      </p:sp>
      <p:sp>
        <p:nvSpPr>
          <p:cNvPr id="14338" name="Content Placeholder 2"/>
          <p:cNvSpPr>
            <a:spLocks noGrp="1"/>
          </p:cNvSpPr>
          <p:nvPr>
            <p:ph idx="1"/>
          </p:nvPr>
        </p:nvSpPr>
        <p:spPr>
          <a:xfrm>
            <a:off x="811530" y="1854810"/>
            <a:ext cx="7520940" cy="3148380"/>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lesson, students will be able to:</a:t>
            </a:r>
          </a:p>
          <a:p>
            <a:pPr lvl="1" eaLnBrk="1" hangingPunct="1">
              <a:buFont typeface="Arial" panose="020B0604020202020204" pitchFamily="34" charset="0"/>
              <a:buChar char="•"/>
            </a:pPr>
            <a:r>
              <a:rPr lang="en-US" dirty="0"/>
              <a:t>Understand the unique challenges of cyberspace in determining the authority of courts and jurisdiction. </a:t>
            </a:r>
          </a:p>
          <a:p>
            <a:pPr lvl="1" eaLnBrk="1" hangingPunct="1">
              <a:buFont typeface="Arial" panose="020B0604020202020204" pitchFamily="34" charset="0"/>
              <a:buChar char="•"/>
            </a:pPr>
            <a:r>
              <a:rPr lang="en-US" dirty="0"/>
              <a:t>Recognize how existing frameworks have been adapted to accommodate the unique characteristics of online activity. </a:t>
            </a:r>
          </a:p>
          <a:p>
            <a:pPr lvl="1" eaLnBrk="1" hangingPunct="1">
              <a:buFont typeface="Arial" panose="020B0604020202020204" pitchFamily="34" charset="0"/>
              <a:buChar char="•"/>
            </a:pPr>
            <a:r>
              <a:rPr lang="en-US" dirty="0"/>
              <a:t>Identify the purpose and responsibility of the Foreign Intelligence Surveillance Court.</a:t>
            </a:r>
          </a:p>
        </p:txBody>
      </p:sp>
      <p:pic>
        <p:nvPicPr>
          <p:cNvPr id="4" name="Picture 3" descr="Clip art of a learning outcome timeline.  First comes the question, next comes the research, then the knowledge and finally understanding.">
            <a:extLst>
              <a:ext uri="{FF2B5EF4-FFF2-40B4-BE49-F238E27FC236}">
                <a16:creationId xmlns:a16="http://schemas.microsoft.com/office/drawing/2014/main" xmlns="" id="{4FC1F5C1-1535-4592-AC57-E6DBF133A404}"/>
              </a:ext>
            </a:extLst>
          </p:cNvPr>
          <p:cNvPicPr>
            <a:picLocks noChangeAspect="1"/>
          </p:cNvPicPr>
          <p:nvPr/>
        </p:nvPicPr>
        <p:blipFill>
          <a:blip r:embed="rId3"/>
          <a:stretch>
            <a:fillRect/>
          </a:stretch>
        </p:blipFill>
        <p:spPr>
          <a:xfrm>
            <a:off x="2767563" y="4319696"/>
            <a:ext cx="3608874" cy="240591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4C380A-80D3-40FF-95CD-8B1F23B30FB0}"/>
              </a:ext>
            </a:extLst>
          </p:cNvPr>
          <p:cNvSpPr>
            <a:spLocks noGrp="1"/>
          </p:cNvSpPr>
          <p:nvPr>
            <p:ph type="title"/>
          </p:nvPr>
        </p:nvSpPr>
        <p:spPr/>
        <p:txBody>
          <a:bodyPr/>
          <a:lstStyle/>
          <a:p>
            <a:r>
              <a:rPr lang="en-US" dirty="0"/>
              <a:t>Extraterritorial Applicability of the Computer Fraud and Abuse Act (CFAA)</a:t>
            </a:r>
          </a:p>
        </p:txBody>
      </p:sp>
      <p:sp>
        <p:nvSpPr>
          <p:cNvPr id="3" name="Content Placeholder 2">
            <a:extLst>
              <a:ext uri="{FF2B5EF4-FFF2-40B4-BE49-F238E27FC236}">
                <a16:creationId xmlns:a16="http://schemas.microsoft.com/office/drawing/2014/main" xmlns="" id="{19E598DE-3CBA-4C7E-9C9E-5056F7D473F9}"/>
              </a:ext>
            </a:extLst>
          </p:cNvPr>
          <p:cNvSpPr>
            <a:spLocks noGrp="1"/>
          </p:cNvSpPr>
          <p:nvPr>
            <p:ph idx="1"/>
          </p:nvPr>
        </p:nvSpPr>
        <p:spPr>
          <a:xfrm>
            <a:off x="628650" y="1690689"/>
            <a:ext cx="7886700" cy="4351338"/>
          </a:xfrm>
        </p:spPr>
        <p:txBody>
          <a:bodyPr/>
          <a:lstStyle/>
          <a:p>
            <a:pPr marL="1028700" lvl="3" indent="0">
              <a:buNone/>
            </a:pPr>
            <a:endParaRPr lang="en-US" sz="2100" dirty="0"/>
          </a:p>
          <a:p>
            <a:pPr marL="0" indent="0">
              <a:buNone/>
            </a:pPr>
            <a:r>
              <a:rPr lang="en-US" sz="2400" dirty="0"/>
              <a:t>The CFAA defines </a:t>
            </a:r>
            <a:r>
              <a:rPr lang="en-US" sz="2400" b="1" dirty="0"/>
              <a:t>protected computer </a:t>
            </a:r>
            <a:r>
              <a:rPr lang="en-US" sz="2400" dirty="0"/>
              <a:t>as a computer, “which is used in or affecting interstate or foreign commerce or communication</a:t>
            </a:r>
            <a:r>
              <a:rPr lang="en-US" sz="2400" b="1" dirty="0"/>
              <a:t>, including a computer located outside the United States</a:t>
            </a:r>
            <a:r>
              <a:rPr lang="en-US" sz="2400" dirty="0"/>
              <a:t> that is used in a manner that affects interstate or</a:t>
            </a:r>
            <a:r>
              <a:rPr lang="en-US" sz="2400" b="1" dirty="0"/>
              <a:t> foreign commerce</a:t>
            </a:r>
            <a:r>
              <a:rPr lang="en-US" sz="2400" dirty="0"/>
              <a:t> or communication of the United States.”</a:t>
            </a:r>
            <a:r>
              <a:rPr lang="en-US" sz="2400" baseline="30000" dirty="0"/>
              <a:t>10</a:t>
            </a:r>
            <a:endParaRPr lang="en-US" sz="2400" dirty="0"/>
          </a:p>
          <a:p>
            <a:pPr marL="0" indent="0">
              <a:buNone/>
            </a:pPr>
            <a:endParaRPr lang="en-US" sz="1500" dirty="0"/>
          </a:p>
        </p:txBody>
      </p:sp>
      <p:sp>
        <p:nvSpPr>
          <p:cNvPr id="4" name="TextBox 3">
            <a:extLst>
              <a:ext uri="{FF2B5EF4-FFF2-40B4-BE49-F238E27FC236}">
                <a16:creationId xmlns:a16="http://schemas.microsoft.com/office/drawing/2014/main" xmlns="" id="{0389E735-472C-4274-A8B7-630630BD998F}"/>
              </a:ext>
            </a:extLst>
          </p:cNvPr>
          <p:cNvSpPr txBox="1"/>
          <p:nvPr/>
        </p:nvSpPr>
        <p:spPr>
          <a:xfrm>
            <a:off x="842962" y="6096715"/>
            <a:ext cx="7986713" cy="246221"/>
          </a:xfrm>
          <a:prstGeom prst="rect">
            <a:avLst/>
          </a:prstGeom>
          <a:noFill/>
        </p:spPr>
        <p:txBody>
          <a:bodyPr wrap="square" rtlCol="0">
            <a:spAutoFit/>
          </a:bodyPr>
          <a:lstStyle/>
          <a:p>
            <a:r>
              <a:rPr lang="en-US" sz="1000" dirty="0">
                <a:latin typeface="+mn-lt"/>
              </a:rPr>
              <a:t>10. 18 USC §1030(e)(2)(B) (emphasis added). </a:t>
            </a:r>
          </a:p>
        </p:txBody>
      </p:sp>
      <p:pic>
        <p:nvPicPr>
          <p:cNvPr id="15" name="Picture 14" descr="Image of electronic devices, such as computers, cell phones and tablets.">
            <a:extLst>
              <a:ext uri="{FF2B5EF4-FFF2-40B4-BE49-F238E27FC236}">
                <a16:creationId xmlns:a16="http://schemas.microsoft.com/office/drawing/2014/main" xmlns="" id="{AB628CE3-CE61-4633-A457-DD6DC46FDB9C}"/>
              </a:ext>
            </a:extLst>
          </p:cNvPr>
          <p:cNvPicPr>
            <a:picLocks noChangeAspect="1"/>
          </p:cNvPicPr>
          <p:nvPr/>
        </p:nvPicPr>
        <p:blipFill>
          <a:blip r:embed="rId2"/>
          <a:stretch>
            <a:fillRect/>
          </a:stretch>
        </p:blipFill>
        <p:spPr>
          <a:xfrm>
            <a:off x="5806989" y="4400322"/>
            <a:ext cx="2708361" cy="1805573"/>
          </a:xfrm>
          <a:prstGeom prst="rect">
            <a:avLst/>
          </a:prstGeom>
        </p:spPr>
      </p:pic>
    </p:spTree>
    <p:extLst>
      <p:ext uri="{BB962C8B-B14F-4D97-AF65-F5344CB8AC3E}">
        <p14:creationId xmlns:p14="http://schemas.microsoft.com/office/powerpoint/2010/main" val="270191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2A4171F-0CD9-4C6C-BF21-DD457F2599AD}"/>
              </a:ext>
            </a:extLst>
          </p:cNvPr>
          <p:cNvSpPr>
            <a:spLocks noGrp="1"/>
          </p:cNvSpPr>
          <p:nvPr>
            <p:ph type="title"/>
          </p:nvPr>
        </p:nvSpPr>
        <p:spPr/>
        <p:txBody>
          <a:bodyPr/>
          <a:lstStyle/>
          <a:p>
            <a:r>
              <a:rPr lang="en-US" dirty="0"/>
              <a:t>Data and Devices Abroad </a:t>
            </a:r>
          </a:p>
        </p:txBody>
      </p:sp>
      <p:sp>
        <p:nvSpPr>
          <p:cNvPr id="3" name="Content Placeholder 2">
            <a:extLst>
              <a:ext uri="{FF2B5EF4-FFF2-40B4-BE49-F238E27FC236}">
                <a16:creationId xmlns:a16="http://schemas.microsoft.com/office/drawing/2014/main" xmlns="" id="{E976C97E-C956-4DC4-838E-BE9F1685AB68}"/>
              </a:ext>
            </a:extLst>
          </p:cNvPr>
          <p:cNvSpPr>
            <a:spLocks noGrp="1"/>
          </p:cNvSpPr>
          <p:nvPr>
            <p:ph idx="1"/>
          </p:nvPr>
        </p:nvSpPr>
        <p:spPr>
          <a:xfrm>
            <a:off x="628650" y="1715182"/>
            <a:ext cx="7886700" cy="4265726"/>
          </a:xfrm>
        </p:spPr>
        <p:txBody>
          <a:bodyPr/>
          <a:lstStyle/>
          <a:p>
            <a:pPr marL="0" indent="0">
              <a:buNone/>
            </a:pPr>
            <a:r>
              <a:rPr lang="en-US" b="1" dirty="0"/>
              <a:t>Data Stored Overseas</a:t>
            </a:r>
          </a:p>
          <a:p>
            <a:pPr marL="0" indent="0">
              <a:buNone/>
            </a:pPr>
            <a:r>
              <a:rPr lang="en-US" dirty="0"/>
              <a:t>The 2018 legislation known as the Clarifying Lawful Overseas Use of Data (CLOUD) Act, enacted as part of the 2018 omnibus spending bill, amends the Stored Communications Act. The CLOUD Act permits law enforcement to compel US-based companies to hand over data (through a warrant or subpoena), regardless of whether that data is stored on servers in the US or abroad. </a:t>
            </a:r>
          </a:p>
          <a:p>
            <a:pPr marL="0" indent="0">
              <a:buNone/>
            </a:pPr>
            <a:endParaRPr lang="en-US" b="1" dirty="0"/>
          </a:p>
          <a:p>
            <a:pPr marL="0" indent="0">
              <a:buNone/>
            </a:pPr>
            <a:r>
              <a:rPr lang="en-US" b="1" dirty="0"/>
              <a:t>Searching Devices Abroad</a:t>
            </a:r>
          </a:p>
          <a:p>
            <a:pPr marL="0" indent="0">
              <a:buNone/>
            </a:pPr>
            <a:r>
              <a:rPr lang="en-US" dirty="0"/>
              <a:t>In</a:t>
            </a:r>
            <a:r>
              <a:rPr lang="en-US" i="1" dirty="0"/>
              <a:t> US v. </a:t>
            </a:r>
            <a:r>
              <a:rPr lang="en-US" i="1" dirty="0" err="1"/>
              <a:t>McLamb</a:t>
            </a:r>
            <a:r>
              <a:rPr lang="en-US" dirty="0"/>
              <a:t>, the 4</a:t>
            </a:r>
            <a:r>
              <a:rPr lang="en-US" baseline="30000" dirty="0"/>
              <a:t>th</a:t>
            </a:r>
            <a:r>
              <a:rPr lang="en-US" dirty="0"/>
              <a:t> Circuit Appeals Court held that with a warrant, the FBI utilized a Network Investigative Technique (NIT) to remotely access suspect systems and return identifying data. The NIT “searched computers all over the world.”  (See lesson 13 for a more detailed look at </a:t>
            </a:r>
            <a:r>
              <a:rPr lang="en-US" i="1" dirty="0" err="1"/>
              <a:t>McLamb</a:t>
            </a:r>
            <a:r>
              <a:rPr lang="en-US" dirty="0"/>
              <a:t>.)</a:t>
            </a:r>
          </a:p>
          <a:p>
            <a:pPr marL="0" indent="0">
              <a:buNone/>
            </a:pPr>
            <a:endParaRPr lang="en-US" i="1" dirty="0"/>
          </a:p>
          <a:p>
            <a:pPr marL="0" indent="0">
              <a:buNone/>
            </a:pPr>
            <a:endParaRPr lang="en-US" i="1" dirty="0"/>
          </a:p>
        </p:txBody>
      </p:sp>
      <p:sp>
        <p:nvSpPr>
          <p:cNvPr id="4" name="TextBox 3">
            <a:extLst>
              <a:ext uri="{FF2B5EF4-FFF2-40B4-BE49-F238E27FC236}">
                <a16:creationId xmlns:a16="http://schemas.microsoft.com/office/drawing/2014/main" xmlns="" id="{99C09E3D-2C11-417D-ACB1-A53C5F7E9492}"/>
              </a:ext>
            </a:extLst>
          </p:cNvPr>
          <p:cNvSpPr txBox="1"/>
          <p:nvPr/>
        </p:nvSpPr>
        <p:spPr>
          <a:xfrm>
            <a:off x="628650" y="6343650"/>
            <a:ext cx="8015288" cy="246221"/>
          </a:xfrm>
          <a:prstGeom prst="rect">
            <a:avLst/>
          </a:prstGeom>
          <a:noFill/>
        </p:spPr>
        <p:txBody>
          <a:bodyPr wrap="square" rtlCol="0">
            <a:spAutoFit/>
          </a:bodyPr>
          <a:lstStyle/>
          <a:p>
            <a:r>
              <a:rPr lang="en-US" sz="1000" dirty="0">
                <a:latin typeface="+mn-lt"/>
              </a:rPr>
              <a:t>11. </a:t>
            </a:r>
            <a:r>
              <a:rPr lang="en-US" sz="1000" i="1" dirty="0">
                <a:latin typeface="+mn-lt"/>
              </a:rPr>
              <a:t>US v. </a:t>
            </a:r>
            <a:r>
              <a:rPr lang="en-US" sz="1000" i="1" dirty="0" err="1">
                <a:latin typeface="+mn-lt"/>
              </a:rPr>
              <a:t>McLamb</a:t>
            </a:r>
            <a:r>
              <a:rPr lang="en-US" sz="1000" i="1" dirty="0">
                <a:latin typeface="+mn-lt"/>
              </a:rPr>
              <a:t> </a:t>
            </a:r>
            <a:r>
              <a:rPr lang="en-US" sz="1000" dirty="0">
                <a:latin typeface="+mn-lt"/>
              </a:rPr>
              <a:t>880 F.3d 685 (4</a:t>
            </a:r>
            <a:r>
              <a:rPr lang="en-US" sz="1000" baseline="30000" dirty="0">
                <a:latin typeface="+mn-lt"/>
              </a:rPr>
              <a:t>th</a:t>
            </a:r>
            <a:r>
              <a:rPr lang="en-US" sz="1000" dirty="0">
                <a:latin typeface="+mn-lt"/>
              </a:rPr>
              <a:t> Circ. 2018)</a:t>
            </a:r>
          </a:p>
        </p:txBody>
      </p:sp>
      <p:pic>
        <p:nvPicPr>
          <p:cNvPr id="5" name="Picture 4" descr="Clipart image of electronic devices syncing to a cloud.">
            <a:extLst>
              <a:ext uri="{FF2B5EF4-FFF2-40B4-BE49-F238E27FC236}">
                <a16:creationId xmlns:a16="http://schemas.microsoft.com/office/drawing/2014/main" xmlns="" id="{BF1EE886-8D58-40A8-B40F-03A37B219831}"/>
              </a:ext>
            </a:extLst>
          </p:cNvPr>
          <p:cNvPicPr>
            <a:picLocks noChangeAspect="1"/>
          </p:cNvPicPr>
          <p:nvPr/>
        </p:nvPicPr>
        <p:blipFill>
          <a:blip r:embed="rId2"/>
          <a:stretch>
            <a:fillRect/>
          </a:stretch>
        </p:blipFill>
        <p:spPr>
          <a:xfrm>
            <a:off x="5921117" y="232606"/>
            <a:ext cx="2567729" cy="1715182"/>
          </a:xfrm>
          <a:prstGeom prst="rect">
            <a:avLst/>
          </a:prstGeom>
        </p:spPr>
      </p:pic>
    </p:spTree>
    <p:extLst>
      <p:ext uri="{BB962C8B-B14F-4D97-AF65-F5344CB8AC3E}">
        <p14:creationId xmlns:p14="http://schemas.microsoft.com/office/powerpoint/2010/main" val="22084875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8B9478-388B-4374-A2FE-EA1CE1B2CE01}"/>
              </a:ext>
            </a:extLst>
          </p:cNvPr>
          <p:cNvSpPr>
            <a:spLocks noGrp="1"/>
          </p:cNvSpPr>
          <p:nvPr>
            <p:ph type="title"/>
          </p:nvPr>
        </p:nvSpPr>
        <p:spPr>
          <a:xfrm>
            <a:off x="628650" y="206496"/>
            <a:ext cx="7886700" cy="1325563"/>
          </a:xfrm>
        </p:spPr>
        <p:txBody>
          <a:bodyPr/>
          <a:lstStyle/>
          <a:p>
            <a:r>
              <a:rPr lang="en-US" dirty="0"/>
              <a:t>2016 amendments to the Federal Rules of Criminal Procedure</a:t>
            </a:r>
          </a:p>
        </p:txBody>
      </p:sp>
      <p:sp>
        <p:nvSpPr>
          <p:cNvPr id="3" name="Content Placeholder 2">
            <a:extLst>
              <a:ext uri="{FF2B5EF4-FFF2-40B4-BE49-F238E27FC236}">
                <a16:creationId xmlns:a16="http://schemas.microsoft.com/office/drawing/2014/main" xmlns="" id="{3A9B628F-6425-4E37-A387-D8049E5F9A5D}"/>
              </a:ext>
            </a:extLst>
          </p:cNvPr>
          <p:cNvSpPr>
            <a:spLocks noGrp="1"/>
          </p:cNvSpPr>
          <p:nvPr>
            <p:ph idx="1"/>
          </p:nvPr>
        </p:nvSpPr>
        <p:spPr>
          <a:xfrm>
            <a:off x="628650" y="1375902"/>
            <a:ext cx="7886700" cy="4612820"/>
          </a:xfrm>
        </p:spPr>
        <p:txBody>
          <a:bodyPr/>
          <a:lstStyle/>
          <a:p>
            <a:pPr marL="0" indent="0">
              <a:buNone/>
            </a:pPr>
            <a:r>
              <a:rPr lang="en-US" sz="1800" dirty="0"/>
              <a:t>Rule 41. Search and Seizure</a:t>
            </a:r>
          </a:p>
          <a:p>
            <a:pPr marL="0" indent="0">
              <a:buNone/>
            </a:pPr>
            <a:r>
              <a:rPr lang="en-US" sz="1800" dirty="0"/>
              <a:t>(b) Venue for a Warrant Application. At the request of a federal law enforcement officer or an attorney for the government:</a:t>
            </a:r>
          </a:p>
          <a:p>
            <a:pPr marL="342900" lvl="1" indent="0">
              <a:buNone/>
            </a:pPr>
            <a:r>
              <a:rPr lang="en-US" dirty="0"/>
              <a:t>(6) a magistrate judge with authority in any district where activities related to a crime may have occurred has authority to issue a warrant to use remote access to search electronic storage media and to seize or copy</a:t>
            </a:r>
            <a:r>
              <a:rPr lang="en-US" b="1" dirty="0"/>
              <a:t> electronically stored information located within or outside that district </a:t>
            </a:r>
            <a:r>
              <a:rPr lang="en-US" dirty="0"/>
              <a:t>if:</a:t>
            </a:r>
          </a:p>
          <a:p>
            <a:pPr marL="685800" lvl="2" indent="0">
              <a:buNone/>
            </a:pPr>
            <a:r>
              <a:rPr lang="en-US" dirty="0"/>
              <a:t>(A) the district where the media or information is located has been concealed through technological means; or</a:t>
            </a:r>
          </a:p>
          <a:p>
            <a:pPr marL="685800" lvl="2" indent="0">
              <a:buNone/>
            </a:pPr>
            <a:r>
              <a:rPr lang="en-US" dirty="0"/>
              <a:t>(B) in an investigation of a violation on of 18 U.S.C. § 1030(a)(5), the media are protected computers that have been damaged without authorization and are located in five or more districts.”</a:t>
            </a:r>
          </a:p>
          <a:p>
            <a:pPr marL="685800" lvl="2" indent="0">
              <a:buNone/>
            </a:pPr>
            <a:r>
              <a:rPr lang="en-US" dirty="0"/>
              <a:t>Recent changes to the Federal Rules of Criminal Procedure have greatly expanded the scope of a federal magistrate’s jurisdiction to issue warrants. The full extent of that jurisdiction remains unclear.</a:t>
            </a:r>
          </a:p>
          <a:p>
            <a:pPr marL="0" indent="0">
              <a:buNone/>
            </a:pPr>
            <a:r>
              <a:rPr lang="en-US" dirty="0"/>
              <a:t>Recent changes to the Federal Rules of Criminal Procedure have greatly expanded the scope of a federal magistrate’s jurisdiction to issue warrants. The full extent of that jurisdiction remains unclear.</a:t>
            </a:r>
          </a:p>
          <a:p>
            <a:pPr marL="0" indent="0">
              <a:buNone/>
            </a:pPr>
            <a:endParaRPr lang="en-US" dirty="0"/>
          </a:p>
          <a:p>
            <a:pPr marL="685800" lvl="2" indent="0">
              <a:buNone/>
            </a:pPr>
            <a:endParaRPr lang="en-US" dirty="0"/>
          </a:p>
        </p:txBody>
      </p:sp>
      <p:sp>
        <p:nvSpPr>
          <p:cNvPr id="4" name="TextBox 3">
            <a:extLst>
              <a:ext uri="{FF2B5EF4-FFF2-40B4-BE49-F238E27FC236}">
                <a16:creationId xmlns:a16="http://schemas.microsoft.com/office/drawing/2014/main" xmlns="" id="{2CE304A3-49CB-4C1B-A344-E40E398F6591}"/>
              </a:ext>
            </a:extLst>
          </p:cNvPr>
          <p:cNvSpPr txBox="1"/>
          <p:nvPr/>
        </p:nvSpPr>
        <p:spPr>
          <a:xfrm>
            <a:off x="628650" y="6450010"/>
            <a:ext cx="7415213" cy="246221"/>
          </a:xfrm>
          <a:prstGeom prst="rect">
            <a:avLst/>
          </a:prstGeom>
          <a:noFill/>
        </p:spPr>
        <p:txBody>
          <a:bodyPr wrap="square" rtlCol="0">
            <a:spAutoFit/>
          </a:bodyPr>
          <a:lstStyle/>
          <a:p>
            <a:r>
              <a:rPr lang="en-US" altLang="en-US" sz="1000" dirty="0">
                <a:latin typeface="+mn-lt"/>
              </a:rPr>
              <a:t>12. FED. R. CIV. P. 41(b)(6)</a:t>
            </a:r>
            <a:endParaRPr lang="en-US" sz="1000" dirty="0">
              <a:latin typeface="+mn-lt"/>
            </a:endParaRPr>
          </a:p>
        </p:txBody>
      </p:sp>
    </p:spTree>
    <p:extLst>
      <p:ext uri="{BB962C8B-B14F-4D97-AF65-F5344CB8AC3E}">
        <p14:creationId xmlns:p14="http://schemas.microsoft.com/office/powerpoint/2010/main" val="1121999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2DF7A5-62E2-47EF-85D5-4C9BA2F8D011}"/>
              </a:ext>
            </a:extLst>
          </p:cNvPr>
          <p:cNvSpPr>
            <a:spLocks noGrp="1"/>
          </p:cNvSpPr>
          <p:nvPr>
            <p:ph type="title"/>
          </p:nvPr>
        </p:nvSpPr>
        <p:spPr>
          <a:xfrm>
            <a:off x="628650" y="732829"/>
            <a:ext cx="7886700" cy="1325563"/>
          </a:xfrm>
        </p:spPr>
        <p:txBody>
          <a:bodyPr/>
          <a:lstStyle/>
          <a:p>
            <a:r>
              <a:rPr lang="en-US" dirty="0"/>
              <a:t>Discussion Questions: Extraterritorial Jurisdiction</a:t>
            </a:r>
            <a:br>
              <a:rPr lang="en-US" dirty="0"/>
            </a:br>
            <a:endParaRPr lang="en-US" dirty="0"/>
          </a:p>
        </p:txBody>
      </p:sp>
      <p:sp>
        <p:nvSpPr>
          <p:cNvPr id="3" name="Content Placeholder 2">
            <a:extLst>
              <a:ext uri="{FF2B5EF4-FFF2-40B4-BE49-F238E27FC236}">
                <a16:creationId xmlns:a16="http://schemas.microsoft.com/office/drawing/2014/main" xmlns="" id="{FFCB2E2A-F93C-454A-B3AD-7D5CD52FFB08}"/>
              </a:ext>
            </a:extLst>
          </p:cNvPr>
          <p:cNvSpPr>
            <a:spLocks noGrp="1"/>
          </p:cNvSpPr>
          <p:nvPr>
            <p:ph idx="1"/>
          </p:nvPr>
        </p:nvSpPr>
        <p:spPr>
          <a:xfrm>
            <a:off x="378239" y="2067339"/>
            <a:ext cx="7886700" cy="4351338"/>
          </a:xfrm>
        </p:spPr>
        <p:txBody>
          <a:bodyPr/>
          <a:lstStyle/>
          <a:p>
            <a:pPr>
              <a:lnSpc>
                <a:spcPct val="100000"/>
              </a:lnSpc>
            </a:pPr>
            <a:r>
              <a:rPr lang="en-US" dirty="0"/>
              <a:t>How do extraterritorial laws conflict with the concept of state sovereignty, and the right of every nation to self-determination? How do nations resolve this tension?</a:t>
            </a:r>
          </a:p>
          <a:p>
            <a:pPr>
              <a:lnSpc>
                <a:spcPct val="100000"/>
              </a:lnSpc>
            </a:pPr>
            <a:endParaRPr lang="en-US" dirty="0"/>
          </a:p>
          <a:p>
            <a:pPr>
              <a:lnSpc>
                <a:spcPct val="100000"/>
              </a:lnSpc>
            </a:pPr>
            <a:r>
              <a:rPr lang="en-US" dirty="0"/>
              <a:t>Do traditional concepts of territory and jurisdiction accurately apply to modern structures like the internet? If not, how else might activity on the internet be governed?</a:t>
            </a:r>
            <a:br>
              <a:rPr lang="en-US" dirty="0"/>
            </a:br>
            <a:endParaRPr lang="en-US" dirty="0"/>
          </a:p>
          <a:p>
            <a:r>
              <a:rPr lang="en-US" dirty="0"/>
              <a:t>What kinds of privacy concerns are implicated by technologies like NITs. Do current warrant requirements sufficiently safeguard those privacy rights? </a:t>
            </a:r>
          </a:p>
          <a:p>
            <a:pPr marL="0" indent="0">
              <a:buNone/>
            </a:pPr>
            <a:endParaRPr lang="en-US" dirty="0"/>
          </a:p>
        </p:txBody>
      </p:sp>
      <p:pic>
        <p:nvPicPr>
          <p:cNvPr id="4" name="Picture 3" descr="Cartoon person holding a question mark.">
            <a:extLst>
              <a:ext uri="{FF2B5EF4-FFF2-40B4-BE49-F238E27FC236}">
                <a16:creationId xmlns:a16="http://schemas.microsoft.com/office/drawing/2014/main" xmlns="" id="{067C0B2E-B105-41C3-92E9-F457D57A6E4B}"/>
              </a:ext>
            </a:extLst>
          </p:cNvPr>
          <p:cNvPicPr>
            <a:picLocks noChangeAspect="1"/>
          </p:cNvPicPr>
          <p:nvPr/>
        </p:nvPicPr>
        <p:blipFill>
          <a:blip r:embed="rId2"/>
          <a:stretch>
            <a:fillRect/>
          </a:stretch>
        </p:blipFill>
        <p:spPr>
          <a:xfrm>
            <a:off x="6936021" y="237599"/>
            <a:ext cx="1829740" cy="1829740"/>
          </a:xfrm>
          <a:prstGeom prst="rect">
            <a:avLst/>
          </a:prstGeom>
        </p:spPr>
      </p:pic>
    </p:spTree>
    <p:extLst>
      <p:ext uri="{BB962C8B-B14F-4D97-AF65-F5344CB8AC3E}">
        <p14:creationId xmlns:p14="http://schemas.microsoft.com/office/powerpoint/2010/main" val="39624200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090A16-6B43-4C67-A0B8-69BDD865DEBB}"/>
              </a:ext>
            </a:extLst>
          </p:cNvPr>
          <p:cNvSpPr>
            <a:spLocks noGrp="1"/>
          </p:cNvSpPr>
          <p:nvPr>
            <p:ph type="title"/>
          </p:nvPr>
        </p:nvSpPr>
        <p:spPr/>
        <p:txBody>
          <a:bodyPr/>
          <a:lstStyle/>
          <a:p>
            <a:r>
              <a:rPr lang="en-US" dirty="0"/>
              <a:t>Assessment Question: Extraterritorial Jurisdiction </a:t>
            </a:r>
          </a:p>
        </p:txBody>
      </p:sp>
      <p:sp>
        <p:nvSpPr>
          <p:cNvPr id="3" name="Content Placeholder 2">
            <a:extLst>
              <a:ext uri="{FF2B5EF4-FFF2-40B4-BE49-F238E27FC236}">
                <a16:creationId xmlns:a16="http://schemas.microsoft.com/office/drawing/2014/main" xmlns="" id="{E997034E-65E7-461C-B11A-942F4522BD1D}"/>
              </a:ext>
            </a:extLst>
          </p:cNvPr>
          <p:cNvSpPr>
            <a:spLocks noGrp="1"/>
          </p:cNvSpPr>
          <p:nvPr>
            <p:ph idx="1"/>
          </p:nvPr>
        </p:nvSpPr>
        <p:spPr>
          <a:xfrm>
            <a:off x="628650" y="1700766"/>
            <a:ext cx="7886700" cy="4351338"/>
          </a:xfrm>
        </p:spPr>
        <p:txBody>
          <a:bodyPr/>
          <a:lstStyle/>
          <a:p>
            <a:pPr marL="0" indent="0">
              <a:buNone/>
            </a:pPr>
            <a:r>
              <a:rPr lang="en-US" dirty="0"/>
              <a:t>Which of the following statements about extraterritorial jurisdiction is </a:t>
            </a:r>
            <a:r>
              <a:rPr lang="en-US" b="1" dirty="0"/>
              <a:t>FALSE</a:t>
            </a:r>
            <a:r>
              <a:rPr lang="en-US" dirty="0"/>
              <a:t>:</a:t>
            </a:r>
          </a:p>
          <a:p>
            <a:pPr marL="0" indent="0">
              <a:buNone/>
            </a:pPr>
            <a:endParaRPr lang="en-US" dirty="0"/>
          </a:p>
          <a:p>
            <a:pPr marL="457200" indent="-457200">
              <a:buFont typeface="+mj-lt"/>
              <a:buAutoNum type="alphaUcPeriod"/>
            </a:pPr>
            <a:r>
              <a:rPr lang="en-US" dirty="0"/>
              <a:t>In the US, most laws apply extraterritorially by default. </a:t>
            </a:r>
          </a:p>
          <a:p>
            <a:pPr marL="457200" indent="-457200">
              <a:buFont typeface="+mj-lt"/>
              <a:buAutoNum type="alphaUcPeriod"/>
            </a:pPr>
            <a:r>
              <a:rPr lang="en-US" dirty="0"/>
              <a:t>The Computer Fraud and Abuse Act explicitly states that its provisions apply to “protected computers” whether located within the United States or abroad.</a:t>
            </a:r>
          </a:p>
          <a:p>
            <a:pPr marL="457200" indent="-457200">
              <a:buFont typeface="+mj-lt"/>
              <a:buAutoNum type="alphaUcPeriod"/>
            </a:pPr>
            <a:r>
              <a:rPr lang="en-US" dirty="0"/>
              <a:t>The CLOUD Act permits federal law enforcement to compel data held by US-based companies, regardless of where in the world that data is stored. </a:t>
            </a:r>
          </a:p>
          <a:p>
            <a:pPr marL="457200" indent="-457200">
              <a:buFont typeface="+mj-lt"/>
              <a:buAutoNum type="alphaUcPeriod"/>
            </a:pPr>
            <a:r>
              <a:rPr lang="en-US" dirty="0"/>
              <a:t>Recent changes to the Federal Rules of Criminal Procedure have greatly expanded the scope of a federal magistrate’s jurisdiction to issue warrants. The full extent of that jurisdiction remains unclear.</a:t>
            </a:r>
          </a:p>
          <a:p>
            <a:pPr marL="457200" indent="-457200">
              <a:buFont typeface="+mj-lt"/>
              <a:buAutoNum type="alphaUcPeriod"/>
            </a:pPr>
            <a:endParaRPr lang="en-US" dirty="0"/>
          </a:p>
          <a:p>
            <a:pPr marL="457200" indent="-457200">
              <a:buFont typeface="+mj-lt"/>
              <a:buAutoNum type="alphaUcPeriod"/>
            </a:pPr>
            <a:endParaRPr lang="en-US" dirty="0"/>
          </a:p>
        </p:txBody>
      </p:sp>
      <p:pic>
        <p:nvPicPr>
          <p:cNvPr id="5" name="Picture 4" descr="Image of a lightbulb with 6 answer bubbles coming out of it.">
            <a:extLst>
              <a:ext uri="{FF2B5EF4-FFF2-40B4-BE49-F238E27FC236}">
                <a16:creationId xmlns:a16="http://schemas.microsoft.com/office/drawing/2014/main" xmlns="" id="{AB5673A9-7186-4705-A5BA-037671FF3144}"/>
              </a:ext>
            </a:extLst>
          </p:cNvPr>
          <p:cNvPicPr>
            <a:picLocks noChangeAspect="1"/>
          </p:cNvPicPr>
          <p:nvPr/>
        </p:nvPicPr>
        <p:blipFill>
          <a:blip r:embed="rId2"/>
          <a:stretch>
            <a:fillRect/>
          </a:stretch>
        </p:blipFill>
        <p:spPr>
          <a:xfrm>
            <a:off x="7086136" y="355049"/>
            <a:ext cx="1703832" cy="1036320"/>
          </a:xfrm>
          <a:prstGeom prst="rect">
            <a:avLst/>
          </a:prstGeom>
        </p:spPr>
      </p:pic>
    </p:spTree>
    <p:extLst>
      <p:ext uri="{BB962C8B-B14F-4D97-AF65-F5344CB8AC3E}">
        <p14:creationId xmlns:p14="http://schemas.microsoft.com/office/powerpoint/2010/main" val="13640367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090A16-6B43-4C67-A0B8-69BDD865DEBB}"/>
              </a:ext>
            </a:extLst>
          </p:cNvPr>
          <p:cNvSpPr>
            <a:spLocks noGrp="1"/>
          </p:cNvSpPr>
          <p:nvPr>
            <p:ph type="title"/>
          </p:nvPr>
        </p:nvSpPr>
        <p:spPr/>
        <p:txBody>
          <a:bodyPr/>
          <a:lstStyle/>
          <a:p>
            <a:r>
              <a:rPr lang="en-US" dirty="0"/>
              <a:t>Assessment Question: Extraterritorial Jurisdiction Answer</a:t>
            </a:r>
          </a:p>
        </p:txBody>
      </p:sp>
      <p:sp>
        <p:nvSpPr>
          <p:cNvPr id="3" name="Content Placeholder 2">
            <a:extLst>
              <a:ext uri="{FF2B5EF4-FFF2-40B4-BE49-F238E27FC236}">
                <a16:creationId xmlns:a16="http://schemas.microsoft.com/office/drawing/2014/main" xmlns="" id="{E997034E-65E7-461C-B11A-942F4522BD1D}"/>
              </a:ext>
            </a:extLst>
          </p:cNvPr>
          <p:cNvSpPr>
            <a:spLocks noGrp="1"/>
          </p:cNvSpPr>
          <p:nvPr>
            <p:ph idx="1"/>
          </p:nvPr>
        </p:nvSpPr>
        <p:spPr>
          <a:xfrm>
            <a:off x="628650" y="1700766"/>
            <a:ext cx="7886700" cy="4351338"/>
          </a:xfrm>
        </p:spPr>
        <p:txBody>
          <a:bodyPr/>
          <a:lstStyle/>
          <a:p>
            <a:pPr marL="0" indent="0">
              <a:buNone/>
            </a:pPr>
            <a:r>
              <a:rPr lang="en-US" dirty="0"/>
              <a:t>Which of the following statements about extraterritorial jurisdiction is </a:t>
            </a:r>
            <a:r>
              <a:rPr lang="en-US" b="1" dirty="0"/>
              <a:t>FALSE</a:t>
            </a:r>
            <a:r>
              <a:rPr lang="en-US" dirty="0"/>
              <a:t>:</a:t>
            </a:r>
          </a:p>
          <a:p>
            <a:pPr marL="0" indent="0">
              <a:buNone/>
            </a:pPr>
            <a:endParaRPr lang="en-US" dirty="0"/>
          </a:p>
          <a:p>
            <a:pPr marL="457200" indent="-457200">
              <a:buFont typeface="+mj-lt"/>
              <a:buAutoNum type="alphaUcPeriod"/>
            </a:pPr>
            <a:r>
              <a:rPr lang="en-US" b="1" u="sng" dirty="0"/>
              <a:t>In the US, most laws apply extraterritorially by default. </a:t>
            </a:r>
          </a:p>
          <a:p>
            <a:pPr marL="457200" indent="-457200">
              <a:buFont typeface="+mj-lt"/>
              <a:buAutoNum type="alphaUcPeriod"/>
            </a:pPr>
            <a:r>
              <a:rPr lang="en-US" dirty="0"/>
              <a:t>The Computer Fraud and Abuse Act explicitly states that its provisions apply to “protected computers” whether located within the United States or abroad.</a:t>
            </a:r>
          </a:p>
          <a:p>
            <a:pPr marL="457200" indent="-457200">
              <a:buFont typeface="+mj-lt"/>
              <a:buAutoNum type="alphaUcPeriod"/>
            </a:pPr>
            <a:r>
              <a:rPr lang="en-US" dirty="0"/>
              <a:t>The CLOUD Act permits federal law enforcement to compel data held by US-based companies, regardless of where in the world that data is stored. </a:t>
            </a:r>
          </a:p>
          <a:p>
            <a:pPr marL="457200" indent="-457200">
              <a:buFont typeface="+mj-lt"/>
              <a:buAutoNum type="alphaUcPeriod"/>
            </a:pPr>
            <a:r>
              <a:rPr lang="en-US" dirty="0"/>
              <a:t>Recent changes to the Federal Rules of Criminal Procedure have greatly expanded the scope of a federal magistrate’s jurisdiction to issue warrants. The full extent of that jurisdiction remains unclear.</a:t>
            </a:r>
          </a:p>
          <a:p>
            <a:pPr marL="457200" indent="-457200">
              <a:buFont typeface="+mj-lt"/>
              <a:buAutoNum type="alphaUcPeriod"/>
            </a:pPr>
            <a:endParaRPr lang="en-US" dirty="0"/>
          </a:p>
          <a:p>
            <a:pPr marL="457200" indent="-457200">
              <a:buFont typeface="+mj-lt"/>
              <a:buAutoNum type="alphaUcPeriod"/>
            </a:pPr>
            <a:endParaRPr lang="en-US" dirty="0"/>
          </a:p>
        </p:txBody>
      </p:sp>
      <p:pic>
        <p:nvPicPr>
          <p:cNvPr id="5" name="Picture 4" descr="Image of a lightbulb with 6 answer bubbles coming out of it.">
            <a:extLst>
              <a:ext uri="{FF2B5EF4-FFF2-40B4-BE49-F238E27FC236}">
                <a16:creationId xmlns:a16="http://schemas.microsoft.com/office/drawing/2014/main" xmlns="" id="{AB5673A9-7186-4705-A5BA-037671FF3144}"/>
              </a:ext>
            </a:extLst>
          </p:cNvPr>
          <p:cNvPicPr>
            <a:picLocks noChangeAspect="1"/>
          </p:cNvPicPr>
          <p:nvPr/>
        </p:nvPicPr>
        <p:blipFill>
          <a:blip r:embed="rId2"/>
          <a:stretch>
            <a:fillRect/>
          </a:stretch>
        </p:blipFill>
        <p:spPr>
          <a:xfrm>
            <a:off x="7086136" y="355049"/>
            <a:ext cx="1703832" cy="1036320"/>
          </a:xfrm>
          <a:prstGeom prst="rect">
            <a:avLst/>
          </a:prstGeom>
        </p:spPr>
      </p:pic>
    </p:spTree>
    <p:extLst>
      <p:ext uri="{BB962C8B-B14F-4D97-AF65-F5344CB8AC3E}">
        <p14:creationId xmlns:p14="http://schemas.microsoft.com/office/powerpoint/2010/main" val="31638511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48B2E82-1A91-4606-AE20-D6B2DDA19303}"/>
              </a:ext>
            </a:extLst>
          </p:cNvPr>
          <p:cNvSpPr>
            <a:spLocks noGrp="1"/>
          </p:cNvSpPr>
          <p:nvPr>
            <p:ph type="title"/>
          </p:nvPr>
        </p:nvSpPr>
        <p:spPr/>
        <p:txBody>
          <a:bodyPr/>
          <a:lstStyle/>
          <a:p>
            <a:r>
              <a:rPr lang="en-US" dirty="0"/>
              <a:t>Section B:</a:t>
            </a:r>
          </a:p>
        </p:txBody>
      </p:sp>
      <p:sp>
        <p:nvSpPr>
          <p:cNvPr id="5" name="Text Placeholder 4">
            <a:extLst>
              <a:ext uri="{FF2B5EF4-FFF2-40B4-BE49-F238E27FC236}">
                <a16:creationId xmlns:a16="http://schemas.microsoft.com/office/drawing/2014/main" xmlns="" id="{E78B7097-552B-4D09-B32C-C6E761CD7108}"/>
              </a:ext>
            </a:extLst>
          </p:cNvPr>
          <p:cNvSpPr>
            <a:spLocks noGrp="1"/>
          </p:cNvSpPr>
          <p:nvPr>
            <p:ph type="body" idx="1"/>
          </p:nvPr>
        </p:nvSpPr>
        <p:spPr/>
        <p:txBody>
          <a:bodyPr/>
          <a:lstStyle/>
          <a:p>
            <a:r>
              <a:rPr lang="en-US" dirty="0"/>
              <a:t>Foreign Intelligence Surveillance Courts</a:t>
            </a:r>
          </a:p>
        </p:txBody>
      </p:sp>
      <p:pic>
        <p:nvPicPr>
          <p:cNvPr id="3" name="Picture 2" descr="Map of the world with the scales of justice in front of it.">
            <a:extLst>
              <a:ext uri="{FF2B5EF4-FFF2-40B4-BE49-F238E27FC236}">
                <a16:creationId xmlns:a16="http://schemas.microsoft.com/office/drawing/2014/main" xmlns="" id="{8A74E122-01B6-4F00-8145-062FCF429E1C}"/>
              </a:ext>
            </a:extLst>
          </p:cNvPr>
          <p:cNvPicPr>
            <a:picLocks noChangeAspect="1"/>
          </p:cNvPicPr>
          <p:nvPr/>
        </p:nvPicPr>
        <p:blipFill>
          <a:blip r:embed="rId2"/>
          <a:stretch>
            <a:fillRect/>
          </a:stretch>
        </p:blipFill>
        <p:spPr>
          <a:xfrm>
            <a:off x="3388829" y="1226654"/>
            <a:ext cx="4857750" cy="3238500"/>
          </a:xfrm>
          <a:prstGeom prst="rect">
            <a:avLst/>
          </a:prstGeom>
        </p:spPr>
      </p:pic>
    </p:spTree>
    <p:extLst>
      <p:ext uri="{BB962C8B-B14F-4D97-AF65-F5344CB8AC3E}">
        <p14:creationId xmlns:p14="http://schemas.microsoft.com/office/powerpoint/2010/main" val="3347503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9D7E04-5944-4293-99C5-46D03596D72B}"/>
              </a:ext>
            </a:extLst>
          </p:cNvPr>
          <p:cNvSpPr>
            <a:spLocks noGrp="1"/>
          </p:cNvSpPr>
          <p:nvPr>
            <p:ph type="title"/>
          </p:nvPr>
        </p:nvSpPr>
        <p:spPr/>
        <p:txBody>
          <a:bodyPr/>
          <a:lstStyle/>
          <a:p>
            <a:r>
              <a:rPr lang="en-US" dirty="0"/>
              <a:t>Foreign Intelligence Surveillance Court (FISC) </a:t>
            </a:r>
          </a:p>
        </p:txBody>
      </p:sp>
      <p:sp>
        <p:nvSpPr>
          <p:cNvPr id="3" name="Content Placeholder 2">
            <a:extLst>
              <a:ext uri="{FF2B5EF4-FFF2-40B4-BE49-F238E27FC236}">
                <a16:creationId xmlns:a16="http://schemas.microsoft.com/office/drawing/2014/main" xmlns="" id="{54DD69DA-AD87-4888-B202-E09A9366D7DA}"/>
              </a:ext>
            </a:extLst>
          </p:cNvPr>
          <p:cNvSpPr>
            <a:spLocks noGrp="1"/>
          </p:cNvSpPr>
          <p:nvPr>
            <p:ph idx="1"/>
          </p:nvPr>
        </p:nvSpPr>
        <p:spPr>
          <a:xfrm>
            <a:off x="628650" y="1690689"/>
            <a:ext cx="7886700" cy="4351338"/>
          </a:xfrm>
        </p:spPr>
        <p:txBody>
          <a:bodyPr/>
          <a:lstStyle/>
          <a:p>
            <a:pPr marL="0" indent="0">
              <a:spcAft>
                <a:spcPts val="1200"/>
              </a:spcAft>
              <a:buNone/>
            </a:pPr>
            <a:r>
              <a:rPr lang="en-US" sz="2000" dirty="0"/>
              <a:t>The Foreign Intelligence Surveillance Court (FISC) was created</a:t>
            </a:r>
            <a:r>
              <a:rPr lang="fr-FR" sz="2000" dirty="0"/>
              <a:t> as part of the </a:t>
            </a:r>
            <a:r>
              <a:rPr lang="en-US" sz="2000" dirty="0"/>
              <a:t>Foreign</a:t>
            </a:r>
            <a:r>
              <a:rPr lang="fr-FR" sz="2000" dirty="0"/>
              <a:t> Intelligence Surveillance </a:t>
            </a:r>
            <a:r>
              <a:rPr lang="en-US" sz="2000" dirty="0"/>
              <a:t>Act</a:t>
            </a:r>
            <a:r>
              <a:rPr lang="fr-FR" sz="2000" dirty="0"/>
              <a:t> (FISA).</a:t>
            </a:r>
            <a:r>
              <a:rPr lang="fr-FR" sz="2000" baseline="30000" dirty="0"/>
              <a:t>14</a:t>
            </a:r>
            <a:r>
              <a:rPr lang="fr-FR" sz="2000" dirty="0"/>
              <a:t> </a:t>
            </a:r>
          </a:p>
          <a:p>
            <a:pPr marL="0" indent="0">
              <a:spcAft>
                <a:spcPts val="1200"/>
              </a:spcAft>
              <a:buNone/>
            </a:pPr>
            <a:r>
              <a:rPr lang="en-US" sz="2000" dirty="0"/>
              <a:t>FISC “was established by Congress in 1978.  The Court entertains applications made by the United States Government for approval of electronic surveillance, physical search, and certain other forms of investigative actions for foreign intelligence purposes.”</a:t>
            </a:r>
            <a:r>
              <a:rPr lang="en-US" sz="2000" baseline="30000" dirty="0"/>
              <a:t>13</a:t>
            </a:r>
          </a:p>
          <a:p>
            <a:pPr marL="0" indent="0">
              <a:spcAft>
                <a:spcPts val="1200"/>
              </a:spcAft>
              <a:buNone/>
            </a:pPr>
            <a:r>
              <a:rPr lang="fr-FR" sz="2000" dirty="0"/>
              <a:t>FISA sets the standards by </a:t>
            </a:r>
            <a:r>
              <a:rPr lang="en-US" sz="2000" dirty="0"/>
              <a:t>which</a:t>
            </a:r>
            <a:r>
              <a:rPr lang="fr-FR" sz="2000" dirty="0"/>
              <a:t> the US </a:t>
            </a:r>
            <a:r>
              <a:rPr lang="en-US" sz="2000" dirty="0"/>
              <a:t>government</a:t>
            </a:r>
            <a:r>
              <a:rPr lang="fr-FR" sz="2000" dirty="0"/>
              <a:t> can use </a:t>
            </a:r>
            <a:r>
              <a:rPr lang="en-US" sz="2000" dirty="0"/>
              <a:t>electronic</a:t>
            </a:r>
            <a:r>
              <a:rPr lang="fr-FR" sz="2000" dirty="0"/>
              <a:t> surveillance to </a:t>
            </a:r>
            <a:r>
              <a:rPr lang="en-US" sz="2000" dirty="0"/>
              <a:t>collect</a:t>
            </a:r>
            <a:r>
              <a:rPr lang="fr-FR" sz="2000" dirty="0"/>
              <a:t> </a:t>
            </a:r>
            <a:r>
              <a:rPr lang="en-US" sz="2000" dirty="0"/>
              <a:t>foreign</a:t>
            </a:r>
            <a:r>
              <a:rPr lang="fr-FR" sz="2000" dirty="0"/>
              <a:t> intelligence </a:t>
            </a:r>
            <a:r>
              <a:rPr lang="en-ZW" sz="2000" dirty="0"/>
              <a:t>within</a:t>
            </a:r>
            <a:r>
              <a:rPr lang="fr-FR" sz="2000" dirty="0"/>
              <a:t> the United State</a:t>
            </a:r>
            <a:r>
              <a:rPr lang="fr-FR" sz="2000" dirty="0">
                <a:latin typeface="Calibri" panose="020F0502020204030204" pitchFamily="34" charset="0"/>
              </a:rPr>
              <a:t>s. </a:t>
            </a:r>
          </a:p>
          <a:p>
            <a:pPr marL="0" indent="0">
              <a:spcAft>
                <a:spcPts val="1200"/>
              </a:spcAft>
              <a:buNone/>
            </a:pPr>
            <a:r>
              <a:rPr lang="fr-FR" sz="2000" dirty="0">
                <a:latin typeface="Calibri" panose="020F0502020204030204" pitchFamily="34" charset="0"/>
              </a:rPr>
              <a:t>The FISC court </a:t>
            </a:r>
            <a:r>
              <a:rPr lang="fr-FR" sz="2000" dirty="0" err="1">
                <a:latin typeface="Calibri" panose="020F0502020204030204" pitchFamily="34" charset="0"/>
              </a:rPr>
              <a:t>is</a:t>
            </a:r>
            <a:r>
              <a:rPr lang="fr-FR" sz="2000" dirty="0">
                <a:latin typeface="Calibri" panose="020F0502020204030204" pitchFamily="34" charset="0"/>
              </a:rPr>
              <a:t> </a:t>
            </a:r>
            <a:r>
              <a:rPr lang="fr-FR" sz="2000" dirty="0" err="1">
                <a:latin typeface="Calibri" panose="020F0502020204030204" pitchFamily="34" charset="0"/>
              </a:rPr>
              <a:t>composed</a:t>
            </a:r>
            <a:r>
              <a:rPr lang="fr-FR" sz="2000" dirty="0">
                <a:latin typeface="Calibri" panose="020F0502020204030204" pitchFamily="34" charset="0"/>
              </a:rPr>
              <a:t> of 11 </a:t>
            </a:r>
            <a:r>
              <a:rPr lang="en-US" sz="2000" dirty="0">
                <a:latin typeface="Calibri" panose="020F0502020204030204" pitchFamily="34" charset="0"/>
              </a:rPr>
              <a:t>federal</a:t>
            </a:r>
            <a:r>
              <a:rPr lang="fr-FR" sz="2000" dirty="0">
                <a:latin typeface="Calibri" panose="020F0502020204030204" pitchFamily="34" charset="0"/>
              </a:rPr>
              <a:t> </a:t>
            </a:r>
            <a:r>
              <a:rPr lang="en-US" sz="2000" dirty="0">
                <a:latin typeface="Calibri" panose="020F0502020204030204" pitchFamily="34" charset="0"/>
              </a:rPr>
              <a:t>judges</a:t>
            </a:r>
            <a:r>
              <a:rPr lang="fr-FR" sz="2000" dirty="0">
                <a:latin typeface="Calibri" panose="020F0502020204030204" pitchFamily="34" charset="0"/>
              </a:rPr>
              <a:t>, all of </a:t>
            </a:r>
            <a:r>
              <a:rPr lang="fr-FR" sz="2000" dirty="0" err="1">
                <a:latin typeface="Calibri" panose="020F0502020204030204" pitchFamily="34" charset="0"/>
              </a:rPr>
              <a:t>whom</a:t>
            </a:r>
            <a:r>
              <a:rPr lang="fr-FR" sz="2000" dirty="0">
                <a:latin typeface="Calibri" panose="020F0502020204030204" pitchFamily="34" charset="0"/>
              </a:rPr>
              <a:t> are </a:t>
            </a:r>
            <a:r>
              <a:rPr lang="fr-FR" sz="2000" dirty="0" err="1">
                <a:latin typeface="Calibri" panose="020F0502020204030204" pitchFamily="34" charset="0"/>
              </a:rPr>
              <a:t>specially</a:t>
            </a:r>
            <a:r>
              <a:rPr lang="fr-FR" sz="2000" dirty="0">
                <a:latin typeface="Calibri" panose="020F0502020204030204" pitchFamily="34" charset="0"/>
              </a:rPr>
              <a:t> </a:t>
            </a:r>
            <a:r>
              <a:rPr lang="fr-FR" sz="2000" dirty="0" err="1">
                <a:latin typeface="Calibri" panose="020F0502020204030204" pitchFamily="34" charset="0"/>
              </a:rPr>
              <a:t>appointed</a:t>
            </a:r>
            <a:r>
              <a:rPr lang="fr-FR" sz="2000" dirty="0">
                <a:latin typeface="Calibri" panose="020F0502020204030204" pitchFamily="34" charset="0"/>
              </a:rPr>
              <a:t>. The FISC court </a:t>
            </a:r>
            <a:r>
              <a:rPr lang="en-US" sz="2000" dirty="0">
                <a:latin typeface="Calibri" panose="020F0502020204030204" pitchFamily="34" charset="0"/>
              </a:rPr>
              <a:t>reviews</a:t>
            </a:r>
            <a:r>
              <a:rPr lang="fr-FR" sz="2000" dirty="0">
                <a:latin typeface="Calibri" panose="020F0502020204030204" pitchFamily="34" charset="0"/>
              </a:rPr>
              <a:t> </a:t>
            </a:r>
            <a:r>
              <a:rPr lang="en-US" sz="2000" dirty="0">
                <a:latin typeface="Calibri" panose="020F0502020204030204" pitchFamily="34" charset="0"/>
              </a:rPr>
              <a:t>requests</a:t>
            </a:r>
            <a:r>
              <a:rPr lang="fr-FR" sz="2000" dirty="0">
                <a:latin typeface="Calibri" panose="020F0502020204030204" pitchFamily="34" charset="0"/>
              </a:rPr>
              <a:t> for FISA </a:t>
            </a:r>
            <a:r>
              <a:rPr lang="en-US" sz="2000" dirty="0">
                <a:latin typeface="Calibri" panose="020F0502020204030204" pitchFamily="34" charset="0"/>
              </a:rPr>
              <a:t>orders</a:t>
            </a:r>
            <a:r>
              <a:rPr lang="fr-FR" sz="2000" dirty="0">
                <a:latin typeface="Calibri" panose="020F0502020204030204" pitchFamily="34" charset="0"/>
              </a:rPr>
              <a:t>. </a:t>
            </a:r>
            <a:r>
              <a:rPr lang="fr-FR" sz="2000" dirty="0" err="1">
                <a:latin typeface="Calibri" panose="020F0502020204030204" pitchFamily="34" charset="0"/>
              </a:rPr>
              <a:t>Unlike</a:t>
            </a:r>
            <a:r>
              <a:rPr lang="fr-FR" sz="2000" dirty="0">
                <a:latin typeface="Calibri" panose="020F0502020204030204" pitchFamily="34" charset="0"/>
              </a:rPr>
              <a:t> the </a:t>
            </a:r>
            <a:r>
              <a:rPr lang="fr-FR" sz="2000" dirty="0" err="1">
                <a:latin typeface="Calibri" panose="020F0502020204030204" pitchFamily="34" charset="0"/>
              </a:rPr>
              <a:t>vast</a:t>
            </a:r>
            <a:r>
              <a:rPr lang="fr-FR" sz="2000" dirty="0">
                <a:latin typeface="Calibri" panose="020F0502020204030204" pitchFamily="34" charset="0"/>
              </a:rPr>
              <a:t> </a:t>
            </a:r>
            <a:r>
              <a:rPr lang="fr-FR" sz="2000" dirty="0" err="1">
                <a:latin typeface="Calibri" panose="020F0502020204030204" pitchFamily="34" charset="0"/>
              </a:rPr>
              <a:t>majority</a:t>
            </a:r>
            <a:r>
              <a:rPr lang="fr-FR" sz="2000" dirty="0">
                <a:latin typeface="Calibri" panose="020F0502020204030204" pitchFamily="34" charset="0"/>
              </a:rPr>
              <a:t> of all U.S. </a:t>
            </a:r>
            <a:r>
              <a:rPr lang="fr-FR" sz="2000" dirty="0" err="1">
                <a:latin typeface="Calibri" panose="020F0502020204030204" pitchFamily="34" charset="0"/>
              </a:rPr>
              <a:t>federal</a:t>
            </a:r>
            <a:r>
              <a:rPr lang="fr-FR" sz="2000" dirty="0">
                <a:latin typeface="Calibri" panose="020F0502020204030204" pitchFamily="34" charset="0"/>
              </a:rPr>
              <a:t> and state court </a:t>
            </a:r>
            <a:r>
              <a:rPr lang="fr-FR" sz="2000" dirty="0" err="1">
                <a:latin typeface="Calibri" panose="020F0502020204030204" pitchFamily="34" charset="0"/>
              </a:rPr>
              <a:t>proceedings</a:t>
            </a:r>
            <a:r>
              <a:rPr lang="fr-FR" sz="2000" dirty="0">
                <a:latin typeface="Calibri" panose="020F0502020204030204" pitchFamily="34" charset="0"/>
              </a:rPr>
              <a:t>, FISC </a:t>
            </a:r>
            <a:r>
              <a:rPr lang="fr-FR" sz="2000" dirty="0" err="1">
                <a:latin typeface="Calibri" panose="020F0502020204030204" pitchFamily="34" charset="0"/>
              </a:rPr>
              <a:t>proceedings</a:t>
            </a:r>
            <a:r>
              <a:rPr lang="fr-FR" sz="2000" dirty="0">
                <a:latin typeface="Calibri" panose="020F0502020204030204" pitchFamily="34" charset="0"/>
              </a:rPr>
              <a:t> (case </a:t>
            </a:r>
            <a:r>
              <a:rPr lang="fr-FR" sz="2000" dirty="0" err="1">
                <a:latin typeface="Calibri" panose="020F0502020204030204" pitchFamily="34" charset="0"/>
              </a:rPr>
              <a:t>activities</a:t>
            </a:r>
            <a:r>
              <a:rPr lang="fr-FR" sz="2000" dirty="0">
                <a:latin typeface="Calibri" panose="020F0502020204030204" pitchFamily="34" charset="0"/>
              </a:rPr>
              <a:t>, </a:t>
            </a:r>
            <a:r>
              <a:rPr lang="fr-FR" sz="2000" dirty="0" err="1">
                <a:latin typeface="Calibri" panose="020F0502020204030204" pitchFamily="34" charset="0"/>
              </a:rPr>
              <a:t>hearings</a:t>
            </a:r>
            <a:r>
              <a:rPr lang="fr-FR" sz="2000" dirty="0">
                <a:latin typeface="Calibri" panose="020F0502020204030204" pitchFamily="34" charset="0"/>
              </a:rPr>
              <a:t>, etc.) are not open to the public, not </a:t>
            </a:r>
            <a:r>
              <a:rPr lang="fr-FR" sz="2000" dirty="0" err="1">
                <a:latin typeface="Calibri" panose="020F0502020204030204" pitchFamily="34" charset="0"/>
              </a:rPr>
              <a:t>subject</a:t>
            </a:r>
            <a:r>
              <a:rPr lang="fr-FR" sz="2000" dirty="0">
                <a:latin typeface="Calibri" panose="020F0502020204030204" pitchFamily="34" charset="0"/>
              </a:rPr>
              <a:t> to </a:t>
            </a:r>
            <a:r>
              <a:rPr lang="fr-FR" sz="2000" dirty="0" err="1">
                <a:latin typeface="Calibri" panose="020F0502020204030204" pitchFamily="34" charset="0"/>
              </a:rPr>
              <a:t>Freedom</a:t>
            </a:r>
            <a:r>
              <a:rPr lang="fr-FR" sz="2000" dirty="0">
                <a:latin typeface="Calibri" panose="020F0502020204030204" pitchFamily="34" charset="0"/>
              </a:rPr>
              <a:t> of Information </a:t>
            </a:r>
            <a:r>
              <a:rPr lang="fr-FR" sz="2000" dirty="0" err="1">
                <a:latin typeface="Calibri" panose="020F0502020204030204" pitchFamily="34" charset="0"/>
              </a:rPr>
              <a:t>Act</a:t>
            </a:r>
            <a:r>
              <a:rPr lang="fr-FR" sz="2000" dirty="0">
                <a:latin typeface="Calibri" panose="020F0502020204030204" pitchFamily="34" charset="0"/>
              </a:rPr>
              <a:t> </a:t>
            </a:r>
            <a:r>
              <a:rPr lang="fr-FR" sz="2000" dirty="0" err="1">
                <a:latin typeface="Calibri" panose="020F0502020204030204" pitchFamily="34" charset="0"/>
              </a:rPr>
              <a:t>requests</a:t>
            </a:r>
            <a:r>
              <a:rPr lang="fr-FR" sz="2000" dirty="0">
                <a:latin typeface="Calibri" panose="020F0502020204030204" pitchFamily="34" charset="0"/>
              </a:rPr>
              <a:t>, and </a:t>
            </a:r>
            <a:r>
              <a:rPr lang="en-US" sz="2000" dirty="0">
                <a:latin typeface="Calibri" panose="020F0502020204030204" pitchFamily="34" charset="0"/>
              </a:rPr>
              <a:t>proceedings</a:t>
            </a:r>
            <a:r>
              <a:rPr lang="fr-FR" sz="2000" dirty="0">
                <a:latin typeface="Calibri" panose="020F0502020204030204" pitchFamily="34" charset="0"/>
              </a:rPr>
              <a:t> are </a:t>
            </a:r>
            <a:r>
              <a:rPr lang="fr-FR" sz="2000" dirty="0" err="1">
                <a:latin typeface="Calibri" panose="020F0502020204030204" pitchFamily="34" charset="0"/>
              </a:rPr>
              <a:t>ferquently</a:t>
            </a:r>
            <a:r>
              <a:rPr lang="fr-FR" sz="2000" dirty="0">
                <a:latin typeface="Calibri" panose="020F0502020204030204" pitchFamily="34" charset="0"/>
              </a:rPr>
              <a:t> </a:t>
            </a:r>
            <a:r>
              <a:rPr lang="fr-FR" sz="2000" i="1" dirty="0">
                <a:latin typeface="Calibri" panose="020F0502020204030204" pitchFamily="34" charset="0"/>
              </a:rPr>
              <a:t>ex parte</a:t>
            </a:r>
            <a:r>
              <a:rPr lang="fr-FR" sz="2000" dirty="0">
                <a:latin typeface="Calibri" panose="020F0502020204030204" pitchFamily="34" charset="0"/>
              </a:rPr>
              <a:t>.</a:t>
            </a:r>
            <a:r>
              <a:rPr lang="fr-FR" sz="2000" dirty="0"/>
              <a:t> </a:t>
            </a:r>
          </a:p>
          <a:p>
            <a:pPr marL="0" indent="0">
              <a:buNone/>
            </a:pPr>
            <a:endParaRPr lang="en-US" sz="2000" dirty="0"/>
          </a:p>
        </p:txBody>
      </p:sp>
      <p:sp>
        <p:nvSpPr>
          <p:cNvPr id="4" name="TextBox 3">
            <a:extLst>
              <a:ext uri="{FF2B5EF4-FFF2-40B4-BE49-F238E27FC236}">
                <a16:creationId xmlns:a16="http://schemas.microsoft.com/office/drawing/2014/main" xmlns="" id="{981CA671-880D-478A-8863-62C8A547A352}"/>
              </a:ext>
            </a:extLst>
          </p:cNvPr>
          <p:cNvSpPr txBox="1"/>
          <p:nvPr/>
        </p:nvSpPr>
        <p:spPr>
          <a:xfrm>
            <a:off x="628650" y="6344529"/>
            <a:ext cx="6236384" cy="400110"/>
          </a:xfrm>
          <a:prstGeom prst="rect">
            <a:avLst/>
          </a:prstGeom>
          <a:noFill/>
        </p:spPr>
        <p:txBody>
          <a:bodyPr wrap="square" rtlCol="0">
            <a:spAutoFit/>
          </a:bodyPr>
          <a:lstStyle/>
          <a:p>
            <a:r>
              <a:rPr lang="en-US" sz="1000" dirty="0">
                <a:latin typeface="+mn-lt"/>
              </a:rPr>
              <a:t>13. http://www.fisc.uscourts.gov/</a:t>
            </a:r>
          </a:p>
          <a:p>
            <a:r>
              <a:rPr lang="en-US" sz="1000" dirty="0">
                <a:latin typeface="+mn-lt"/>
              </a:rPr>
              <a:t>14. </a:t>
            </a:r>
            <a:r>
              <a:rPr lang="fr-FR" sz="1000" dirty="0">
                <a:latin typeface="+mn-lt"/>
              </a:rPr>
              <a:t>50 U.S.C. § 1801, et </a:t>
            </a:r>
            <a:r>
              <a:rPr lang="en-US" sz="1000" dirty="0">
                <a:latin typeface="+mn-lt"/>
              </a:rPr>
              <a:t>seq</a:t>
            </a:r>
          </a:p>
        </p:txBody>
      </p:sp>
    </p:spTree>
    <p:extLst>
      <p:ext uri="{BB962C8B-B14F-4D97-AF65-F5344CB8AC3E}">
        <p14:creationId xmlns:p14="http://schemas.microsoft.com/office/powerpoint/2010/main" val="8368807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9D7E04-5944-4293-99C5-46D03596D72B}"/>
              </a:ext>
            </a:extLst>
          </p:cNvPr>
          <p:cNvSpPr>
            <a:spLocks noGrp="1"/>
          </p:cNvSpPr>
          <p:nvPr>
            <p:ph type="title"/>
          </p:nvPr>
        </p:nvSpPr>
        <p:spPr/>
        <p:txBody>
          <a:bodyPr/>
          <a:lstStyle/>
          <a:p>
            <a:r>
              <a:rPr lang="en-US" dirty="0"/>
              <a:t>FISC Jurisdiction</a:t>
            </a:r>
          </a:p>
        </p:txBody>
      </p:sp>
      <p:sp>
        <p:nvSpPr>
          <p:cNvPr id="3" name="Content Placeholder 2">
            <a:extLst>
              <a:ext uri="{FF2B5EF4-FFF2-40B4-BE49-F238E27FC236}">
                <a16:creationId xmlns:a16="http://schemas.microsoft.com/office/drawing/2014/main" xmlns="" id="{54DD69DA-AD87-4888-B202-E09A9366D7DA}"/>
              </a:ext>
            </a:extLst>
          </p:cNvPr>
          <p:cNvSpPr>
            <a:spLocks noGrp="1"/>
          </p:cNvSpPr>
          <p:nvPr>
            <p:ph idx="1"/>
          </p:nvPr>
        </p:nvSpPr>
        <p:spPr>
          <a:xfrm>
            <a:off x="628650" y="1690689"/>
            <a:ext cx="7886700" cy="4351338"/>
          </a:xfrm>
        </p:spPr>
        <p:txBody>
          <a:bodyPr/>
          <a:lstStyle/>
          <a:p>
            <a:pPr marL="0" indent="0">
              <a:spcAft>
                <a:spcPts val="1200"/>
              </a:spcAft>
              <a:buNone/>
            </a:pPr>
            <a:r>
              <a:rPr lang="en-US" sz="2400" dirty="0"/>
              <a:t>The FISC has jurisdiction to hear applications for and issue orders authorizing four traditional FISA activities: </a:t>
            </a:r>
          </a:p>
          <a:p>
            <a:pPr lvl="2">
              <a:spcAft>
                <a:spcPts val="1200"/>
              </a:spcAft>
            </a:pPr>
            <a:r>
              <a:rPr lang="en-US" sz="1800" dirty="0"/>
              <a:t>electronic surveillance</a:t>
            </a:r>
          </a:p>
          <a:p>
            <a:pPr lvl="2">
              <a:spcAft>
                <a:spcPts val="1200"/>
              </a:spcAft>
            </a:pPr>
            <a:r>
              <a:rPr lang="en-US" sz="1800" dirty="0"/>
              <a:t>physical searches</a:t>
            </a:r>
          </a:p>
          <a:p>
            <a:pPr lvl="2">
              <a:spcAft>
                <a:spcPts val="1200"/>
              </a:spcAft>
            </a:pPr>
            <a:r>
              <a:rPr lang="en-US" sz="1800" dirty="0"/>
              <a:t>pen registers/trap and trace surveillance</a:t>
            </a:r>
          </a:p>
          <a:p>
            <a:pPr lvl="2">
              <a:spcAft>
                <a:spcPts val="1200"/>
              </a:spcAft>
            </a:pPr>
            <a:r>
              <a:rPr lang="en-US" sz="1800" dirty="0"/>
              <a:t>compelled production of tangible things. </a:t>
            </a:r>
          </a:p>
          <a:p>
            <a:pPr marL="0" indent="0" algn="just">
              <a:spcAft>
                <a:spcPts val="1200"/>
              </a:spcAft>
              <a:buNone/>
            </a:pPr>
            <a:r>
              <a:rPr lang="en-US" sz="2000" dirty="0"/>
              <a:t>In addition, the FISC has jurisdiction to review the  government's targeting and minimization procedures related to programmatic surveillance certified under Section 702 of the FISA Amendments Act of 2008.</a:t>
            </a:r>
            <a:r>
              <a:rPr lang="en-US" sz="2000" baseline="30000" dirty="0"/>
              <a:t>15</a:t>
            </a:r>
            <a:endParaRPr lang="fr-FR" sz="2000" baseline="30000" dirty="0"/>
          </a:p>
          <a:p>
            <a:pPr marL="0" indent="0" algn="just">
              <a:spcAft>
                <a:spcPts val="1200"/>
              </a:spcAft>
              <a:buNone/>
            </a:pPr>
            <a:r>
              <a:rPr lang="en-US" sz="2000" dirty="0"/>
              <a:t>Since</a:t>
            </a:r>
            <a:r>
              <a:rPr lang="fr-FR" sz="2000" dirty="0"/>
              <a:t> the 2008 FISA </a:t>
            </a:r>
            <a:r>
              <a:rPr lang="en-US" sz="2000" dirty="0"/>
              <a:t>Amendment</a:t>
            </a:r>
            <a:r>
              <a:rPr lang="fr-FR" sz="2000" dirty="0"/>
              <a:t> </a:t>
            </a:r>
            <a:r>
              <a:rPr lang="en-US" sz="2000" dirty="0"/>
              <a:t>Act</a:t>
            </a:r>
            <a:r>
              <a:rPr lang="fr-FR" sz="2000" dirty="0"/>
              <a:t> (FAA), </a:t>
            </a:r>
            <a:r>
              <a:rPr lang="fr-FR" sz="2000" b="1" dirty="0"/>
              <a:t>FISA warrants </a:t>
            </a:r>
            <a:r>
              <a:rPr lang="en-US" sz="2000" b="1" dirty="0"/>
              <a:t>apply</a:t>
            </a:r>
            <a:r>
              <a:rPr lang="fr-FR" sz="2000" b="1" dirty="0"/>
              <a:t> to U.S. </a:t>
            </a:r>
            <a:r>
              <a:rPr lang="en-US" sz="2000" b="1" dirty="0"/>
              <a:t>persons</a:t>
            </a:r>
            <a:r>
              <a:rPr lang="fr-FR" sz="2000" b="1" dirty="0"/>
              <a:t> </a:t>
            </a:r>
            <a:r>
              <a:rPr lang="en-US" sz="2000" b="1" dirty="0"/>
              <a:t>located</a:t>
            </a:r>
            <a:r>
              <a:rPr lang="fr-FR" sz="2000" b="1" dirty="0"/>
              <a:t> </a:t>
            </a:r>
            <a:r>
              <a:rPr lang="en-ZW" sz="2000" b="1" dirty="0"/>
              <a:t>both</a:t>
            </a:r>
            <a:r>
              <a:rPr lang="fr-FR" sz="2000" b="1" dirty="0"/>
              <a:t> </a:t>
            </a:r>
            <a:r>
              <a:rPr lang="en-US" sz="2000" b="1" dirty="0"/>
              <a:t>within</a:t>
            </a:r>
            <a:r>
              <a:rPr lang="fr-FR" sz="2000" b="1" dirty="0"/>
              <a:t> and </a:t>
            </a:r>
            <a:r>
              <a:rPr lang="en-US" sz="2000" b="1" dirty="0"/>
              <a:t>outside</a:t>
            </a:r>
            <a:r>
              <a:rPr lang="fr-FR" sz="2000" b="1" dirty="0"/>
              <a:t> the United States</a:t>
            </a:r>
            <a:r>
              <a:rPr lang="fr-FR" sz="2000" dirty="0"/>
              <a:t>, </a:t>
            </a:r>
            <a:r>
              <a:rPr lang="en-US" sz="2000" b="1" dirty="0"/>
              <a:t>making</a:t>
            </a:r>
            <a:r>
              <a:rPr lang="fr-FR" sz="2000" b="1" dirty="0"/>
              <a:t> </a:t>
            </a:r>
            <a:r>
              <a:rPr lang="en-US" sz="2000" b="1" dirty="0"/>
              <a:t>FISA’s</a:t>
            </a:r>
            <a:r>
              <a:rPr lang="fr-FR" sz="2000" b="1" dirty="0"/>
              <a:t> </a:t>
            </a:r>
            <a:r>
              <a:rPr lang="fr-FR" sz="2000" b="1" dirty="0" err="1"/>
              <a:t>jursidictional</a:t>
            </a:r>
            <a:r>
              <a:rPr lang="fr-FR" sz="2000" b="1" dirty="0"/>
              <a:t> </a:t>
            </a:r>
            <a:r>
              <a:rPr lang="en-US" sz="2000" b="1" dirty="0"/>
              <a:t>reach</a:t>
            </a:r>
            <a:r>
              <a:rPr lang="fr-FR" sz="2000" b="1" dirty="0"/>
              <a:t> extraterritorial. </a:t>
            </a:r>
          </a:p>
          <a:p>
            <a:pPr marL="0" indent="0">
              <a:buNone/>
            </a:pPr>
            <a:endParaRPr lang="en-US" sz="2400" dirty="0"/>
          </a:p>
        </p:txBody>
      </p:sp>
      <p:sp>
        <p:nvSpPr>
          <p:cNvPr id="4" name="TextBox 3">
            <a:extLst>
              <a:ext uri="{FF2B5EF4-FFF2-40B4-BE49-F238E27FC236}">
                <a16:creationId xmlns:a16="http://schemas.microsoft.com/office/drawing/2014/main" xmlns="" id="{981CA671-880D-478A-8863-62C8A547A352}"/>
              </a:ext>
            </a:extLst>
          </p:cNvPr>
          <p:cNvSpPr txBox="1"/>
          <p:nvPr/>
        </p:nvSpPr>
        <p:spPr>
          <a:xfrm>
            <a:off x="628650" y="6344529"/>
            <a:ext cx="6236384" cy="246221"/>
          </a:xfrm>
          <a:prstGeom prst="rect">
            <a:avLst/>
          </a:prstGeom>
          <a:noFill/>
        </p:spPr>
        <p:txBody>
          <a:bodyPr wrap="square" rtlCol="0">
            <a:spAutoFit/>
          </a:bodyPr>
          <a:lstStyle/>
          <a:p>
            <a:r>
              <a:rPr lang="en-US" sz="1000" dirty="0">
                <a:latin typeface="+mn-lt"/>
              </a:rPr>
              <a:t>15. http://www.fisc.uscourts.gov/</a:t>
            </a:r>
          </a:p>
        </p:txBody>
      </p:sp>
    </p:spTree>
    <p:extLst>
      <p:ext uri="{BB962C8B-B14F-4D97-AF65-F5344CB8AC3E}">
        <p14:creationId xmlns:p14="http://schemas.microsoft.com/office/powerpoint/2010/main" val="33318012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16</a:t>
            </a:r>
          </a:p>
          <a:p>
            <a:pPr lvl="1"/>
            <a:endParaRPr lang="en-US" sz="2400" dirty="0"/>
          </a:p>
          <a:p>
            <a:pPr lvl="1"/>
            <a:r>
              <a:rPr lang="en-US" sz="2400" dirty="0"/>
              <a:t>Slides 2-8</a:t>
            </a:r>
          </a:p>
          <a:p>
            <a:pPr lvl="1"/>
            <a:r>
              <a:rPr lang="en-US" sz="2400" dirty="0"/>
              <a:t>Slides 10-12, 14</a:t>
            </a:r>
          </a:p>
          <a:p>
            <a:pPr lvl="1"/>
            <a:r>
              <a:rPr lang="en-US" sz="2400" dirty="0"/>
              <a:t>Slides 21-24, 26-27</a:t>
            </a:r>
          </a:p>
          <a:p>
            <a:pPr lvl="1"/>
            <a:r>
              <a:rPr lang="en-US" sz="2400" dirty="0"/>
              <a:t>Slides 29-33</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16.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48B2E82-1A91-4606-AE20-D6B2DDA19303}"/>
              </a:ext>
            </a:extLst>
          </p:cNvPr>
          <p:cNvSpPr>
            <a:spLocks noGrp="1"/>
          </p:cNvSpPr>
          <p:nvPr>
            <p:ph type="title"/>
          </p:nvPr>
        </p:nvSpPr>
        <p:spPr/>
        <p:txBody>
          <a:bodyPr/>
          <a:lstStyle/>
          <a:p>
            <a:r>
              <a:rPr lang="en-US" dirty="0"/>
              <a:t>Section A:</a:t>
            </a:r>
          </a:p>
        </p:txBody>
      </p:sp>
      <p:sp>
        <p:nvSpPr>
          <p:cNvPr id="5" name="Text Placeholder 4">
            <a:extLst>
              <a:ext uri="{FF2B5EF4-FFF2-40B4-BE49-F238E27FC236}">
                <a16:creationId xmlns:a16="http://schemas.microsoft.com/office/drawing/2014/main" xmlns="" id="{E78B7097-552B-4D09-B32C-C6E761CD7108}"/>
              </a:ext>
            </a:extLst>
          </p:cNvPr>
          <p:cNvSpPr>
            <a:spLocks noGrp="1"/>
          </p:cNvSpPr>
          <p:nvPr>
            <p:ph type="body" idx="1"/>
          </p:nvPr>
        </p:nvSpPr>
        <p:spPr/>
        <p:txBody>
          <a:bodyPr/>
          <a:lstStyle/>
          <a:p>
            <a:r>
              <a:rPr lang="en-US" dirty="0"/>
              <a:t>Cyberspace &amp; Jurisdiction</a:t>
            </a:r>
          </a:p>
        </p:txBody>
      </p:sp>
      <p:pic>
        <p:nvPicPr>
          <p:cNvPr id="6" name="Picture 5" descr="Image of a map of the world with binary numbers encircling it.">
            <a:extLst>
              <a:ext uri="{FF2B5EF4-FFF2-40B4-BE49-F238E27FC236}">
                <a16:creationId xmlns:a16="http://schemas.microsoft.com/office/drawing/2014/main" xmlns="" id="{F63E2B9C-3389-4665-B7C4-FF1D11711DE2}"/>
              </a:ext>
            </a:extLst>
          </p:cNvPr>
          <p:cNvPicPr>
            <a:picLocks noChangeAspect="1"/>
          </p:cNvPicPr>
          <p:nvPr/>
        </p:nvPicPr>
        <p:blipFill>
          <a:blip r:embed="rId2"/>
          <a:stretch>
            <a:fillRect/>
          </a:stretch>
        </p:blipFill>
        <p:spPr>
          <a:xfrm>
            <a:off x="3285346" y="1432973"/>
            <a:ext cx="4467175" cy="2683462"/>
          </a:xfrm>
          <a:prstGeom prst="rect">
            <a:avLst/>
          </a:prstGeom>
        </p:spPr>
      </p:pic>
    </p:spTree>
    <p:extLst>
      <p:ext uri="{BB962C8B-B14F-4D97-AF65-F5344CB8AC3E}">
        <p14:creationId xmlns:p14="http://schemas.microsoft.com/office/powerpoint/2010/main" val="4067110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Review of Personal Jurisdiction</a:t>
            </a:r>
          </a:p>
        </p:txBody>
      </p:sp>
      <p:pic>
        <p:nvPicPr>
          <p:cNvPr id="3" name="Picture 2" descr="Image of the U.S. flag behind a judges gavel and a book on a desk. ">
            <a:extLst>
              <a:ext uri="{FF2B5EF4-FFF2-40B4-BE49-F238E27FC236}">
                <a16:creationId xmlns:a16="http://schemas.microsoft.com/office/drawing/2014/main" xmlns="" id="{638ED47C-FDB3-40CB-979B-39341F224838}"/>
              </a:ext>
            </a:extLst>
          </p:cNvPr>
          <p:cNvPicPr>
            <a:picLocks noChangeAspect="1"/>
          </p:cNvPicPr>
          <p:nvPr/>
        </p:nvPicPr>
        <p:blipFill>
          <a:blip r:embed="rId2"/>
          <a:stretch>
            <a:fillRect/>
          </a:stretch>
        </p:blipFill>
        <p:spPr>
          <a:xfrm>
            <a:off x="3671667" y="1709739"/>
            <a:ext cx="4406349" cy="2753968"/>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A0F720-683D-4923-941B-6E592B600259}"/>
              </a:ext>
            </a:extLst>
          </p:cNvPr>
          <p:cNvSpPr>
            <a:spLocks noGrp="1"/>
          </p:cNvSpPr>
          <p:nvPr>
            <p:ph type="title"/>
          </p:nvPr>
        </p:nvSpPr>
        <p:spPr/>
        <p:txBody>
          <a:bodyPr/>
          <a:lstStyle/>
          <a:p>
            <a:r>
              <a:rPr lang="en-US" dirty="0"/>
              <a:t>Review of Personal Jurisdiction*</a:t>
            </a:r>
          </a:p>
        </p:txBody>
      </p:sp>
      <p:sp>
        <p:nvSpPr>
          <p:cNvPr id="3" name="Content Placeholder 2">
            <a:extLst>
              <a:ext uri="{FF2B5EF4-FFF2-40B4-BE49-F238E27FC236}">
                <a16:creationId xmlns:a16="http://schemas.microsoft.com/office/drawing/2014/main" xmlns="" id="{C0C62C81-E98D-4F9A-B8E2-2357FDB0D56B}"/>
              </a:ext>
            </a:extLst>
          </p:cNvPr>
          <p:cNvSpPr>
            <a:spLocks noGrp="1"/>
          </p:cNvSpPr>
          <p:nvPr>
            <p:ph idx="1"/>
          </p:nvPr>
        </p:nvSpPr>
        <p:spPr>
          <a:xfrm>
            <a:off x="628650" y="2055815"/>
            <a:ext cx="7886700" cy="3359253"/>
          </a:xfrm>
        </p:spPr>
        <p:txBody>
          <a:bodyPr/>
          <a:lstStyle/>
          <a:p>
            <a:pPr marL="0" indent="0">
              <a:lnSpc>
                <a:spcPct val="100000"/>
              </a:lnSpc>
              <a:buNone/>
            </a:pPr>
            <a:r>
              <a:rPr lang="en-US" b="1" dirty="0"/>
              <a:t>Personal Jurisdiction</a:t>
            </a:r>
            <a:r>
              <a:rPr lang="en-US" dirty="0"/>
              <a:t>: a court’s authority over the person of a defendant.</a:t>
            </a:r>
          </a:p>
          <a:p>
            <a:pPr>
              <a:buFont typeface="Arial" panose="020B0604020202020204" pitchFamily="34" charset="0"/>
              <a:buChar char="•"/>
            </a:pPr>
            <a:r>
              <a:rPr lang="en-US" dirty="0"/>
              <a:t>Personal jurisdiction is an aspect of “due process.” </a:t>
            </a:r>
          </a:p>
          <a:p>
            <a:pPr>
              <a:buFont typeface="Arial" panose="020B0604020202020204" pitchFamily="34" charset="0"/>
              <a:buChar char="•"/>
            </a:pPr>
            <a:r>
              <a:rPr lang="en-US" dirty="0"/>
              <a:t>Prevents a defendant from being summoned to court without due process safeguards. </a:t>
            </a:r>
          </a:p>
          <a:p>
            <a:pPr>
              <a:buFont typeface="Arial" panose="020B0604020202020204" pitchFamily="34" charset="0"/>
              <a:buChar char="•"/>
            </a:pPr>
            <a:r>
              <a:rPr lang="en-US" dirty="0"/>
              <a:t>When personal jurisdiction is proper, a court can exert its authority over the defendant. </a:t>
            </a:r>
          </a:p>
          <a:p>
            <a:pPr marL="0" indent="0">
              <a:buNone/>
            </a:pPr>
            <a:endParaRPr lang="en-US" b="1" dirty="0"/>
          </a:p>
          <a:p>
            <a:pPr marL="0" indent="0">
              <a:buNone/>
            </a:pPr>
            <a:r>
              <a:rPr lang="en-US" dirty="0"/>
              <a:t>*Refer back to Module II, Lesson 7, for a more comprehensive discussion of Jurisdiction</a:t>
            </a:r>
          </a:p>
          <a:p>
            <a:pPr>
              <a:buFont typeface="Arial" panose="020B0604020202020204" pitchFamily="34" charset="0"/>
              <a:buChar char="•"/>
            </a:pPr>
            <a:endParaRPr lang="en-US" dirty="0"/>
          </a:p>
          <a:p>
            <a:pPr marL="0" indent="0">
              <a:buNone/>
            </a:pPr>
            <a:endParaRPr lang="en-US" dirty="0">
              <a:latin typeface="Bell MT" panose="02020503060305020303" pitchFamily="18" charset="0"/>
            </a:endParaRPr>
          </a:p>
        </p:txBody>
      </p:sp>
      <p:pic>
        <p:nvPicPr>
          <p:cNvPr id="5" name="Picture 4" descr="Cartoon of a person hitting a gavel.">
            <a:extLst>
              <a:ext uri="{FF2B5EF4-FFF2-40B4-BE49-F238E27FC236}">
                <a16:creationId xmlns:a16="http://schemas.microsoft.com/office/drawing/2014/main" xmlns="" id="{EA67F8A7-4A67-4DBC-BC39-9458F0112AB7}"/>
              </a:ext>
            </a:extLst>
          </p:cNvPr>
          <p:cNvPicPr>
            <a:picLocks noChangeAspect="1"/>
          </p:cNvPicPr>
          <p:nvPr/>
        </p:nvPicPr>
        <p:blipFill>
          <a:blip r:embed="rId3"/>
          <a:stretch>
            <a:fillRect/>
          </a:stretch>
        </p:blipFill>
        <p:spPr>
          <a:xfrm>
            <a:off x="6545039" y="0"/>
            <a:ext cx="2208849" cy="2208849"/>
          </a:xfrm>
          <a:prstGeom prst="rect">
            <a:avLst/>
          </a:prstGeom>
        </p:spPr>
      </p:pic>
    </p:spTree>
    <p:extLst>
      <p:ext uri="{BB962C8B-B14F-4D97-AF65-F5344CB8AC3E}">
        <p14:creationId xmlns:p14="http://schemas.microsoft.com/office/powerpoint/2010/main" val="1395552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D604626-01FF-4E8E-9CA6-01F1842D1E5E}"/>
              </a:ext>
            </a:extLst>
          </p:cNvPr>
          <p:cNvSpPr>
            <a:spLocks noGrp="1"/>
          </p:cNvSpPr>
          <p:nvPr>
            <p:ph type="title"/>
          </p:nvPr>
        </p:nvSpPr>
        <p:spPr/>
        <p:txBody>
          <a:bodyPr/>
          <a:lstStyle/>
          <a:p>
            <a:pPr marL="0" indent="0">
              <a:buNone/>
            </a:pPr>
            <a:r>
              <a:rPr lang="en-US" sz="3600" dirty="0"/>
              <a:t>When is personal jurisdiction proper?</a:t>
            </a:r>
          </a:p>
        </p:txBody>
      </p:sp>
      <p:sp>
        <p:nvSpPr>
          <p:cNvPr id="3" name="Content Placeholder 2">
            <a:extLst>
              <a:ext uri="{FF2B5EF4-FFF2-40B4-BE49-F238E27FC236}">
                <a16:creationId xmlns:a16="http://schemas.microsoft.com/office/drawing/2014/main" xmlns="" id="{89367FBA-A803-4246-9CCA-F2235BADE361}"/>
              </a:ext>
            </a:extLst>
          </p:cNvPr>
          <p:cNvSpPr>
            <a:spLocks noGrp="1"/>
          </p:cNvSpPr>
          <p:nvPr>
            <p:ph idx="1"/>
          </p:nvPr>
        </p:nvSpPr>
        <p:spPr/>
        <p:txBody>
          <a:bodyPr/>
          <a:lstStyle/>
          <a:p>
            <a:pPr marL="0" indent="0">
              <a:buNone/>
            </a:pPr>
            <a:r>
              <a:rPr lang="en-US" sz="2800" dirty="0"/>
              <a:t>Prerequisites for a proper exercise of personal jurisdiction:</a:t>
            </a:r>
          </a:p>
          <a:p>
            <a:pPr marL="457200" indent="-457200">
              <a:lnSpc>
                <a:spcPct val="100000"/>
              </a:lnSpc>
              <a:buFont typeface="+mj-lt"/>
              <a:buAutoNum type="arabicPeriod"/>
            </a:pPr>
            <a:r>
              <a:rPr lang="en-US" sz="2800" dirty="0"/>
              <a:t>An express statutory grant of jurisdiction </a:t>
            </a:r>
          </a:p>
          <a:p>
            <a:pPr lvl="1">
              <a:lnSpc>
                <a:spcPct val="100000"/>
              </a:lnSpc>
            </a:pPr>
            <a:r>
              <a:rPr lang="en-US" sz="2000" dirty="0"/>
              <a:t>These are typically known as “long-arm statutes”</a:t>
            </a:r>
          </a:p>
          <a:p>
            <a:pPr marL="342900" lvl="1" indent="0">
              <a:lnSpc>
                <a:spcPct val="100000"/>
              </a:lnSpc>
              <a:buNone/>
            </a:pPr>
            <a:endParaRPr lang="en-US" sz="2000" dirty="0"/>
          </a:p>
          <a:p>
            <a:pPr marL="457200" indent="-457200">
              <a:lnSpc>
                <a:spcPct val="100000"/>
              </a:lnSpc>
              <a:buFont typeface="+mj-lt"/>
              <a:buAutoNum type="arabicPeriod"/>
            </a:pPr>
            <a:r>
              <a:rPr lang="en-US" sz="2800" dirty="0"/>
              <a:t>A Constitutional grant of jurisdiction</a:t>
            </a:r>
          </a:p>
          <a:p>
            <a:pPr lvl="1">
              <a:lnSpc>
                <a:spcPct val="100000"/>
              </a:lnSpc>
            </a:pPr>
            <a:r>
              <a:rPr lang="en-US" sz="2000" dirty="0"/>
              <a:t>The Supreme Court has established a test to determine when jurisdiction is proper, the “minimum contacts” test.  </a:t>
            </a:r>
          </a:p>
        </p:txBody>
      </p:sp>
      <p:pic>
        <p:nvPicPr>
          <p:cNvPr id="5" name="Picture 4" descr="Image of a hand reaching out to touch a dot in a network.">
            <a:extLst>
              <a:ext uri="{FF2B5EF4-FFF2-40B4-BE49-F238E27FC236}">
                <a16:creationId xmlns:a16="http://schemas.microsoft.com/office/drawing/2014/main" xmlns="" id="{4595FFCA-491F-4B64-A091-B29352D4398A}"/>
              </a:ext>
            </a:extLst>
          </p:cNvPr>
          <p:cNvPicPr>
            <a:picLocks noChangeAspect="1"/>
          </p:cNvPicPr>
          <p:nvPr/>
        </p:nvPicPr>
        <p:blipFill>
          <a:blip r:embed="rId2"/>
          <a:stretch>
            <a:fillRect/>
          </a:stretch>
        </p:blipFill>
        <p:spPr>
          <a:xfrm>
            <a:off x="3383904" y="5344428"/>
            <a:ext cx="1918992" cy="1356460"/>
          </a:xfrm>
          <a:prstGeom prst="rect">
            <a:avLst/>
          </a:prstGeom>
        </p:spPr>
      </p:pic>
    </p:spTree>
    <p:extLst>
      <p:ext uri="{BB962C8B-B14F-4D97-AF65-F5344CB8AC3E}">
        <p14:creationId xmlns:p14="http://schemas.microsoft.com/office/powerpoint/2010/main" val="1360284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892528-4792-4C2D-8D58-7863CABC0DAF}"/>
              </a:ext>
            </a:extLst>
          </p:cNvPr>
          <p:cNvSpPr>
            <a:spLocks noGrp="1"/>
          </p:cNvSpPr>
          <p:nvPr>
            <p:ph type="title"/>
          </p:nvPr>
        </p:nvSpPr>
        <p:spPr>
          <a:xfrm>
            <a:off x="628650" y="365126"/>
            <a:ext cx="7801247" cy="1325563"/>
          </a:xfrm>
        </p:spPr>
        <p:txBody>
          <a:bodyPr/>
          <a:lstStyle/>
          <a:p>
            <a:r>
              <a:rPr lang="en-US" dirty="0"/>
              <a:t>Express Statutory Grants of Jurisdiction: Long-arm Statutes</a:t>
            </a:r>
          </a:p>
        </p:txBody>
      </p:sp>
      <p:sp>
        <p:nvSpPr>
          <p:cNvPr id="3" name="Content Placeholder 2">
            <a:extLst>
              <a:ext uri="{FF2B5EF4-FFF2-40B4-BE49-F238E27FC236}">
                <a16:creationId xmlns:a16="http://schemas.microsoft.com/office/drawing/2014/main" xmlns="" id="{77A42108-8354-414D-9E0F-8C98528ADFEF}"/>
              </a:ext>
            </a:extLst>
          </p:cNvPr>
          <p:cNvSpPr>
            <a:spLocks noGrp="1"/>
          </p:cNvSpPr>
          <p:nvPr>
            <p:ph idx="1"/>
          </p:nvPr>
        </p:nvSpPr>
        <p:spPr>
          <a:xfrm>
            <a:off x="628650" y="2055394"/>
            <a:ext cx="7886700" cy="3228987"/>
          </a:xfrm>
        </p:spPr>
        <p:txBody>
          <a:bodyPr/>
          <a:lstStyle/>
          <a:p>
            <a:pPr marL="0" indent="0" algn="just">
              <a:buNone/>
            </a:pPr>
            <a:r>
              <a:rPr lang="en-US" b="1" dirty="0"/>
              <a:t>Long-arm statutes</a:t>
            </a:r>
            <a:r>
              <a:rPr lang="en-US" dirty="0"/>
              <a:t>: State laws that permit the courts of one state to exercise jurisdiction over a resident in another state. They are so named because they permit the courts to ‘reach out’ and assert authority over an otherwise untouchable defendant.</a:t>
            </a:r>
          </a:p>
          <a:p>
            <a:pPr marL="0" indent="0" algn="just">
              <a:buNone/>
            </a:pPr>
            <a:endParaRPr lang="en-US" dirty="0"/>
          </a:p>
          <a:p>
            <a:pPr marL="0" indent="0" algn="just">
              <a:buNone/>
            </a:pPr>
            <a:r>
              <a:rPr lang="en-US" dirty="0"/>
              <a:t> Long-arm statutes generally fall into two categories: ‘</a:t>
            </a:r>
            <a:r>
              <a:rPr lang="en-US" b="1" dirty="0"/>
              <a:t>constitutionally permissive</a:t>
            </a:r>
            <a:r>
              <a:rPr lang="en-US" dirty="0"/>
              <a:t>’ and ‘</a:t>
            </a:r>
            <a:r>
              <a:rPr lang="en-US" b="1" dirty="0"/>
              <a:t>enumerated</a:t>
            </a:r>
            <a:r>
              <a:rPr lang="en-US" dirty="0"/>
              <a:t>.’ The key difference between these two types is the scope of activities that give rise to jurisdiction. </a:t>
            </a:r>
          </a:p>
        </p:txBody>
      </p:sp>
      <p:pic>
        <p:nvPicPr>
          <p:cNvPr id="5" name="Picture 4" descr="Drawing of an arm extending">
            <a:extLst>
              <a:ext uri="{FF2B5EF4-FFF2-40B4-BE49-F238E27FC236}">
                <a16:creationId xmlns:a16="http://schemas.microsoft.com/office/drawing/2014/main" xmlns="" id="{51A67F3D-AB69-4CA3-9555-537F0210F651}"/>
              </a:ext>
            </a:extLst>
          </p:cNvPr>
          <p:cNvPicPr>
            <a:picLocks noChangeAspect="1"/>
          </p:cNvPicPr>
          <p:nvPr/>
        </p:nvPicPr>
        <p:blipFill>
          <a:blip r:embed="rId3"/>
          <a:stretch>
            <a:fillRect/>
          </a:stretch>
        </p:blipFill>
        <p:spPr>
          <a:xfrm>
            <a:off x="3050656" y="4888414"/>
            <a:ext cx="3042688" cy="1521344"/>
          </a:xfrm>
          <a:prstGeom prst="rect">
            <a:avLst/>
          </a:prstGeom>
        </p:spPr>
      </p:pic>
      <p:pic>
        <p:nvPicPr>
          <p:cNvPr id="6" name="Picture 5" descr="Outline of Idaho.">
            <a:extLst>
              <a:ext uri="{FF2B5EF4-FFF2-40B4-BE49-F238E27FC236}">
                <a16:creationId xmlns:a16="http://schemas.microsoft.com/office/drawing/2014/main" xmlns="" id="{3F70D794-CF53-4183-8C9A-186BC427A9A9}"/>
              </a:ext>
            </a:extLst>
          </p:cNvPr>
          <p:cNvPicPr>
            <a:picLocks noChangeAspect="1"/>
          </p:cNvPicPr>
          <p:nvPr/>
        </p:nvPicPr>
        <p:blipFill>
          <a:blip r:embed="rId4"/>
          <a:stretch>
            <a:fillRect/>
          </a:stretch>
        </p:blipFill>
        <p:spPr>
          <a:xfrm>
            <a:off x="1400290" y="4987058"/>
            <a:ext cx="878726" cy="1422700"/>
          </a:xfrm>
          <a:prstGeom prst="rect">
            <a:avLst/>
          </a:prstGeom>
        </p:spPr>
      </p:pic>
      <p:pic>
        <p:nvPicPr>
          <p:cNvPr id="10" name="Picture 9" descr="Outline of Arizona">
            <a:extLst>
              <a:ext uri="{FF2B5EF4-FFF2-40B4-BE49-F238E27FC236}">
                <a16:creationId xmlns:a16="http://schemas.microsoft.com/office/drawing/2014/main" xmlns="" id="{C9D822EC-9C9C-43C9-818D-A548A4625911}"/>
              </a:ext>
            </a:extLst>
          </p:cNvPr>
          <p:cNvPicPr>
            <a:picLocks noChangeAspect="1"/>
          </p:cNvPicPr>
          <p:nvPr/>
        </p:nvPicPr>
        <p:blipFill>
          <a:blip r:embed="rId5"/>
          <a:stretch>
            <a:fillRect/>
          </a:stretch>
        </p:blipFill>
        <p:spPr>
          <a:xfrm>
            <a:off x="6864984" y="5084195"/>
            <a:ext cx="1076045" cy="1325563"/>
          </a:xfrm>
          <a:prstGeom prst="rect">
            <a:avLst/>
          </a:prstGeom>
        </p:spPr>
      </p:pic>
    </p:spTree>
    <p:extLst>
      <p:ext uri="{BB962C8B-B14F-4D97-AF65-F5344CB8AC3E}">
        <p14:creationId xmlns:p14="http://schemas.microsoft.com/office/powerpoint/2010/main" val="192853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A0F720-683D-4923-941B-6E592B600259}"/>
              </a:ext>
            </a:extLst>
          </p:cNvPr>
          <p:cNvSpPr>
            <a:spLocks noGrp="1"/>
          </p:cNvSpPr>
          <p:nvPr>
            <p:ph type="title"/>
          </p:nvPr>
        </p:nvSpPr>
        <p:spPr>
          <a:xfrm>
            <a:off x="719002" y="138703"/>
            <a:ext cx="7886700" cy="975993"/>
          </a:xfrm>
        </p:spPr>
        <p:txBody>
          <a:bodyPr/>
          <a:lstStyle/>
          <a:p>
            <a:r>
              <a:rPr lang="en-US" dirty="0"/>
              <a:t>Express Statutory Grants of Jurisdiction</a:t>
            </a:r>
          </a:p>
        </p:txBody>
      </p:sp>
      <p:graphicFrame>
        <p:nvGraphicFramePr>
          <p:cNvPr id="4" name="Content Placeholder 3">
            <a:extLst>
              <a:ext uri="{FF2B5EF4-FFF2-40B4-BE49-F238E27FC236}">
                <a16:creationId xmlns:a16="http://schemas.microsoft.com/office/drawing/2014/main" xmlns="" id="{90B0DD94-DA3A-4DEA-854B-E56D80B3C4C2}"/>
              </a:ext>
            </a:extLst>
          </p:cNvPr>
          <p:cNvGraphicFramePr>
            <a:graphicFrameLocks noGrp="1"/>
          </p:cNvGraphicFramePr>
          <p:nvPr>
            <p:ph idx="1"/>
            <p:extLst>
              <p:ext uri="{D42A27DB-BD31-4B8C-83A1-F6EECF244321}">
                <p14:modId xmlns:p14="http://schemas.microsoft.com/office/powerpoint/2010/main" val="358435652"/>
              </p:ext>
            </p:extLst>
          </p:nvPr>
        </p:nvGraphicFramePr>
        <p:xfrm>
          <a:off x="583474" y="1114696"/>
          <a:ext cx="7977052" cy="5133109"/>
        </p:xfrm>
        <a:graphic>
          <a:graphicData uri="http://schemas.openxmlformats.org/drawingml/2006/table">
            <a:tbl>
              <a:tblPr firstRow="1" bandRow="1">
                <a:tableStyleId>{5C22544A-7EE6-4342-B048-85BDC9FD1C3A}</a:tableStyleId>
              </a:tblPr>
              <a:tblGrid>
                <a:gridCol w="3988526">
                  <a:extLst>
                    <a:ext uri="{9D8B030D-6E8A-4147-A177-3AD203B41FA5}">
                      <a16:colId xmlns:a16="http://schemas.microsoft.com/office/drawing/2014/main" xmlns="" val="2415287291"/>
                    </a:ext>
                  </a:extLst>
                </a:gridCol>
                <a:gridCol w="3988526">
                  <a:extLst>
                    <a:ext uri="{9D8B030D-6E8A-4147-A177-3AD203B41FA5}">
                      <a16:colId xmlns:a16="http://schemas.microsoft.com/office/drawing/2014/main" xmlns="" val="195907754"/>
                    </a:ext>
                  </a:extLst>
                </a:gridCol>
              </a:tblGrid>
              <a:tr h="881149">
                <a:tc>
                  <a:txBody>
                    <a:bodyPr/>
                    <a:lstStyle/>
                    <a:p>
                      <a:pPr algn="ctr"/>
                      <a:r>
                        <a:rPr lang="en-US" sz="2100" dirty="0"/>
                        <a:t>Constitutionally Permissive Long-arm statutes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r>
                        <a:rPr lang="en-US" sz="2100" dirty="0"/>
                        <a:t>Enumerated long-arm statutes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xmlns="" val="1513866269"/>
                  </a:ext>
                </a:extLst>
              </a:tr>
              <a:tr h="3930473">
                <a:tc>
                  <a:txBody>
                    <a:bodyPr/>
                    <a:lstStyle/>
                    <a:p>
                      <a:pPr algn="l"/>
                      <a:r>
                        <a:rPr lang="en-US" sz="2100" dirty="0"/>
                        <a:t>Broad laws that permit a state court to exert jurisdiction to the fullest extent allowed under the Constitution. </a:t>
                      </a:r>
                    </a:p>
                    <a:p>
                      <a:endParaRPr lang="en-US" sz="2100" dirty="0"/>
                    </a:p>
                    <a:p>
                      <a:endParaRPr lang="en-US" sz="2100" dirty="0"/>
                    </a:p>
                    <a:p>
                      <a:r>
                        <a:rPr lang="en-US" sz="2100" dirty="0"/>
                        <a:t>Typical language:  “</a:t>
                      </a:r>
                      <a:r>
                        <a:rPr lang="en-US" sz="2100" b="0" i="0" kern="1200" dirty="0">
                          <a:solidFill>
                            <a:schemeClr val="dk1"/>
                          </a:solidFill>
                          <a:effectLst/>
                          <a:latin typeface="+mn-lt"/>
                          <a:ea typeface="+mn-ea"/>
                          <a:cs typeface="+mn-cs"/>
                        </a:rPr>
                        <a:t>A court of this state may exercise jurisdiction on any basis not inconsistent with the Constitution of this state or of the United States.”</a:t>
                      </a:r>
                      <a:r>
                        <a:rPr lang="en-US" sz="2100" b="0" i="0" kern="1200" baseline="30000" dirty="0">
                          <a:solidFill>
                            <a:schemeClr val="dk1"/>
                          </a:solidFill>
                          <a:effectLst/>
                          <a:latin typeface="+mn-lt"/>
                          <a:ea typeface="+mn-ea"/>
                          <a:cs typeface="+mn-cs"/>
                        </a:rPr>
                        <a:t>1</a:t>
                      </a:r>
                      <a:endParaRPr lang="en-US" sz="2100"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100" dirty="0"/>
                        <a:t>More specific long-arm statutes that enumerate specific activities, which, if done in a given state, give rise to jurisdiction in that state’s courts. </a:t>
                      </a:r>
                    </a:p>
                    <a:p>
                      <a:endParaRPr lang="en-US" sz="2100" dirty="0"/>
                    </a:p>
                    <a:p>
                      <a:r>
                        <a:rPr lang="en-US" sz="2100" dirty="0"/>
                        <a:t>Common activities giving rise to jurisdiction:</a:t>
                      </a:r>
                    </a:p>
                    <a:p>
                      <a:pPr marL="285750" indent="-285750">
                        <a:buFont typeface="Arial" panose="020B0604020202020204" pitchFamily="34" charset="0"/>
                        <a:buChar char="•"/>
                      </a:pPr>
                      <a:r>
                        <a:rPr lang="en-US" sz="2100" dirty="0"/>
                        <a:t>Committing a tort</a:t>
                      </a:r>
                    </a:p>
                    <a:p>
                      <a:pPr marL="285750" indent="-285750">
                        <a:buFont typeface="Arial" panose="020B0604020202020204" pitchFamily="34" charset="0"/>
                        <a:buChar char="•"/>
                      </a:pPr>
                      <a:r>
                        <a:rPr lang="en-US" sz="2100" dirty="0"/>
                        <a:t>Conducting business or maintaining an office </a:t>
                      </a:r>
                    </a:p>
                    <a:p>
                      <a:pPr marL="285750" indent="-285750">
                        <a:buFont typeface="Arial" panose="020B0604020202020204" pitchFamily="34" charset="0"/>
                        <a:buChar char="•"/>
                      </a:pPr>
                      <a:r>
                        <a:rPr lang="en-US" sz="2100" dirty="0"/>
                        <a:t>Executing/breaching a contract </a:t>
                      </a:r>
                    </a:p>
                    <a:p>
                      <a:pPr marL="285750" indent="-285750">
                        <a:buFont typeface="Arial" panose="020B0604020202020204" pitchFamily="34" charset="0"/>
                        <a:buChar char="•"/>
                      </a:pPr>
                      <a:endParaRPr lang="en-US" sz="2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313983095"/>
                  </a:ext>
                </a:extLst>
              </a:tr>
            </a:tbl>
          </a:graphicData>
        </a:graphic>
      </p:graphicFrame>
      <p:sp>
        <p:nvSpPr>
          <p:cNvPr id="3" name="TextBox 2">
            <a:extLst>
              <a:ext uri="{FF2B5EF4-FFF2-40B4-BE49-F238E27FC236}">
                <a16:creationId xmlns:a16="http://schemas.microsoft.com/office/drawing/2014/main" xmlns="" id="{9E706B88-A7ED-4412-9BE0-15DA1125F2C3}"/>
              </a:ext>
            </a:extLst>
          </p:cNvPr>
          <p:cNvSpPr txBox="1"/>
          <p:nvPr/>
        </p:nvSpPr>
        <p:spPr>
          <a:xfrm>
            <a:off x="579036" y="6432434"/>
            <a:ext cx="8166631" cy="246221"/>
          </a:xfrm>
          <a:prstGeom prst="rect">
            <a:avLst/>
          </a:prstGeom>
          <a:noFill/>
        </p:spPr>
        <p:txBody>
          <a:bodyPr wrap="square" rtlCol="0">
            <a:spAutoFit/>
          </a:bodyPr>
          <a:lstStyle/>
          <a:p>
            <a:r>
              <a:rPr lang="en-US" sz="1000" dirty="0">
                <a:latin typeface="+mn-lt"/>
              </a:rPr>
              <a:t>1. </a:t>
            </a:r>
            <a:r>
              <a:rPr lang="en-US" sz="1000" dirty="0">
                <a:solidFill>
                  <a:schemeClr val="dk1"/>
                </a:solidFill>
                <a:latin typeface="+mn-lt"/>
              </a:rPr>
              <a:t>Cal. C. Civ. Pro. 410.10</a:t>
            </a:r>
            <a:endParaRPr lang="en-US" sz="1000" dirty="0">
              <a:latin typeface="+mn-lt"/>
            </a:endParaRPr>
          </a:p>
        </p:txBody>
      </p:sp>
    </p:spTree>
    <p:extLst>
      <p:ext uri="{BB962C8B-B14F-4D97-AF65-F5344CB8AC3E}">
        <p14:creationId xmlns:p14="http://schemas.microsoft.com/office/powerpoint/2010/main" val="1500849081"/>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17416</TotalTime>
  <Words>3553</Words>
  <Application>Microsoft Office PowerPoint</Application>
  <PresentationFormat>On-screen Show (4:3)</PresentationFormat>
  <Paragraphs>279</Paragraphs>
  <Slides>39</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Bell MT</vt:lpstr>
      <vt:lpstr>Calibri</vt:lpstr>
      <vt:lpstr>Calibri Light</vt:lpstr>
      <vt:lpstr>Segoe UI</vt:lpstr>
      <vt:lpstr>Wingdings</vt:lpstr>
      <vt:lpstr>PP_C5Modules_CC_License_standard</vt:lpstr>
      <vt:lpstr>  Module II. Cyber Governance Week 4: Cyber Governance – Courts </vt:lpstr>
      <vt:lpstr>Lesson Outline: Cyberspace &amp; Jurisdiction; Foreign Intelligence Surveillance Courts</vt:lpstr>
      <vt:lpstr>Learning Outcomes: Cyberspace &amp; Jurisdiction; Foreign Intelligence Surveillance Courts</vt:lpstr>
      <vt:lpstr>Section A:</vt:lpstr>
      <vt:lpstr>Section 1: </vt:lpstr>
      <vt:lpstr>Review of Personal Jurisdiction*</vt:lpstr>
      <vt:lpstr>When is personal jurisdiction proper?</vt:lpstr>
      <vt:lpstr>Express Statutory Grants of Jurisdiction: Long-arm Statutes</vt:lpstr>
      <vt:lpstr>Express Statutory Grants of Jurisdiction</vt:lpstr>
      <vt:lpstr>Constitutional Grant of Authority</vt:lpstr>
      <vt:lpstr>Where can a person properly be served? </vt:lpstr>
      <vt:lpstr>What constitutes “sufficient minimum contacts?”</vt:lpstr>
      <vt:lpstr>5 Factor Minimum Contacts Test</vt:lpstr>
      <vt:lpstr>Section 2:</vt:lpstr>
      <vt:lpstr>“Minimum Contacts” in Cyberspace</vt:lpstr>
      <vt:lpstr>Zippo Manufacturing Co. v. Zippo Dot Com, Inc.5 </vt:lpstr>
      <vt:lpstr>The Zippo6 Sliding Scale</vt:lpstr>
      <vt:lpstr>Online Advertising: Rilley v. MoneyMutual7 </vt:lpstr>
      <vt:lpstr>Assessment Question: “Minimum Contacts” in Cyberspace</vt:lpstr>
      <vt:lpstr>Assessment Question: “Minimum Contacts” in Cyberspace (Answer)</vt:lpstr>
      <vt:lpstr>Discussion Question: “Minimum Contacts” in Cyberspace </vt:lpstr>
      <vt:lpstr>Section 3:</vt:lpstr>
      <vt:lpstr>Extraterritorial Jurisdiction</vt:lpstr>
      <vt:lpstr>Extraterritorial Jurisdiction Considerations</vt:lpstr>
      <vt:lpstr>Extraterritorial Jurisdiction: A Case Study</vt:lpstr>
      <vt:lpstr>Extraterritorial Jurisdiction: A Case Study</vt:lpstr>
      <vt:lpstr>Extraterritorial Jurisdiction: The Cloud Act</vt:lpstr>
      <vt:lpstr>Extraterritorial Jurisdiction: The Cloud Act</vt:lpstr>
      <vt:lpstr>Extraterritorial Applicability of the Computer Fraud and Abuse Act (CFAA) </vt:lpstr>
      <vt:lpstr>Extraterritorial Applicability of the Computer Fraud and Abuse Act (CFAA)</vt:lpstr>
      <vt:lpstr>Data and Devices Abroad </vt:lpstr>
      <vt:lpstr>2016 amendments to the Federal Rules of Criminal Procedure</vt:lpstr>
      <vt:lpstr>Discussion Questions: Extraterritorial Jurisdiction </vt:lpstr>
      <vt:lpstr>Assessment Question: Extraterritorial Jurisdiction </vt:lpstr>
      <vt:lpstr>Assessment Question: Extraterritorial Jurisdiction Answer</vt:lpstr>
      <vt:lpstr>Section B:</vt:lpstr>
      <vt:lpstr>Foreign Intelligence Surveillance Court (FISC) </vt:lpstr>
      <vt:lpstr>FISC Jurisdiction</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523</cp:revision>
  <cp:lastPrinted>2016-07-18T16:40:10Z</cp:lastPrinted>
  <dcterms:created xsi:type="dcterms:W3CDTF">2016-07-03T20:12:42Z</dcterms:created>
  <dcterms:modified xsi:type="dcterms:W3CDTF">2018-08-27T15:15:28Z</dcterms:modified>
</cp:coreProperties>
</file>