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2" r:id="rId2"/>
  </p:sldMasterIdLst>
  <p:notesMasterIdLst>
    <p:notesMasterId r:id="rId48"/>
  </p:notesMasterIdLst>
  <p:handoutMasterIdLst>
    <p:handoutMasterId r:id="rId49"/>
  </p:handoutMasterIdLst>
  <p:sldIdLst>
    <p:sldId id="256" r:id="rId3"/>
    <p:sldId id="257" r:id="rId4"/>
    <p:sldId id="373" r:id="rId5"/>
    <p:sldId id="259" r:id="rId6"/>
    <p:sldId id="260" r:id="rId7"/>
    <p:sldId id="261" r:id="rId8"/>
    <p:sldId id="361" r:id="rId9"/>
    <p:sldId id="360" r:id="rId10"/>
    <p:sldId id="297" r:id="rId11"/>
    <p:sldId id="355" r:id="rId12"/>
    <p:sldId id="359" r:id="rId13"/>
    <p:sldId id="358" r:id="rId14"/>
    <p:sldId id="338" r:id="rId15"/>
    <p:sldId id="273" r:id="rId16"/>
    <p:sldId id="324" r:id="rId17"/>
    <p:sldId id="356" r:id="rId18"/>
    <p:sldId id="270" r:id="rId19"/>
    <p:sldId id="271" r:id="rId20"/>
    <p:sldId id="340" r:id="rId21"/>
    <p:sldId id="274" r:id="rId22"/>
    <p:sldId id="341" r:id="rId23"/>
    <p:sldId id="278" r:id="rId24"/>
    <p:sldId id="277" r:id="rId25"/>
    <p:sldId id="371" r:id="rId26"/>
    <p:sldId id="372" r:id="rId27"/>
    <p:sldId id="353" r:id="rId28"/>
    <p:sldId id="283" r:id="rId29"/>
    <p:sldId id="286" r:id="rId30"/>
    <p:sldId id="350" r:id="rId31"/>
    <p:sldId id="362" r:id="rId32"/>
    <p:sldId id="343" r:id="rId33"/>
    <p:sldId id="363" r:id="rId34"/>
    <p:sldId id="351" r:id="rId35"/>
    <p:sldId id="357" r:id="rId36"/>
    <p:sldId id="292" r:id="rId37"/>
    <p:sldId id="293" r:id="rId38"/>
    <p:sldId id="294" r:id="rId39"/>
    <p:sldId id="295" r:id="rId40"/>
    <p:sldId id="364" r:id="rId41"/>
    <p:sldId id="345" r:id="rId42"/>
    <p:sldId id="365" r:id="rId43"/>
    <p:sldId id="352" r:id="rId44"/>
    <p:sldId id="366" r:id="rId45"/>
    <p:sldId id="368" r:id="rId46"/>
    <p:sldId id="369" r:id="rId47"/>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Houck, James" initials="HJ" lastIdx="19" clrIdx="0">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650" autoAdjust="0"/>
    <p:restoredTop sz="80531" autoAdjust="0"/>
  </p:normalViewPr>
  <p:slideViewPr>
    <p:cSldViewPr snapToGrid="0">
      <p:cViewPr varScale="1">
        <p:scale>
          <a:sx n="94" d="100"/>
          <a:sy n="94" d="100"/>
        </p:scale>
        <p:origin x="1716" y="78"/>
      </p:cViewPr>
      <p:guideLst/>
    </p:cSldViewPr>
  </p:slideViewPr>
  <p:notesTextViewPr>
    <p:cViewPr>
      <p:scale>
        <a:sx n="1" d="1"/>
        <a:sy n="1" d="1"/>
      </p:scale>
      <p:origin x="0" y="0"/>
    </p:cViewPr>
  </p:notesTextViewPr>
  <p:sorterViewPr>
    <p:cViewPr>
      <p:scale>
        <a:sx n="140" d="100"/>
        <a:sy n="140" d="100"/>
      </p:scale>
      <p:origin x="0" y="-136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commentAuthors" Target="commentAuthors.xml"/><Relationship Id="rId55"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94C2E429-4C3D-492F-8C61-A796FCEF999B}" type="datetimeFigureOut">
              <a:rPr lang="en-US" smtClean="0"/>
              <a:t>8/29/2018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D0B1EFC0-90D0-4626-A8EC-0C862E453FDC}" type="slidenum">
              <a:rPr lang="en-US" smtClean="0"/>
              <a:t>‹#›</a:t>
            </a:fld>
            <a:endParaRPr lang="en-US"/>
          </a:p>
        </p:txBody>
      </p:sp>
    </p:spTree>
    <p:extLst>
      <p:ext uri="{BB962C8B-B14F-4D97-AF65-F5344CB8AC3E}">
        <p14:creationId xmlns:p14="http://schemas.microsoft.com/office/powerpoint/2010/main" val="4393793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BADA754-7F50-4C0A-877C-8CE76245FEEA}" type="datetimeFigureOut">
              <a:rPr lang="en-US" smtClean="0"/>
              <a:t>8/29/2018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B2E6F55-687C-46AB-A4C1-88BC261F1C44}" type="slidenum">
              <a:rPr lang="en-US" smtClean="0"/>
              <a:t>‹#›</a:t>
            </a:fld>
            <a:endParaRPr lang="en-US"/>
          </a:p>
        </p:txBody>
      </p:sp>
    </p:spTree>
    <p:extLst>
      <p:ext uri="{BB962C8B-B14F-4D97-AF65-F5344CB8AC3E}">
        <p14:creationId xmlns:p14="http://schemas.microsoft.com/office/powerpoint/2010/main" val="226602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D3F77F84-EBF5-4DC2-873D-49BD8B121CCF}" type="slidenum">
              <a:rPr lang="en-US" sz="1300">
                <a:solidFill>
                  <a:prstClr val="black"/>
                </a:solidFill>
                <a:latin typeface="Calibri"/>
                <a:cs typeface="Arial" charset="0"/>
              </a:rPr>
              <a:pPr defTabSz="465887" fontAlgn="base">
                <a:spcBef>
                  <a:spcPct val="0"/>
                </a:spcBef>
                <a:spcAft>
                  <a:spcPct val="0"/>
                </a:spcAft>
                <a:defRPr/>
              </a:pPr>
              <a:t>1</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3780631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49068">
              <a:defRPr/>
            </a:pPr>
            <a:fld id="{ABC2C3F8-920C-4239-9891-79F2271E8033}" type="slidenum">
              <a:rPr lang="en-US" sz="1300">
                <a:solidFill>
                  <a:prstClr val="black"/>
                </a:solidFill>
                <a:latin typeface="Calibri"/>
              </a:rPr>
              <a:pPr defTabSz="449068">
                <a:defRPr/>
              </a:pPr>
              <a:t>22</a:t>
            </a:fld>
            <a:endParaRPr lang="en-US" sz="1300">
              <a:solidFill>
                <a:prstClr val="black"/>
              </a:solidFill>
              <a:latin typeface="Calibri"/>
            </a:endParaRPr>
          </a:p>
        </p:txBody>
      </p:sp>
    </p:spTree>
    <p:extLst>
      <p:ext uri="{BB962C8B-B14F-4D97-AF65-F5344CB8AC3E}">
        <p14:creationId xmlns:p14="http://schemas.microsoft.com/office/powerpoint/2010/main" val="2200453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49068">
              <a:defRPr/>
            </a:pPr>
            <a:fld id="{ABC2C3F8-920C-4239-9891-79F2271E8033}" type="slidenum">
              <a:rPr lang="en-US" sz="1300">
                <a:solidFill>
                  <a:prstClr val="black"/>
                </a:solidFill>
                <a:latin typeface="Calibri"/>
              </a:rPr>
              <a:pPr defTabSz="449068">
                <a:defRPr/>
              </a:pPr>
              <a:t>23</a:t>
            </a:fld>
            <a:endParaRPr lang="en-US" sz="1300">
              <a:solidFill>
                <a:prstClr val="black"/>
              </a:solidFill>
              <a:latin typeface="Calibri"/>
            </a:endParaRPr>
          </a:p>
        </p:txBody>
      </p:sp>
    </p:spTree>
    <p:extLst>
      <p:ext uri="{BB962C8B-B14F-4D97-AF65-F5344CB8AC3E}">
        <p14:creationId xmlns:p14="http://schemas.microsoft.com/office/powerpoint/2010/main" val="5777565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068"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49068" rtl="0" eaLnBrk="1" fontAlgn="auto" latinLnBrk="0" hangingPunct="1">
                <a:lnSpc>
                  <a:spcPct val="100000"/>
                </a:lnSpc>
                <a:spcBef>
                  <a:spcPts val="0"/>
                </a:spcBef>
                <a:spcAft>
                  <a:spcPts val="0"/>
                </a:spcAft>
                <a:buClrTx/>
                <a:buSzTx/>
                <a:buFontTx/>
                <a:buNone/>
                <a:tabLst/>
                <a:defRPr/>
              </a:pPr>
              <a:t>24</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282448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068"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49068" rtl="0" eaLnBrk="1" fontAlgn="auto" latinLnBrk="0" hangingPunct="1">
                <a:lnSpc>
                  <a:spcPct val="100000"/>
                </a:lnSpc>
                <a:spcBef>
                  <a:spcPts val="0"/>
                </a:spcBef>
                <a:spcAft>
                  <a:spcPts val="0"/>
                </a:spcAft>
                <a:buClrTx/>
                <a:buSzTx/>
                <a:buFontTx/>
                <a:buNone/>
                <a:tabLst/>
                <a:defRPr/>
              </a:pPr>
              <a:t>25</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593026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a:defRPr/>
            </a:pPr>
            <a:fld id="{ABC2C3F8-920C-4239-9891-79F2271E8033}" type="slidenum">
              <a:rPr lang="en-US" sz="1300">
                <a:solidFill>
                  <a:prstClr val="black"/>
                </a:solidFill>
                <a:latin typeface="Calibri"/>
              </a:rPr>
              <a:pPr defTabSz="465887">
                <a:defRPr/>
              </a:pPr>
              <a:t>28</a:t>
            </a:fld>
            <a:endParaRPr lang="en-US" sz="1300" dirty="0">
              <a:solidFill>
                <a:prstClr val="black"/>
              </a:solidFill>
              <a:latin typeface="Calibri"/>
            </a:endParaRPr>
          </a:p>
        </p:txBody>
      </p:sp>
    </p:spTree>
    <p:extLst>
      <p:ext uri="{BB962C8B-B14F-4D97-AF65-F5344CB8AC3E}">
        <p14:creationId xmlns:p14="http://schemas.microsoft.com/office/powerpoint/2010/main" val="2414578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1B2E6F55-687C-46AB-A4C1-88BC261F1C44}" type="slidenum">
              <a:rPr lang="en-US" smtClean="0"/>
              <a:t>29</a:t>
            </a:fld>
            <a:endParaRPr lang="en-US" dirty="0"/>
          </a:p>
        </p:txBody>
      </p:sp>
    </p:spTree>
    <p:extLst>
      <p:ext uri="{BB962C8B-B14F-4D97-AF65-F5344CB8AC3E}">
        <p14:creationId xmlns:p14="http://schemas.microsoft.com/office/powerpoint/2010/main" val="2560325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1B2E6F55-687C-46AB-A4C1-88BC261F1C44}" type="slidenum">
              <a:rPr lang="en-US" smtClean="0"/>
              <a:t>31</a:t>
            </a:fld>
            <a:endParaRPr lang="en-US" dirty="0"/>
          </a:p>
        </p:txBody>
      </p:sp>
    </p:spTree>
    <p:extLst>
      <p:ext uri="{BB962C8B-B14F-4D97-AF65-F5344CB8AC3E}">
        <p14:creationId xmlns:p14="http://schemas.microsoft.com/office/powerpoint/2010/main" val="4065203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07925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90766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4</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1533894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a:defRPr/>
            </a:pPr>
            <a:fld id="{ABC2C3F8-920C-4239-9891-79F2271E8033}" type="slidenum">
              <a:rPr lang="en-US" sz="1300">
                <a:solidFill>
                  <a:prstClr val="black"/>
                </a:solidFill>
                <a:latin typeface="Calibri"/>
              </a:rPr>
              <a:pPr defTabSz="465887">
                <a:defRPr/>
              </a:pPr>
              <a:t>7</a:t>
            </a:fld>
            <a:endParaRPr lang="en-US" sz="1300" dirty="0">
              <a:solidFill>
                <a:prstClr val="black"/>
              </a:solidFill>
              <a:latin typeface="Calibri"/>
            </a:endParaRPr>
          </a:p>
        </p:txBody>
      </p:sp>
    </p:spTree>
    <p:extLst>
      <p:ext uri="{BB962C8B-B14F-4D97-AF65-F5344CB8AC3E}">
        <p14:creationId xmlns:p14="http://schemas.microsoft.com/office/powerpoint/2010/main" val="901232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a:defRPr/>
            </a:pPr>
            <a:fld id="{ABC2C3F8-920C-4239-9891-79F2271E8033}" type="slidenum">
              <a:rPr lang="en-US" sz="1300">
                <a:solidFill>
                  <a:prstClr val="black"/>
                </a:solidFill>
                <a:latin typeface="Calibri"/>
              </a:rPr>
              <a:pPr defTabSz="465887">
                <a:defRPr/>
              </a:pPr>
              <a:t>8</a:t>
            </a:fld>
            <a:endParaRPr lang="en-US" sz="1300" dirty="0">
              <a:solidFill>
                <a:prstClr val="black"/>
              </a:solidFill>
              <a:latin typeface="Calibri"/>
            </a:endParaRPr>
          </a:p>
        </p:txBody>
      </p:sp>
    </p:spTree>
    <p:extLst>
      <p:ext uri="{BB962C8B-B14F-4D97-AF65-F5344CB8AC3E}">
        <p14:creationId xmlns:p14="http://schemas.microsoft.com/office/powerpoint/2010/main" val="2655924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a:defRPr/>
            </a:pPr>
            <a:fld id="{ABC2C3F8-920C-4239-9891-79F2271E8033}" type="slidenum">
              <a:rPr lang="en-US" sz="1300">
                <a:solidFill>
                  <a:prstClr val="black"/>
                </a:solidFill>
                <a:latin typeface="Calibri"/>
              </a:rPr>
              <a:pPr defTabSz="465887">
                <a:defRPr/>
              </a:pPr>
              <a:t>12</a:t>
            </a:fld>
            <a:endParaRPr lang="en-US" sz="1300" dirty="0">
              <a:solidFill>
                <a:prstClr val="black"/>
              </a:solidFill>
              <a:latin typeface="Calibri"/>
            </a:endParaRPr>
          </a:p>
        </p:txBody>
      </p:sp>
    </p:spTree>
    <p:extLst>
      <p:ext uri="{BB962C8B-B14F-4D97-AF65-F5344CB8AC3E}">
        <p14:creationId xmlns:p14="http://schemas.microsoft.com/office/powerpoint/2010/main" val="3763918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a:defRPr/>
            </a:pPr>
            <a:fld id="{ABC2C3F8-920C-4239-9891-79F2271E8033}" type="slidenum">
              <a:rPr lang="en-US" sz="1300">
                <a:solidFill>
                  <a:prstClr val="black"/>
                </a:solidFill>
                <a:latin typeface="Calibri"/>
              </a:rPr>
              <a:pPr defTabSz="465887">
                <a:defRPr/>
              </a:pPr>
              <a:t>14</a:t>
            </a:fld>
            <a:endParaRPr lang="en-US" sz="1300">
              <a:solidFill>
                <a:prstClr val="black"/>
              </a:solidFill>
              <a:latin typeface="Calibri"/>
            </a:endParaRPr>
          </a:p>
        </p:txBody>
      </p:sp>
    </p:spTree>
    <p:extLst>
      <p:ext uri="{BB962C8B-B14F-4D97-AF65-F5344CB8AC3E}">
        <p14:creationId xmlns:p14="http://schemas.microsoft.com/office/powerpoint/2010/main" val="3207155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469D0D-972B-441F-BAE8-379A15E023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5703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49068">
              <a:defRPr/>
            </a:pPr>
            <a:fld id="{ABC2C3F8-920C-4239-9891-79F2271E8033}" type="slidenum">
              <a:rPr lang="en-US" sz="1300">
                <a:solidFill>
                  <a:prstClr val="black"/>
                </a:solidFill>
                <a:latin typeface="Calibri"/>
              </a:rPr>
              <a:pPr defTabSz="449068">
                <a:defRPr/>
              </a:pPr>
              <a:t>20</a:t>
            </a:fld>
            <a:endParaRPr lang="en-US" sz="1300">
              <a:solidFill>
                <a:prstClr val="black"/>
              </a:solidFill>
              <a:latin typeface="Calibri"/>
            </a:endParaRPr>
          </a:p>
        </p:txBody>
      </p:sp>
    </p:spTree>
    <p:extLst>
      <p:ext uri="{BB962C8B-B14F-4D97-AF65-F5344CB8AC3E}">
        <p14:creationId xmlns:p14="http://schemas.microsoft.com/office/powerpoint/2010/main" val="2802279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49068" rtl="0" eaLnBrk="1" fontAlgn="auto" latinLnBrk="0" hangingPunct="1">
              <a:lnSpc>
                <a:spcPct val="100000"/>
              </a:lnSpc>
              <a:spcBef>
                <a:spcPts val="0"/>
              </a:spcBef>
              <a:spcAft>
                <a:spcPts val="0"/>
              </a:spcAft>
              <a:buClrTx/>
              <a:buSzTx/>
              <a:buFontTx/>
              <a:buNone/>
              <a:tabLst/>
              <a:defRPr/>
            </a:pPr>
            <a:fld id="{ABC2C3F8-920C-4239-9891-79F2271E8033}" type="slidenum">
              <a:rPr kumimoji="0" lang="en-US" sz="1300" b="0" i="0" u="none" strike="noStrike" kern="1200" cap="none" spc="0" normalizeH="0" baseline="0" noProof="0">
                <a:ln>
                  <a:noFill/>
                </a:ln>
                <a:solidFill>
                  <a:prstClr val="black"/>
                </a:solidFill>
                <a:effectLst/>
                <a:uLnTx/>
                <a:uFillTx/>
                <a:latin typeface="Calibri"/>
                <a:ea typeface="+mn-ea"/>
                <a:cs typeface="+mn-cs"/>
              </a:rPr>
              <a:pPr marL="0" marR="0" lvl="0" indent="0" algn="r" defTabSz="449068" rtl="0" eaLnBrk="1" fontAlgn="auto" latinLnBrk="0" hangingPunct="1">
                <a:lnSpc>
                  <a:spcPct val="100000"/>
                </a:lnSpc>
                <a:spcBef>
                  <a:spcPts val="0"/>
                </a:spcBef>
                <a:spcAft>
                  <a:spcPts val="0"/>
                </a:spcAft>
                <a:buClrTx/>
                <a:buSzTx/>
                <a:buFontTx/>
                <a:buNone/>
                <a:tabLst/>
                <a:defRPr/>
              </a:pPr>
              <a:t>21</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3522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974290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7662DF-63DD-4D72-B75F-5937A1C8330F}" type="slidenum">
              <a:rPr lang="en-US" smtClean="0"/>
              <a:pPr/>
              <a:t>‹#›</a:t>
            </a:fld>
            <a:endParaRPr lang="en-US" dirty="0"/>
          </a:p>
        </p:txBody>
      </p:sp>
      <p:pic>
        <p:nvPicPr>
          <p:cNvPr id="7" name="Picture 3" descr="H:\Misc\PPT Presentations\PPT Presentations\artwork\katz sky3_CMYK.jpg"/>
          <p:cNvPicPr>
            <a:picLocks noChangeAspect="1" noChangeArrowheads="1"/>
          </p:cNvPicPr>
          <p:nvPr userDrawn="1"/>
        </p:nvPicPr>
        <p:blipFill>
          <a:blip r:embed="rId2" cstate="print"/>
          <a:srcRect/>
          <a:stretch>
            <a:fillRect/>
          </a:stretch>
        </p:blipFill>
        <p:spPr bwMode="auto">
          <a:xfrm>
            <a:off x="-81064" y="0"/>
            <a:ext cx="4729264" cy="5943600"/>
          </a:xfrm>
          <a:prstGeom prst="rect">
            <a:avLst/>
          </a:prstGeom>
          <a:noFill/>
        </p:spPr>
      </p:pic>
    </p:spTree>
    <p:extLst>
      <p:ext uri="{BB962C8B-B14F-4D97-AF65-F5344CB8AC3E}">
        <p14:creationId xmlns:p14="http://schemas.microsoft.com/office/powerpoint/2010/main" val="232428898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91449407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2346649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215150366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2473636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501607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2995943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24464097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1904288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2948415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22791945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3709331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206235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2011277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1677196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4138910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2866274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2313635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341467929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10972243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7662DF-63DD-4D72-B75F-5937A1C8330F}" type="slidenum">
              <a:rPr lang="en-US" smtClean="0"/>
              <a:pPr/>
              <a:t>‹#›</a:t>
            </a:fld>
            <a:endParaRPr lang="en-US" dirty="0"/>
          </a:p>
        </p:txBody>
      </p:sp>
    </p:spTree>
    <p:extLst>
      <p:ext uri="{BB962C8B-B14F-4D97-AF65-F5344CB8AC3E}">
        <p14:creationId xmlns:p14="http://schemas.microsoft.com/office/powerpoint/2010/main" val="4277403504"/>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ransition>
    <p:fade/>
  </p:transition>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3300" dirty="0"/>
              <a:t>Module IV</a:t>
            </a:r>
            <a:br>
              <a:rPr sz="3300" dirty="0"/>
            </a:br>
            <a:r>
              <a:rPr sz="3300" dirty="0"/>
              <a:t>Week 13: Cyber Operations Against International Actors</a:t>
            </a:r>
            <a:endParaRPr dirty="0"/>
          </a:p>
        </p:txBody>
      </p:sp>
      <p:sp>
        <p:nvSpPr>
          <p:cNvPr id="12290" name="Subtitle 2"/>
          <p:cNvSpPr>
            <a:spLocks noGrp="1"/>
          </p:cNvSpPr>
          <p:nvPr>
            <p:ph type="body" sz="quarter" idx="13"/>
          </p:nvPr>
        </p:nvSpPr>
        <p:spPr>
          <a:xfrm>
            <a:off x="2630487" y="4999038"/>
            <a:ext cx="5156201" cy="273050"/>
          </a:xfrm>
        </p:spPr>
        <p:txBody>
          <a:bodyPr/>
          <a:lstStyle/>
          <a:p>
            <a:pPr eaLnBrk="1" hangingPunct="1"/>
            <a:r>
              <a:rPr lang="en-US" sz="2000" b="1" dirty="0">
                <a:solidFill>
                  <a:srgbClr val="2F5597"/>
                </a:solidFill>
              </a:rPr>
              <a:t>Lesson 25:  The Right to Conduct Cyber Operations Against International Actors </a:t>
            </a:r>
          </a:p>
        </p:txBody>
      </p:sp>
      <p:sp>
        <p:nvSpPr>
          <p:cNvPr id="4" name="TextBox 3">
            <a:extLst>
              <a:ext uri="{FF2B5EF4-FFF2-40B4-BE49-F238E27FC236}">
                <a16:creationId xmlns:a16="http://schemas.microsoft.com/office/drawing/2014/main" xmlns="" id="{634EE09E-0374-4042-A878-E46A422091C2}"/>
              </a:ext>
            </a:extLst>
          </p:cNvPr>
          <p:cNvSpPr txBox="1"/>
          <p:nvPr/>
        </p:nvSpPr>
        <p:spPr>
          <a:xfrm>
            <a:off x="2236763" y="5580503"/>
            <a:ext cx="5373858" cy="769441"/>
          </a:xfrm>
          <a:prstGeom prst="rect">
            <a:avLst/>
          </a:prstGeom>
          <a:noFill/>
          <a:ln>
            <a:solidFill>
              <a:schemeClr val="accent5">
                <a:lumMod val="75000"/>
              </a:schemeClr>
            </a:solidFill>
          </a:ln>
        </p:spPr>
        <p:txBody>
          <a:bodyPr wrap="square" rtlCol="0">
            <a:spAutoFit/>
          </a:bodyPr>
          <a:lstStyle/>
          <a:p>
            <a:r>
              <a:rPr lang="en-US" sz="1100" dirty="0"/>
              <a:t>Lesson Author: James W. Houck, Vice Admiral, Judge Advocate General's Corps, U.S. Navy (Ret.) and Distinguished Scholar in Residence, Penn State Law. The author wishes to thank Penn State Law students Lucas Breaux, Charles Deibel, and Thorsten </a:t>
            </a:r>
            <a:r>
              <a:rPr lang="en-US" sz="1100" dirty="0" err="1"/>
              <a:t>Swider</a:t>
            </a:r>
            <a:r>
              <a:rPr lang="en-US" sz="1100" dirty="0"/>
              <a:t> for their assistance with this Lesson.</a:t>
            </a:r>
            <a:endParaRPr lang="en-US" sz="1200" dirty="0">
              <a:latin typeface="+mn-lt"/>
            </a:endParaRPr>
          </a:p>
        </p:txBody>
      </p:sp>
    </p:spTree>
    <p:extLst>
      <p:ext uri="{BB962C8B-B14F-4D97-AF65-F5344CB8AC3E}">
        <p14:creationId xmlns:p14="http://schemas.microsoft.com/office/powerpoint/2010/main" val="635061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D961E2-4327-4E97-84AA-6A2C27E02328}"/>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D035EB9E-26C7-495F-B7CD-741D7C2B83C8}"/>
              </a:ext>
            </a:extLst>
          </p:cNvPr>
          <p:cNvSpPr>
            <a:spLocks noGrp="1"/>
          </p:cNvSpPr>
          <p:nvPr>
            <p:ph idx="1"/>
          </p:nvPr>
        </p:nvSpPr>
        <p:spPr/>
        <p:txBody>
          <a:bodyPr/>
          <a:lstStyle/>
          <a:p>
            <a:pPr marL="457200" indent="-457200">
              <a:buAutoNum type="arabicPeriod"/>
            </a:pPr>
            <a:r>
              <a:rPr lang="en-US" dirty="0"/>
              <a:t>No.  Even though ISIS declared itself a state, had control over territory, and prescribed and enforced domestic laws, it did not have defined borders.  Likewise, it was not recognized by the global community as a sovereign entity, depriving it of the ability to conduct international relations.</a:t>
            </a:r>
          </a:p>
          <a:p>
            <a:pPr marL="457200" indent="-457200">
              <a:buAutoNum type="arabicPeriod"/>
            </a:pPr>
            <a:r>
              <a:rPr lang="en-US" dirty="0"/>
              <a:t>No.  A state’s rights within its own borders are not unlimited.  A sovereign state must still provide basic human rights such as due process.  A state may not torture.  It is important to note, however, that some states (to include Russia and China) interpret their sovereign rights within their borders more expansively than other nations.</a:t>
            </a:r>
          </a:p>
        </p:txBody>
      </p:sp>
    </p:spTree>
    <p:extLst>
      <p:ext uri="{BB962C8B-B14F-4D97-AF65-F5344CB8AC3E}">
        <p14:creationId xmlns:p14="http://schemas.microsoft.com/office/powerpoint/2010/main" val="3853206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a:t>3. State Actions and Authorized Responses</a:t>
            </a:r>
          </a:p>
        </p:txBody>
      </p:sp>
      <p:sp>
        <p:nvSpPr>
          <p:cNvPr id="5" name="Content Placeholder 2"/>
          <p:cNvSpPr>
            <a:spLocks noGrp="1"/>
          </p:cNvSpPr>
          <p:nvPr>
            <p:ph idx="1"/>
          </p:nvPr>
        </p:nvSpPr>
        <p:spPr>
          <a:xfrm>
            <a:off x="628650" y="1473145"/>
            <a:ext cx="8377564" cy="4351338"/>
          </a:xfrm>
          <a:solidFill>
            <a:schemeClr val="bg1"/>
          </a:solidFill>
        </p:spPr>
        <p:txBody>
          <a:bodyPr/>
          <a:lstStyle/>
          <a:p>
            <a:pPr marL="0" indent="0">
              <a:lnSpc>
                <a:spcPct val="100000"/>
              </a:lnSpc>
              <a:spcBef>
                <a:spcPts val="0"/>
              </a:spcBef>
              <a:buNone/>
            </a:pPr>
            <a:r>
              <a:rPr lang="en-US" dirty="0"/>
              <a:t>In addition to its sovereign rights, a state has obligations to the international community, including responsibility for wrongful acts against another state.  A “responsible state” commits an internationally wrongful act against an “injured state” when the former breaches an international legal obligation owed the latter.</a:t>
            </a:r>
            <a:r>
              <a:rPr lang="en-US" baseline="30000" dirty="0"/>
              <a:t>3</a:t>
            </a:r>
            <a:r>
              <a:rPr lang="en-US" dirty="0"/>
              <a:t>  </a:t>
            </a:r>
          </a:p>
          <a:p>
            <a:pPr marL="0" indent="0">
              <a:lnSpc>
                <a:spcPct val="100000"/>
              </a:lnSpc>
              <a:spcBef>
                <a:spcPts val="600"/>
              </a:spcBef>
              <a:buNone/>
            </a:pPr>
            <a:r>
              <a:rPr lang="en-US" dirty="0"/>
              <a:t>A responsible state may breach its obligations to an injured state by:</a:t>
            </a:r>
          </a:p>
          <a:p>
            <a:pPr marL="685800" lvl="1" indent="-342900">
              <a:lnSpc>
                <a:spcPct val="100000"/>
              </a:lnSpc>
              <a:spcBef>
                <a:spcPts val="0"/>
              </a:spcBef>
              <a:buFont typeface="+mj-lt"/>
              <a:buAutoNum type="arabicPeriod"/>
            </a:pPr>
            <a:r>
              <a:rPr lang="en-US" dirty="0"/>
              <a:t>Using force against the injured state without authorization under international law. </a:t>
            </a:r>
          </a:p>
          <a:p>
            <a:pPr marL="685800" lvl="1" indent="-342900">
              <a:lnSpc>
                <a:spcPct val="100000"/>
              </a:lnSpc>
              <a:spcBef>
                <a:spcPts val="0"/>
              </a:spcBef>
              <a:buFont typeface="+mj-lt"/>
              <a:buAutoNum type="arabicPeriod"/>
            </a:pPr>
            <a:r>
              <a:rPr lang="en-US" dirty="0"/>
              <a:t>Intervening in the affairs of the injured state by coercing the injured state to take, or not take, action that would otherwise have been within the exclusive decision-making authority of the injured state.</a:t>
            </a:r>
          </a:p>
          <a:p>
            <a:pPr marL="685800" lvl="1" indent="-342900">
              <a:lnSpc>
                <a:spcPct val="100000"/>
              </a:lnSpc>
              <a:spcBef>
                <a:spcPts val="0"/>
              </a:spcBef>
              <a:buFont typeface="+mj-lt"/>
              <a:buAutoNum type="arabicPeriod"/>
            </a:pPr>
            <a:r>
              <a:rPr lang="en-US" dirty="0"/>
              <a:t>Violating the sovereignty of the injured state.</a:t>
            </a:r>
          </a:p>
          <a:p>
            <a:pPr marL="0" indent="0">
              <a:lnSpc>
                <a:spcPct val="100000"/>
              </a:lnSpc>
              <a:spcBef>
                <a:spcPts val="600"/>
              </a:spcBef>
              <a:buNone/>
            </a:pPr>
            <a:r>
              <a:rPr lang="en-US" dirty="0"/>
              <a:t>The injured state may respond based on which of the above injuries it suffers.</a:t>
            </a:r>
          </a:p>
          <a:p>
            <a:pPr marL="0" indent="0">
              <a:lnSpc>
                <a:spcPct val="100000"/>
              </a:lnSpc>
              <a:spcBef>
                <a:spcPts val="600"/>
              </a:spcBef>
              <a:buNone/>
            </a:pPr>
            <a:endParaRPr lang="en-US" sz="1000" dirty="0"/>
          </a:p>
          <a:p>
            <a:pPr marL="0" indent="0">
              <a:lnSpc>
                <a:spcPct val="100000"/>
              </a:lnSpc>
              <a:spcBef>
                <a:spcPts val="600"/>
              </a:spcBef>
              <a:buNone/>
            </a:pPr>
            <a:r>
              <a:rPr lang="en-US" sz="1000" dirty="0"/>
              <a:t>3. </a:t>
            </a:r>
            <a:r>
              <a:rPr lang="en-US" sz="1050" i="1" dirty="0"/>
              <a:t>Draft Articles on the Responsibility of States for Internationally Wrongful Acts</a:t>
            </a:r>
            <a:r>
              <a:rPr lang="en-US" sz="1050" dirty="0"/>
              <a:t>, U.N. GAOR, 56th Sess., Supp. No. 10 at 43, U.N. Doc. A/56/10 (2001).</a:t>
            </a:r>
          </a:p>
        </p:txBody>
      </p:sp>
    </p:spTree>
    <p:extLst>
      <p:ext uri="{BB962C8B-B14F-4D97-AF65-F5344CB8AC3E}">
        <p14:creationId xmlns:p14="http://schemas.microsoft.com/office/powerpoint/2010/main" val="2567893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State Actions and Authorized Responses </a:t>
            </a:r>
            <a:br>
              <a:rPr lang="en-US" dirty="0"/>
            </a:br>
            <a:r>
              <a:rPr lang="en-US" dirty="0"/>
              <a:t>Use of Force | Prohibition on the Use Force</a:t>
            </a:r>
          </a:p>
        </p:txBody>
      </p:sp>
      <p:sp>
        <p:nvSpPr>
          <p:cNvPr id="3" name="Content Placeholder 2"/>
          <p:cNvSpPr>
            <a:spLocks noGrp="1"/>
          </p:cNvSpPr>
          <p:nvPr>
            <p:ph idx="1"/>
          </p:nvPr>
        </p:nvSpPr>
        <p:spPr>
          <a:xfrm>
            <a:off x="628650" y="1571936"/>
            <a:ext cx="8230537" cy="4351338"/>
          </a:xfrm>
        </p:spPr>
        <p:txBody>
          <a:bodyPr/>
          <a:lstStyle/>
          <a:p>
            <a:pPr marL="0" indent="0">
              <a:lnSpc>
                <a:spcPct val="100000"/>
              </a:lnSpc>
              <a:spcBef>
                <a:spcPts val="0"/>
              </a:spcBef>
              <a:buNone/>
            </a:pPr>
            <a:r>
              <a:rPr lang="en-US" dirty="0"/>
              <a:t>The U.N. Charter contains two critical articles that provide the starting point for examining the use of force.</a:t>
            </a:r>
          </a:p>
          <a:p>
            <a:pPr marL="0" indent="0">
              <a:lnSpc>
                <a:spcPct val="100000"/>
              </a:lnSpc>
              <a:spcBef>
                <a:spcPts val="600"/>
              </a:spcBef>
              <a:buNone/>
            </a:pPr>
            <a:r>
              <a:rPr lang="en-US" dirty="0"/>
              <a:t>First, Article 2(4) of the Charter states, in part, that:</a:t>
            </a:r>
          </a:p>
          <a:p>
            <a:pPr marL="342900" lvl="1" indent="0">
              <a:lnSpc>
                <a:spcPct val="100000"/>
              </a:lnSpc>
              <a:spcBef>
                <a:spcPts val="600"/>
              </a:spcBef>
              <a:buNone/>
            </a:pPr>
            <a:r>
              <a:rPr lang="en-US" dirty="0"/>
              <a:t>All Members shall refrain in their international relations from the threat or use of force against the territorial integrity or political independence of any state, or in any other manner inconsistent with the Purposes of the United Nations.</a:t>
            </a:r>
            <a:r>
              <a:rPr lang="en-US" baseline="30000" dirty="0"/>
              <a:t>4</a:t>
            </a:r>
          </a:p>
          <a:p>
            <a:pPr marL="0" indent="0">
              <a:lnSpc>
                <a:spcPct val="100000"/>
              </a:lnSpc>
              <a:spcBef>
                <a:spcPts val="600"/>
              </a:spcBef>
              <a:buNone/>
            </a:pPr>
            <a:r>
              <a:rPr lang="en-US" dirty="0"/>
              <a:t>Article 2(4) was intended to serve as the guiding ideal of the post-World War II international order.  Although its effectiveness as a restraint on hostilities has been extensively debated in the years since, it expresses the underlying norm that force should not be used to settle international disputes.  It is important to note that the Charter does not specify what qualifies as a “use of force,” and governments and scholars continue to struggle with its meaning.</a:t>
            </a:r>
            <a:r>
              <a:rPr lang="en-US" baseline="30000" dirty="0"/>
              <a:t>5 6</a:t>
            </a:r>
          </a:p>
          <a:p>
            <a:pPr marL="0" indent="0">
              <a:lnSpc>
                <a:spcPct val="100000"/>
              </a:lnSpc>
              <a:spcBef>
                <a:spcPts val="0"/>
              </a:spcBef>
              <a:buNone/>
            </a:pPr>
            <a:endParaRPr lang="en-US" sz="1000" dirty="0"/>
          </a:p>
          <a:p>
            <a:pPr marL="0" indent="0">
              <a:lnSpc>
                <a:spcPct val="100000"/>
              </a:lnSpc>
              <a:spcBef>
                <a:spcPts val="0"/>
              </a:spcBef>
              <a:buNone/>
            </a:pPr>
            <a:r>
              <a:rPr lang="en-US" sz="1000" dirty="0"/>
              <a:t>4. U.N. Charter, Art. 2, para. 4.</a:t>
            </a:r>
          </a:p>
          <a:p>
            <a:pPr marL="0" indent="0">
              <a:lnSpc>
                <a:spcPct val="100000"/>
              </a:lnSpc>
              <a:spcBef>
                <a:spcPts val="0"/>
              </a:spcBef>
              <a:buNone/>
            </a:pPr>
            <a:r>
              <a:rPr lang="en-US" sz="1000" dirty="0"/>
              <a:t>5. W. Michael </a:t>
            </a:r>
            <a:r>
              <a:rPr lang="en-US" sz="1000" dirty="0" err="1"/>
              <a:t>Reisman</a:t>
            </a:r>
            <a:r>
              <a:rPr lang="en-US" sz="1000" dirty="0"/>
              <a:t>, </a:t>
            </a:r>
            <a:r>
              <a:rPr lang="en-US" sz="1000" i="1" dirty="0"/>
              <a:t>Criteria for the Lawful Use of Force in International Law</a:t>
            </a:r>
            <a:r>
              <a:rPr lang="en-US" sz="1000" dirty="0"/>
              <a:t>, 10 </a:t>
            </a:r>
            <a:r>
              <a:rPr lang="en-US" sz="1000" cap="small" dirty="0"/>
              <a:t>Yale J. Int’l L</a:t>
            </a:r>
            <a:r>
              <a:rPr lang="en-US" sz="1000" dirty="0"/>
              <a:t>. 279 (1985).</a:t>
            </a:r>
          </a:p>
          <a:p>
            <a:pPr marL="0" indent="0">
              <a:lnSpc>
                <a:spcPct val="100000"/>
              </a:lnSpc>
              <a:spcBef>
                <a:spcPts val="0"/>
              </a:spcBef>
              <a:buNone/>
            </a:pPr>
            <a:r>
              <a:rPr lang="en-US" sz="1000" dirty="0"/>
              <a:t>6. Michael Wood, </a:t>
            </a:r>
            <a:r>
              <a:rPr lang="en-US" sz="1000" i="1" dirty="0"/>
              <a:t>International Law and the Use of Force: What Happens in Practice?</a:t>
            </a:r>
            <a:r>
              <a:rPr lang="en-US" sz="1000" dirty="0"/>
              <a:t>, 53 </a:t>
            </a:r>
            <a:r>
              <a:rPr lang="en-US" sz="1000" cap="small" dirty="0"/>
              <a:t>Indian J. Int’l L</a:t>
            </a:r>
            <a:r>
              <a:rPr lang="en-US" sz="1000" dirty="0"/>
              <a:t>. 345 (2013).</a:t>
            </a:r>
            <a:endParaRPr lang="en-US" sz="2400" dirty="0"/>
          </a:p>
          <a:p>
            <a:pPr marL="0" indent="0">
              <a:lnSpc>
                <a:spcPct val="100000"/>
              </a:lnSpc>
              <a:spcBef>
                <a:spcPts val="600"/>
              </a:spcBef>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3147340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612659" cy="1325563"/>
          </a:xfrm>
        </p:spPr>
        <p:txBody>
          <a:bodyPr/>
          <a:lstStyle/>
          <a:p>
            <a:r>
              <a:rPr lang="en-US" dirty="0"/>
              <a:t>3. State Actions and Authorized Responses</a:t>
            </a:r>
            <a:br>
              <a:rPr lang="en-US" dirty="0"/>
            </a:br>
            <a:r>
              <a:rPr lang="en-US" dirty="0"/>
              <a:t>Use of Force | Use of Force/Armed Attack</a:t>
            </a:r>
            <a:endParaRPr lang="en-US" sz="2000" dirty="0"/>
          </a:p>
        </p:txBody>
      </p:sp>
      <p:sp>
        <p:nvSpPr>
          <p:cNvPr id="3" name="Content Placeholder 2"/>
          <p:cNvSpPr>
            <a:spLocks noGrp="1"/>
          </p:cNvSpPr>
          <p:nvPr>
            <p:ph idx="1"/>
          </p:nvPr>
        </p:nvSpPr>
        <p:spPr>
          <a:xfrm>
            <a:off x="628650" y="1690689"/>
            <a:ext cx="8242218" cy="4351338"/>
          </a:xfrm>
        </p:spPr>
        <p:txBody>
          <a:bodyPr/>
          <a:lstStyle/>
          <a:p>
            <a:pPr marL="0" indent="0">
              <a:buNone/>
            </a:pPr>
            <a:r>
              <a:rPr lang="en-US" dirty="0"/>
              <a:t>The Charter goes on to say, in Article 51, that:</a:t>
            </a:r>
          </a:p>
          <a:p>
            <a:pPr marL="342900" lvl="1" indent="0">
              <a:buNone/>
            </a:pPr>
            <a:r>
              <a:rPr lang="en-US" dirty="0"/>
              <a:t>Nothing in the present Charter shall impair the inherent right of individual or collective self-defense if an armed attack occurs against a Member of the United Nations, until the Security Council has taken measures necessary to maintain international peace and security. </a:t>
            </a:r>
            <a:r>
              <a:rPr lang="en-US" baseline="30000" dirty="0"/>
              <a:t>7</a:t>
            </a:r>
            <a:r>
              <a:rPr lang="en-US" dirty="0"/>
              <a:t> </a:t>
            </a:r>
          </a:p>
          <a:p>
            <a:pPr marL="0" indent="0">
              <a:buNone/>
            </a:pPr>
            <a:r>
              <a:rPr lang="en-US" dirty="0"/>
              <a:t>Taken together, Article 2(4) and Article 51 create the basic framework of the international law of force.</a:t>
            </a:r>
          </a:p>
          <a:p>
            <a:pPr lvl="1"/>
            <a:r>
              <a:rPr lang="en-US" dirty="0"/>
              <a:t>Nations may not use force against one another; however, if one nation violates this norm by conducting an armed attack against another, the second nation may defend itself, at least until the Security Council intervenes and decides otherwise.  </a:t>
            </a:r>
          </a:p>
          <a:p>
            <a:pPr lvl="1"/>
            <a:r>
              <a:rPr lang="en-US" dirty="0"/>
              <a:t>By Article 51’s terms, self-defense is authorized in response to an “armed attack” but not in response to a “use of force.”  In effect, the “armed attack” becomes a subset within the broader concept of “use of force.”  An “armed attack” will always be a “use of force,” but a “use of force” will not always be an armed attack.  Consequently, it is critical to distinguish between the two.  However, this is not always easy.</a:t>
            </a:r>
            <a:r>
              <a:rPr lang="en-US" baseline="30000" dirty="0"/>
              <a:t>8</a:t>
            </a:r>
            <a:endParaRPr lang="en-US" dirty="0"/>
          </a:p>
          <a:p>
            <a:pPr lvl="1"/>
            <a:endParaRPr lang="en-US" dirty="0"/>
          </a:p>
          <a:p>
            <a:pPr marL="0" indent="0">
              <a:lnSpc>
                <a:spcPct val="100000"/>
              </a:lnSpc>
              <a:spcBef>
                <a:spcPts val="0"/>
              </a:spcBef>
              <a:buNone/>
            </a:pPr>
            <a:r>
              <a:rPr lang="en-US" sz="1000" dirty="0"/>
              <a:t>7. U.N. Charter, Art. 51.</a:t>
            </a:r>
          </a:p>
          <a:p>
            <a:pPr marL="0" indent="0">
              <a:lnSpc>
                <a:spcPct val="100000"/>
              </a:lnSpc>
              <a:spcBef>
                <a:spcPts val="0"/>
              </a:spcBef>
              <a:buNone/>
            </a:pPr>
            <a:r>
              <a:rPr lang="en-US" sz="1000" dirty="0"/>
              <a:t>8. Restatement (Third) of Foreign Relations Law § 905 </a:t>
            </a:r>
            <a:r>
              <a:rPr lang="en-US" sz="1000" dirty="0" err="1"/>
              <a:t>cmt</a:t>
            </a:r>
            <a:r>
              <a:rPr lang="en-US" sz="1000" dirty="0"/>
              <a:t>. G (Am. Law Inst. 1987).</a:t>
            </a:r>
          </a:p>
        </p:txBody>
      </p:sp>
    </p:spTree>
    <p:extLst>
      <p:ext uri="{BB962C8B-B14F-4D97-AF65-F5344CB8AC3E}">
        <p14:creationId xmlns:p14="http://schemas.microsoft.com/office/powerpoint/2010/main" val="2628716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8221840" cy="4351338"/>
          </a:xfrm>
        </p:spPr>
        <p:txBody>
          <a:bodyPr/>
          <a:lstStyle/>
          <a:p>
            <a:pPr marL="0" indent="0">
              <a:buNone/>
            </a:pPr>
            <a:r>
              <a:rPr lang="en-US" dirty="0"/>
              <a:t>While an “armed attack” is a particularly serious and significant type of “use of force,” the Charter does not define the term (just as it does not define “use of force”). </a:t>
            </a:r>
          </a:p>
          <a:p>
            <a:pPr lvl="1"/>
            <a:r>
              <a:rPr lang="en-US" dirty="0"/>
              <a:t>In 1986, the International Court of Justice (ICJ) attempted to clarify both terms in the famous case of </a:t>
            </a:r>
            <a:r>
              <a:rPr lang="en-US" i="1" dirty="0"/>
              <a:t>Nicaragua v. United States </a:t>
            </a:r>
            <a:r>
              <a:rPr lang="en-US" dirty="0"/>
              <a:t>(1986).</a:t>
            </a:r>
            <a:r>
              <a:rPr lang="en-US" baseline="30000" dirty="0"/>
              <a:t>9</a:t>
            </a:r>
            <a:r>
              <a:rPr lang="en-US" dirty="0"/>
              <a:t> The ICJ stated that hostilities of sufficient “scale and effects,” would qualify as an armed attack.  While this was not a precise definition, the Court cited mine-laying in a harbor and attacks on port facilities as qualifying examples.</a:t>
            </a:r>
          </a:p>
          <a:p>
            <a:pPr lvl="1"/>
            <a:r>
              <a:rPr lang="en-US" dirty="0"/>
              <a:t>In the subsequent </a:t>
            </a:r>
            <a:r>
              <a:rPr lang="en-US" i="1" dirty="0"/>
              <a:t>Oil Platforms case </a:t>
            </a:r>
            <a:r>
              <a:rPr lang="en-US" dirty="0"/>
              <a:t>(2003),</a:t>
            </a:r>
            <a:r>
              <a:rPr lang="en-US" baseline="30000" dirty="0"/>
              <a:t>10</a:t>
            </a:r>
            <a:r>
              <a:rPr lang="en-US" dirty="0"/>
              <a:t> the ICJ opined that an attack on a single oil platform could be sufficient.</a:t>
            </a:r>
          </a:p>
          <a:p>
            <a:pPr marL="0" indent="0">
              <a:buNone/>
            </a:pPr>
            <a:r>
              <a:rPr lang="en-US" dirty="0"/>
              <a:t>As a general concept, states and expert commentators tend to consider the level (i.e., intensity), duration, and geographic scope of hostilities to determine if particular acts should be considered an armed attack.  However, the precise parameters remain unclear.  This ambiguity, coupled with underlying disagreements between states, ensures that the characterization of future incidents will continue to be controversial.</a:t>
            </a:r>
          </a:p>
          <a:p>
            <a:pPr marL="0" indent="0">
              <a:lnSpc>
                <a:spcPct val="100000"/>
              </a:lnSpc>
              <a:spcBef>
                <a:spcPts val="0"/>
              </a:spcBef>
              <a:buNone/>
            </a:pPr>
            <a:endParaRPr lang="en-US" sz="1000" dirty="0"/>
          </a:p>
          <a:p>
            <a:pPr marL="0" indent="0">
              <a:lnSpc>
                <a:spcPct val="100000"/>
              </a:lnSpc>
              <a:spcBef>
                <a:spcPts val="0"/>
              </a:spcBef>
              <a:buNone/>
            </a:pPr>
            <a:r>
              <a:rPr lang="en-US" sz="1000" dirty="0"/>
              <a:t>9. </a:t>
            </a:r>
            <a:r>
              <a:rPr lang="en-US" sz="1000" i="1" dirty="0"/>
              <a:t>Nicaragua v. United States</a:t>
            </a:r>
            <a:r>
              <a:rPr lang="en-US" sz="1000" dirty="0"/>
              <a:t>, 1986 I.C.J. 14.</a:t>
            </a:r>
          </a:p>
          <a:p>
            <a:pPr marL="0" indent="0">
              <a:lnSpc>
                <a:spcPct val="100000"/>
              </a:lnSpc>
              <a:spcBef>
                <a:spcPts val="0"/>
              </a:spcBef>
              <a:buNone/>
            </a:pPr>
            <a:r>
              <a:rPr lang="en-US" sz="1000" dirty="0"/>
              <a:t>10. </a:t>
            </a:r>
            <a:r>
              <a:rPr lang="en-US" sz="1000" i="1" dirty="0"/>
              <a:t>Oil Platforms (Islamic Republic of Iran v. United States of America)</a:t>
            </a:r>
            <a:r>
              <a:rPr lang="en-US" sz="1000" dirty="0"/>
              <a:t>, 2003 I.C.J. 4.</a:t>
            </a:r>
          </a:p>
          <a:p>
            <a:pPr marL="0" indent="0">
              <a:buNone/>
            </a:pPr>
            <a:endParaRPr lang="en-US" sz="1000" dirty="0"/>
          </a:p>
        </p:txBody>
      </p:sp>
      <p:sp>
        <p:nvSpPr>
          <p:cNvPr id="6" name="Title 1"/>
          <p:cNvSpPr>
            <a:spLocks noGrp="1"/>
          </p:cNvSpPr>
          <p:nvPr>
            <p:ph type="title"/>
          </p:nvPr>
        </p:nvSpPr>
        <p:spPr>
          <a:xfrm>
            <a:off x="628650" y="365126"/>
            <a:ext cx="8515350" cy="1325563"/>
          </a:xfrm>
        </p:spPr>
        <p:txBody>
          <a:bodyPr/>
          <a:lstStyle/>
          <a:p>
            <a:r>
              <a:rPr lang="en-US" dirty="0"/>
              <a:t>3. Actions and Authorized Responses</a:t>
            </a:r>
            <a:br>
              <a:rPr lang="en-US" dirty="0"/>
            </a:br>
            <a:r>
              <a:rPr lang="en-US" dirty="0"/>
              <a:t>Use of Force | Use of Force/Armed Attack (Cont.)</a:t>
            </a:r>
            <a:endParaRPr lang="en-US" sz="2000" dirty="0"/>
          </a:p>
        </p:txBody>
      </p:sp>
    </p:spTree>
    <p:extLst>
      <p:ext uri="{BB962C8B-B14F-4D97-AF65-F5344CB8AC3E}">
        <p14:creationId xmlns:p14="http://schemas.microsoft.com/office/powerpoint/2010/main" val="2006659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Multiple Choice</a:t>
            </a:r>
          </a:p>
        </p:txBody>
      </p:sp>
      <p:sp>
        <p:nvSpPr>
          <p:cNvPr id="3" name="Content Placeholder 2"/>
          <p:cNvSpPr>
            <a:spLocks noGrp="1"/>
          </p:cNvSpPr>
          <p:nvPr>
            <p:ph idx="1"/>
          </p:nvPr>
        </p:nvSpPr>
        <p:spPr>
          <a:xfrm>
            <a:off x="545522" y="1564222"/>
            <a:ext cx="7814707" cy="4351338"/>
          </a:xfrm>
        </p:spPr>
        <p:txBody>
          <a:bodyPr/>
          <a:lstStyle/>
          <a:p>
            <a:pPr marL="0" indent="0">
              <a:spcBef>
                <a:spcPts val="0"/>
              </a:spcBef>
              <a:buNone/>
            </a:pPr>
            <a:r>
              <a:rPr lang="en-US" dirty="0"/>
              <a:t>In each of the following scenarios, has State A:</a:t>
            </a:r>
          </a:p>
          <a:p>
            <a:pPr marL="800100" lvl="1" indent="-457200">
              <a:spcBef>
                <a:spcPts val="0"/>
              </a:spcBef>
              <a:buAutoNum type="arabicParenR"/>
            </a:pPr>
            <a:r>
              <a:rPr lang="en-US" dirty="0"/>
              <a:t>Committed an unlawful use of force?</a:t>
            </a:r>
          </a:p>
          <a:p>
            <a:pPr marL="800100" lvl="1" indent="-457200">
              <a:spcBef>
                <a:spcPts val="0"/>
              </a:spcBef>
              <a:buAutoNum type="arabicParenR"/>
            </a:pPr>
            <a:r>
              <a:rPr lang="en-US" dirty="0"/>
              <a:t>Committed an unlawful armed attack?</a:t>
            </a:r>
          </a:p>
          <a:p>
            <a:pPr marL="800100" lvl="1" indent="-457200">
              <a:spcBef>
                <a:spcPts val="0"/>
              </a:spcBef>
              <a:buAutoNum type="arabicParenR"/>
            </a:pPr>
            <a:r>
              <a:rPr lang="en-US" dirty="0"/>
              <a:t>None of the above?</a:t>
            </a:r>
          </a:p>
          <a:p>
            <a:pPr marL="342900" lvl="1" indent="0">
              <a:spcBef>
                <a:spcPts val="0"/>
              </a:spcBef>
              <a:buNone/>
            </a:pPr>
            <a:endParaRPr lang="en-US" dirty="0"/>
          </a:p>
          <a:p>
            <a:pPr marL="685800" lvl="1" indent="-342900">
              <a:spcBef>
                <a:spcPts val="600"/>
              </a:spcBef>
              <a:buFont typeface="+mj-lt"/>
              <a:buAutoNum type="alphaUcPeriod"/>
            </a:pPr>
            <a:r>
              <a:rPr lang="en-US" sz="1600" dirty="0"/>
              <a:t>State A’s border patrol encounters potential illegal immigrants half a mile inside its territory.  The patrol pursues the individuals and penetrates a mile into State B’s territory, where A and B guards exchange gunfire before A’s guards retreat.</a:t>
            </a:r>
          </a:p>
          <a:p>
            <a:pPr marL="685800" lvl="1" indent="-342900">
              <a:spcBef>
                <a:spcPts val="600"/>
              </a:spcBef>
              <a:buFont typeface="+mj-lt"/>
              <a:buAutoNum type="alphaUcPeriod"/>
            </a:pPr>
            <a:r>
              <a:rPr lang="en-US" sz="1600" dirty="0"/>
              <a:t>State A and State B have negotiated an agreement limiting the volume of maritime traffic each may send through a waterway running between the nations.  B then sends more ships through the waters than is permitted by the agreement.  In response, A deploys underwater mines near B’s ports that eventually sink one of B’s merchant ships. </a:t>
            </a:r>
          </a:p>
          <a:p>
            <a:pPr marL="685800" lvl="1" indent="-342900">
              <a:spcBef>
                <a:spcPts val="600"/>
              </a:spcBef>
              <a:buFont typeface="+mj-lt"/>
              <a:buAutoNum type="alphaUcPeriod"/>
            </a:pPr>
            <a:r>
              <a:rPr lang="en-US" sz="1600" dirty="0"/>
              <a:t>State A imposes significant trade sanctions on State B after State B closes two bridges allowing traffic to pass between States A and B and States A and C respectively.  </a:t>
            </a:r>
          </a:p>
          <a:p>
            <a:pPr marL="685800" lvl="1" indent="-342900">
              <a:spcBef>
                <a:spcPts val="600"/>
              </a:spcBef>
              <a:buFont typeface="+mj-lt"/>
              <a:buAutoNum type="alphaUcPeriod"/>
            </a:pPr>
            <a:r>
              <a:rPr lang="en-US" sz="1600" dirty="0"/>
              <a:t>State A shares a border with State B.  State B is in the midst of a civil war.  State A supplies the anti-government forces within State B with weapons, training, and logistical support, which the rebel forces use against State B.</a:t>
            </a:r>
          </a:p>
        </p:txBody>
      </p:sp>
    </p:spTree>
    <p:extLst>
      <p:ext uri="{BB962C8B-B14F-4D97-AF65-F5344CB8AC3E}">
        <p14:creationId xmlns:p14="http://schemas.microsoft.com/office/powerpoint/2010/main" val="1248387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C0D3C4-3D17-4BC5-9981-B92EF74067F0}"/>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C2CFEBF8-47D2-4D03-A827-DC9126E8B462}"/>
              </a:ext>
            </a:extLst>
          </p:cNvPr>
          <p:cNvSpPr>
            <a:spLocks noGrp="1"/>
          </p:cNvSpPr>
          <p:nvPr>
            <p:ph idx="1"/>
          </p:nvPr>
        </p:nvSpPr>
        <p:spPr>
          <a:xfrm>
            <a:off x="628650" y="1690689"/>
            <a:ext cx="7886700" cy="4351338"/>
          </a:xfrm>
        </p:spPr>
        <p:txBody>
          <a:bodyPr/>
          <a:lstStyle/>
          <a:p>
            <a:pPr marL="342900" indent="-342900">
              <a:buFont typeface="+mj-lt"/>
              <a:buAutoNum type="alphaUcPeriod"/>
            </a:pPr>
            <a:r>
              <a:rPr lang="en-US" sz="1800" dirty="0"/>
              <a:t>State A has likely committed an unlawful use of force by entering State B’s territory without permission.  If State A personnel had been asked to depart B’s territory and complied without violence, then this would not be an unlawful use of force.  However, when State B was required to act to defend its territory and State A responded with force, State B may legitimately argue that the breach of its sovereignty was an unlawful use of force by A.  The relatively brief nature of the encounter and lack of casualties suggests this does not rise to the level of an armed attack.</a:t>
            </a:r>
          </a:p>
          <a:p>
            <a:pPr marL="342900" indent="-342900">
              <a:buFont typeface="+mj-lt"/>
              <a:buAutoNum type="alphaUcPeriod"/>
            </a:pPr>
            <a:r>
              <a:rPr lang="en-US" sz="1800" dirty="0"/>
              <a:t>State B violated the treaty; however, B’s actions did not give State A justification to mine the waters.  A’s deployment of mines is, at minimum, a use of force and might be considered an armed attack depending on the severity of damage and loss of life aboard the merchant.</a:t>
            </a:r>
          </a:p>
          <a:p>
            <a:pPr marL="342900" indent="-342900">
              <a:buFont typeface="+mj-lt"/>
              <a:buAutoNum type="alphaUcPeriod"/>
            </a:pPr>
            <a:r>
              <a:rPr lang="en-US" sz="1800" dirty="0"/>
              <a:t>This is neither a use of force nor an armed attack.</a:t>
            </a:r>
          </a:p>
          <a:p>
            <a:pPr marL="342900" indent="-342900">
              <a:buFont typeface="+mj-lt"/>
              <a:buAutoNum type="alphaUcPeriod"/>
            </a:pPr>
            <a:r>
              <a:rPr lang="en-US" sz="1800" dirty="0"/>
              <a:t>In this scenario, State A has committed an unlawful use of force by supporting, arming, and training the anti-government forces, who used these assets in their hostilities against in State B.  However, State A’s support for the anti-government forces would not be considered an actual armed attack.</a:t>
            </a:r>
          </a:p>
        </p:txBody>
      </p:sp>
    </p:spTree>
    <p:extLst>
      <p:ext uri="{BB962C8B-B14F-4D97-AF65-F5344CB8AC3E}">
        <p14:creationId xmlns:p14="http://schemas.microsoft.com/office/powerpoint/2010/main" val="787391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312150" cy="1325563"/>
          </a:xfrm>
        </p:spPr>
        <p:txBody>
          <a:bodyPr/>
          <a:lstStyle/>
          <a:p>
            <a:r>
              <a:rPr lang="en-US" dirty="0"/>
              <a:t>3. State Actions and Authorized Responses</a:t>
            </a:r>
            <a:br>
              <a:rPr lang="en-US" dirty="0"/>
            </a:br>
            <a:r>
              <a:rPr lang="en-US" dirty="0"/>
              <a:t>Use of Force | Authorized Responses</a:t>
            </a:r>
          </a:p>
        </p:txBody>
      </p:sp>
      <p:sp>
        <p:nvSpPr>
          <p:cNvPr id="5" name="Content Placeholder 2"/>
          <p:cNvSpPr>
            <a:spLocks noGrp="1"/>
          </p:cNvSpPr>
          <p:nvPr>
            <p:ph idx="1"/>
          </p:nvPr>
        </p:nvSpPr>
        <p:spPr>
          <a:xfrm>
            <a:off x="628649" y="1690689"/>
            <a:ext cx="8043863" cy="4351338"/>
          </a:xfrm>
        </p:spPr>
        <p:txBody>
          <a:bodyPr/>
          <a:lstStyle/>
          <a:p>
            <a:pPr marL="0" indent="0">
              <a:buNone/>
            </a:pPr>
            <a:r>
              <a:rPr lang="en-US" u="sng" dirty="0"/>
              <a:t>Actions authorized by the Security Council</a:t>
            </a:r>
            <a:r>
              <a:rPr lang="en-US" dirty="0"/>
              <a:t>  </a:t>
            </a:r>
          </a:p>
          <a:p>
            <a:pPr marL="0" indent="0">
              <a:buNone/>
            </a:pPr>
            <a:r>
              <a:rPr lang="en-US" dirty="0"/>
              <a:t>In addition to recognizing that states may sometimes be required to defend themselves, the Charter provides that the U.N. Security Council shall: </a:t>
            </a:r>
          </a:p>
          <a:p>
            <a:pPr marL="342900" lvl="1" indent="0">
              <a:buNone/>
            </a:pPr>
            <a:r>
              <a:rPr lang="en-US" dirty="0"/>
              <a:t>Determine the existence of any threat to the peace, breach of the peace, or act of aggression and shall make recommendations, or decide what measures shall be taken to maintain or restore international peace and security.  These measures may include action by air, sea, or land forces necessary to maintain or restore international peace and security.</a:t>
            </a:r>
            <a:r>
              <a:rPr lang="en-US" baseline="30000" dirty="0"/>
              <a:t>11</a:t>
            </a:r>
          </a:p>
          <a:p>
            <a:pPr marL="0" indent="0">
              <a:buNone/>
            </a:pPr>
            <a:r>
              <a:rPr lang="en-US" dirty="0"/>
              <a:t>On its face, this language gives the Security Council broad authority to make legally binding decisions about how U.N. member states may use force in international relations.  However, through the years, the Security Council has often found it difficult to agree on solutions for international disputes.  The explanation for the Council’s paralysis lies, at least in part, in the U.N. Charter rules for Security Council voting.</a:t>
            </a:r>
          </a:p>
          <a:p>
            <a:pPr marL="0" indent="0">
              <a:buNone/>
            </a:pPr>
            <a:endParaRPr lang="en-US" sz="1000" dirty="0"/>
          </a:p>
          <a:p>
            <a:pPr marL="0" indent="0">
              <a:buNone/>
            </a:pPr>
            <a:r>
              <a:rPr lang="en-US" sz="1000" dirty="0"/>
              <a:t>11. U.N. Charter, Art. 39.</a:t>
            </a:r>
          </a:p>
          <a:p>
            <a:pPr marL="0" indent="0">
              <a:buNone/>
            </a:pPr>
            <a:endParaRPr lang="en-US" sz="1000" dirty="0"/>
          </a:p>
          <a:p>
            <a:pPr marL="0" indent="0">
              <a:lnSpc>
                <a:spcPct val="50000"/>
              </a:lnSpc>
              <a:spcBef>
                <a:spcPts val="0"/>
              </a:spcBef>
              <a:buNone/>
            </a:pPr>
            <a:endParaRPr lang="en-US" dirty="0"/>
          </a:p>
        </p:txBody>
      </p:sp>
    </p:spTree>
    <p:extLst>
      <p:ext uri="{BB962C8B-B14F-4D97-AF65-F5344CB8AC3E}">
        <p14:creationId xmlns:p14="http://schemas.microsoft.com/office/powerpoint/2010/main" val="2739143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7886700" cy="4351338"/>
          </a:xfrm>
        </p:spPr>
        <p:txBody>
          <a:bodyPr/>
          <a:lstStyle/>
          <a:p>
            <a:pPr marL="0" indent="0">
              <a:buNone/>
            </a:pPr>
            <a:r>
              <a:rPr lang="en-US" dirty="0"/>
              <a:t>The Security Council has 15 members, each of whom has one vote.  Decisions of the Security Council are made by an affirmative vote of nine members including the concurring votes of the permanent members, who are the U.S., China, France, Russia, and the United Kingdom.</a:t>
            </a:r>
            <a:r>
              <a:rPr lang="en-US" baseline="30000" dirty="0"/>
              <a:t> 12</a:t>
            </a:r>
          </a:p>
          <a:p>
            <a:pPr marL="0" indent="0">
              <a:spcBef>
                <a:spcPts val="1200"/>
              </a:spcBef>
              <a:buNone/>
            </a:pPr>
            <a:r>
              <a:rPr lang="en-US" dirty="0"/>
              <a:t>The latter requirement gives each of the five permanent members the ability to veto any proposed resolution.  Accordingly, the Council is often stymied from taking affirmative action because any one of the “Permanent Five” members may block the action.  The Security Council’s inability to act has consequences across a broad range of international issues, including agreement on norms for behavior in cyberspace.  </a:t>
            </a:r>
          </a:p>
          <a:p>
            <a:pPr marL="0" indent="0">
              <a:spcBef>
                <a:spcPts val="1200"/>
              </a:spcBef>
              <a:buNone/>
            </a:pPr>
            <a:r>
              <a:rPr lang="en-US" dirty="0"/>
              <a:t>An example of a conflict about which the Security Council </a:t>
            </a:r>
            <a:r>
              <a:rPr lang="en-US" i="1" dirty="0"/>
              <a:t>was</a:t>
            </a:r>
            <a:r>
              <a:rPr lang="en-US" dirty="0"/>
              <a:t> able to agree is found on the following slide.</a:t>
            </a:r>
          </a:p>
          <a:p>
            <a:pPr marL="0" indent="0">
              <a:spcBef>
                <a:spcPts val="1200"/>
              </a:spcBef>
              <a:buNone/>
            </a:pPr>
            <a:endParaRPr lang="en-US" sz="1000" dirty="0"/>
          </a:p>
          <a:p>
            <a:pPr marL="0" indent="0">
              <a:spcBef>
                <a:spcPts val="1200"/>
              </a:spcBef>
              <a:buNone/>
            </a:pPr>
            <a:r>
              <a:rPr lang="en-US" sz="1000" dirty="0"/>
              <a:t>12. U.N. Charter, Art. 27.  </a:t>
            </a:r>
          </a:p>
          <a:p>
            <a:pPr marL="0" indent="0">
              <a:buNone/>
            </a:pPr>
            <a:endParaRPr lang="en-US" dirty="0"/>
          </a:p>
        </p:txBody>
      </p:sp>
      <p:sp>
        <p:nvSpPr>
          <p:cNvPr id="6" name="Title 1"/>
          <p:cNvSpPr>
            <a:spLocks noGrp="1"/>
          </p:cNvSpPr>
          <p:nvPr>
            <p:ph type="title"/>
          </p:nvPr>
        </p:nvSpPr>
        <p:spPr>
          <a:xfrm>
            <a:off x="628650" y="365126"/>
            <a:ext cx="8312150" cy="1325563"/>
          </a:xfrm>
        </p:spPr>
        <p:txBody>
          <a:bodyPr/>
          <a:lstStyle/>
          <a:p>
            <a:r>
              <a:rPr lang="en-US" dirty="0"/>
              <a:t>3. State Actions and Authorized Responses</a:t>
            </a:r>
            <a:br>
              <a:rPr lang="en-US" dirty="0"/>
            </a:br>
            <a:r>
              <a:rPr lang="en-US" dirty="0"/>
              <a:t>Use of Force | Authorized Responses (cont.)</a:t>
            </a:r>
          </a:p>
        </p:txBody>
      </p:sp>
    </p:spTree>
    <p:extLst>
      <p:ext uri="{BB962C8B-B14F-4D97-AF65-F5344CB8AC3E}">
        <p14:creationId xmlns:p14="http://schemas.microsoft.com/office/powerpoint/2010/main" val="758141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06400" y="177800"/>
            <a:ext cx="5638800" cy="6529990"/>
          </a:xfrm>
          <a:prstGeom prst="rect">
            <a:avLst/>
          </a:prstGeom>
        </p:spPr>
      </p:pic>
      <p:sp>
        <p:nvSpPr>
          <p:cNvPr id="6" name="TextBox 5"/>
          <p:cNvSpPr txBox="1"/>
          <p:nvPr/>
        </p:nvSpPr>
        <p:spPr>
          <a:xfrm>
            <a:off x="6099896" y="2265834"/>
            <a:ext cx="3045116" cy="646331"/>
          </a:xfrm>
          <a:prstGeom prst="rect">
            <a:avLst/>
          </a:prstGeom>
          <a:noFill/>
          <a:ln>
            <a:solidFill>
              <a:srgbClr val="C00000"/>
            </a:solidFill>
          </a:ln>
        </p:spPr>
        <p:txBody>
          <a:bodyPr wrap="square" rtlCol="0">
            <a:spAutoFit/>
          </a:bodyPr>
          <a:lstStyle/>
          <a:p>
            <a:r>
              <a:rPr lang="en-US" dirty="0"/>
              <a:t>Here, the Council cites its legal authority under Art. 39.</a:t>
            </a:r>
            <a:r>
              <a:rPr lang="en-US" baseline="30000" dirty="0"/>
              <a:t>13</a:t>
            </a:r>
          </a:p>
        </p:txBody>
      </p:sp>
      <p:sp>
        <p:nvSpPr>
          <p:cNvPr id="7" name="TextBox 6"/>
          <p:cNvSpPr txBox="1"/>
          <p:nvPr/>
        </p:nvSpPr>
        <p:spPr>
          <a:xfrm>
            <a:off x="6099896" y="3331001"/>
            <a:ext cx="3044104" cy="1477328"/>
          </a:xfrm>
          <a:prstGeom prst="rect">
            <a:avLst/>
          </a:prstGeom>
          <a:noFill/>
          <a:ln>
            <a:solidFill>
              <a:srgbClr val="C00000"/>
            </a:solidFill>
          </a:ln>
        </p:spPr>
        <p:txBody>
          <a:bodyPr wrap="square" rtlCol="0">
            <a:spAutoFit/>
          </a:bodyPr>
          <a:lstStyle/>
          <a:p>
            <a:r>
              <a:rPr lang="en-US" dirty="0"/>
              <a:t>Here, the Council creates a legal obligation for Iraq to withdraw from Kuwait.  When Iraq failed to do so, it was in violation of international law. </a:t>
            </a:r>
            <a:endParaRPr lang="en-US" baseline="30000" dirty="0"/>
          </a:p>
        </p:txBody>
      </p:sp>
      <p:sp>
        <p:nvSpPr>
          <p:cNvPr id="8" name="Right Brace 7"/>
          <p:cNvSpPr/>
          <p:nvPr/>
        </p:nvSpPr>
        <p:spPr>
          <a:xfrm>
            <a:off x="5726688" y="3276600"/>
            <a:ext cx="373208" cy="1586131"/>
          </a:xfrm>
          <a:prstGeom prst="righ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Bent Arrow 9"/>
          <p:cNvSpPr/>
          <p:nvPr/>
        </p:nvSpPr>
        <p:spPr>
          <a:xfrm rot="5400000" flipV="1">
            <a:off x="4280090" y="747545"/>
            <a:ext cx="204772" cy="3380146"/>
          </a:xfrm>
          <a:prstGeom prst="bentArrow">
            <a:avLst>
              <a:gd name="adj1" fmla="val 25000"/>
              <a:gd name="adj2" fmla="val 25000"/>
              <a:gd name="adj3" fmla="val 25000"/>
              <a:gd name="adj4" fmla="val 3569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xmlns="" id="{9F758647-423C-4A59-A197-44A9E159EFB6}"/>
              </a:ext>
            </a:extLst>
          </p:cNvPr>
          <p:cNvSpPr txBox="1"/>
          <p:nvPr/>
        </p:nvSpPr>
        <p:spPr>
          <a:xfrm>
            <a:off x="6099896" y="6461569"/>
            <a:ext cx="3071450" cy="246221"/>
          </a:xfrm>
          <a:prstGeom prst="rect">
            <a:avLst/>
          </a:prstGeom>
          <a:noFill/>
        </p:spPr>
        <p:txBody>
          <a:bodyPr wrap="square" rtlCol="0">
            <a:spAutoFit/>
          </a:bodyPr>
          <a:lstStyle/>
          <a:p>
            <a:r>
              <a:rPr lang="en-US" sz="1000" dirty="0"/>
              <a:t>13. S.C. Res. 660, U.N. Doc. S/Res/660 (Aug. 2, 1990).</a:t>
            </a:r>
          </a:p>
        </p:txBody>
      </p:sp>
      <p:sp>
        <p:nvSpPr>
          <p:cNvPr id="9" name="TextBox 8"/>
          <p:cNvSpPr txBox="1"/>
          <p:nvPr/>
        </p:nvSpPr>
        <p:spPr>
          <a:xfrm>
            <a:off x="6045200" y="231212"/>
            <a:ext cx="3045116" cy="1200329"/>
          </a:xfrm>
          <a:prstGeom prst="rect">
            <a:avLst/>
          </a:prstGeom>
          <a:noFill/>
          <a:ln>
            <a:solidFill>
              <a:srgbClr val="C00000"/>
            </a:solidFill>
          </a:ln>
        </p:spPr>
        <p:txBody>
          <a:bodyPr wrap="square" rtlCol="0">
            <a:spAutoFit/>
          </a:bodyPr>
          <a:lstStyle/>
          <a:p>
            <a:r>
              <a:rPr lang="en-US" dirty="0"/>
              <a:t>The Security Council expresses itself through resolutions, which are numbered sequentially.</a:t>
            </a:r>
          </a:p>
        </p:txBody>
      </p:sp>
      <p:sp>
        <p:nvSpPr>
          <p:cNvPr id="4" name="Left Arrow 3"/>
          <p:cNvSpPr/>
          <p:nvPr/>
        </p:nvSpPr>
        <p:spPr>
          <a:xfrm>
            <a:off x="4279392" y="490173"/>
            <a:ext cx="1722120" cy="45719"/>
          </a:xfrm>
          <a:prstGeom prst="lef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3977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0189"/>
            <a:ext cx="8164830" cy="1325563"/>
          </a:xfrm>
        </p:spPr>
        <p:txBody>
          <a:bodyPr/>
          <a:lstStyle/>
          <a:p>
            <a:r>
              <a:rPr lang="en-US" dirty="0"/>
              <a:t>Lesson Outline: The Right to Conduct Cyber Operations Against International Actors (Part 1)</a:t>
            </a:r>
          </a:p>
        </p:txBody>
      </p:sp>
      <p:sp>
        <p:nvSpPr>
          <p:cNvPr id="3" name="Content Placeholder 2"/>
          <p:cNvSpPr>
            <a:spLocks noGrp="1"/>
          </p:cNvSpPr>
          <p:nvPr>
            <p:ph idx="1"/>
          </p:nvPr>
        </p:nvSpPr>
        <p:spPr>
          <a:xfrm>
            <a:off x="628650" y="2419985"/>
            <a:ext cx="7886700" cy="4351338"/>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State actors                  </a:t>
            </a:r>
          </a:p>
          <a:p>
            <a:pPr marL="800100" lvl="1" indent="-457200">
              <a:buFont typeface="+mj-lt"/>
              <a:buAutoNum type="alphaLcPeriod"/>
            </a:pPr>
            <a:r>
              <a:rPr lang="en-US" dirty="0"/>
              <a:t>Defining the state</a:t>
            </a:r>
          </a:p>
          <a:p>
            <a:pPr marL="800100" lvl="1" indent="-457200">
              <a:buFont typeface="+mj-lt"/>
              <a:buAutoNum type="alphaLcPeriod"/>
            </a:pPr>
            <a:r>
              <a:rPr lang="en-US" dirty="0"/>
              <a:t>The concept of sovereignty</a:t>
            </a:r>
          </a:p>
          <a:p>
            <a:pPr marL="457200" indent="-457200">
              <a:buFont typeface="+mj-lt"/>
              <a:buAutoNum type="arabicPeriod"/>
            </a:pPr>
            <a:r>
              <a:rPr lang="en-US" dirty="0"/>
              <a:t>State actions and authorized responses</a:t>
            </a:r>
          </a:p>
          <a:p>
            <a:pPr marL="800100" lvl="1" indent="-457200">
              <a:buFont typeface="+mj-lt"/>
              <a:buAutoNum type="alphaLcPeriod"/>
            </a:pPr>
            <a:r>
              <a:rPr lang="en-US" dirty="0"/>
              <a:t>Use of force</a:t>
            </a:r>
          </a:p>
          <a:p>
            <a:pPr marL="1143000" lvl="2" indent="-457200">
              <a:buFont typeface="+mj-lt"/>
              <a:buAutoNum type="arabicParenR"/>
            </a:pPr>
            <a:r>
              <a:rPr lang="en-US" dirty="0"/>
              <a:t>The general prohibition on the use of force (including armed attacks)</a:t>
            </a:r>
          </a:p>
          <a:p>
            <a:pPr marL="1143000" lvl="2" indent="-457200">
              <a:buFont typeface="+mj-lt"/>
              <a:buAutoNum type="arabicParenR"/>
            </a:pPr>
            <a:r>
              <a:rPr lang="en-US" dirty="0"/>
              <a:t>Use of force and armed attack defined</a:t>
            </a:r>
          </a:p>
          <a:p>
            <a:pPr marL="1143000" lvl="2" indent="-457200">
              <a:buFont typeface="+mj-lt"/>
              <a:buAutoNum type="arabicParenR"/>
            </a:pPr>
            <a:r>
              <a:rPr lang="en-US" dirty="0"/>
              <a:t>Authorized responses to the unlawful use of force</a:t>
            </a:r>
          </a:p>
          <a:p>
            <a:pPr marL="1485900" lvl="3" indent="-457200">
              <a:buFont typeface="+mj-lt"/>
              <a:buAutoNum type="alphaLcParenR"/>
            </a:pPr>
            <a:r>
              <a:rPr lang="en-US" dirty="0"/>
              <a:t>Actions authorized by the Security Council</a:t>
            </a:r>
          </a:p>
          <a:p>
            <a:pPr marL="1485900" lvl="3" indent="-457200">
              <a:buFont typeface="+mj-lt"/>
              <a:buAutoNum type="alphaLcParenR"/>
            </a:pPr>
            <a:r>
              <a:rPr lang="en-US" dirty="0"/>
              <a:t>Self-defense, in response to an unlawful armed attack</a:t>
            </a:r>
          </a:p>
          <a:p>
            <a:pPr marL="1485900" lvl="3" indent="-457200">
              <a:buFont typeface="+mj-lt"/>
              <a:buAutoNum type="alphaLcParenR"/>
            </a:pPr>
            <a:r>
              <a:rPr lang="en-US" dirty="0"/>
              <a:t>Countermeasures, in response to the unlawful use of force below the level of armed attack</a:t>
            </a:r>
          </a:p>
          <a:p>
            <a:pPr marL="1143000" lvl="2" indent="-457200">
              <a:buFont typeface="+mj-lt"/>
              <a:buAutoNum type="arabicParenR"/>
            </a:pPr>
            <a:r>
              <a:rPr lang="en-US" dirty="0"/>
              <a:t>The use of force in cyberspace</a:t>
            </a:r>
          </a:p>
        </p:txBody>
      </p:sp>
      <p:sp>
        <p:nvSpPr>
          <p:cNvPr id="4" name="TextBox 3"/>
          <p:cNvSpPr txBox="1"/>
          <p:nvPr/>
        </p:nvSpPr>
        <p:spPr>
          <a:xfrm>
            <a:off x="575582" y="1126860"/>
            <a:ext cx="7992836" cy="1169551"/>
          </a:xfrm>
          <a:prstGeom prst="rect">
            <a:avLst/>
          </a:prstGeom>
          <a:noFill/>
        </p:spPr>
        <p:txBody>
          <a:bodyPr wrap="square" rtlCol="0">
            <a:spAutoFit/>
          </a:bodyPr>
          <a:lstStyle/>
          <a:p>
            <a:r>
              <a:rPr lang="en-US" sz="1400" b="1" dirty="0">
                <a:solidFill>
                  <a:srgbClr val="FF0000"/>
                </a:solidFill>
              </a:rPr>
              <a:t>NOTE:  THE MATERIAL IN THIS LESSON ASSUMES KNOWLEDGE OF MATERIAL TAUGHT IN LESSON 21.</a:t>
            </a:r>
          </a:p>
          <a:p>
            <a:r>
              <a:rPr lang="en-US" sz="1400" b="1" dirty="0">
                <a:solidFill>
                  <a:srgbClr val="FF0000"/>
                </a:solidFill>
              </a:rPr>
              <a:t>THE MATERIAL IN THE “THE RIGHT TO CONDUCT CYBER OPERATIONS AGAINST INTERNATIONAL ACTORS” REQUIRES AT LEAST TWO LESSONS TO TEACH.  THE CONTENT SLIDES SUPPORTING THE OUTLINE ON THIS SLIDE ARE PROVIDED IN THIS LESSON.  THE CONTENT SLIDES SUPPORTING THE OUTLINE ON THE FOLLOWING SLIDE ARE PROVIDED IN LESSON 26.  </a:t>
            </a:r>
          </a:p>
        </p:txBody>
      </p:sp>
    </p:spTree>
    <p:extLst>
      <p:ext uri="{BB962C8B-B14F-4D97-AF65-F5344CB8AC3E}">
        <p14:creationId xmlns:p14="http://schemas.microsoft.com/office/powerpoint/2010/main" val="29370066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Authorized Responses (cont.)</a:t>
            </a:r>
            <a:br>
              <a:rPr lang="en-US" dirty="0"/>
            </a:br>
            <a:r>
              <a:rPr lang="en-US" sz="2400" u="sng" dirty="0"/>
              <a:t>Self-defense, in response to an unlawful armed attack</a:t>
            </a:r>
            <a:r>
              <a:rPr lang="en-US" u="sng" dirty="0"/>
              <a:t/>
            </a:r>
            <a:br>
              <a:rPr lang="en-US" u="sng" dirty="0"/>
            </a:br>
            <a:endParaRPr lang="en-US" dirty="0"/>
          </a:p>
        </p:txBody>
      </p:sp>
      <p:sp>
        <p:nvSpPr>
          <p:cNvPr id="3" name="Content Placeholder 2"/>
          <p:cNvSpPr>
            <a:spLocks noGrp="1"/>
          </p:cNvSpPr>
          <p:nvPr>
            <p:ph idx="1"/>
          </p:nvPr>
        </p:nvSpPr>
        <p:spPr>
          <a:xfrm>
            <a:off x="628650" y="1690689"/>
            <a:ext cx="7886700" cy="4351338"/>
          </a:xfrm>
        </p:spPr>
        <p:txBody>
          <a:bodyPr/>
          <a:lstStyle/>
          <a:p>
            <a:pPr marL="0" indent="0">
              <a:buNone/>
            </a:pPr>
            <a:r>
              <a:rPr lang="en-US" dirty="0"/>
              <a:t>Having discussed the general prohibition on the use of force, as well as the two major exceptions found in the U.N. Charter (self-defense, and Security Council authorization), it is useful to examine the meaning of, and limits on, an injured state’s right to respond to an armed attack with self-defense.  </a:t>
            </a:r>
          </a:p>
          <a:p>
            <a:pPr marL="0" indent="0">
              <a:buNone/>
            </a:pPr>
            <a:r>
              <a:rPr lang="en-US" dirty="0"/>
              <a:t>First, the injured state is authorized, but not required, to respond in self-defense.  In addition, the injured state may request assistance from other states to respond to the armed attack in “collective self-defense.”</a:t>
            </a:r>
            <a:r>
              <a:rPr lang="en-US" baseline="30000" dirty="0"/>
              <a:t>14</a:t>
            </a: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1000" dirty="0"/>
          </a:p>
          <a:p>
            <a:pPr marL="0" indent="0">
              <a:buNone/>
            </a:pPr>
            <a:endParaRPr lang="en-US" sz="1000" dirty="0"/>
          </a:p>
          <a:p>
            <a:pPr marL="0" indent="0">
              <a:buNone/>
            </a:pPr>
            <a:r>
              <a:rPr lang="en-US" sz="1000" dirty="0"/>
              <a:t>14. U.N. Charter, Art. 51.</a:t>
            </a:r>
          </a:p>
          <a:p>
            <a:pPr marL="0" indent="0">
              <a:buNone/>
            </a:pPr>
            <a:endParaRPr lang="en-US" dirty="0"/>
          </a:p>
          <a:p>
            <a:pPr marL="0" indent="0">
              <a:buNone/>
            </a:pPr>
            <a:endParaRPr lang="en-US" dirty="0"/>
          </a:p>
          <a:p>
            <a:pPr lvl="1"/>
            <a:endParaRPr lang="en-US" dirty="0"/>
          </a:p>
        </p:txBody>
      </p:sp>
    </p:spTree>
    <p:extLst>
      <p:ext uri="{BB962C8B-B14F-4D97-AF65-F5344CB8AC3E}">
        <p14:creationId xmlns:p14="http://schemas.microsoft.com/office/powerpoint/2010/main" val="1586901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7886700" cy="4351338"/>
          </a:xfrm>
        </p:spPr>
        <p:txBody>
          <a:bodyPr/>
          <a:lstStyle/>
          <a:p>
            <a:pPr marL="0" indent="0">
              <a:buNone/>
            </a:pPr>
            <a:r>
              <a:rPr lang="en-US" dirty="0"/>
              <a:t>Iraq’s 1990 invasion of Kuwait provides an example of collective self-defense.  As demonstrated by the earlier slide, the Security Council demanded that Iraq withdraw from Kuwait.  In a later resolution, the Council authorized member states to take “all necessary means” to ensure Iraq’s compliance.  However, even if the Council had not acted, Kuwait had the right of self-defense against the armed attack, as well as the right to ask other nations (e.g., the United States) for assistance.</a:t>
            </a:r>
          </a:p>
          <a:p>
            <a:pPr marL="0" indent="0">
              <a:buNone/>
            </a:pPr>
            <a:r>
              <a:rPr lang="en-US" dirty="0"/>
              <a:t>Another noteworthy example of the right of collective self-defense is found in Article 5 of the North Atlantic Treaty:</a:t>
            </a:r>
          </a:p>
          <a:p>
            <a:pPr marL="342900" lvl="1" indent="0">
              <a:buNone/>
            </a:pPr>
            <a:r>
              <a:rPr lang="en-US" dirty="0"/>
              <a:t>The Parties agree that an armed attack against one or more of them in Europe or North America shall be considered an attack against them all and consequently they agree that, if such an armed attack occurs, each of them, in exercise of the right of individual or collective self-defense recognized by Article 51 of the Charter of the United Nations . . . .</a:t>
            </a:r>
            <a:r>
              <a:rPr lang="en-US" baseline="30000" dirty="0"/>
              <a:t>15</a:t>
            </a:r>
          </a:p>
          <a:p>
            <a:pPr marL="342900" lvl="1" indent="0">
              <a:buNone/>
            </a:pPr>
            <a:endParaRPr lang="en-US" baseline="30000" dirty="0"/>
          </a:p>
          <a:p>
            <a:pPr marL="342900" lvl="1" indent="0">
              <a:buNone/>
            </a:pPr>
            <a:endParaRPr lang="en-US" baseline="30000" dirty="0"/>
          </a:p>
          <a:p>
            <a:pPr marL="0" indent="0">
              <a:buNone/>
            </a:pPr>
            <a:endParaRPr lang="en-US" sz="1000" dirty="0"/>
          </a:p>
          <a:p>
            <a:pPr marL="0" indent="0">
              <a:buNone/>
            </a:pPr>
            <a:r>
              <a:rPr lang="en-US" sz="1000" dirty="0"/>
              <a:t>15. North Atlantic Treaty art. 5, Apr. 4, 1949, 34 U.N.T.S. 243.</a:t>
            </a:r>
          </a:p>
          <a:p>
            <a:pPr marL="0" indent="0">
              <a:buNone/>
            </a:pPr>
            <a:endParaRPr lang="en-US" sz="1000" dirty="0"/>
          </a:p>
          <a:p>
            <a:pPr marL="0" lvl="1" indent="0">
              <a:spcBef>
                <a:spcPts val="750"/>
              </a:spcBef>
              <a:buNone/>
            </a:pPr>
            <a:endParaRPr lang="en-US" dirty="0"/>
          </a:p>
          <a:p>
            <a:pPr marL="0" indent="0">
              <a:buNone/>
            </a:pPr>
            <a:endParaRPr lang="en-US" dirty="0"/>
          </a:p>
          <a:p>
            <a:pPr marL="0" indent="0">
              <a:buNone/>
            </a:pPr>
            <a:endParaRPr lang="en-US" dirty="0"/>
          </a:p>
          <a:p>
            <a:pPr lvl="1"/>
            <a:endParaRPr lang="en-US" dirty="0"/>
          </a:p>
        </p:txBody>
      </p:sp>
      <p:sp>
        <p:nvSpPr>
          <p:cNvPr id="6"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Authorized Responses (cont.)</a:t>
            </a:r>
            <a:r>
              <a:rPr lang="en-US" u="sng" dirty="0"/>
              <a:t> </a:t>
            </a:r>
            <a:r>
              <a:rPr lang="en-US" sz="2000" u="sng" dirty="0"/>
              <a:t>Self-defense, in response to an unlawful armed attack</a:t>
            </a:r>
            <a:r>
              <a:rPr lang="en-US" u="sng" dirty="0"/>
              <a:t/>
            </a:r>
            <a:br>
              <a:rPr lang="en-US" u="sng" dirty="0"/>
            </a:br>
            <a:endParaRPr lang="en-US" dirty="0"/>
          </a:p>
        </p:txBody>
      </p:sp>
    </p:spTree>
    <p:extLst>
      <p:ext uri="{BB962C8B-B14F-4D97-AF65-F5344CB8AC3E}">
        <p14:creationId xmlns:p14="http://schemas.microsoft.com/office/powerpoint/2010/main" val="16977661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8" y="1690689"/>
            <a:ext cx="8110617" cy="4351338"/>
          </a:xfrm>
          <a:solidFill>
            <a:schemeClr val="bg1"/>
          </a:solidFill>
        </p:spPr>
        <p:txBody>
          <a:bodyPr/>
          <a:lstStyle/>
          <a:p>
            <a:pPr marL="0" lvl="1" indent="0">
              <a:spcBef>
                <a:spcPts val="750"/>
              </a:spcBef>
              <a:buNone/>
            </a:pPr>
            <a:r>
              <a:rPr lang="en-US" sz="2100" dirty="0"/>
              <a:t>A state’s authorization to act in self-defense has limitations.  </a:t>
            </a:r>
          </a:p>
          <a:p>
            <a:pPr marL="0" lvl="1" indent="0">
              <a:spcBef>
                <a:spcPts val="750"/>
              </a:spcBef>
              <a:buNone/>
            </a:pPr>
            <a:r>
              <a:rPr lang="en-US" sz="2100" u="sng" dirty="0"/>
              <a:t>Necessity</a:t>
            </a:r>
            <a:r>
              <a:rPr lang="en-US" sz="2100" dirty="0"/>
              <a:t>.  Force must be </a:t>
            </a:r>
            <a:r>
              <a:rPr lang="en-US" sz="2100" i="1" dirty="0"/>
              <a:t>necessary</a:t>
            </a:r>
            <a:r>
              <a:rPr lang="en-US" sz="2100" dirty="0"/>
              <a:t> to prevent or stop the attack – if measures not involving force will prevent the attack, they should be used.</a:t>
            </a:r>
            <a:r>
              <a:rPr lang="en-US" sz="2100" baseline="30000" dirty="0"/>
              <a:t>16</a:t>
            </a:r>
            <a:r>
              <a:rPr lang="en-US" sz="2100" dirty="0"/>
              <a:t>  The requirement of necessity also raises closely relate issues about the timing of the use of force, both before and after the actual armed attack.  These temporal issues are known as “imminence” and “immediacy,” respectively.</a:t>
            </a:r>
          </a:p>
          <a:p>
            <a:pPr marL="685800" lvl="2" indent="-342900">
              <a:spcBef>
                <a:spcPts val="750"/>
              </a:spcBef>
            </a:pPr>
            <a:r>
              <a:rPr lang="en-US" sz="1800" u="sng" dirty="0"/>
              <a:t>Imminence</a:t>
            </a:r>
            <a:r>
              <a:rPr lang="en-US" sz="1800" dirty="0"/>
              <a:t>.  May a nation that believes it is about to be attacked may act first to prevent the attack?  The widely (but not universally) accepted answer to this question is that a nation facing an imminent attack may act to prevent the attack.  The state facing imminent potential injury is not required to absorb the first blow before defending itself.</a:t>
            </a:r>
            <a:r>
              <a:rPr lang="en-US" sz="1800" baseline="30000" dirty="0"/>
              <a:t>17</a:t>
            </a:r>
            <a:r>
              <a:rPr lang="en-US" sz="1800" dirty="0"/>
              <a:t>  There is substantial disagreement, however, over what evidence is required to determine an attack is imminent, how imminent the attack must be, and to what degree diplomacy must be attempted to prevent an attack.  The answers to these questions will almost always depend on the facts in a particular case.</a:t>
            </a:r>
          </a:p>
          <a:p>
            <a:pPr marL="0" lvl="1" indent="0">
              <a:lnSpc>
                <a:spcPct val="100000"/>
              </a:lnSpc>
              <a:spcBef>
                <a:spcPts val="0"/>
              </a:spcBef>
              <a:buNone/>
            </a:pPr>
            <a:endParaRPr lang="en-US" sz="1000" dirty="0"/>
          </a:p>
          <a:p>
            <a:pPr marL="0" lvl="1" indent="0">
              <a:lnSpc>
                <a:spcPct val="100000"/>
              </a:lnSpc>
              <a:spcBef>
                <a:spcPts val="0"/>
              </a:spcBef>
              <a:buNone/>
            </a:pPr>
            <a:r>
              <a:rPr lang="en-US" sz="1000" dirty="0"/>
              <a:t>16. Restatement (Third) of Foreign Relations Law § 905, </a:t>
            </a:r>
            <a:r>
              <a:rPr lang="en-US" sz="1000" dirty="0" err="1"/>
              <a:t>cmt</a:t>
            </a:r>
            <a:r>
              <a:rPr lang="en-US" sz="1000" dirty="0"/>
              <a:t>. c (Am. Law Inst. 1987).</a:t>
            </a:r>
          </a:p>
          <a:p>
            <a:pPr marL="0" lvl="1" indent="0">
              <a:lnSpc>
                <a:spcPct val="100000"/>
              </a:lnSpc>
              <a:spcBef>
                <a:spcPts val="0"/>
              </a:spcBef>
              <a:buNone/>
            </a:pPr>
            <a:r>
              <a:rPr lang="en-US" sz="1000" dirty="0"/>
              <a:t>17. Anthony Clark </a:t>
            </a:r>
            <a:r>
              <a:rPr lang="en-US" sz="1000" dirty="0" err="1"/>
              <a:t>Arend</a:t>
            </a:r>
            <a:r>
              <a:rPr lang="en-US" sz="1000" dirty="0"/>
              <a:t>, </a:t>
            </a:r>
            <a:r>
              <a:rPr lang="en-US" sz="1000" i="1" dirty="0"/>
              <a:t>International Law and the Preemptive Use of Military Force, </a:t>
            </a:r>
            <a:r>
              <a:rPr lang="en-US" sz="1000" dirty="0"/>
              <a:t>26 </a:t>
            </a:r>
            <a:r>
              <a:rPr lang="en-US" sz="1000" cap="small" dirty="0"/>
              <a:t>Washington Quarterly </a:t>
            </a:r>
            <a:r>
              <a:rPr lang="en-US" sz="1000" dirty="0"/>
              <a:t>89 (2003).</a:t>
            </a:r>
            <a:endParaRPr lang="en-US" sz="2100" dirty="0"/>
          </a:p>
          <a:p>
            <a:pPr marL="0" lvl="1" indent="0">
              <a:lnSpc>
                <a:spcPct val="100000"/>
              </a:lnSpc>
              <a:spcBef>
                <a:spcPts val="0"/>
              </a:spcBef>
              <a:buNone/>
            </a:pPr>
            <a:endParaRPr lang="en-US" sz="1000" dirty="0"/>
          </a:p>
          <a:p>
            <a:pPr marL="342900" lvl="2" indent="0">
              <a:spcBef>
                <a:spcPts val="750"/>
              </a:spcBef>
              <a:buNone/>
            </a:pPr>
            <a:endParaRPr lang="en-US" sz="1800" dirty="0"/>
          </a:p>
        </p:txBody>
      </p:sp>
      <p:sp>
        <p:nvSpPr>
          <p:cNvPr id="7"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Authorized Responses (cont.)</a:t>
            </a:r>
            <a:r>
              <a:rPr lang="en-US" u="sng" dirty="0"/>
              <a:t> </a:t>
            </a:r>
            <a:r>
              <a:rPr lang="en-US" sz="2000" u="sng" dirty="0"/>
              <a:t>Self-defense, in response to an unlawful armed attack</a:t>
            </a:r>
            <a:r>
              <a:rPr lang="en-US" u="sng" dirty="0"/>
              <a:t/>
            </a:r>
            <a:br>
              <a:rPr lang="en-US" u="sng" dirty="0"/>
            </a:br>
            <a:endParaRPr lang="en-US" dirty="0"/>
          </a:p>
        </p:txBody>
      </p:sp>
    </p:spTree>
    <p:extLst>
      <p:ext uri="{BB962C8B-B14F-4D97-AF65-F5344CB8AC3E}">
        <p14:creationId xmlns:p14="http://schemas.microsoft.com/office/powerpoint/2010/main" val="2877695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8"/>
            <a:ext cx="8110617" cy="4783263"/>
          </a:xfrm>
        </p:spPr>
        <p:txBody>
          <a:bodyPr/>
          <a:lstStyle/>
          <a:p>
            <a:pPr marL="342900" lvl="1" indent="0">
              <a:buNone/>
            </a:pPr>
            <a:r>
              <a:rPr lang="en-US" dirty="0"/>
              <a:t>The terms “anticipatory,” “preemptive,” and preventative self-defense are sometimes used interchangeably to describe this situation; however, the terms describe different degrees of temporal proximity. </a:t>
            </a:r>
          </a:p>
          <a:p>
            <a:pPr lvl="1"/>
            <a:r>
              <a:rPr lang="en-US" sz="1600" dirty="0"/>
              <a:t>Anticipatory self-defense means the use of force in self-defense to halt an imminent armed attack by a state or a non-state actor.  Although the potential victim state has not yet suffered a completed armed attack, it perceives the attack to be temporally imminent—as when the enemy is about to launch missiles towards the victim state. </a:t>
            </a:r>
          </a:p>
          <a:p>
            <a:pPr lvl="1"/>
            <a:r>
              <a:rPr lang="en-US" sz="1600" dirty="0"/>
              <a:t>Pre-emptive self-defense means the use of force in self-defense to halt a particular tangible course of action that the potential victim state perceives will shortly evolve into an armed attack against it.  The potential attack appears more distant in time than an attack stopped by anticipatory self-defense, but the potential victim state has good reasons to believe that the attack is likely, is near at hand, and, if it takes place, will result in significant harm. </a:t>
            </a:r>
          </a:p>
          <a:p>
            <a:pPr lvl="1"/>
            <a:r>
              <a:rPr lang="en-US" sz="1600" dirty="0"/>
              <a:t>Preventive self-defense means the use of force in self-defense to halt a serious future threat of an armed attack, without clarity about when or where that attack may emerge. The focus here is on the severity of the threat to be avoided and the difficulty in determining precisely when and how that threat will develop as an armed attack. A state’s use of force may also be viewed as preventive when it purports to respond to a state’s or group’s threatening behavior in the absence of credible evidence that the state or group has the capacity and intent to attack. </a:t>
            </a:r>
            <a:r>
              <a:rPr lang="en-US" sz="1600" baseline="30000" dirty="0"/>
              <a:t>18</a:t>
            </a: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18.  </a:t>
            </a:r>
            <a:r>
              <a:rPr lang="en-US" sz="1000" dirty="0" err="1"/>
              <a:t>Deeks</a:t>
            </a:r>
            <a:r>
              <a:rPr lang="en-US" sz="1000" dirty="0"/>
              <a:t>, Ashley, Taming the Doctrine of Preemption (October 1, 2013). Book chapter, in The Oxford Handbook on the Use of Force (Marc Weller ed., 2015); Virginia Public Law and Legal Theory Research Paper No. 2013-40</a:t>
            </a:r>
          </a:p>
        </p:txBody>
      </p:sp>
      <p:sp>
        <p:nvSpPr>
          <p:cNvPr id="7"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Authorized Responses (cont.)</a:t>
            </a:r>
            <a:r>
              <a:rPr lang="en-US" u="sng" dirty="0"/>
              <a:t> </a:t>
            </a:r>
            <a:r>
              <a:rPr lang="en-US" sz="2000" u="sng" dirty="0"/>
              <a:t>Self-defense, in response to an unlawful armed attack</a:t>
            </a:r>
            <a:r>
              <a:rPr lang="en-US" u="sng" dirty="0"/>
              <a:t/>
            </a:r>
            <a:br>
              <a:rPr lang="en-US" u="sng" dirty="0"/>
            </a:br>
            <a:endParaRPr lang="en-US" dirty="0"/>
          </a:p>
        </p:txBody>
      </p:sp>
    </p:spTree>
    <p:extLst>
      <p:ext uri="{BB962C8B-B14F-4D97-AF65-F5344CB8AC3E}">
        <p14:creationId xmlns:p14="http://schemas.microsoft.com/office/powerpoint/2010/main" val="696169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958912"/>
            <a:ext cx="8110617" cy="4783263"/>
          </a:xfrm>
        </p:spPr>
        <p:txBody>
          <a:bodyPr/>
          <a:lstStyle/>
          <a:p>
            <a:pPr marL="685800" lvl="2" indent="-342900">
              <a:spcBef>
                <a:spcPts val="750"/>
              </a:spcBef>
            </a:pPr>
            <a:r>
              <a:rPr lang="en-US" sz="1800" u="sng" dirty="0"/>
              <a:t>Immediacy</a:t>
            </a:r>
            <a:r>
              <a:rPr lang="en-US" sz="1800" dirty="0"/>
              <a:t>.  May an injured state act in self-defense </a:t>
            </a:r>
            <a:r>
              <a:rPr lang="en-US" sz="1800" i="1" dirty="0"/>
              <a:t>after</a:t>
            </a:r>
            <a:r>
              <a:rPr lang="en-US" sz="1800" dirty="0"/>
              <a:t> an attack has ended but if the injured state believes a response is necessary to deter a future armed attack?  For example, if State A crosses State B’s border to damage critical infrastructure and then retreats, may State B launch a missile strike against State A troops or critical infrastructure two weeks later?  The answer will depend on all the surrounding military and political circumstances; however, the more that time passes between State A’s initial action and State B’s response, the less State B’s action will appear to be an act of self-defense and more an act of unlawful reprisal.</a:t>
            </a:r>
          </a:p>
        </p:txBody>
      </p:sp>
      <p:sp>
        <p:nvSpPr>
          <p:cNvPr id="7"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Authorized Responses (cont.)</a:t>
            </a:r>
            <a:r>
              <a:rPr lang="en-US" u="sng" dirty="0"/>
              <a:t> </a:t>
            </a:r>
            <a:r>
              <a:rPr lang="en-US" sz="2000" u="sng" dirty="0"/>
              <a:t>Self-defense, in response to an unlawful armed attack</a:t>
            </a:r>
            <a:r>
              <a:rPr lang="en-US" u="sng" dirty="0"/>
              <a:t/>
            </a:r>
            <a:br>
              <a:rPr lang="en-US" u="sng" dirty="0"/>
            </a:br>
            <a:endParaRPr lang="en-US" dirty="0"/>
          </a:p>
        </p:txBody>
      </p:sp>
    </p:spTree>
    <p:extLst>
      <p:ext uri="{BB962C8B-B14F-4D97-AF65-F5344CB8AC3E}">
        <p14:creationId xmlns:p14="http://schemas.microsoft.com/office/powerpoint/2010/main" val="3065232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49184"/>
            <a:ext cx="8110617" cy="4783263"/>
          </a:xfrm>
        </p:spPr>
        <p:txBody>
          <a:bodyPr/>
          <a:lstStyle/>
          <a:p>
            <a:pPr marL="0" lvl="1" indent="-57150">
              <a:spcBef>
                <a:spcPts val="750"/>
              </a:spcBef>
              <a:buNone/>
            </a:pPr>
            <a:r>
              <a:rPr lang="en-US" sz="2100" u="sng" dirty="0"/>
              <a:t>Proportionality</a:t>
            </a:r>
            <a:r>
              <a:rPr lang="en-US" sz="2100" dirty="0"/>
              <a:t>.  Second, in addition to the requirement of necessity,  the amount of force used must be </a:t>
            </a:r>
            <a:r>
              <a:rPr lang="en-US" sz="2100" i="1" dirty="0"/>
              <a:t>proportional</a:t>
            </a:r>
            <a:r>
              <a:rPr lang="en-US" sz="2100" dirty="0"/>
              <a:t> to the initial attack.</a:t>
            </a:r>
            <a:r>
              <a:rPr lang="en-US" sz="2100" baseline="30000" dirty="0"/>
              <a:t>19</a:t>
            </a:r>
            <a:r>
              <a:rPr lang="en-US" sz="2100" dirty="0"/>
              <a:t> To use an extreme example, a nation may not respond to a border incursion with nuclear weapons.  However, the proportionality determination is rarely so simple and raises difficult issues regarding the amount of force to be used.  Is the amount of force used in self-defense strictly limited to that which is necessary to stop the ongoing attack, or, may force be used at a level sufficient to deter future attacks?  For example, if State A crosses State B’s border and State B drives the attackers back into State A, may State B also destroy A’s tanks not currently in use but located nearby, based on the need to deter future attacks? </a:t>
            </a:r>
          </a:p>
          <a:p>
            <a:pPr marL="0" lvl="1" indent="-57150">
              <a:spcBef>
                <a:spcPts val="750"/>
              </a:spcBef>
              <a:buNone/>
            </a:pPr>
            <a:endParaRPr lang="en-US" sz="2100" dirty="0"/>
          </a:p>
          <a:p>
            <a:pPr marL="0" lvl="1" indent="-57150">
              <a:spcBef>
                <a:spcPts val="750"/>
              </a:spcBef>
              <a:buNone/>
            </a:pPr>
            <a:endParaRPr lang="en-US" sz="2100" dirty="0"/>
          </a:p>
          <a:p>
            <a:pPr marL="0" lvl="1" indent="-57150">
              <a:spcBef>
                <a:spcPts val="750"/>
              </a:spcBef>
              <a:buNone/>
            </a:pPr>
            <a:endParaRPr lang="en-US" sz="2100" dirty="0"/>
          </a:p>
          <a:p>
            <a:pPr marL="0" lvl="1" indent="-57150">
              <a:spcBef>
                <a:spcPts val="750"/>
              </a:spcBef>
              <a:buNone/>
            </a:pPr>
            <a:r>
              <a:rPr lang="en-US" sz="1000" dirty="0"/>
              <a:t>19. Restatement (Third) of Foreign Relations Law § 905, </a:t>
            </a:r>
            <a:r>
              <a:rPr lang="en-US" sz="1000" dirty="0" err="1"/>
              <a:t>cmt</a:t>
            </a:r>
            <a:r>
              <a:rPr lang="en-US" sz="1000" dirty="0"/>
              <a:t>. d (Am. Law Inst. 1987).</a:t>
            </a:r>
          </a:p>
          <a:p>
            <a:pPr marL="342900" lvl="2" indent="0">
              <a:spcBef>
                <a:spcPts val="750"/>
              </a:spcBef>
              <a:buNone/>
            </a:pPr>
            <a:endParaRPr lang="en-US" dirty="0"/>
          </a:p>
        </p:txBody>
      </p:sp>
      <p:sp>
        <p:nvSpPr>
          <p:cNvPr id="7"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Authorized Responses (cont.)</a:t>
            </a:r>
            <a:br>
              <a:rPr lang="en-US" dirty="0"/>
            </a:br>
            <a:r>
              <a:rPr lang="en-US" sz="2000" u="sng" dirty="0"/>
              <a:t>Self-defense, in response to an unlawful armed attack</a:t>
            </a:r>
            <a:r>
              <a:rPr lang="en-US" u="sng" dirty="0"/>
              <a:t/>
            </a:r>
            <a:br>
              <a:rPr lang="en-US" u="sng" dirty="0"/>
            </a:br>
            <a:endParaRPr lang="en-US" dirty="0"/>
          </a:p>
        </p:txBody>
      </p:sp>
    </p:spTree>
    <p:extLst>
      <p:ext uri="{BB962C8B-B14F-4D97-AF65-F5344CB8AC3E}">
        <p14:creationId xmlns:p14="http://schemas.microsoft.com/office/powerpoint/2010/main" val="32996356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910145"/>
            <a:ext cx="7886700" cy="4351338"/>
          </a:xfrm>
        </p:spPr>
        <p:txBody>
          <a:bodyPr/>
          <a:lstStyle/>
          <a:p>
            <a:pPr marL="0" indent="0">
              <a:buNone/>
            </a:pPr>
            <a:r>
              <a:rPr lang="en-US" dirty="0"/>
              <a:t>If a use of force does not rise to the level of an armed attack, most nations and legal experts argue that a response in self-defense is not authorized.  However, a state may respond to the unlawful use of force with necessary and proportional countermeasures</a:t>
            </a:r>
            <a:r>
              <a:rPr lang="en-US" i="1" dirty="0"/>
              <a:t>.</a:t>
            </a:r>
            <a:r>
              <a:rPr lang="en-US" cap="small" baseline="30000" dirty="0"/>
              <a:t>20</a:t>
            </a:r>
            <a:endParaRPr lang="en-US" dirty="0"/>
          </a:p>
          <a:p>
            <a:pPr marL="342900" lvl="2" indent="0">
              <a:lnSpc>
                <a:spcPct val="100000"/>
              </a:lnSpc>
              <a:spcBef>
                <a:spcPts val="600"/>
              </a:spcBef>
              <a:buNone/>
            </a:pPr>
            <a:r>
              <a:rPr lang="en-US" sz="1800" dirty="0"/>
              <a:t>(The United States has long taken the position that the inherent right of self-defense potentially applies against any unlawful use of force.  Thus, under the U.S. view, any cyber operation that constitutes an unlawful use of force against a State potentially gives rise to a right to take necessary and proportionate action in self-defense.)</a:t>
            </a:r>
          </a:p>
          <a:p>
            <a:pPr marL="0" indent="0">
              <a:lnSpc>
                <a:spcPct val="100000"/>
              </a:lnSpc>
              <a:spcBef>
                <a:spcPts val="600"/>
              </a:spcBef>
              <a:buNone/>
            </a:pPr>
            <a:r>
              <a:rPr lang="en-US" dirty="0"/>
              <a:t>Countermeasures are actions or omissions by an injured state directed against a responsible state designed to persuade the latter to cease unlawful action.</a:t>
            </a:r>
            <a:r>
              <a:rPr lang="en-US" baseline="30000" dirty="0"/>
              <a:t>21</a:t>
            </a:r>
          </a:p>
          <a:p>
            <a:pPr marL="0" indent="0">
              <a:lnSpc>
                <a:spcPct val="100000"/>
              </a:lnSpc>
              <a:spcBef>
                <a:spcPts val="60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20. Restatement (Third) of Foreign Relations Law § 905(1)(a)(b) (Am. Law Inst. 1987).</a:t>
            </a:r>
          </a:p>
          <a:p>
            <a:pPr marL="0" indent="0">
              <a:lnSpc>
                <a:spcPct val="100000"/>
              </a:lnSpc>
              <a:spcBef>
                <a:spcPts val="0"/>
              </a:spcBef>
              <a:buNone/>
            </a:pPr>
            <a:r>
              <a:rPr lang="en-US" sz="1000" dirty="0"/>
              <a:t>21. UN (2013), </a:t>
            </a:r>
            <a:r>
              <a:rPr lang="en-US" sz="1000" i="1" dirty="0"/>
              <a:t>Materials on the Responsibility of States for Internationally Wrongful Acts</a:t>
            </a:r>
            <a:r>
              <a:rPr lang="en-US" sz="1000" dirty="0"/>
              <a:t>, </a:t>
            </a:r>
            <a:r>
              <a:rPr lang="en-US" sz="1000" cap="small" dirty="0"/>
              <a:t>United Nations</a:t>
            </a:r>
            <a:r>
              <a:rPr lang="en-US" sz="1000" dirty="0"/>
              <a:t>, New York.</a:t>
            </a:r>
          </a:p>
          <a:p>
            <a:pPr marL="0" indent="0">
              <a:lnSpc>
                <a:spcPct val="100000"/>
              </a:lnSpc>
              <a:spcBef>
                <a:spcPts val="600"/>
              </a:spcBef>
              <a:buNone/>
            </a:pPr>
            <a:endParaRPr lang="en-US" sz="1000" dirty="0"/>
          </a:p>
        </p:txBody>
      </p:sp>
      <p:sp>
        <p:nvSpPr>
          <p:cNvPr id="6"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Authorized Responses (cont.)</a:t>
            </a:r>
            <a:r>
              <a:rPr lang="en-US" u="sng" dirty="0"/>
              <a:t> </a:t>
            </a:r>
            <a:r>
              <a:rPr lang="en-US" sz="2000" u="sng" dirty="0"/>
              <a:t>Countermeasures, in response to the unlawful use of force below the level of an armed attack</a:t>
            </a:r>
            <a:br>
              <a:rPr lang="en-US" sz="2000" u="sng" dirty="0"/>
            </a:br>
            <a:endParaRPr lang="en-US" sz="2000" dirty="0"/>
          </a:p>
        </p:txBody>
      </p:sp>
    </p:spTree>
    <p:extLst>
      <p:ext uri="{BB962C8B-B14F-4D97-AF65-F5344CB8AC3E}">
        <p14:creationId xmlns:p14="http://schemas.microsoft.com/office/powerpoint/2010/main" val="2532288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36993"/>
            <a:ext cx="7886700" cy="4351338"/>
          </a:xfrm>
        </p:spPr>
        <p:txBody>
          <a:bodyPr/>
          <a:lstStyle/>
          <a:p>
            <a:pPr marL="0" indent="0">
              <a:buNone/>
            </a:pPr>
            <a:r>
              <a:rPr lang="en-US" dirty="0"/>
              <a:t>Countermeasures:</a:t>
            </a:r>
          </a:p>
          <a:p>
            <a:pPr lvl="1">
              <a:lnSpc>
                <a:spcPct val="100000"/>
              </a:lnSpc>
              <a:spcBef>
                <a:spcPts val="0"/>
              </a:spcBef>
            </a:pPr>
            <a:r>
              <a:rPr lang="en-US" dirty="0"/>
              <a:t>Would be unlawful but for the fact they are conducted in response to a responsible state’s unlawful action.</a:t>
            </a:r>
          </a:p>
          <a:p>
            <a:pPr lvl="1">
              <a:lnSpc>
                <a:spcPct val="100000"/>
              </a:lnSpc>
              <a:spcBef>
                <a:spcPts val="0"/>
              </a:spcBef>
            </a:pPr>
            <a:r>
              <a:rPr lang="en-US" dirty="0"/>
              <a:t>Must be proportional to the initial unlawful act and must cease once the original unlawful behavior ends.  (Proportional does not mean “identical.”  In fact, countermeasures may be different in kind from the responsible state’s initial unlawful action.)</a:t>
            </a:r>
          </a:p>
          <a:p>
            <a:pPr lvl="1">
              <a:lnSpc>
                <a:spcPct val="100000"/>
              </a:lnSpc>
              <a:spcBef>
                <a:spcPts val="0"/>
              </a:spcBef>
            </a:pPr>
            <a:r>
              <a:rPr lang="en-US" dirty="0"/>
              <a:t>Must be preceded, when it would be reasonable to do so, by a warning from the injured state that countermeasures will be forthcoming.</a:t>
            </a:r>
          </a:p>
          <a:p>
            <a:pPr lvl="1">
              <a:lnSpc>
                <a:spcPct val="100000"/>
              </a:lnSpc>
              <a:spcBef>
                <a:spcPts val="0"/>
              </a:spcBef>
            </a:pPr>
            <a:r>
              <a:rPr lang="en-US" dirty="0"/>
              <a:t>May not involve the use of force.</a:t>
            </a:r>
          </a:p>
          <a:p>
            <a:pPr marL="0" indent="0">
              <a:buNone/>
            </a:pPr>
            <a:endParaRPr lang="en-US" i="1" dirty="0"/>
          </a:p>
          <a:p>
            <a:pPr marL="0" indent="0">
              <a:buNone/>
            </a:pPr>
            <a:endParaRPr lang="en-US" dirty="0"/>
          </a:p>
        </p:txBody>
      </p:sp>
      <p:sp>
        <p:nvSpPr>
          <p:cNvPr id="6" name="Title 1"/>
          <p:cNvSpPr>
            <a:spLocks noGrp="1"/>
          </p:cNvSpPr>
          <p:nvPr>
            <p:ph type="title"/>
          </p:nvPr>
        </p:nvSpPr>
        <p:spPr>
          <a:xfrm>
            <a:off x="628650" y="426086"/>
            <a:ext cx="7886700" cy="1325563"/>
          </a:xfrm>
        </p:spPr>
        <p:txBody>
          <a:bodyPr/>
          <a:lstStyle/>
          <a:p>
            <a:r>
              <a:rPr lang="en-US" dirty="0"/>
              <a:t>3. State Actions and Authorized Responses</a:t>
            </a:r>
            <a:br>
              <a:rPr lang="en-US" dirty="0"/>
            </a:br>
            <a:r>
              <a:rPr lang="en-US" dirty="0"/>
              <a:t>Use of Force | Authorized Responses (cont.)</a:t>
            </a:r>
            <a:r>
              <a:rPr lang="en-US" u="sng" dirty="0"/>
              <a:t> </a:t>
            </a:r>
            <a:r>
              <a:rPr lang="en-US" sz="2000" u="sng" dirty="0"/>
              <a:t>Countermeasures, in response to the unlawful use of force below the level of an armed attack</a:t>
            </a:r>
            <a:r>
              <a:rPr lang="en-US" u="sng" dirty="0"/>
              <a:t/>
            </a:r>
            <a:br>
              <a:rPr lang="en-US" u="sng" dirty="0"/>
            </a:br>
            <a:endParaRPr lang="en-US" dirty="0"/>
          </a:p>
        </p:txBody>
      </p:sp>
    </p:spTree>
    <p:extLst>
      <p:ext uri="{BB962C8B-B14F-4D97-AF65-F5344CB8AC3E}">
        <p14:creationId xmlns:p14="http://schemas.microsoft.com/office/powerpoint/2010/main" val="22925467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00952"/>
            <a:ext cx="8263102" cy="4650331"/>
          </a:xfrm>
        </p:spPr>
        <p:txBody>
          <a:bodyPr/>
          <a:lstStyle/>
          <a:p>
            <a:pPr marL="0" indent="0">
              <a:lnSpc>
                <a:spcPct val="100000"/>
              </a:lnSpc>
              <a:spcBef>
                <a:spcPts val="0"/>
              </a:spcBef>
              <a:buNone/>
            </a:pPr>
            <a:r>
              <a:rPr lang="en-US" dirty="0"/>
              <a:t>At least in theory, there are two important limitations on a state’s authorization to use countermeasures.  In practice, it is unclear to what extent state practice may reflect these limitations. </a:t>
            </a:r>
          </a:p>
          <a:p>
            <a:pPr marL="685800" lvl="2" indent="-342900">
              <a:lnSpc>
                <a:spcPct val="100000"/>
              </a:lnSpc>
              <a:spcBef>
                <a:spcPts val="0"/>
              </a:spcBef>
            </a:pPr>
            <a:r>
              <a:rPr lang="en-US" sz="1600" dirty="0"/>
              <a:t>First, a state employing countermeasures may not seek the assistance of other states.  Countermeasures must be taken unilaterally. (Contrast this to self-defense, in which a nation may seek the assistance of other nations in responding to an unlawful armed attack.)</a:t>
            </a:r>
            <a:r>
              <a:rPr lang="en-US" sz="1600" baseline="30000" dirty="0"/>
              <a:t>22</a:t>
            </a:r>
            <a:r>
              <a:rPr lang="en-US" sz="1600" dirty="0"/>
              <a:t> </a:t>
            </a:r>
          </a:p>
          <a:p>
            <a:pPr marL="685800" lvl="2" indent="-342900">
              <a:lnSpc>
                <a:spcPct val="100000"/>
              </a:lnSpc>
              <a:spcBef>
                <a:spcPts val="0"/>
              </a:spcBef>
            </a:pPr>
            <a:r>
              <a:rPr lang="en-US" sz="1600" dirty="0"/>
              <a:t>Second, countermeasures are not available against non-state actors due to the fact that the responsibility to hold non-state actors legally accountable rests with the state from which the non-state actor operates.  Accordingly, countermeasures may be available against a state which, as discussed below, fails to exercise its obligations of due diligence to prevent the unlawful actions of the non-state actor or has the non-state actors attributed to it under the doctrine of state responsibility.  (Notwithstanding these limitations on using countermeasures against a non-state actor, a state may, as discussed below, act against a non-state actor under the doctrine of necessity.)</a:t>
            </a:r>
            <a:r>
              <a:rPr lang="en-US" sz="1600" baseline="30000" dirty="0"/>
              <a:t>23</a:t>
            </a:r>
          </a:p>
          <a:p>
            <a:pPr marL="342900" lvl="2" indent="0">
              <a:lnSpc>
                <a:spcPct val="100000"/>
              </a:lnSpc>
              <a:spcBef>
                <a:spcPts val="0"/>
              </a:spcBef>
              <a:buNone/>
            </a:pPr>
            <a:endParaRPr lang="en-US" sz="1600" dirty="0"/>
          </a:p>
          <a:p>
            <a:pPr marL="0" lvl="1" indent="0">
              <a:lnSpc>
                <a:spcPct val="100000"/>
              </a:lnSpc>
              <a:spcBef>
                <a:spcPts val="0"/>
              </a:spcBef>
              <a:buNone/>
            </a:pPr>
            <a:endParaRPr lang="en-US" sz="1000" dirty="0"/>
          </a:p>
          <a:p>
            <a:pPr marL="0" lvl="1" indent="0">
              <a:lnSpc>
                <a:spcPct val="100000"/>
              </a:lnSpc>
              <a:spcBef>
                <a:spcPts val="0"/>
              </a:spcBef>
              <a:buNone/>
            </a:pPr>
            <a:r>
              <a:rPr lang="en-US" sz="1000" dirty="0"/>
              <a:t>22. </a:t>
            </a:r>
            <a:r>
              <a:rPr lang="en-US" sz="1000" i="1" dirty="0"/>
              <a:t>Nicaragua v. United States</a:t>
            </a:r>
            <a:r>
              <a:rPr lang="en-US" sz="1000" dirty="0"/>
              <a:t>, 1986 I.C.J. 14.</a:t>
            </a:r>
          </a:p>
          <a:p>
            <a:pPr marL="0" lvl="1" indent="0">
              <a:lnSpc>
                <a:spcPct val="100000"/>
              </a:lnSpc>
              <a:spcBef>
                <a:spcPts val="0"/>
              </a:spcBef>
              <a:buNone/>
            </a:pPr>
            <a:r>
              <a:rPr lang="en-US" sz="1000" dirty="0"/>
              <a:t>23. TALLINN MANUAL 2.0, Rule 20, Countermeasures (general principles).</a:t>
            </a:r>
          </a:p>
          <a:p>
            <a:pPr lvl="1">
              <a:lnSpc>
                <a:spcPct val="100000"/>
              </a:lnSpc>
              <a:spcBef>
                <a:spcPts val="0"/>
              </a:spcBef>
            </a:pPr>
            <a:endParaRPr lang="en-US" dirty="0"/>
          </a:p>
        </p:txBody>
      </p:sp>
      <p:sp>
        <p:nvSpPr>
          <p:cNvPr id="7"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Authorized Responses (cont.)</a:t>
            </a:r>
            <a:r>
              <a:rPr lang="en-US" u="sng" dirty="0"/>
              <a:t> </a:t>
            </a:r>
            <a:r>
              <a:rPr lang="en-US" sz="2000" u="sng" dirty="0"/>
              <a:t>Countermeasures, in response to the unlawful use of force below the level of an armed attack</a:t>
            </a:r>
            <a:br>
              <a:rPr lang="en-US" sz="2000" u="sng" dirty="0"/>
            </a:br>
            <a:endParaRPr lang="en-US" sz="2000" dirty="0"/>
          </a:p>
        </p:txBody>
      </p:sp>
    </p:spTree>
    <p:extLst>
      <p:ext uri="{BB962C8B-B14F-4D97-AF65-F5344CB8AC3E}">
        <p14:creationId xmlns:p14="http://schemas.microsoft.com/office/powerpoint/2010/main" val="29313502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 | Multiple Choice</a:t>
            </a:r>
          </a:p>
        </p:txBody>
      </p:sp>
      <p:sp>
        <p:nvSpPr>
          <p:cNvPr id="3" name="Content Placeholder 2"/>
          <p:cNvSpPr>
            <a:spLocks noGrp="1"/>
          </p:cNvSpPr>
          <p:nvPr>
            <p:ph idx="1"/>
          </p:nvPr>
        </p:nvSpPr>
        <p:spPr/>
        <p:txBody>
          <a:bodyPr/>
          <a:lstStyle/>
          <a:p>
            <a:pPr marL="0" indent="0">
              <a:buNone/>
            </a:pPr>
            <a:r>
              <a:rPr lang="en-US" dirty="0"/>
              <a:t>The UN Charter forbids:</a:t>
            </a:r>
          </a:p>
          <a:p>
            <a:pPr marL="800100" lvl="1" indent="-457200">
              <a:buFont typeface="+mj-lt"/>
              <a:buAutoNum type="alphaUcPeriod"/>
            </a:pPr>
            <a:r>
              <a:rPr lang="en-US" dirty="0"/>
              <a:t>All uses of force without authorization by the Security Council</a:t>
            </a:r>
          </a:p>
          <a:p>
            <a:pPr marL="800100" lvl="1" indent="-457200">
              <a:buFont typeface="+mj-lt"/>
              <a:buAutoNum type="alphaUcPeriod"/>
            </a:pPr>
            <a:r>
              <a:rPr lang="en-US" dirty="0"/>
              <a:t>Nations from seeking assistance from others when responding to an armed attack </a:t>
            </a:r>
          </a:p>
          <a:p>
            <a:pPr marL="800100" lvl="1" indent="-457200">
              <a:buFont typeface="+mj-lt"/>
              <a:buAutoNum type="alphaUcPeriod"/>
            </a:pPr>
            <a:r>
              <a:rPr lang="en-US" dirty="0"/>
              <a:t>Nations from threatening or using force in the absence of an armed attack</a:t>
            </a:r>
          </a:p>
          <a:p>
            <a:pPr marL="800100" lvl="1" indent="-457200">
              <a:buFont typeface="+mj-lt"/>
              <a:buAutoNum type="alphaUcPeriod"/>
            </a:pPr>
            <a:r>
              <a:rPr lang="en-US" dirty="0"/>
              <a:t>All of the above</a:t>
            </a:r>
          </a:p>
          <a:p>
            <a:pPr marL="800100" lvl="1" indent="-457200">
              <a:buFont typeface="+mj-lt"/>
              <a:buAutoNum type="alphaUcPeriod"/>
            </a:pPr>
            <a:r>
              <a:rPr lang="en-US" dirty="0"/>
              <a:t>None of the above</a:t>
            </a:r>
          </a:p>
          <a:p>
            <a:pPr marL="800100" lvl="1" indent="-457200">
              <a:buFont typeface="+mj-lt"/>
              <a:buAutoNum type="alphaUcPeriod"/>
            </a:pPr>
            <a:endParaRPr lang="en-US" dirty="0"/>
          </a:p>
          <a:p>
            <a:pPr marL="800100" lvl="1" indent="-457200">
              <a:buFont typeface="+mj-lt"/>
              <a:buAutoNum type="alphaUcPeriod"/>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4047516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164830" cy="1325563"/>
          </a:xfrm>
        </p:spPr>
        <p:txBody>
          <a:bodyPr/>
          <a:lstStyle/>
          <a:p>
            <a:r>
              <a:rPr lang="en-US" dirty="0"/>
              <a:t>Lesson Outline: The Right to Conduct Cyber Operations Against International Actors (Part 2)</a:t>
            </a:r>
          </a:p>
        </p:txBody>
      </p:sp>
      <p:sp>
        <p:nvSpPr>
          <p:cNvPr id="3" name="Content Placeholder 2"/>
          <p:cNvSpPr>
            <a:spLocks noGrp="1"/>
          </p:cNvSpPr>
          <p:nvPr>
            <p:ph idx="1"/>
          </p:nvPr>
        </p:nvSpPr>
        <p:spPr>
          <a:xfrm>
            <a:off x="628650" y="2163762"/>
            <a:ext cx="7751262" cy="4351338"/>
          </a:xfrm>
        </p:spPr>
        <p:txBody>
          <a:bodyPr/>
          <a:lstStyle/>
          <a:p>
            <a:pPr marL="457200" indent="-457200">
              <a:buFont typeface="+mj-lt"/>
              <a:buAutoNum type="arabicPeriod" startAt="3"/>
            </a:pPr>
            <a:r>
              <a:rPr lang="en-US" dirty="0"/>
              <a:t>State actions and authorized responses (cont.)</a:t>
            </a:r>
          </a:p>
          <a:p>
            <a:pPr marL="800100" lvl="1" indent="-457200">
              <a:buFont typeface="+mj-lt"/>
              <a:buAutoNum type="alphaLcPeriod" startAt="2"/>
            </a:pPr>
            <a:r>
              <a:rPr lang="en-US" dirty="0"/>
              <a:t>Intervention</a:t>
            </a:r>
          </a:p>
          <a:p>
            <a:pPr marL="800100" lvl="1" indent="-457200">
              <a:buFont typeface="+mj-lt"/>
              <a:buAutoNum type="alphaLcPeriod" startAt="2"/>
            </a:pPr>
            <a:r>
              <a:rPr lang="en-US" dirty="0"/>
              <a:t>Cyber operations below the threshold of force or intervention</a:t>
            </a:r>
          </a:p>
          <a:p>
            <a:pPr marL="800100" lvl="1" indent="-457200">
              <a:buFont typeface="+mj-lt"/>
              <a:buAutoNum type="alphaLcPeriod" startAt="4"/>
            </a:pPr>
            <a:r>
              <a:rPr lang="en-US" dirty="0"/>
              <a:t>Responses </a:t>
            </a:r>
            <a:r>
              <a:rPr lang="en-US"/>
              <a:t>based on necessity</a:t>
            </a:r>
            <a:endParaRPr lang="en-US" dirty="0"/>
          </a:p>
          <a:p>
            <a:pPr marL="800100" lvl="1" indent="-457200">
              <a:buFont typeface="+mj-lt"/>
              <a:buAutoNum type="alphaLcPeriod" startAt="5"/>
            </a:pPr>
            <a:r>
              <a:rPr lang="en-US" dirty="0"/>
              <a:t>Other responses to unlawful state actions</a:t>
            </a:r>
          </a:p>
          <a:p>
            <a:pPr marL="457200" indent="-457200">
              <a:buFont typeface="+mj-lt"/>
              <a:buAutoNum type="arabicPeriod" startAt="3"/>
            </a:pPr>
            <a:r>
              <a:rPr lang="en-US" dirty="0"/>
              <a:t>State responsibility for the actions of third parties</a:t>
            </a:r>
          </a:p>
          <a:p>
            <a:pPr marL="800100" lvl="1" indent="-457200">
              <a:buFont typeface="+mj-lt"/>
              <a:buAutoNum type="alphaLcPeriod"/>
            </a:pPr>
            <a:r>
              <a:rPr lang="en-US" dirty="0"/>
              <a:t>Obligation of due diligence</a:t>
            </a:r>
          </a:p>
          <a:p>
            <a:pPr marL="800100" lvl="1" indent="-457200">
              <a:buFont typeface="+mj-lt"/>
              <a:buAutoNum type="alphaLcPeriod"/>
            </a:pPr>
            <a:r>
              <a:rPr lang="en-US" dirty="0"/>
              <a:t>Attribution of responsibility based on control over third-party actors</a:t>
            </a:r>
          </a:p>
          <a:p>
            <a:pPr marL="800100" lvl="1" indent="-457200">
              <a:buFont typeface="+mj-lt"/>
              <a:buAutoNum type="alphaLcPeriod"/>
            </a:pPr>
            <a:r>
              <a:rPr lang="en-US" dirty="0"/>
              <a:t>The “unable or unwilling” doctrine</a:t>
            </a:r>
          </a:p>
          <a:p>
            <a:pPr marL="800100" lvl="1" indent="-457200">
              <a:buFont typeface="+mj-lt"/>
              <a:buAutoNum type="alphaLcPeriod"/>
            </a:pPr>
            <a:endParaRPr lang="en-US" dirty="0"/>
          </a:p>
          <a:p>
            <a:pPr marL="342900" lvl="1" indent="0">
              <a:buNone/>
            </a:pPr>
            <a:endParaRPr lang="en-US" dirty="0"/>
          </a:p>
        </p:txBody>
      </p:sp>
      <p:sp>
        <p:nvSpPr>
          <p:cNvPr id="5" name="TextBox 4"/>
          <p:cNvSpPr txBox="1"/>
          <p:nvPr/>
        </p:nvSpPr>
        <p:spPr>
          <a:xfrm>
            <a:off x="628650" y="1619448"/>
            <a:ext cx="8164830" cy="307777"/>
          </a:xfrm>
          <a:prstGeom prst="rect">
            <a:avLst/>
          </a:prstGeom>
          <a:noFill/>
        </p:spPr>
        <p:txBody>
          <a:bodyPr wrap="square" rtlCol="0">
            <a:spAutoFit/>
          </a:bodyPr>
          <a:lstStyle/>
          <a:p>
            <a:r>
              <a:rPr lang="en-US" sz="1400" b="1" dirty="0">
                <a:solidFill>
                  <a:srgbClr val="FF0000"/>
                </a:solidFill>
              </a:rPr>
              <a:t>NOTE: THE SLIDES SUPPORTING THE OUTLINE MATERIAL IMMEDIATELY BELOW ARE PROVIDED IN LESSON 26</a:t>
            </a:r>
          </a:p>
        </p:txBody>
      </p:sp>
    </p:spTree>
    <p:extLst>
      <p:ext uri="{BB962C8B-B14F-4D97-AF65-F5344CB8AC3E}">
        <p14:creationId xmlns:p14="http://schemas.microsoft.com/office/powerpoint/2010/main" val="40375009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CA3661-70FB-4A92-AB49-C01D96483CAD}"/>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D8A54083-4AFD-49B2-BE07-0B2E63C9D405}"/>
              </a:ext>
            </a:extLst>
          </p:cNvPr>
          <p:cNvSpPr>
            <a:spLocks noGrp="1"/>
          </p:cNvSpPr>
          <p:nvPr>
            <p:ph idx="1"/>
          </p:nvPr>
        </p:nvSpPr>
        <p:spPr/>
        <p:txBody>
          <a:bodyPr/>
          <a:lstStyle/>
          <a:p>
            <a:pPr marL="0" indent="0">
              <a:buNone/>
            </a:pPr>
            <a:r>
              <a:rPr lang="en-US" dirty="0"/>
              <a:t>Correct answer:  E.  A nation may use force if authorized by the Security Council (eliminating C), or, if acting in self-defense (eliminating A).  The Charter says nothing about seeking assistance from others (eliminating B).  With A, B, and C eliminated, so is D.</a:t>
            </a:r>
          </a:p>
          <a:p>
            <a:pPr marL="0" indent="0">
              <a:buNone/>
            </a:pPr>
            <a:endParaRPr lang="en-US" dirty="0"/>
          </a:p>
        </p:txBody>
      </p:sp>
    </p:spTree>
    <p:extLst>
      <p:ext uri="{BB962C8B-B14F-4D97-AF65-F5344CB8AC3E}">
        <p14:creationId xmlns:p14="http://schemas.microsoft.com/office/powerpoint/2010/main" val="26054964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BBF977-2AAD-4FBD-916D-6DAD9AA8762F}"/>
              </a:ext>
            </a:extLst>
          </p:cNvPr>
          <p:cNvSpPr>
            <a:spLocks noGrp="1"/>
          </p:cNvSpPr>
          <p:nvPr>
            <p:ph type="title"/>
          </p:nvPr>
        </p:nvSpPr>
        <p:spPr/>
        <p:txBody>
          <a:bodyPr/>
          <a:lstStyle/>
          <a:p>
            <a:r>
              <a:rPr lang="en-US" dirty="0"/>
              <a:t>Assessment Question | Multiple Choice</a:t>
            </a:r>
          </a:p>
        </p:txBody>
      </p:sp>
      <p:sp>
        <p:nvSpPr>
          <p:cNvPr id="3" name="Content Placeholder 2">
            <a:extLst>
              <a:ext uri="{FF2B5EF4-FFF2-40B4-BE49-F238E27FC236}">
                <a16:creationId xmlns:a16="http://schemas.microsoft.com/office/drawing/2014/main" xmlns="" id="{7E895F1B-C4D7-4804-AD90-520B43379A23}"/>
              </a:ext>
            </a:extLst>
          </p:cNvPr>
          <p:cNvSpPr>
            <a:spLocks noGrp="1"/>
          </p:cNvSpPr>
          <p:nvPr>
            <p:ph idx="1"/>
          </p:nvPr>
        </p:nvSpPr>
        <p:spPr>
          <a:xfrm>
            <a:off x="628650" y="1577270"/>
            <a:ext cx="7886700" cy="4351338"/>
          </a:xfrm>
        </p:spPr>
        <p:txBody>
          <a:bodyPr/>
          <a:lstStyle/>
          <a:p>
            <a:pPr marL="0" indent="0">
              <a:buNone/>
            </a:pPr>
            <a:r>
              <a:rPr lang="en-US" dirty="0"/>
              <a:t>Which of the following actions by State A would be considered a legitimate countermeasure in response to State B’s use of covert agents to disrupt transportation to polling places in a recent State A election: </a:t>
            </a:r>
          </a:p>
          <a:p>
            <a:pPr marL="685800" lvl="2" indent="-342900">
              <a:spcBef>
                <a:spcPts val="0"/>
              </a:spcBef>
              <a:buFont typeface="+mj-lt"/>
              <a:buAutoNum type="alphaUcPeriod"/>
            </a:pPr>
            <a:r>
              <a:rPr lang="en-US" sz="1800" dirty="0"/>
              <a:t>Expulsion of State B’s diplomats</a:t>
            </a:r>
          </a:p>
          <a:p>
            <a:pPr marL="685800" lvl="2" indent="-342900">
              <a:spcBef>
                <a:spcPts val="0"/>
              </a:spcBef>
              <a:buFont typeface="+mj-lt"/>
              <a:buAutoNum type="alphaUcPeriod"/>
            </a:pPr>
            <a:r>
              <a:rPr lang="en-US" sz="1800" dirty="0"/>
              <a:t>A cyber operation to wipe data from servers in the main Intelligence Directorate </a:t>
            </a:r>
          </a:p>
          <a:p>
            <a:pPr marL="685800" lvl="2" indent="-342900">
              <a:spcBef>
                <a:spcPts val="0"/>
              </a:spcBef>
              <a:buFont typeface="+mj-lt"/>
              <a:buAutoNum type="alphaUcPeriod"/>
            </a:pPr>
            <a:r>
              <a:rPr lang="en-US" sz="1800" dirty="0"/>
              <a:t>A cyber operation to destroy 1/3 of the voting machines in State B’s largest city</a:t>
            </a:r>
          </a:p>
          <a:p>
            <a:pPr marL="685800" lvl="2" indent="-342900">
              <a:spcBef>
                <a:spcPts val="0"/>
              </a:spcBef>
              <a:buFont typeface="+mj-lt"/>
              <a:buAutoNum type="alphaUcPeriod"/>
            </a:pPr>
            <a:r>
              <a:rPr lang="en-US" sz="1800" dirty="0"/>
              <a:t>All of the above</a:t>
            </a:r>
          </a:p>
          <a:p>
            <a:pPr marL="685800" lvl="2" indent="-342900">
              <a:spcBef>
                <a:spcPts val="0"/>
              </a:spcBef>
              <a:buFont typeface="+mj-lt"/>
              <a:buAutoNum type="alphaUcPeriod"/>
            </a:pPr>
            <a:r>
              <a:rPr lang="en-US" sz="1800" dirty="0"/>
              <a:t>None of the above</a:t>
            </a:r>
          </a:p>
          <a:p>
            <a:pPr marL="685800" lvl="2" indent="-342900">
              <a:spcBef>
                <a:spcPts val="0"/>
              </a:spcBef>
              <a:buFont typeface="+mj-lt"/>
              <a:buAutoNum type="alphaUcPeriod"/>
            </a:pPr>
            <a:endParaRPr lang="en-US" sz="1800" dirty="0"/>
          </a:p>
          <a:p>
            <a:pPr marL="1028700" lvl="4" indent="0">
              <a:spcBef>
                <a:spcPts val="0"/>
              </a:spcBef>
              <a:buNone/>
            </a:pPr>
            <a:endParaRPr lang="en-US" sz="1800" dirty="0"/>
          </a:p>
          <a:p>
            <a:pPr marL="685800" lvl="2" indent="-342900">
              <a:spcBef>
                <a:spcPts val="0"/>
              </a:spcBef>
              <a:buFont typeface="+mj-lt"/>
              <a:buAutoNum type="alphaUcPeriod"/>
            </a:pPr>
            <a:endParaRPr lang="en-US" dirty="0"/>
          </a:p>
        </p:txBody>
      </p:sp>
    </p:spTree>
    <p:extLst>
      <p:ext uri="{BB962C8B-B14F-4D97-AF65-F5344CB8AC3E}">
        <p14:creationId xmlns:p14="http://schemas.microsoft.com/office/powerpoint/2010/main" val="2174336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918DCE2-B01F-4E30-8485-C01622688360}"/>
              </a:ext>
            </a:extLst>
          </p:cNvPr>
          <p:cNvSpPr>
            <a:spLocks noGrp="1"/>
          </p:cNvSpPr>
          <p:nvPr>
            <p:ph type="title"/>
          </p:nvPr>
        </p:nvSpPr>
        <p:spPr/>
        <p:txBody>
          <a:bodyPr/>
          <a:lstStyle/>
          <a:p>
            <a:r>
              <a:rPr lang="en-US" dirty="0"/>
              <a:t>Assessment Question Answered</a:t>
            </a:r>
          </a:p>
        </p:txBody>
      </p:sp>
      <p:sp>
        <p:nvSpPr>
          <p:cNvPr id="3" name="Content Placeholder 2">
            <a:extLst>
              <a:ext uri="{FF2B5EF4-FFF2-40B4-BE49-F238E27FC236}">
                <a16:creationId xmlns:a16="http://schemas.microsoft.com/office/drawing/2014/main" xmlns="" id="{9A61C286-8E1A-4602-82F0-5B27A7B4A589}"/>
              </a:ext>
            </a:extLst>
          </p:cNvPr>
          <p:cNvSpPr>
            <a:spLocks noGrp="1"/>
          </p:cNvSpPr>
          <p:nvPr>
            <p:ph idx="1"/>
          </p:nvPr>
        </p:nvSpPr>
        <p:spPr/>
        <p:txBody>
          <a:bodyPr/>
          <a:lstStyle/>
          <a:p>
            <a:pPr marL="0" indent="0">
              <a:buNone/>
            </a:pPr>
            <a:r>
              <a:rPr lang="en-US" dirty="0"/>
              <a:t>Correct answer:  B.  Although B borders on the use of force because the data is destroyed, many would argue that destruction of data does not rise to the level of a use of force (which is not permitted in a countermeasure).   A is a lawful action under any circumstances, therefore it does not meet the definition of a countermeasure.  C is a use of force and countermeasures may not involve the use of force.  </a:t>
            </a:r>
          </a:p>
        </p:txBody>
      </p:sp>
    </p:spTree>
    <p:extLst>
      <p:ext uri="{BB962C8B-B14F-4D97-AF65-F5344CB8AC3E}">
        <p14:creationId xmlns:p14="http://schemas.microsoft.com/office/powerpoint/2010/main" val="504342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Questions</a:t>
            </a:r>
          </a:p>
        </p:txBody>
      </p:sp>
      <p:sp>
        <p:nvSpPr>
          <p:cNvPr id="3" name="Content Placeholder 2"/>
          <p:cNvSpPr>
            <a:spLocks noGrp="1"/>
          </p:cNvSpPr>
          <p:nvPr>
            <p:ph idx="1"/>
          </p:nvPr>
        </p:nvSpPr>
        <p:spPr>
          <a:xfrm>
            <a:off x="628650" y="1530001"/>
            <a:ext cx="7713839" cy="4351338"/>
          </a:xfrm>
        </p:spPr>
        <p:txBody>
          <a:bodyPr/>
          <a:lstStyle/>
          <a:p>
            <a:pPr marL="800100" lvl="1" indent="-457200">
              <a:spcBef>
                <a:spcPts val="0"/>
              </a:spcBef>
              <a:buFont typeface="+mj-lt"/>
              <a:buAutoNum type="arabicPeriod"/>
            </a:pPr>
            <a:r>
              <a:rPr lang="en-US" dirty="0"/>
              <a:t>State A has just learned that 10 of its citizens are being held against their will in State B.  State A is considering launching a hostage raid to rescue the citizens.  What international law principles are relevant to this decision?</a:t>
            </a:r>
          </a:p>
          <a:p>
            <a:pPr marL="800100" lvl="1" indent="-457200">
              <a:spcBef>
                <a:spcPts val="0"/>
              </a:spcBef>
              <a:buFont typeface="+mj-lt"/>
              <a:buAutoNum type="arabicPeriod"/>
            </a:pPr>
            <a:r>
              <a:rPr lang="en-US" dirty="0"/>
              <a:t>State A’s warship shoots down a civilian passenger aircraft that had been flying directly toward the warship outside normal flight paths.  State A had attempted to communicate with the aircraft, but received no response before the shooting.  As it turns out, the aircraft was carrying civilian passengers, including children.  State A apologizes and no evidence suggests the shooting was more than a tragic miscalculation.  Two weeks later, State B agents shoot down three State A military helicopters with hand-held missile systems.  Was this action justified, and if so, under what principles?  </a:t>
            </a:r>
          </a:p>
          <a:p>
            <a:pPr marL="800100" lvl="1" indent="-457200">
              <a:spcBef>
                <a:spcPts val="0"/>
              </a:spcBef>
              <a:buFont typeface="+mj-lt"/>
              <a:buAutoNum type="arabicPeriod"/>
            </a:pPr>
            <a:r>
              <a:rPr lang="en-US" dirty="0"/>
              <a:t>With North Korea’s announcement that is has nuclear weapons, some analysts have argued that the U.S. should strike North Korea to destroy their nuclear capabilities and remove the Kim Jung Un regime from power.  What arguments would you make for and against the legality of such an operation?</a:t>
            </a:r>
          </a:p>
        </p:txBody>
      </p:sp>
    </p:spTree>
    <p:extLst>
      <p:ext uri="{BB962C8B-B14F-4D97-AF65-F5344CB8AC3E}">
        <p14:creationId xmlns:p14="http://schemas.microsoft.com/office/powerpoint/2010/main" val="32027490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C14671-C718-4D40-AB99-2424F2048E7F}"/>
              </a:ext>
            </a:extLst>
          </p:cNvPr>
          <p:cNvSpPr>
            <a:spLocks noGrp="1"/>
          </p:cNvSpPr>
          <p:nvPr>
            <p:ph type="title"/>
          </p:nvPr>
        </p:nvSpPr>
        <p:spPr/>
        <p:txBody>
          <a:bodyPr/>
          <a:lstStyle/>
          <a:p>
            <a:r>
              <a:rPr lang="en-US" dirty="0"/>
              <a:t>Discussion Questions Answered</a:t>
            </a:r>
          </a:p>
        </p:txBody>
      </p:sp>
      <p:sp>
        <p:nvSpPr>
          <p:cNvPr id="3" name="Content Placeholder 2">
            <a:extLst>
              <a:ext uri="{FF2B5EF4-FFF2-40B4-BE49-F238E27FC236}">
                <a16:creationId xmlns:a16="http://schemas.microsoft.com/office/drawing/2014/main" xmlns="" id="{C32D1C55-DCF5-4BF5-A2A6-82AF639D13D9}"/>
              </a:ext>
            </a:extLst>
          </p:cNvPr>
          <p:cNvSpPr>
            <a:spLocks noGrp="1"/>
          </p:cNvSpPr>
          <p:nvPr>
            <p:ph idx="1"/>
          </p:nvPr>
        </p:nvSpPr>
        <p:spPr>
          <a:xfrm>
            <a:off x="628650" y="1690689"/>
            <a:ext cx="7886700" cy="4351338"/>
          </a:xfrm>
        </p:spPr>
        <p:txBody>
          <a:bodyPr/>
          <a:lstStyle/>
          <a:p>
            <a:pPr marL="457200" indent="-457200">
              <a:buAutoNum type="arabicPeriod"/>
            </a:pPr>
            <a:r>
              <a:rPr lang="en-US" sz="1800" dirty="0"/>
              <a:t>Hostage taking is an unlawful use of force and assuming the hostages are being forcibly held against their will, could be considered an armed attack.  State A would be authorized to act under the inherent right of self-defense.</a:t>
            </a:r>
          </a:p>
          <a:p>
            <a:pPr marL="457200" indent="-457200">
              <a:buAutoNum type="arabicPeriod"/>
            </a:pPr>
            <a:r>
              <a:rPr lang="en-US" sz="1800" dirty="0"/>
              <a:t>Given the potential threat to State A’s ship, the civilian aircraft’s failure to respond to communications, and A’s apology, it is highly unlikely A plans further attacks.  Because there is no indication that A might attack B in the future, B’s actions cannot reasonably be described as self-defense.</a:t>
            </a:r>
          </a:p>
          <a:p>
            <a:pPr marL="457200" indent="-457200">
              <a:buAutoNum type="arabicPeriod"/>
            </a:pPr>
            <a:r>
              <a:rPr lang="en-US" sz="1800" dirty="0"/>
              <a:t>An argument for a missile strike and the removal of Kim Jong Un could be made under the doctrine preemptive self-defense, which would justify the attack on the grounds that North Korea has developed a first-strike capability that the U.S. will be unable to stop if the U.S. waits until the missiles are launched.  The argument against the strike is that U.N. Charter Article 51 and the inherent right of self-defense require evidence that the attack be underway or clearly imminent.  </a:t>
            </a:r>
          </a:p>
        </p:txBody>
      </p:sp>
    </p:spTree>
    <p:extLst>
      <p:ext uri="{BB962C8B-B14F-4D97-AF65-F5344CB8AC3E}">
        <p14:creationId xmlns:p14="http://schemas.microsoft.com/office/powerpoint/2010/main" val="14439210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State Actions and Authorized Responses</a:t>
            </a:r>
            <a:br>
              <a:rPr lang="en-US" dirty="0"/>
            </a:br>
            <a:r>
              <a:rPr lang="en-US" dirty="0"/>
              <a:t>Use of Force | Use of Force in Cyberspace</a:t>
            </a:r>
          </a:p>
        </p:txBody>
      </p:sp>
      <p:sp>
        <p:nvSpPr>
          <p:cNvPr id="3" name="Content Placeholder 2"/>
          <p:cNvSpPr>
            <a:spLocks noGrp="1"/>
          </p:cNvSpPr>
          <p:nvPr>
            <p:ph idx="1"/>
          </p:nvPr>
        </p:nvSpPr>
        <p:spPr>
          <a:xfrm>
            <a:off x="628649" y="1834357"/>
            <a:ext cx="8029575" cy="4351338"/>
          </a:xfrm>
        </p:spPr>
        <p:txBody>
          <a:bodyPr/>
          <a:lstStyle/>
          <a:p>
            <a:pPr marL="0" indent="0">
              <a:buNone/>
            </a:pPr>
            <a:r>
              <a:rPr lang="en-US" dirty="0"/>
              <a:t>As discussed above, states often disagree over whether particular actions are lawful uses of force under international law.  These disagreements arise from their different perspectives on the facts and policy, as well as different interpretations of international law.</a:t>
            </a:r>
            <a:r>
              <a:rPr lang="en-US" baseline="30000" dirty="0"/>
              <a:t>24</a:t>
            </a:r>
            <a:endParaRPr lang="en-US" dirty="0"/>
          </a:p>
          <a:p>
            <a:pPr marL="0" indent="0">
              <a:buNone/>
            </a:pPr>
            <a:r>
              <a:rPr lang="en-US" dirty="0"/>
              <a:t>These debates, which are common in traditional conflicts even when there is general consensus about the relevant law, are magnified in cyberspace where international law is still developing.</a:t>
            </a:r>
            <a:r>
              <a:rPr lang="en-US" baseline="30000" dirty="0"/>
              <a:t>25</a:t>
            </a:r>
            <a:r>
              <a:rPr lang="en-US" dirty="0"/>
              <a:t> Given the enormous potential inherent in cyber operations, nations have been careful to protect their freedom to operate.  As a result, major cyber states have been unable to agree on binding use-of-force norms.  This adds great uncertainty to the law to cyberspace.  Not surprisingly, there is no widely agreed-upon or precise definition for a “use of force” in cyberspace.  </a:t>
            </a:r>
          </a:p>
          <a:p>
            <a:pPr marL="0" indent="0">
              <a:buNone/>
            </a:pPr>
            <a:endParaRPr lang="en-US" dirty="0"/>
          </a:p>
          <a:p>
            <a:pPr marL="0" indent="0">
              <a:lnSpc>
                <a:spcPct val="100000"/>
              </a:lnSpc>
              <a:spcBef>
                <a:spcPts val="0"/>
              </a:spcBef>
              <a:buNone/>
            </a:pPr>
            <a:r>
              <a:rPr lang="en-US" sz="1000" dirty="0"/>
              <a:t>24. TALLINN MANUAL 2.0, Rule 69, Definition of Use of Force, sec. 2.</a:t>
            </a:r>
          </a:p>
          <a:p>
            <a:pPr marL="0" indent="0">
              <a:lnSpc>
                <a:spcPct val="100000"/>
              </a:lnSpc>
              <a:spcBef>
                <a:spcPts val="0"/>
              </a:spcBef>
              <a:buNone/>
            </a:pPr>
            <a:r>
              <a:rPr lang="en-US" sz="1000" dirty="0"/>
              <a:t>25. Michael N. Schmitt, </a:t>
            </a:r>
            <a:r>
              <a:rPr lang="en-US" sz="1000" i="1" dirty="0"/>
              <a:t>‘Below the Threshold’ Cyber Operations: The Countermeasures Response Option and International Law</a:t>
            </a:r>
            <a:r>
              <a:rPr lang="en-US" sz="1000" dirty="0"/>
              <a:t>, 54 </a:t>
            </a:r>
            <a:r>
              <a:rPr lang="en-US" sz="1000" cap="small" dirty="0"/>
              <a:t>Va. J. Int’l L</a:t>
            </a:r>
            <a:r>
              <a:rPr lang="en-US" sz="1000" dirty="0"/>
              <a:t>. 697 (2014).</a:t>
            </a:r>
          </a:p>
          <a:p>
            <a:pPr marL="0" indent="0">
              <a:buNone/>
            </a:pPr>
            <a:endParaRPr lang="en-US" sz="1000" dirty="0"/>
          </a:p>
        </p:txBody>
      </p:sp>
    </p:spTree>
    <p:extLst>
      <p:ext uri="{BB962C8B-B14F-4D97-AF65-F5344CB8AC3E}">
        <p14:creationId xmlns:p14="http://schemas.microsoft.com/office/powerpoint/2010/main" val="41627382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8402461" cy="4351338"/>
          </a:xfrm>
        </p:spPr>
        <p:txBody>
          <a:bodyPr/>
          <a:lstStyle/>
          <a:p>
            <a:pPr marL="0" indent="0">
              <a:spcBef>
                <a:spcPts val="600"/>
              </a:spcBef>
              <a:buNone/>
            </a:pPr>
            <a:r>
              <a:rPr lang="en-US" dirty="0"/>
              <a:t>The analysis for determining a use of force in cyberspace is similar to that used for a kinetic attack:  a use of force in cyberspace is one where its scale and effects is the same as a use of force in non-cyberspace.</a:t>
            </a:r>
            <a:r>
              <a:rPr lang="en-US" baseline="30000" dirty="0"/>
              <a:t>26</a:t>
            </a:r>
            <a:endParaRPr lang="en-US" dirty="0"/>
          </a:p>
          <a:p>
            <a:pPr marL="0" indent="0">
              <a:spcBef>
                <a:spcPts val="600"/>
              </a:spcBef>
              <a:buNone/>
            </a:pPr>
            <a:r>
              <a:rPr lang="en-US" dirty="0"/>
              <a:t>The following factors are among those that may be relevant in determining whether a cyber operation has violated the prohibition on using force.</a:t>
            </a:r>
            <a:r>
              <a:rPr lang="en-US" baseline="30000" dirty="0"/>
              <a:t>27</a:t>
            </a:r>
            <a:endParaRPr lang="en-US" dirty="0"/>
          </a:p>
          <a:p>
            <a:pPr lvl="1">
              <a:spcBef>
                <a:spcPts val="600"/>
              </a:spcBef>
            </a:pPr>
            <a:r>
              <a:rPr lang="en-US" sz="1600" dirty="0"/>
              <a:t>Severity.  This the most important factor.  Personal injury or property damage creates a strong case for use of force; inconvenience or irritation alone, less so.  This factor relates to the overall scope, duration, and intensity of the affects, particularly if they involve an important national interest.</a:t>
            </a:r>
          </a:p>
          <a:p>
            <a:pPr lvl="1">
              <a:spcBef>
                <a:spcPts val="600"/>
              </a:spcBef>
            </a:pPr>
            <a:r>
              <a:rPr lang="en-US" sz="1600" dirty="0"/>
              <a:t>Immediacy.  The more quickly the affects take place, leaving little time for diplomacy, the more likely a use of force.</a:t>
            </a:r>
          </a:p>
          <a:p>
            <a:pPr lvl="1">
              <a:spcBef>
                <a:spcPts val="600"/>
              </a:spcBef>
            </a:pPr>
            <a:r>
              <a:rPr lang="en-US" sz="1600" dirty="0"/>
              <a:t>Directness.  The greater the link between the cyber operation and its initial consequences, the more like it can be considered a use of force.</a:t>
            </a:r>
          </a:p>
          <a:p>
            <a:pPr lvl="1">
              <a:spcBef>
                <a:spcPts val="600"/>
              </a:spcBef>
            </a:pPr>
            <a:r>
              <a:rPr lang="en-US" sz="1600" dirty="0"/>
              <a:t>Invasiveness.  The more secure a targeted cyber system, the greater the concern with its penetration and the more likely the intrusion is a use of force.</a:t>
            </a:r>
          </a:p>
          <a:p>
            <a:pPr lvl="1">
              <a:spcBef>
                <a:spcPts val="600"/>
              </a:spcBef>
            </a:pPr>
            <a:r>
              <a:rPr lang="en-US" sz="1600" dirty="0"/>
              <a:t>Military connection.  The greater the connection to a military unit or operation, the more likely the operation will be considered a use of force.</a:t>
            </a:r>
          </a:p>
          <a:p>
            <a:pPr marL="0" indent="0">
              <a:lnSpc>
                <a:spcPct val="100000"/>
              </a:lnSpc>
              <a:spcBef>
                <a:spcPts val="0"/>
              </a:spcBef>
              <a:buNone/>
            </a:pPr>
            <a:endParaRPr lang="en-US" sz="1000" dirty="0"/>
          </a:p>
          <a:p>
            <a:pPr marL="0" indent="0">
              <a:lnSpc>
                <a:spcPct val="100000"/>
              </a:lnSpc>
              <a:spcBef>
                <a:spcPts val="0"/>
              </a:spcBef>
              <a:buNone/>
            </a:pPr>
            <a:r>
              <a:rPr lang="en-US" sz="1000" dirty="0"/>
              <a:t>26. TALLINN MANUAL 2.0, Rule 69, Definition of the Use of Force, sec. 1.</a:t>
            </a:r>
          </a:p>
          <a:p>
            <a:pPr marL="0" indent="0">
              <a:lnSpc>
                <a:spcPct val="100000"/>
              </a:lnSpc>
              <a:spcBef>
                <a:spcPts val="0"/>
              </a:spcBef>
              <a:buNone/>
            </a:pPr>
            <a:r>
              <a:rPr lang="en-US" sz="1000" cap="all" dirty="0"/>
              <a:t>27. Tallinn Manual </a:t>
            </a:r>
            <a:r>
              <a:rPr lang="en-US" sz="1000" dirty="0"/>
              <a:t>2.0</a:t>
            </a:r>
            <a:r>
              <a:rPr lang="en-US" sz="1000" cap="small" dirty="0"/>
              <a:t>, </a:t>
            </a:r>
            <a:r>
              <a:rPr lang="en-US" sz="1000" dirty="0"/>
              <a:t>Rule 69, Definition of the Use of Force, sec. 9.</a:t>
            </a:r>
          </a:p>
        </p:txBody>
      </p:sp>
      <p:sp>
        <p:nvSpPr>
          <p:cNvPr id="8"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Use of Force in Cyberspace</a:t>
            </a:r>
          </a:p>
        </p:txBody>
      </p:sp>
    </p:spTree>
    <p:extLst>
      <p:ext uri="{BB962C8B-B14F-4D97-AF65-F5344CB8AC3E}">
        <p14:creationId xmlns:p14="http://schemas.microsoft.com/office/powerpoint/2010/main" val="6152056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495841"/>
            <a:ext cx="7886700" cy="4351338"/>
          </a:xfrm>
        </p:spPr>
        <p:txBody>
          <a:bodyPr/>
          <a:lstStyle/>
          <a:p>
            <a:pPr marL="0" indent="0">
              <a:lnSpc>
                <a:spcPct val="0"/>
              </a:lnSpc>
              <a:buNone/>
            </a:pPr>
            <a:endParaRPr lang="en-US" dirty="0"/>
          </a:p>
          <a:p>
            <a:pPr marL="0" indent="0">
              <a:lnSpc>
                <a:spcPct val="0"/>
              </a:lnSpc>
              <a:buNone/>
            </a:pPr>
            <a:endParaRPr lang="en-US" dirty="0"/>
          </a:p>
          <a:p>
            <a:pPr marL="0" indent="0">
              <a:buNone/>
            </a:pPr>
            <a:r>
              <a:rPr lang="en-US" dirty="0"/>
              <a:t>Likewise, and as is the case for traditional conflicts, there is also no precise definition of “armed attack” in cyberspace.  </a:t>
            </a:r>
          </a:p>
          <a:p>
            <a:pPr marL="0" indent="0">
              <a:buNone/>
            </a:pPr>
            <a:r>
              <a:rPr lang="en-US" dirty="0"/>
              <a:t>Despite the lack of a clear definition, the fact that an attack occurs by cyber means rather than guns, missiles, or bombs, is immaterial to determining whether the right to self-defense applies.  This logic is the same as it would be for a chemical or biological weapon attack. </a:t>
            </a:r>
            <a:r>
              <a:rPr lang="en-US" i="1" dirty="0"/>
              <a:t>The consequences of the attack are what matter, not the means.</a:t>
            </a:r>
          </a:p>
          <a:p>
            <a:pPr marL="0" indent="0">
              <a:buNone/>
            </a:pPr>
            <a:r>
              <a:rPr lang="en-US" dirty="0"/>
              <a:t>Although the exact “scale and effects” of damages required to label a particular use of force an armed attack is unsettled, experts agree that a cyber operation that seriously injures or kills a number of persons or causes significant property damage would qualify as an armed attack.  </a:t>
            </a:r>
          </a:p>
          <a:p>
            <a:pPr marL="0" indent="0">
              <a:lnSpc>
                <a:spcPct val="0"/>
              </a:lnSpc>
              <a:buNone/>
            </a:pPr>
            <a:endParaRPr lang="en-US" dirty="0"/>
          </a:p>
        </p:txBody>
      </p:sp>
      <p:sp>
        <p:nvSpPr>
          <p:cNvPr id="6" name="Title 1"/>
          <p:cNvSpPr>
            <a:spLocks noGrp="1"/>
          </p:cNvSpPr>
          <p:nvPr>
            <p:ph type="title"/>
          </p:nvPr>
        </p:nvSpPr>
        <p:spPr>
          <a:xfrm>
            <a:off x="628650" y="365126"/>
            <a:ext cx="7886700" cy="1325563"/>
          </a:xfrm>
        </p:spPr>
        <p:txBody>
          <a:bodyPr/>
          <a:lstStyle/>
          <a:p>
            <a:r>
              <a:rPr lang="en-US" dirty="0"/>
              <a:t>3. State Actions and Authorized Responses</a:t>
            </a:r>
            <a:br>
              <a:rPr lang="en-US" dirty="0"/>
            </a:br>
            <a:r>
              <a:rPr lang="en-US" dirty="0"/>
              <a:t>Use of Force | Use of Force in Cyberspace</a:t>
            </a:r>
          </a:p>
        </p:txBody>
      </p:sp>
    </p:spTree>
    <p:extLst>
      <p:ext uri="{BB962C8B-B14F-4D97-AF65-F5344CB8AC3E}">
        <p14:creationId xmlns:p14="http://schemas.microsoft.com/office/powerpoint/2010/main" val="32029701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True/False</a:t>
            </a:r>
          </a:p>
        </p:txBody>
      </p:sp>
      <p:sp>
        <p:nvSpPr>
          <p:cNvPr id="3" name="Content Placeholder 2"/>
          <p:cNvSpPr>
            <a:spLocks noGrp="1"/>
          </p:cNvSpPr>
          <p:nvPr>
            <p:ph idx="1"/>
          </p:nvPr>
        </p:nvSpPr>
        <p:spPr>
          <a:xfrm>
            <a:off x="628650" y="1565981"/>
            <a:ext cx="7886700" cy="4351338"/>
          </a:xfrm>
        </p:spPr>
        <p:txBody>
          <a:bodyPr/>
          <a:lstStyle/>
          <a:p>
            <a:pPr marL="457200" indent="-457200">
              <a:buFont typeface="+mj-lt"/>
              <a:buAutoNum type="arabicPeriod"/>
            </a:pPr>
            <a:r>
              <a:rPr lang="en-US" dirty="0"/>
              <a:t>International law provides precise definitions and applications for the terms “armed attack” and “use of force” in cyberspace. </a:t>
            </a:r>
          </a:p>
          <a:p>
            <a:pPr marL="457200" indent="-457200">
              <a:buFont typeface="+mj-lt"/>
              <a:buAutoNum type="arabicPeriod"/>
            </a:pPr>
            <a:r>
              <a:rPr lang="en-US" dirty="0"/>
              <a:t>The unique traits and characteristics of cyberspace have given rise to an entirely separate body of law regarding the use of force in cyberspace. </a:t>
            </a:r>
          </a:p>
          <a:p>
            <a:pPr marL="457200" indent="-457200">
              <a:buFont typeface="+mj-lt"/>
              <a:buAutoNum type="arabicPeriod"/>
            </a:pPr>
            <a:r>
              <a:rPr lang="en-US" dirty="0"/>
              <a:t>The consequences of a cyber operation determine whether it is considered an armed attack.</a:t>
            </a:r>
          </a:p>
          <a:p>
            <a:pPr marL="457200" indent="-457200">
              <a:buFont typeface="+mj-lt"/>
              <a:buAutoNum type="arabicPeriod"/>
            </a:pPr>
            <a:endParaRPr lang="en-US" dirty="0"/>
          </a:p>
          <a:p>
            <a:pPr marL="0" indent="0">
              <a:buNone/>
            </a:pPr>
            <a:endParaRPr lang="en-US" dirty="0"/>
          </a:p>
        </p:txBody>
      </p:sp>
    </p:spTree>
    <p:extLst>
      <p:ext uri="{BB962C8B-B14F-4D97-AF65-F5344CB8AC3E}">
        <p14:creationId xmlns:p14="http://schemas.microsoft.com/office/powerpoint/2010/main" val="21631510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CDC41A-D384-4D1D-A206-06FD3FA5EF98}"/>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87C33413-0BC8-4C53-A645-7C3B630151B5}"/>
              </a:ext>
            </a:extLst>
          </p:cNvPr>
          <p:cNvSpPr>
            <a:spLocks noGrp="1"/>
          </p:cNvSpPr>
          <p:nvPr>
            <p:ph idx="1"/>
          </p:nvPr>
        </p:nvSpPr>
        <p:spPr/>
        <p:txBody>
          <a:bodyPr/>
          <a:lstStyle/>
          <a:p>
            <a:pPr marL="228600" indent="-228600">
              <a:buAutoNum type="arabicPeriod"/>
            </a:pPr>
            <a:r>
              <a:rPr lang="en-US" dirty="0"/>
              <a:t>False – experts have struggled to come up with agreeable and workable definitions and standards for “armed attack” and “use of force” as they apply to cyberspace. </a:t>
            </a:r>
          </a:p>
          <a:p>
            <a:pPr marL="228600" indent="-228600">
              <a:buAutoNum type="arabicPeriod"/>
            </a:pPr>
            <a:r>
              <a:rPr lang="en-US" dirty="0"/>
              <a:t>False – to the extent that international lawyers agree, sources like the Tallinn Manual have attempted to take conventional applications of the term “use of force” and apply them to cyberspace. </a:t>
            </a:r>
          </a:p>
          <a:p>
            <a:pPr marL="228600" indent="-228600">
              <a:buAutoNum type="arabicPeriod"/>
            </a:pPr>
            <a:r>
              <a:rPr lang="en-US" dirty="0"/>
              <a:t>True – the effects and consequences of a cyber operation, instead of the target, methods, and other factors, are most significant in determining whether it rises to the level of an armed attack. </a:t>
            </a:r>
          </a:p>
          <a:p>
            <a:pPr marL="0" indent="0">
              <a:buNone/>
            </a:pPr>
            <a:endParaRPr lang="en-US" dirty="0"/>
          </a:p>
        </p:txBody>
      </p:sp>
    </p:spTree>
    <p:extLst>
      <p:ext uri="{BB962C8B-B14F-4D97-AF65-F5344CB8AC3E}">
        <p14:creationId xmlns:p14="http://schemas.microsoft.com/office/powerpoint/2010/main" val="3534892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(Part 1)</a:t>
            </a:r>
          </a:p>
        </p:txBody>
      </p:sp>
      <p:sp>
        <p:nvSpPr>
          <p:cNvPr id="14338" name="Content Placeholder 2"/>
          <p:cNvSpPr>
            <a:spLocks noGrp="1"/>
          </p:cNvSpPr>
          <p:nvPr>
            <p:ph idx="1"/>
          </p:nvPr>
        </p:nvSpPr>
        <p:spPr>
          <a:xfrm>
            <a:off x="628650" y="1690689"/>
            <a:ext cx="8147050" cy="4881562"/>
          </a:xfrm>
        </p:spPr>
        <p:txBody>
          <a:bodyPr/>
          <a:lstStyle/>
          <a:p>
            <a:pPr marL="0" indent="0" eaLnBrk="1" hangingPunct="1">
              <a:lnSpc>
                <a:spcPct val="100000"/>
              </a:lnSpc>
              <a:spcBef>
                <a:spcPts val="0"/>
              </a:spcBef>
              <a:buFont typeface="Arial" charset="0"/>
              <a:buNone/>
            </a:pPr>
            <a:r>
              <a:rPr lang="en-US" dirty="0"/>
              <a:t>Upon completion of this lesson, students will be able to:</a:t>
            </a:r>
          </a:p>
          <a:p>
            <a:pPr lvl="1" eaLnBrk="1" hangingPunct="1">
              <a:lnSpc>
                <a:spcPct val="100000"/>
              </a:lnSpc>
              <a:spcBef>
                <a:spcPts val="0"/>
              </a:spcBef>
            </a:pPr>
            <a:r>
              <a:rPr lang="en-US" dirty="0"/>
              <a:t>Explain the difference between “means” and “consequences,” and how these terms relate to the international law of cyber operations.</a:t>
            </a:r>
          </a:p>
          <a:p>
            <a:pPr lvl="1" eaLnBrk="1" hangingPunct="1">
              <a:lnSpc>
                <a:spcPct val="100000"/>
              </a:lnSpc>
              <a:spcBef>
                <a:spcPts val="0"/>
              </a:spcBef>
            </a:pPr>
            <a:r>
              <a:rPr lang="en-US" dirty="0"/>
              <a:t>Explain what makes a “state” within international law and the sovereign rights associated with being a state.</a:t>
            </a:r>
          </a:p>
          <a:p>
            <a:pPr lvl="1" eaLnBrk="1" hangingPunct="1">
              <a:lnSpc>
                <a:spcPct val="100000"/>
              </a:lnSpc>
              <a:spcBef>
                <a:spcPts val="0"/>
              </a:spcBef>
            </a:pPr>
            <a:r>
              <a:rPr lang="en-US" dirty="0"/>
              <a:t>Explain the terms “responsible state” and “injured state.” </a:t>
            </a:r>
          </a:p>
          <a:p>
            <a:pPr lvl="1" eaLnBrk="1" hangingPunct="1">
              <a:lnSpc>
                <a:spcPct val="100000"/>
              </a:lnSpc>
              <a:spcBef>
                <a:spcPts val="0"/>
              </a:spcBef>
            </a:pPr>
            <a:r>
              <a:rPr lang="en-US" dirty="0"/>
              <a:t>Explain the structure and basic decision-making procedures of the U.N. Security Council, including the role of the “Permanent Five” members.</a:t>
            </a:r>
          </a:p>
          <a:p>
            <a:pPr lvl="1" eaLnBrk="1" hangingPunct="1">
              <a:lnSpc>
                <a:spcPct val="100000"/>
              </a:lnSpc>
              <a:spcBef>
                <a:spcPts val="0"/>
              </a:spcBef>
            </a:pPr>
            <a:r>
              <a:rPr lang="en-US" dirty="0"/>
              <a:t>Explain the meaning of Articles 2(4) and 51 of the United Nations Charter.</a:t>
            </a:r>
          </a:p>
          <a:p>
            <a:pPr lvl="1" eaLnBrk="1" hangingPunct="1">
              <a:lnSpc>
                <a:spcPct val="100000"/>
              </a:lnSpc>
              <a:spcBef>
                <a:spcPts val="0"/>
              </a:spcBef>
            </a:pPr>
            <a:r>
              <a:rPr lang="en-US" dirty="0"/>
              <a:t>Define the terms “armed attack” and “self-defense.” </a:t>
            </a:r>
          </a:p>
          <a:p>
            <a:pPr lvl="1" eaLnBrk="1" hangingPunct="1">
              <a:lnSpc>
                <a:spcPct val="100000"/>
              </a:lnSpc>
              <a:spcBef>
                <a:spcPts val="0"/>
              </a:spcBef>
            </a:pPr>
            <a:r>
              <a:rPr lang="en-US" dirty="0"/>
              <a:t>Explain the relationship between an “armed  attack” and a “use of force.”</a:t>
            </a:r>
          </a:p>
          <a:p>
            <a:pPr lvl="1" eaLnBrk="1" hangingPunct="1">
              <a:lnSpc>
                <a:spcPct val="100000"/>
              </a:lnSpc>
              <a:spcBef>
                <a:spcPts val="0"/>
              </a:spcBef>
            </a:pPr>
            <a:r>
              <a:rPr lang="en-US" dirty="0"/>
              <a:t>Explain the different situations in which the right of “self-defense” may be relevant, to include during, before, and after an armed attack.</a:t>
            </a:r>
          </a:p>
          <a:p>
            <a:pPr lvl="1" eaLnBrk="1" hangingPunct="1">
              <a:lnSpc>
                <a:spcPct val="100000"/>
              </a:lnSpc>
              <a:spcBef>
                <a:spcPts val="0"/>
              </a:spcBef>
            </a:pPr>
            <a:r>
              <a:rPr lang="en-US" dirty="0"/>
              <a:t>Define the term “lawful countermeasures.”</a:t>
            </a:r>
          </a:p>
          <a:p>
            <a:pPr lvl="1" eaLnBrk="1" hangingPunct="1">
              <a:lnSpc>
                <a:spcPct val="100000"/>
              </a:lnSpc>
              <a:spcBef>
                <a:spcPts val="0"/>
              </a:spcBef>
            </a:pPr>
            <a:r>
              <a:rPr lang="en-US" dirty="0"/>
              <a:t>Explain how the doctrines of “armed attack,” “use of force,” “self-defense,” and “countermeasures” may be applied to the cyber domain.</a:t>
            </a:r>
          </a:p>
          <a:p>
            <a:pPr marL="342900" lvl="1" indent="0" eaLnBrk="1" hangingPunct="1">
              <a:buNone/>
            </a:pPr>
            <a:endParaRPr lang="en-US" dirty="0"/>
          </a:p>
          <a:p>
            <a:pPr lvl="1" eaLnBrk="1" hangingPunct="1">
              <a:lnSpc>
                <a:spcPct val="100000"/>
              </a:lnSpc>
              <a:spcBef>
                <a:spcPts val="0"/>
              </a:spcBef>
            </a:pPr>
            <a:endParaRPr lang="en-US" dirty="0"/>
          </a:p>
          <a:p>
            <a:pPr marL="342900" lvl="1" indent="0" eaLnBrk="1" hangingPunct="1">
              <a:buNone/>
            </a:pPr>
            <a:endParaRPr lang="en-US" dirty="0"/>
          </a:p>
        </p:txBody>
      </p:sp>
    </p:spTree>
    <p:extLst>
      <p:ext uri="{BB962C8B-B14F-4D97-AF65-F5344CB8AC3E}">
        <p14:creationId xmlns:p14="http://schemas.microsoft.com/office/powerpoint/2010/main" val="19129584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9562E8-8910-4B22-8D71-F51B498D0381}"/>
              </a:ext>
            </a:extLst>
          </p:cNvPr>
          <p:cNvSpPr>
            <a:spLocks noGrp="1"/>
          </p:cNvSpPr>
          <p:nvPr>
            <p:ph type="title"/>
          </p:nvPr>
        </p:nvSpPr>
        <p:spPr/>
        <p:txBody>
          <a:bodyPr/>
          <a:lstStyle/>
          <a:p>
            <a:r>
              <a:rPr lang="en-US" dirty="0"/>
              <a:t>Discussion Question</a:t>
            </a:r>
          </a:p>
        </p:txBody>
      </p:sp>
      <p:sp>
        <p:nvSpPr>
          <p:cNvPr id="3" name="Content Placeholder 2">
            <a:extLst>
              <a:ext uri="{FF2B5EF4-FFF2-40B4-BE49-F238E27FC236}">
                <a16:creationId xmlns:a16="http://schemas.microsoft.com/office/drawing/2014/main" xmlns="" id="{8E300103-E4C8-4FB0-86FC-131C5FBEDECA}"/>
              </a:ext>
            </a:extLst>
          </p:cNvPr>
          <p:cNvSpPr>
            <a:spLocks noGrp="1"/>
          </p:cNvSpPr>
          <p:nvPr>
            <p:ph idx="1"/>
          </p:nvPr>
        </p:nvSpPr>
        <p:spPr>
          <a:xfrm>
            <a:off x="628650" y="1521090"/>
            <a:ext cx="7886700" cy="4503738"/>
          </a:xfrm>
        </p:spPr>
        <p:txBody>
          <a:bodyPr/>
          <a:lstStyle/>
          <a:p>
            <a:pPr marL="0" indent="0">
              <a:buNone/>
            </a:pPr>
            <a:r>
              <a:rPr lang="en-US" dirty="0"/>
              <a:t>State A’s agents insert malware into the jet engines and missile guidance system for State B’s new stealth fighter.  Which of the following actions, if any, would constitute an unlawful use of force or an armed attack on State B?</a:t>
            </a:r>
          </a:p>
          <a:p>
            <a:pPr marL="685800" lvl="1" indent="-342900">
              <a:buFont typeface="+mj-lt"/>
              <a:buAutoNum type="alphaUcPeriod"/>
            </a:pPr>
            <a:r>
              <a:rPr lang="en-US" dirty="0"/>
              <a:t>State A’s agents activate the malware to record the engine performance characteristics.</a:t>
            </a:r>
          </a:p>
          <a:p>
            <a:pPr marL="685800" lvl="1" indent="-342900">
              <a:buFont typeface="+mj-lt"/>
              <a:buAutoNum type="alphaUcPeriod"/>
            </a:pPr>
            <a:r>
              <a:rPr lang="en-US" dirty="0"/>
              <a:t>State A’s agents activate the malware causing the fighter’s missiles to miss their targets during training exercises.</a:t>
            </a:r>
          </a:p>
          <a:p>
            <a:pPr marL="685800" lvl="1" indent="-342900">
              <a:buFont typeface="+mj-lt"/>
              <a:buAutoNum type="alphaUcPeriod"/>
            </a:pPr>
            <a:r>
              <a:rPr lang="en-US" dirty="0"/>
              <a:t>State A’s agents activate the malware causing the aircraft engines to fail and the fighter to crash.  The failure developed slowly, giving both pilots opportunity to eject safely.</a:t>
            </a:r>
          </a:p>
          <a:p>
            <a:pPr marL="685800" lvl="1" indent="-342900">
              <a:buFont typeface="+mj-lt"/>
              <a:buAutoNum type="alphaUcPeriod"/>
            </a:pPr>
            <a:endParaRPr lang="en-US" sz="1500" dirty="0"/>
          </a:p>
          <a:p>
            <a:pPr marL="342900" indent="-342900">
              <a:buFont typeface="+mj-lt"/>
              <a:buAutoNum type="arabicPeriod"/>
            </a:pPr>
            <a:endParaRPr lang="en-US" sz="1800" dirty="0"/>
          </a:p>
        </p:txBody>
      </p:sp>
    </p:spTree>
    <p:extLst>
      <p:ext uri="{BB962C8B-B14F-4D97-AF65-F5344CB8AC3E}">
        <p14:creationId xmlns:p14="http://schemas.microsoft.com/office/powerpoint/2010/main" val="23765213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1F815F-B159-42ED-871F-E71EBB6E051C}"/>
              </a:ext>
            </a:extLst>
          </p:cNvPr>
          <p:cNvSpPr>
            <a:spLocks noGrp="1"/>
          </p:cNvSpPr>
          <p:nvPr>
            <p:ph type="title"/>
          </p:nvPr>
        </p:nvSpPr>
        <p:spPr/>
        <p:txBody>
          <a:bodyPr/>
          <a:lstStyle/>
          <a:p>
            <a:r>
              <a:rPr lang="en-US" dirty="0"/>
              <a:t>Discussion Question Answered</a:t>
            </a:r>
          </a:p>
        </p:txBody>
      </p:sp>
      <p:sp>
        <p:nvSpPr>
          <p:cNvPr id="3" name="Content Placeholder 2">
            <a:extLst>
              <a:ext uri="{FF2B5EF4-FFF2-40B4-BE49-F238E27FC236}">
                <a16:creationId xmlns:a16="http://schemas.microsoft.com/office/drawing/2014/main" xmlns="" id="{E368656D-492C-4808-BAC2-6F01AD0175F9}"/>
              </a:ext>
            </a:extLst>
          </p:cNvPr>
          <p:cNvSpPr>
            <a:spLocks noGrp="1"/>
          </p:cNvSpPr>
          <p:nvPr>
            <p:ph idx="1"/>
          </p:nvPr>
        </p:nvSpPr>
        <p:spPr>
          <a:xfrm>
            <a:off x="628650" y="1690689"/>
            <a:ext cx="7886700" cy="4351338"/>
          </a:xfrm>
        </p:spPr>
        <p:txBody>
          <a:bodyPr/>
          <a:lstStyle/>
          <a:p>
            <a:pPr marL="0" indent="0">
              <a:buNone/>
            </a:pPr>
            <a:r>
              <a:rPr lang="en-US" dirty="0"/>
              <a:t>A does not likely rise to the level of a use of force or armed attack.  It more closely resembles traditional espionage. B may be considered a use of force, given that the malware interfered with the performance of a highly sensitive military asset.  However, it seems unlikely this would be considered an armed attack, given that there were no deaths, injuries, or destruction of property.  C is more difficult.  The destruction of an expensive national asset is certainly a use of force, and could well be considered an armed attack, notwithstanding the safe ejection of the pilots. </a:t>
            </a:r>
          </a:p>
          <a:p>
            <a:pPr marL="0" indent="0">
              <a:buNone/>
            </a:pPr>
            <a:endParaRPr lang="en-US" dirty="0"/>
          </a:p>
        </p:txBody>
      </p:sp>
    </p:spTree>
    <p:extLst>
      <p:ext uri="{BB962C8B-B14F-4D97-AF65-F5344CB8AC3E}">
        <p14:creationId xmlns:p14="http://schemas.microsoft.com/office/powerpoint/2010/main" val="26955211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9562E8-8910-4B22-8D71-F51B498D0381}"/>
              </a:ext>
            </a:extLst>
          </p:cNvPr>
          <p:cNvSpPr>
            <a:spLocks noGrp="1"/>
          </p:cNvSpPr>
          <p:nvPr>
            <p:ph type="title"/>
          </p:nvPr>
        </p:nvSpPr>
        <p:spPr/>
        <p:txBody>
          <a:bodyPr/>
          <a:lstStyle/>
          <a:p>
            <a:r>
              <a:rPr lang="en-US" dirty="0"/>
              <a:t>Discussion Question</a:t>
            </a:r>
          </a:p>
        </p:txBody>
      </p:sp>
      <p:sp>
        <p:nvSpPr>
          <p:cNvPr id="3" name="Content Placeholder 2">
            <a:extLst>
              <a:ext uri="{FF2B5EF4-FFF2-40B4-BE49-F238E27FC236}">
                <a16:creationId xmlns:a16="http://schemas.microsoft.com/office/drawing/2014/main" xmlns="" id="{8E300103-E4C8-4FB0-86FC-131C5FBEDECA}"/>
              </a:ext>
            </a:extLst>
          </p:cNvPr>
          <p:cNvSpPr>
            <a:spLocks noGrp="1"/>
          </p:cNvSpPr>
          <p:nvPr>
            <p:ph idx="1"/>
          </p:nvPr>
        </p:nvSpPr>
        <p:spPr>
          <a:xfrm>
            <a:off x="628650" y="1521090"/>
            <a:ext cx="7886700" cy="4503738"/>
          </a:xfrm>
        </p:spPr>
        <p:txBody>
          <a:bodyPr/>
          <a:lstStyle/>
          <a:p>
            <a:pPr marL="0" indent="0">
              <a:buNone/>
            </a:pPr>
            <a:r>
              <a:rPr lang="en-US" dirty="0"/>
              <a:t>State A launches a distributed denial of service attack against hundreds of State B’s: </a:t>
            </a:r>
          </a:p>
          <a:p>
            <a:pPr marL="685800" lvl="1" indent="-342900">
              <a:buFont typeface="+mj-lt"/>
              <a:buAutoNum type="alphaUcPeriod"/>
            </a:pPr>
            <a:r>
              <a:rPr lang="en-US" dirty="0"/>
              <a:t>Banks, resulting in financial chaos for 24 hours throughout State B.</a:t>
            </a:r>
          </a:p>
          <a:p>
            <a:pPr marL="685800" lvl="1" indent="-342900">
              <a:buFont typeface="+mj-lt"/>
              <a:buAutoNum type="alphaUcPeriod"/>
            </a:pPr>
            <a:r>
              <a:rPr lang="en-US" dirty="0"/>
              <a:t>Hospitals, resulting in 12 deaths over a 36-hour period.</a:t>
            </a:r>
          </a:p>
          <a:p>
            <a:pPr marL="685800" lvl="1" indent="-342900">
              <a:buFont typeface="+mj-lt"/>
              <a:buAutoNum type="alphaUcPeriod"/>
            </a:pPr>
            <a:r>
              <a:rPr lang="en-US" dirty="0"/>
              <a:t>Social services administrative computers, resulting in State B’s inability to make social welfare payments for 10 days.</a:t>
            </a:r>
          </a:p>
          <a:p>
            <a:pPr marL="342900" lvl="1" indent="0">
              <a:buNone/>
            </a:pPr>
            <a:r>
              <a:rPr lang="en-US" dirty="0"/>
              <a:t>Which of these actions, if any, would constitute an unlawful use of force or an armed attack on State B?</a:t>
            </a:r>
          </a:p>
          <a:p>
            <a:pPr marL="342900" lvl="1" indent="0">
              <a:buNone/>
            </a:pPr>
            <a:endParaRPr lang="en-US" sz="1500" dirty="0"/>
          </a:p>
        </p:txBody>
      </p:sp>
    </p:spTree>
    <p:extLst>
      <p:ext uri="{BB962C8B-B14F-4D97-AF65-F5344CB8AC3E}">
        <p14:creationId xmlns:p14="http://schemas.microsoft.com/office/powerpoint/2010/main" val="24757823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471735-5C33-4B96-912D-6A6BEFBC4DB3}"/>
              </a:ext>
            </a:extLst>
          </p:cNvPr>
          <p:cNvSpPr>
            <a:spLocks noGrp="1"/>
          </p:cNvSpPr>
          <p:nvPr>
            <p:ph type="title"/>
          </p:nvPr>
        </p:nvSpPr>
        <p:spPr/>
        <p:txBody>
          <a:bodyPr/>
          <a:lstStyle/>
          <a:p>
            <a:r>
              <a:rPr lang="en-US" dirty="0"/>
              <a:t>Discussion Question Answered</a:t>
            </a:r>
          </a:p>
        </p:txBody>
      </p:sp>
      <p:sp>
        <p:nvSpPr>
          <p:cNvPr id="3" name="Content Placeholder 2">
            <a:extLst>
              <a:ext uri="{FF2B5EF4-FFF2-40B4-BE49-F238E27FC236}">
                <a16:creationId xmlns:a16="http://schemas.microsoft.com/office/drawing/2014/main" xmlns="" id="{059FF792-7C59-4176-9FE3-BE8784195D65}"/>
              </a:ext>
            </a:extLst>
          </p:cNvPr>
          <p:cNvSpPr>
            <a:spLocks noGrp="1"/>
          </p:cNvSpPr>
          <p:nvPr>
            <p:ph idx="1"/>
          </p:nvPr>
        </p:nvSpPr>
        <p:spPr/>
        <p:txBody>
          <a:bodyPr/>
          <a:lstStyle/>
          <a:p>
            <a:pPr marL="0" indent="0">
              <a:buNone/>
            </a:pPr>
            <a:r>
              <a:rPr lang="en-US" dirty="0"/>
              <a:t>B is certainly a use of force, given the foreseeability of death resulting from an attack on hospitals and could justifiably be considered an armed attack as well.  </a:t>
            </a:r>
          </a:p>
          <a:p>
            <a:pPr marL="0" indent="0">
              <a:buNone/>
            </a:pPr>
            <a:r>
              <a:rPr lang="en-US" dirty="0"/>
              <a:t>A and C are closer cases.  Whether they are considered a use of force would likely require more information regarding the consequences of the disruptions.  One might make the case that disruption of financial services throughout the nation for an entire day is more severe than a disruption of social welfare payments.  Neither seems likely to rise to the level of an armed attack, given that no lives were lost or property damaged.</a:t>
            </a:r>
          </a:p>
          <a:p>
            <a:pPr marL="0" indent="0">
              <a:buNone/>
            </a:pPr>
            <a:endParaRPr lang="en-US" dirty="0"/>
          </a:p>
        </p:txBody>
      </p:sp>
    </p:spTree>
    <p:extLst>
      <p:ext uri="{BB962C8B-B14F-4D97-AF65-F5344CB8AC3E}">
        <p14:creationId xmlns:p14="http://schemas.microsoft.com/office/powerpoint/2010/main" val="42879400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300" dirty="0"/>
              <a:t>Role Play</a:t>
            </a:r>
          </a:p>
        </p:txBody>
      </p:sp>
      <p:sp>
        <p:nvSpPr>
          <p:cNvPr id="3" name="Content Placeholder 2"/>
          <p:cNvSpPr>
            <a:spLocks noGrp="1"/>
          </p:cNvSpPr>
          <p:nvPr>
            <p:ph idx="1"/>
          </p:nvPr>
        </p:nvSpPr>
        <p:spPr>
          <a:xfrm>
            <a:off x="457200" y="1291590"/>
            <a:ext cx="8229600" cy="5337810"/>
          </a:xfrm>
        </p:spPr>
        <p:txBody>
          <a:bodyPr>
            <a:normAutofit fontScale="92500" lnSpcReduction="20000"/>
          </a:bodyPr>
          <a:lstStyle/>
          <a:p>
            <a:pPr marL="0" indent="0">
              <a:buNone/>
            </a:pPr>
            <a:r>
              <a:rPr lang="en-US" sz="2100" dirty="0"/>
              <a:t>Assign students to play the following roles:</a:t>
            </a:r>
          </a:p>
          <a:p>
            <a:pPr lvl="1">
              <a:buFont typeface="Arial" panose="020B0604020202020204" pitchFamily="34" charset="0"/>
              <a:buChar char="•"/>
            </a:pPr>
            <a:r>
              <a:rPr lang="en-US" sz="1700" dirty="0"/>
              <a:t>Judges on the International Court of Justice</a:t>
            </a:r>
          </a:p>
          <a:p>
            <a:pPr lvl="1">
              <a:buFont typeface="Arial" panose="020B0604020202020204" pitchFamily="34" charset="0"/>
              <a:buChar char="•"/>
            </a:pPr>
            <a:r>
              <a:rPr lang="en-US" sz="1700" dirty="0"/>
              <a:t>Representatives of the United States</a:t>
            </a:r>
          </a:p>
          <a:p>
            <a:pPr lvl="1">
              <a:buFont typeface="Arial" panose="020B0604020202020204" pitchFamily="34" charset="0"/>
              <a:buChar char="•"/>
            </a:pPr>
            <a:r>
              <a:rPr lang="en-US" sz="1700" dirty="0"/>
              <a:t>Representatives of Iran</a:t>
            </a:r>
          </a:p>
          <a:p>
            <a:pPr marL="57150" indent="0">
              <a:buNone/>
            </a:pPr>
            <a:r>
              <a:rPr lang="en-US" sz="2100" dirty="0"/>
              <a:t>The Islamic Republic of Iran has brought suit against the United States in the International Court of Justice.</a:t>
            </a:r>
          </a:p>
          <a:p>
            <a:pPr marL="800100" lvl="1">
              <a:buFont typeface="Arial" panose="020B0604020202020204" pitchFamily="34" charset="0"/>
              <a:buChar char="•"/>
            </a:pPr>
            <a:r>
              <a:rPr lang="en-US" sz="1700" dirty="0"/>
              <a:t>Iran has evidence that the U.S. introduced malware into the Iranian uranium enrichment facility at </a:t>
            </a:r>
            <a:r>
              <a:rPr lang="en-US" sz="1700" dirty="0" err="1"/>
              <a:t>Natanz</a:t>
            </a:r>
            <a:r>
              <a:rPr lang="en-US" sz="1700" dirty="0"/>
              <a:t>, Iran.  The malware caused centrifuges to spin at uneven rates, interfering with the uranium enrichment (i.e., purification) process.  (Enriched uranium is required for use in a nuclear weapon.)</a:t>
            </a:r>
          </a:p>
          <a:p>
            <a:pPr marL="800100" lvl="1">
              <a:buFont typeface="Arial" panose="020B0604020202020204" pitchFamily="34" charset="0"/>
              <a:buChar char="•"/>
            </a:pPr>
            <a:r>
              <a:rPr lang="en-US" sz="1700" dirty="0"/>
              <a:t>The United States has evidence that Iran was enriching the uranium for use in a nuclear weapons program in violation of various U.N. Security Council resolutions.</a:t>
            </a:r>
          </a:p>
          <a:p>
            <a:pPr marL="800100" lvl="1">
              <a:buFont typeface="Arial" panose="020B0604020202020204" pitchFamily="34" charset="0"/>
              <a:buChar char="•"/>
            </a:pPr>
            <a:r>
              <a:rPr lang="en-US" sz="1700" dirty="0"/>
              <a:t>Iran seeks extensive financial damages from the U.S. and a declaration that the U.S. has violated international law by committing an unlawful armed attack. The U.S. also argues that Iran has violated international law and seeks imposition of a comprehensive nuclear weapons inspection regime throughout Iran, to include permanent on-site inspections and monitoring as well as a declaration that an Iranian weapons program is an unlawful threat to international peace and security.</a:t>
            </a:r>
          </a:p>
          <a:p>
            <a:pPr marL="114300" indent="0">
              <a:buNone/>
            </a:pPr>
            <a:r>
              <a:rPr lang="en-US" sz="2100" dirty="0"/>
              <a:t>As part of the role play, students representing Iran and the U.S. should make the arguments supporting their respective contentions that the other nation has violated international law.  Students assigned to the Court should rule on the case after hearing the arguments.</a:t>
            </a:r>
          </a:p>
        </p:txBody>
      </p:sp>
    </p:spTree>
    <p:extLst>
      <p:ext uri="{BB962C8B-B14F-4D97-AF65-F5344CB8AC3E}">
        <p14:creationId xmlns:p14="http://schemas.microsoft.com/office/powerpoint/2010/main" val="1960435297"/>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300" dirty="0"/>
              <a:t>Role Play Arguments</a:t>
            </a:r>
          </a:p>
        </p:txBody>
      </p:sp>
      <p:sp>
        <p:nvSpPr>
          <p:cNvPr id="3" name="Content Placeholder 2"/>
          <p:cNvSpPr>
            <a:spLocks noGrp="1"/>
          </p:cNvSpPr>
          <p:nvPr>
            <p:ph idx="1"/>
          </p:nvPr>
        </p:nvSpPr>
        <p:spPr>
          <a:xfrm>
            <a:off x="457200" y="1260565"/>
            <a:ext cx="8229600" cy="5597435"/>
          </a:xfrm>
        </p:spPr>
        <p:txBody>
          <a:bodyPr>
            <a:normAutofit lnSpcReduction="10000"/>
          </a:bodyPr>
          <a:lstStyle/>
          <a:p>
            <a:pPr marL="0" indent="0">
              <a:buNone/>
            </a:pPr>
            <a:r>
              <a:rPr lang="en-US" sz="2300" dirty="0"/>
              <a:t>Iran</a:t>
            </a:r>
          </a:p>
          <a:p>
            <a:pPr lvl="1">
              <a:buFont typeface="Arial" panose="020B0604020202020204" pitchFamily="34" charset="0"/>
              <a:buChar char="•"/>
            </a:pPr>
            <a:r>
              <a:rPr lang="en-US" sz="1900" dirty="0"/>
              <a:t>Iran is a sovereign state and a recognized member of the United Nations.</a:t>
            </a:r>
          </a:p>
          <a:p>
            <a:pPr lvl="1">
              <a:buFont typeface="Arial" panose="020B0604020202020204" pitchFamily="34" charset="0"/>
              <a:buChar char="•"/>
            </a:pPr>
            <a:r>
              <a:rPr lang="en-US" sz="1900" dirty="0"/>
              <a:t>The fact that Iran was enriching uranium does not mean Iran was developing a nuclear weapon.  There are peaceful uses for the purified uranium that do not involve nuclear weapons.</a:t>
            </a:r>
          </a:p>
          <a:p>
            <a:pPr lvl="1">
              <a:buFont typeface="Arial" panose="020B0604020202020204" pitchFamily="34" charset="0"/>
              <a:buChar char="•"/>
            </a:pPr>
            <a:r>
              <a:rPr lang="en-US" sz="1900" dirty="0"/>
              <a:t>The U.S. violated Article 2(4) of the U.N. Charter by remotely conducting an armed attack against Iran by destroying centrifuges within Iran’s peaceful nuclear program.</a:t>
            </a:r>
          </a:p>
          <a:p>
            <a:pPr lvl="1">
              <a:buFont typeface="Arial" panose="020B0604020202020204" pitchFamily="34" charset="0"/>
              <a:buChar char="•"/>
            </a:pPr>
            <a:r>
              <a:rPr lang="en-US" sz="1900" dirty="0"/>
              <a:t>The U.S. attack was not authorized by any U.N. Security Council resolution and Iran had done nothing to provoke the U.S. attack.</a:t>
            </a:r>
          </a:p>
          <a:p>
            <a:pPr marL="0" indent="0">
              <a:buNone/>
            </a:pPr>
            <a:r>
              <a:rPr lang="en-US" sz="2300" dirty="0"/>
              <a:t>United States</a:t>
            </a:r>
          </a:p>
          <a:p>
            <a:pPr lvl="1">
              <a:buFont typeface="Arial" panose="020B0604020202020204" pitchFamily="34" charset="0"/>
              <a:buChar char="•"/>
            </a:pPr>
            <a:r>
              <a:rPr lang="en-US" sz="1900" dirty="0"/>
              <a:t>Iran’s uranium enrichment process was conducted in clear violation of multiple U.N. Security Council resolutions.</a:t>
            </a:r>
          </a:p>
          <a:p>
            <a:pPr lvl="1">
              <a:buFont typeface="Arial" panose="020B0604020202020204" pitchFamily="34" charset="0"/>
              <a:buChar char="•"/>
            </a:pPr>
            <a:r>
              <a:rPr lang="en-US" sz="1900" dirty="0"/>
              <a:t>The U.S. denies conducting the operation.  However, even if a nation-state interfered with the uranium enrichment process, any action taken by a nation-state under these circumstances would be justified as an act of (pre-emptive) self-defense against an adversary who is developing an illegal and highly dangerous existential threat, impossible to defend against once developed.</a:t>
            </a:r>
          </a:p>
        </p:txBody>
      </p:sp>
    </p:spTree>
    <p:extLst>
      <p:ext uri="{BB962C8B-B14F-4D97-AF65-F5344CB8AC3E}">
        <p14:creationId xmlns:p14="http://schemas.microsoft.com/office/powerpoint/2010/main" val="88059927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Introduction</a:t>
            </a:r>
          </a:p>
        </p:txBody>
      </p:sp>
      <p:sp>
        <p:nvSpPr>
          <p:cNvPr id="3" name="Content Placeholder 2"/>
          <p:cNvSpPr>
            <a:spLocks noGrp="1"/>
          </p:cNvSpPr>
          <p:nvPr>
            <p:ph idx="1"/>
          </p:nvPr>
        </p:nvSpPr>
        <p:spPr>
          <a:xfrm>
            <a:off x="628650" y="1690689"/>
            <a:ext cx="7886700" cy="4351338"/>
          </a:xfrm>
        </p:spPr>
        <p:txBody>
          <a:bodyPr/>
          <a:lstStyle/>
          <a:p>
            <a:pPr marL="0" indent="0" eaLnBrk="1" hangingPunct="1">
              <a:lnSpc>
                <a:spcPct val="100000"/>
              </a:lnSpc>
              <a:spcBef>
                <a:spcPts val="0"/>
              </a:spcBef>
              <a:buNone/>
            </a:pPr>
            <a:r>
              <a:rPr lang="en-US" dirty="0"/>
              <a:t>This lesson, together with the lesson that immediately follows, addresses doctrines of international law relevant to cyber operations between state and non-state international actors.</a:t>
            </a:r>
          </a:p>
          <a:p>
            <a:pPr marL="0" indent="0" eaLnBrk="1" hangingPunct="1">
              <a:lnSpc>
                <a:spcPct val="100000"/>
              </a:lnSpc>
              <a:spcBef>
                <a:spcPts val="600"/>
              </a:spcBef>
              <a:buNone/>
            </a:pPr>
            <a:r>
              <a:rPr lang="en-US" dirty="0"/>
              <a:t>Much of this lesson is based on doctrines arising from “traditional” conflicts developed before the advent of cyber operations.  However, these traditional doctrines remain relevant to cyber operations.  As a general rule, international law focuses on the consequences of state actions rather than the means through which a state acts.  For example, if State A takes action against a dam resulting in catastrophic flooding of a nearby community, it makes no difference whether the water was released by a conventional explosion that destroyed the dam or a cyber operation that simply opened the gates.  Either way, the consequences for the local population are identical, as are conclusions about the operation’s legality.  </a:t>
            </a:r>
          </a:p>
        </p:txBody>
      </p:sp>
    </p:spTree>
    <p:extLst>
      <p:ext uri="{BB962C8B-B14F-4D97-AF65-F5344CB8AC3E}">
        <p14:creationId xmlns:p14="http://schemas.microsoft.com/office/powerpoint/2010/main" val="3174903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Introduction (cont.)</a:t>
            </a:r>
          </a:p>
        </p:txBody>
      </p:sp>
      <p:sp>
        <p:nvSpPr>
          <p:cNvPr id="3" name="Content Placeholder 2"/>
          <p:cNvSpPr>
            <a:spLocks noGrp="1"/>
          </p:cNvSpPr>
          <p:nvPr>
            <p:ph idx="1"/>
          </p:nvPr>
        </p:nvSpPr>
        <p:spPr>
          <a:xfrm>
            <a:off x="628650" y="1690689"/>
            <a:ext cx="7886700" cy="4351338"/>
          </a:xfrm>
        </p:spPr>
        <p:txBody>
          <a:bodyPr/>
          <a:lstStyle/>
          <a:p>
            <a:pPr marL="0" indent="0" eaLnBrk="1" hangingPunct="1">
              <a:lnSpc>
                <a:spcPct val="100000"/>
              </a:lnSpc>
              <a:spcBef>
                <a:spcPts val="0"/>
              </a:spcBef>
              <a:buNone/>
            </a:pPr>
            <a:r>
              <a:rPr lang="en-US" dirty="0"/>
              <a:t>In this lesson, students will first be introduced to the concept of a “state” as well as the basic concept of state sovereignty.  The lesson then addresses the spectrum of actions one state may take against another state or non-state actor, ranging from traditional (kinetic) armed attacks to cyber intrusions into electronic infrastructure.  The lesson prepares students to evaluate whether a given state action in cyberspace is considered lawful or unlawful.  The lesson then addresses the actions another state may lawfully take in response.</a:t>
            </a:r>
          </a:p>
          <a:p>
            <a:pPr marL="0" indent="0" eaLnBrk="1" hangingPunct="1">
              <a:lnSpc>
                <a:spcPct val="100000"/>
              </a:lnSpc>
              <a:spcBef>
                <a:spcPts val="600"/>
              </a:spcBef>
              <a:buNone/>
            </a:pPr>
            <a:r>
              <a:rPr lang="en-US" dirty="0"/>
              <a:t>Finally, students will be introduced to doctrines governing a state’s responsibility to control actions taken within its territory; when a state may be held responsible for the actions of third-party actors; and what rights an injured state has within the territory of the responsible state.  Each concept is relevant to cyber operations.</a:t>
            </a:r>
          </a:p>
          <a:p>
            <a:pPr marL="0" indent="0">
              <a:buNone/>
            </a:pPr>
            <a:endParaRPr lang="en-US" dirty="0"/>
          </a:p>
        </p:txBody>
      </p:sp>
    </p:spTree>
    <p:extLst>
      <p:ext uri="{BB962C8B-B14F-4D97-AF65-F5344CB8AC3E}">
        <p14:creationId xmlns:p14="http://schemas.microsoft.com/office/powerpoint/2010/main" val="3050150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State Actors </a:t>
            </a:r>
            <a:br>
              <a:rPr lang="en-US" dirty="0"/>
            </a:br>
            <a:r>
              <a:rPr lang="en-US" dirty="0"/>
              <a:t>Defining the State</a:t>
            </a:r>
          </a:p>
        </p:txBody>
      </p:sp>
      <p:sp>
        <p:nvSpPr>
          <p:cNvPr id="3" name="Content Placeholder 2"/>
          <p:cNvSpPr>
            <a:spLocks noGrp="1"/>
          </p:cNvSpPr>
          <p:nvPr>
            <p:ph idx="1"/>
          </p:nvPr>
        </p:nvSpPr>
        <p:spPr>
          <a:xfrm>
            <a:off x="628650" y="1834357"/>
            <a:ext cx="8065184" cy="4351338"/>
          </a:xfrm>
        </p:spPr>
        <p:txBody>
          <a:bodyPr/>
          <a:lstStyle/>
          <a:p>
            <a:pPr marL="0" indent="0">
              <a:lnSpc>
                <a:spcPct val="100000"/>
              </a:lnSpc>
              <a:spcBef>
                <a:spcPts val="0"/>
              </a:spcBef>
              <a:buNone/>
            </a:pPr>
            <a:r>
              <a:rPr lang="en-US" dirty="0"/>
              <a:t>Under international law, a state has a:</a:t>
            </a:r>
          </a:p>
          <a:p>
            <a:pPr lvl="1">
              <a:lnSpc>
                <a:spcPct val="100000"/>
              </a:lnSpc>
              <a:spcBef>
                <a:spcPts val="0"/>
              </a:spcBef>
            </a:pPr>
            <a:r>
              <a:rPr lang="en-US" dirty="0"/>
              <a:t>Permanent population</a:t>
            </a:r>
          </a:p>
          <a:p>
            <a:pPr lvl="1">
              <a:lnSpc>
                <a:spcPct val="100000"/>
              </a:lnSpc>
              <a:spcBef>
                <a:spcPts val="0"/>
              </a:spcBef>
            </a:pPr>
            <a:r>
              <a:rPr lang="en-US" dirty="0"/>
              <a:t>Defined border</a:t>
            </a:r>
          </a:p>
          <a:p>
            <a:pPr lvl="1">
              <a:lnSpc>
                <a:spcPct val="100000"/>
              </a:lnSpc>
              <a:spcBef>
                <a:spcPts val="0"/>
              </a:spcBef>
            </a:pPr>
            <a:r>
              <a:rPr lang="en-US" dirty="0"/>
              <a:t>Functioning government</a:t>
            </a:r>
          </a:p>
          <a:p>
            <a:pPr lvl="1">
              <a:lnSpc>
                <a:spcPct val="100000"/>
              </a:lnSpc>
              <a:spcBef>
                <a:spcPts val="0"/>
              </a:spcBef>
            </a:pPr>
            <a:r>
              <a:rPr lang="en-US" dirty="0"/>
              <a:t>Capacity to conduct international relations.</a:t>
            </a:r>
            <a:r>
              <a:rPr lang="en-US" baseline="30000" dirty="0"/>
              <a:t>1</a:t>
            </a:r>
          </a:p>
          <a:p>
            <a:pPr marL="0" indent="0">
              <a:lnSpc>
                <a:spcPct val="100000"/>
              </a:lnSpc>
              <a:spcBef>
                <a:spcPts val="0"/>
              </a:spcBef>
              <a:buNone/>
            </a:pPr>
            <a:endParaRPr lang="en-US" sz="800" dirty="0"/>
          </a:p>
          <a:p>
            <a:pPr marL="0" indent="0">
              <a:buNone/>
            </a:pPr>
            <a:r>
              <a:rPr lang="en-US" dirty="0"/>
              <a:t>As a general rule, if other states or international organizations (such as the United Nations) agree that an entity fulfills the criteria above, statehood is recognized.  The status of statehood is accompanied by both rights and responsibilities that are discussed in this and the following lessons.</a:t>
            </a:r>
          </a:p>
          <a:p>
            <a:pPr marL="0" indent="0">
              <a:buNone/>
            </a:pPr>
            <a:endParaRPr lang="en-US" sz="1000" dirty="0"/>
          </a:p>
          <a:p>
            <a:pPr marL="0" indent="0">
              <a:buNone/>
            </a:pPr>
            <a:endParaRPr lang="en-US" sz="1000"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 Restatement (Third) of Foreign Relations Law § 201 (Am. Law Inst. 1987).</a:t>
            </a:r>
          </a:p>
          <a:p>
            <a:pPr marL="0" indent="0">
              <a:buNone/>
            </a:pPr>
            <a:endParaRPr lang="en-US" dirty="0"/>
          </a:p>
          <a:p>
            <a:pPr marL="0" indent="0">
              <a:buNone/>
            </a:pPr>
            <a:endParaRPr lang="en-US" dirty="0"/>
          </a:p>
          <a:p>
            <a:pPr marL="0" indent="0">
              <a:buNone/>
            </a:pPr>
            <a:endParaRPr lang="en-US" dirty="0"/>
          </a:p>
          <a:p>
            <a:pPr marL="0" indent="0">
              <a:buNone/>
            </a:pPr>
            <a:r>
              <a:rPr lang="en-US" dirty="0"/>
              <a:t>  </a:t>
            </a:r>
          </a:p>
          <a:p>
            <a:pPr marL="0" indent="0">
              <a:buNone/>
            </a:pPr>
            <a:endParaRPr lang="en-US" sz="800" dirty="0"/>
          </a:p>
          <a:p>
            <a:pPr marL="0" indent="0">
              <a:lnSpc>
                <a:spcPct val="100000"/>
              </a:lnSpc>
              <a:spcBef>
                <a:spcPts val="0"/>
              </a:spcBef>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646949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State Actors </a:t>
            </a:r>
            <a:br>
              <a:rPr lang="en-US" dirty="0"/>
            </a:br>
            <a:r>
              <a:rPr lang="en-US" dirty="0"/>
              <a:t>The concept of sovereignty</a:t>
            </a:r>
          </a:p>
        </p:txBody>
      </p:sp>
      <p:sp>
        <p:nvSpPr>
          <p:cNvPr id="3" name="Content Placeholder 2"/>
          <p:cNvSpPr>
            <a:spLocks noGrp="1"/>
          </p:cNvSpPr>
          <p:nvPr>
            <p:ph idx="1"/>
          </p:nvPr>
        </p:nvSpPr>
        <p:spPr>
          <a:xfrm>
            <a:off x="628650" y="1690689"/>
            <a:ext cx="8388741" cy="4840740"/>
          </a:xfrm>
        </p:spPr>
        <p:txBody>
          <a:bodyPr/>
          <a:lstStyle/>
          <a:p>
            <a:pPr marL="0" indent="0">
              <a:lnSpc>
                <a:spcPct val="100000"/>
              </a:lnSpc>
              <a:spcBef>
                <a:spcPts val="0"/>
              </a:spcBef>
              <a:buNone/>
            </a:pPr>
            <a:r>
              <a:rPr lang="en-US" dirty="0"/>
              <a:t>Within the international system, states enjoy the important right of “sovereignty.”</a:t>
            </a:r>
            <a:r>
              <a:rPr lang="en-US" baseline="30000" dirty="0"/>
              <a:t>2</a:t>
            </a:r>
            <a:r>
              <a:rPr lang="en-US" dirty="0"/>
              <a:t> Specifically, a sovereign state has the right to:</a:t>
            </a:r>
          </a:p>
          <a:p>
            <a:pPr lvl="1">
              <a:lnSpc>
                <a:spcPct val="100000"/>
              </a:lnSpc>
              <a:spcBef>
                <a:spcPts val="0"/>
              </a:spcBef>
            </a:pPr>
            <a:r>
              <a:rPr lang="en-US" dirty="0"/>
              <a:t>Protect its inhabitants</a:t>
            </a:r>
          </a:p>
          <a:p>
            <a:pPr lvl="1">
              <a:lnSpc>
                <a:spcPct val="100000"/>
              </a:lnSpc>
              <a:spcBef>
                <a:spcPts val="0"/>
              </a:spcBef>
            </a:pPr>
            <a:r>
              <a:rPr lang="en-US" dirty="0"/>
              <a:t>Prescribe and enforce domestic laws within its borders</a:t>
            </a:r>
          </a:p>
          <a:p>
            <a:pPr lvl="1">
              <a:lnSpc>
                <a:spcPct val="100000"/>
              </a:lnSpc>
              <a:spcBef>
                <a:spcPts val="0"/>
              </a:spcBef>
            </a:pPr>
            <a:r>
              <a:rPr lang="en-US" dirty="0"/>
              <a:t>Defend its internal public and private infrastructure</a:t>
            </a:r>
          </a:p>
          <a:p>
            <a:pPr lvl="1">
              <a:lnSpc>
                <a:spcPct val="100000"/>
              </a:lnSpc>
              <a:spcBef>
                <a:spcPts val="0"/>
              </a:spcBef>
            </a:pPr>
            <a:r>
              <a:rPr lang="en-US" dirty="0"/>
              <a:t>Conduct international relations, subject to the limits international law.</a:t>
            </a:r>
          </a:p>
          <a:p>
            <a:pPr marL="0" indent="0">
              <a:lnSpc>
                <a:spcPct val="100000"/>
              </a:lnSpc>
              <a:spcBef>
                <a:spcPts val="600"/>
              </a:spcBef>
              <a:buNone/>
            </a:pPr>
            <a:r>
              <a:rPr lang="en-US" dirty="0"/>
              <a:t>As discussed in a later lesson, a </a:t>
            </a:r>
            <a:r>
              <a:rPr lang="en-US" i="1" dirty="0"/>
              <a:t>non-state</a:t>
            </a:r>
            <a:r>
              <a:rPr lang="en-US" dirty="0"/>
              <a:t> actor has no sovereign rights and is also, by legal definition, incapable of violating the sovereignty of another state.  However, a non-state actor may nonetheless act unlawfully under international law and be held responsible for its unlawful actions.</a:t>
            </a:r>
          </a:p>
          <a:p>
            <a:pPr marL="0" indent="0">
              <a:lnSpc>
                <a:spcPct val="100000"/>
              </a:lnSpc>
              <a:spcBef>
                <a:spcPts val="600"/>
              </a:spcBef>
              <a:buNone/>
            </a:pPr>
            <a:endParaRPr lang="en-US" dirty="0"/>
          </a:p>
          <a:p>
            <a:pPr marL="0" indent="0">
              <a:lnSpc>
                <a:spcPct val="100000"/>
              </a:lnSpc>
              <a:spcBef>
                <a:spcPts val="600"/>
              </a:spcBef>
              <a:buNone/>
            </a:pPr>
            <a:endParaRPr lang="en-US"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endParaRPr lang="en-US" sz="1000" dirty="0"/>
          </a:p>
          <a:p>
            <a:pPr marL="0" indent="0">
              <a:lnSpc>
                <a:spcPct val="100000"/>
              </a:lnSpc>
              <a:spcBef>
                <a:spcPts val="600"/>
              </a:spcBef>
              <a:buNone/>
            </a:pPr>
            <a:r>
              <a:rPr lang="en-US" sz="1000" dirty="0"/>
              <a:t>2. Restatement (Third) of Foreign Relations Law § 206 (Am. Law Inst. 1987).</a:t>
            </a:r>
          </a:p>
        </p:txBody>
      </p:sp>
    </p:spTree>
    <p:extLst>
      <p:ext uri="{BB962C8B-B14F-4D97-AF65-F5344CB8AC3E}">
        <p14:creationId xmlns:p14="http://schemas.microsoft.com/office/powerpoint/2010/main" val="3856271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Questions</a:t>
            </a:r>
          </a:p>
        </p:txBody>
      </p:sp>
      <p:sp>
        <p:nvSpPr>
          <p:cNvPr id="3" name="Content Placeholder 2"/>
          <p:cNvSpPr>
            <a:spLocks noGrp="1"/>
          </p:cNvSpPr>
          <p:nvPr>
            <p:ph idx="1"/>
          </p:nvPr>
        </p:nvSpPr>
        <p:spPr>
          <a:xfrm>
            <a:off x="628650" y="1690689"/>
            <a:ext cx="7886700" cy="4351338"/>
          </a:xfrm>
        </p:spPr>
        <p:txBody>
          <a:bodyPr/>
          <a:lstStyle/>
          <a:p>
            <a:pPr marL="0" lvl="1" indent="0">
              <a:spcBef>
                <a:spcPts val="0"/>
              </a:spcBef>
              <a:buNone/>
            </a:pPr>
            <a:r>
              <a:rPr lang="en-US" dirty="0"/>
              <a:t>1</a:t>
            </a:r>
            <a:r>
              <a:rPr lang="en-US" sz="2100" dirty="0"/>
              <a:t>.  In June 2014, the Islamic State of Iraq and Syria (ISIS, also known as ISIL) declared itself an independent state amidst the Syrian civil war and other ongoing conflicts within the Middle East.  ISIS leaders organized a governing body and carried out administrative functions across a broad territory including provision of public services, schools, and travel documents.  Based on the four factor test for determining statehood, did ISIS met the criteria for being a sovereign nation under international law?</a:t>
            </a:r>
          </a:p>
          <a:p>
            <a:pPr marL="0" lvl="1" indent="0">
              <a:spcBef>
                <a:spcPts val="0"/>
              </a:spcBef>
              <a:buNone/>
            </a:pPr>
            <a:endParaRPr lang="en-US" sz="2100" dirty="0"/>
          </a:p>
          <a:p>
            <a:pPr marL="0" lvl="1" indent="0">
              <a:spcBef>
                <a:spcPts val="0"/>
              </a:spcBef>
              <a:buNone/>
            </a:pPr>
            <a:r>
              <a:rPr lang="en-US" sz="2100" dirty="0"/>
              <a:t>2.  In response to a rebellion within its borders, the democratically elected government of State A killed thousands of civilians living in areas associated with the opposition.  State A also tortured leaders of the opposition group to gather intelligence.  Are the government’s actions protected because State A is a sovereign state?</a:t>
            </a:r>
          </a:p>
        </p:txBody>
      </p:sp>
    </p:spTree>
    <p:extLst>
      <p:ext uri="{BB962C8B-B14F-4D97-AF65-F5344CB8AC3E}">
        <p14:creationId xmlns:p14="http://schemas.microsoft.com/office/powerpoint/2010/main" val="1903132324"/>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9302</TotalTime>
  <Words>7184</Words>
  <Application>Microsoft Office PowerPoint</Application>
  <PresentationFormat>On-screen Show (4:3)</PresentationFormat>
  <Paragraphs>336</Paragraphs>
  <Slides>45</Slides>
  <Notes>18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45</vt:i4>
      </vt:variant>
    </vt:vector>
  </HeadingPairs>
  <TitlesOfParts>
    <vt:vector size="50" baseType="lpstr">
      <vt:lpstr>Arial</vt:lpstr>
      <vt:lpstr>Calibri</vt:lpstr>
      <vt:lpstr>Calibri Light</vt:lpstr>
      <vt:lpstr>PP_C5Modules_CC_License_standard</vt:lpstr>
      <vt:lpstr>Office Theme</vt:lpstr>
      <vt:lpstr>  Module IV Week 13: Cyber Operations Against International Actors</vt:lpstr>
      <vt:lpstr>Lesson Outline: The Right to Conduct Cyber Operations Against International Actors (Part 1)</vt:lpstr>
      <vt:lpstr>Lesson Outline: The Right to Conduct Cyber Operations Against International Actors (Part 2)</vt:lpstr>
      <vt:lpstr>Learning Outcomes (Part 1)</vt:lpstr>
      <vt:lpstr>1. Introduction</vt:lpstr>
      <vt:lpstr>1. Introduction (cont.)</vt:lpstr>
      <vt:lpstr>2. State Actors  Defining the State</vt:lpstr>
      <vt:lpstr>2. State Actors  The concept of sovereignty</vt:lpstr>
      <vt:lpstr>Discussion Questions</vt:lpstr>
      <vt:lpstr>Assessment Questions Answered</vt:lpstr>
      <vt:lpstr>3. State Actions and Authorized Responses</vt:lpstr>
      <vt:lpstr>3. State Actions and Authorized Responses  Use of Force | Prohibition on the Use Force</vt:lpstr>
      <vt:lpstr>3. State Actions and Authorized Responses Use of Force | Use of Force/Armed Attack</vt:lpstr>
      <vt:lpstr>3. Actions and Authorized Responses Use of Force | Use of Force/Armed Attack (Cont.)</vt:lpstr>
      <vt:lpstr>Assessment Questions | Multiple Choice</vt:lpstr>
      <vt:lpstr>Assessment Questions Answered</vt:lpstr>
      <vt:lpstr>3. State Actions and Authorized Responses Use of Force | Authorized Responses</vt:lpstr>
      <vt:lpstr>3. State Actions and Authorized Responses Use of Force | Authorized Responses (cont.)</vt:lpstr>
      <vt:lpstr>PowerPoint Presentation</vt:lpstr>
      <vt:lpstr>3. State Actions and Authorized Responses Use of Force | Authorized Responses (cont.) Self-defense, in response to an unlawful armed attack </vt:lpstr>
      <vt:lpstr>3. State Actions and Authorized Responses Use of Force | Authorized Responses (cont.) Self-defense, in response to an unlawful armed attack </vt:lpstr>
      <vt:lpstr>3. State Actions and Authorized Responses Use of Force | Authorized Responses (cont.) Self-defense, in response to an unlawful armed attack </vt:lpstr>
      <vt:lpstr>3. State Actions and Authorized Responses Use of Force | Authorized Responses (cont.) Self-defense, in response to an unlawful armed attack </vt:lpstr>
      <vt:lpstr>3. State Actions and Authorized Responses Use of Force | Authorized Responses (cont.) Self-defense, in response to an unlawful armed attack </vt:lpstr>
      <vt:lpstr>3. State Actions and Authorized Responses Use of Force | Authorized Responses (cont.) Self-defense, in response to an unlawful armed attack </vt:lpstr>
      <vt:lpstr>3. State Actions and Authorized Responses Use of Force | Authorized Responses (cont.) Countermeasures, in response to the unlawful use of force below the level of an armed attack </vt:lpstr>
      <vt:lpstr>3. State Actions and Authorized Responses Use of Force | Authorized Responses (cont.) Countermeasures, in response to the unlawful use of force below the level of an armed attack </vt:lpstr>
      <vt:lpstr>3. State Actions and Authorized Responses Use of Force | Authorized Responses (cont.) Countermeasures, in response to the unlawful use of force below the level of an armed attack </vt:lpstr>
      <vt:lpstr>Assessment Question | Multiple Choice</vt:lpstr>
      <vt:lpstr>Assessment Question Answered</vt:lpstr>
      <vt:lpstr>Assessment Question | Multiple Choice</vt:lpstr>
      <vt:lpstr>Assessment Question Answered</vt:lpstr>
      <vt:lpstr>Discussion Questions</vt:lpstr>
      <vt:lpstr>Discussion Questions Answered</vt:lpstr>
      <vt:lpstr>3. State Actions and Authorized Responses Use of Force | Use of Force in Cyberspace</vt:lpstr>
      <vt:lpstr>3. State Actions and Authorized Responses Use of Force | Use of Force in Cyberspace</vt:lpstr>
      <vt:lpstr>3. State Actions and Authorized Responses Use of Force | Use of Force in Cyberspace</vt:lpstr>
      <vt:lpstr>Assessment Questions | True/False</vt:lpstr>
      <vt:lpstr>Assessment Questions Answered</vt:lpstr>
      <vt:lpstr>Discussion Question</vt:lpstr>
      <vt:lpstr>Discussion Question Answered</vt:lpstr>
      <vt:lpstr>Discussion Question</vt:lpstr>
      <vt:lpstr>Discussion Question Answered</vt:lpstr>
      <vt:lpstr>Role Play</vt:lpstr>
      <vt:lpstr>Role Play Arguments</vt:lpstr>
    </vt:vector>
  </TitlesOfParts>
  <Company>The Pennsylvania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IV.C Cyber Operations Against State Actors</dc:title>
  <dc:creator>Houck, James</dc:creator>
  <cp:lastModifiedBy>Kevin S. Kuczynski</cp:lastModifiedBy>
  <cp:revision>354</cp:revision>
  <cp:lastPrinted>2018-06-10T15:55:37Z</cp:lastPrinted>
  <dcterms:created xsi:type="dcterms:W3CDTF">2018-05-19T14:20:34Z</dcterms:created>
  <dcterms:modified xsi:type="dcterms:W3CDTF">2018-08-29T14:09:58Z</dcterms:modified>
</cp:coreProperties>
</file>