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55"/>
  </p:notesMasterIdLst>
  <p:sldIdLst>
    <p:sldId id="256" r:id="rId2"/>
    <p:sldId id="351" r:id="rId3"/>
    <p:sldId id="303" r:id="rId4"/>
    <p:sldId id="548" r:id="rId5"/>
    <p:sldId id="507" r:id="rId6"/>
    <p:sldId id="549" r:id="rId7"/>
    <p:sldId id="372" r:id="rId8"/>
    <p:sldId id="508" r:id="rId9"/>
    <p:sldId id="505" r:id="rId10"/>
    <p:sldId id="506" r:id="rId11"/>
    <p:sldId id="509" r:id="rId12"/>
    <p:sldId id="511" r:id="rId13"/>
    <p:sldId id="512" r:id="rId14"/>
    <p:sldId id="513" r:id="rId15"/>
    <p:sldId id="523" r:id="rId16"/>
    <p:sldId id="522" r:id="rId17"/>
    <p:sldId id="514" r:id="rId18"/>
    <p:sldId id="524" r:id="rId19"/>
    <p:sldId id="550" r:id="rId20"/>
    <p:sldId id="551" r:id="rId21"/>
    <p:sldId id="515" r:id="rId22"/>
    <p:sldId id="525" r:id="rId23"/>
    <p:sldId id="516" r:id="rId24"/>
    <p:sldId id="526" r:id="rId25"/>
    <p:sldId id="527" r:id="rId26"/>
    <p:sldId id="528" r:id="rId27"/>
    <p:sldId id="517" r:id="rId28"/>
    <p:sldId id="532" r:id="rId29"/>
    <p:sldId id="534" r:id="rId30"/>
    <p:sldId id="533" r:id="rId31"/>
    <p:sldId id="535" r:id="rId32"/>
    <p:sldId id="536" r:id="rId33"/>
    <p:sldId id="552" r:id="rId34"/>
    <p:sldId id="553" r:id="rId35"/>
    <p:sldId id="518" r:id="rId36"/>
    <p:sldId id="529" r:id="rId37"/>
    <p:sldId id="530" r:id="rId38"/>
    <p:sldId id="531" r:id="rId39"/>
    <p:sldId id="519" r:id="rId40"/>
    <p:sldId id="538" r:id="rId41"/>
    <p:sldId id="540" r:id="rId42"/>
    <p:sldId id="539" r:id="rId43"/>
    <p:sldId id="541" r:id="rId44"/>
    <p:sldId id="554" r:id="rId45"/>
    <p:sldId id="520" r:id="rId46"/>
    <p:sldId id="542" r:id="rId47"/>
    <p:sldId id="543" r:id="rId48"/>
    <p:sldId id="544" r:id="rId49"/>
    <p:sldId id="555" r:id="rId50"/>
    <p:sldId id="521" r:id="rId51"/>
    <p:sldId id="546" r:id="rId52"/>
    <p:sldId id="547" r:id="rId53"/>
    <p:sldId id="425" r:id="rId54"/>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 id="3" name="Ann Mallison" initials="AM" lastIdx="1" clrIdx="2">
    <p:extLst>
      <p:ext uri="{19B8F6BF-5375-455C-9EA6-DF929625EA0E}">
        <p15:presenceInfo xmlns:p15="http://schemas.microsoft.com/office/powerpoint/2012/main" userId="e9f2ac6e74be219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5" autoAdjust="0"/>
    <p:restoredTop sz="94291" autoAdjust="0"/>
  </p:normalViewPr>
  <p:slideViewPr>
    <p:cSldViewPr snapToGrid="0" snapToObjects="1">
      <p:cViewPr varScale="1">
        <p:scale>
          <a:sx n="110" d="100"/>
          <a:sy n="110" d="100"/>
        </p:scale>
        <p:origin x="2088" y="9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dirty="0"/>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8/27/2018</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dirty="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dirty="0"/>
          </a:p>
        </p:txBody>
      </p:sp>
    </p:spTree>
    <p:extLst>
      <p:ext uri="{BB962C8B-B14F-4D97-AF65-F5344CB8AC3E}">
        <p14:creationId xmlns:p14="http://schemas.microsoft.com/office/powerpoint/2010/main" val="148916672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1866603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2949972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31</a:t>
            </a:fld>
            <a:endParaRPr lang="en-US" dirty="0"/>
          </a:p>
        </p:txBody>
      </p:sp>
    </p:spTree>
    <p:extLst>
      <p:ext uri="{BB962C8B-B14F-4D97-AF65-F5344CB8AC3E}">
        <p14:creationId xmlns:p14="http://schemas.microsoft.com/office/powerpoint/2010/main" val="3868122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32</a:t>
            </a:fld>
            <a:endParaRPr lang="en-US" dirty="0"/>
          </a:p>
        </p:txBody>
      </p:sp>
    </p:spTree>
    <p:extLst>
      <p:ext uri="{BB962C8B-B14F-4D97-AF65-F5344CB8AC3E}">
        <p14:creationId xmlns:p14="http://schemas.microsoft.com/office/powerpoint/2010/main" val="4208429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dirty="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U4GU1ha2Pq8"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508" y="3806239"/>
            <a:ext cx="519946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2600" dirty="0"/>
              <a:t>Module </a:t>
            </a:r>
            <a:r>
              <a:rPr lang="en-US" sz="2600" dirty="0"/>
              <a:t>III</a:t>
            </a:r>
            <a:r>
              <a:rPr sz="2600" dirty="0"/>
              <a:t/>
            </a:r>
            <a:br>
              <a:rPr sz="2600" dirty="0"/>
            </a:br>
            <a:r>
              <a:rPr sz="2600" dirty="0"/>
              <a:t>Week </a:t>
            </a:r>
            <a:r>
              <a:rPr lang="en-US" sz="2600" dirty="0"/>
              <a:t>9</a:t>
            </a:r>
            <a:r>
              <a:rPr sz="2600" dirty="0"/>
              <a:t>: </a:t>
            </a:r>
            <a:r>
              <a:rPr lang="en-US" sz="2600" dirty="0"/>
              <a:t>U.S. State Legislation</a:t>
            </a:r>
            <a:endParaRPr sz="2600" dirty="0"/>
          </a:p>
        </p:txBody>
      </p:sp>
      <p:sp>
        <p:nvSpPr>
          <p:cNvPr id="12290" name="Subtitle 2"/>
          <p:cNvSpPr>
            <a:spLocks noGrp="1"/>
          </p:cNvSpPr>
          <p:nvPr>
            <p:ph type="body" sz="quarter" idx="13"/>
          </p:nvPr>
        </p:nvSpPr>
        <p:spPr>
          <a:xfrm>
            <a:off x="2391508" y="4999038"/>
            <a:ext cx="5401994" cy="318550"/>
          </a:xfrm>
        </p:spPr>
        <p:txBody>
          <a:bodyPr/>
          <a:lstStyle/>
          <a:p>
            <a:pPr eaLnBrk="1" hangingPunct="1"/>
            <a:r>
              <a:rPr lang="en-US" sz="1900" b="1" dirty="0">
                <a:solidFill>
                  <a:srgbClr val="2F5597"/>
                </a:solidFill>
              </a:rPr>
              <a:t>Lesson 18: State Data, Surveillance, Computer and Privacy Laws</a:t>
            </a:r>
          </a:p>
        </p:txBody>
      </p:sp>
      <p:sp>
        <p:nvSpPr>
          <p:cNvPr id="4" name="TextBox 3">
            <a:extLst>
              <a:ext uri="{FF2B5EF4-FFF2-40B4-BE49-F238E27FC236}">
                <a16:creationId xmlns:a16="http://schemas.microsoft.com/office/drawing/2014/main" xmlns="" id="{7C9C53F0-FD44-4FD0-8411-BFCE21ED15E3}"/>
              </a:ext>
            </a:extLst>
          </p:cNvPr>
          <p:cNvSpPr txBox="1"/>
          <p:nvPr/>
        </p:nvSpPr>
        <p:spPr>
          <a:xfrm>
            <a:off x="2217112" y="5598849"/>
            <a:ext cx="5373858" cy="600164"/>
          </a:xfrm>
          <a:prstGeom prst="rect">
            <a:avLst/>
          </a:prstGeom>
          <a:noFill/>
          <a:ln>
            <a:solidFill>
              <a:schemeClr val="accent5">
                <a:lumMod val="75000"/>
              </a:schemeClr>
            </a:solidFill>
          </a:ln>
        </p:spPr>
        <p:txBody>
          <a:bodyPr wrap="square" rtlCol="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100" dirty="0">
                <a:latin typeface="+mn-lt"/>
              </a:rPr>
              <a:t>Lesson Author: Anne Toomey McKenna, Distinguished Scholar of Cyber Law &amp; Policy, Penn State's Dickinson Law and Institute for </a:t>
            </a:r>
            <a:r>
              <a:rPr lang="en-US" sz="1100" dirty="0" err="1">
                <a:latin typeface="+mn-lt"/>
              </a:rPr>
              <a:t>CyberScience</a:t>
            </a:r>
            <a:r>
              <a:rPr lang="en-US" sz="1100" dirty="0">
                <a:latin typeface="+mn-lt"/>
              </a:rPr>
              <a:t>. The author wishes to thank Penn State Law student Ann L. Mallison for her assistance with this lesson.</a:t>
            </a:r>
            <a:endParaRPr lang="en-US" sz="1200"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0C48D-3219-4C92-A33C-C60DE2E12270}"/>
              </a:ext>
            </a:extLst>
          </p:cNvPr>
          <p:cNvSpPr>
            <a:spLocks noGrp="1"/>
          </p:cNvSpPr>
          <p:nvPr>
            <p:ph type="title"/>
          </p:nvPr>
        </p:nvSpPr>
        <p:spPr>
          <a:xfrm>
            <a:off x="450166" y="55637"/>
            <a:ext cx="7886700" cy="1325563"/>
          </a:xfrm>
        </p:spPr>
        <p:txBody>
          <a:bodyPr/>
          <a:lstStyle/>
          <a:p>
            <a:pPr marL="0" indent="0">
              <a:buNone/>
            </a:pPr>
            <a:r>
              <a:rPr lang="en-US" sz="3600" dirty="0"/>
              <a:t>Entities Subject to Data Breach Laws</a:t>
            </a:r>
          </a:p>
        </p:txBody>
      </p:sp>
      <p:sp>
        <p:nvSpPr>
          <p:cNvPr id="3" name="Content Placeholder 2">
            <a:extLst>
              <a:ext uri="{FF2B5EF4-FFF2-40B4-BE49-F238E27FC236}">
                <a16:creationId xmlns:a16="http://schemas.microsoft.com/office/drawing/2014/main" xmlns="" id="{C650BCFA-EC8F-4068-96CB-33F631F2CF67}"/>
              </a:ext>
            </a:extLst>
          </p:cNvPr>
          <p:cNvSpPr>
            <a:spLocks noGrp="1"/>
          </p:cNvSpPr>
          <p:nvPr>
            <p:ph idx="1"/>
          </p:nvPr>
        </p:nvSpPr>
        <p:spPr>
          <a:xfrm>
            <a:off x="450166" y="1253331"/>
            <a:ext cx="8065184" cy="4351338"/>
          </a:xfrm>
        </p:spPr>
        <p:txBody>
          <a:bodyPr/>
          <a:lstStyle/>
          <a:p>
            <a:pPr marL="0" indent="0">
              <a:buNone/>
            </a:pPr>
            <a:r>
              <a:rPr lang="en-US" dirty="0"/>
              <a:t>State laws vary slightly on who is subject to data breach laws. For example:</a:t>
            </a:r>
          </a:p>
          <a:p>
            <a:r>
              <a:rPr lang="en-US" dirty="0"/>
              <a:t>California law says: </a:t>
            </a:r>
          </a:p>
          <a:p>
            <a:pPr lvl="1"/>
            <a:r>
              <a:rPr lang="en-US" dirty="0"/>
              <a:t>“General Breach Notification Statute: Any state agency, person, or business that conducts business in California and owns, licenses, or maintains computerized data that includes personal information. </a:t>
            </a:r>
          </a:p>
          <a:p>
            <a:pPr lvl="1"/>
            <a:r>
              <a:rPr lang="en-US" dirty="0"/>
              <a:t>Medical Information Specific Breach Notification Statute: Clinics, health facilities, home health agencies, and hospices licensed pursuant to sections 1204, 1250, 1725, or 1745 of the California Health and Safety Code.”</a:t>
            </a:r>
            <a:r>
              <a:rPr lang="en-US" baseline="30000" dirty="0"/>
              <a:t>1</a:t>
            </a:r>
          </a:p>
          <a:p>
            <a:endParaRPr lang="en-US" sz="1000" baseline="30000" dirty="0"/>
          </a:p>
          <a:p>
            <a:r>
              <a:rPr lang="en-US" dirty="0"/>
              <a:t>Illinois law applies to:</a:t>
            </a:r>
          </a:p>
          <a:p>
            <a:pPr lvl="1"/>
            <a:r>
              <a:rPr lang="en-US" dirty="0"/>
              <a:t>“Any data collector that owns or licenses personal information concerning an Illinois resident and any data collector that maintains computerized data that includes personal information that the data collector does not own or license.</a:t>
            </a:r>
          </a:p>
          <a:p>
            <a:pPr lvl="1"/>
            <a:r>
              <a:rPr lang="en-US" dirty="0"/>
              <a:t>‘Data collector’ means government agencies, public and private universities, privately and publicly held corporations, financial institutions, retail operators, and any other entity that, for any purpose, handles, collects, disseminates or otherwise deals with nonpublic personal Information”</a:t>
            </a:r>
            <a:r>
              <a:rPr lang="en-US" baseline="30000" dirty="0"/>
              <a:t>2</a:t>
            </a:r>
          </a:p>
          <a:p>
            <a:pPr lvl="1"/>
            <a:endParaRPr lang="en-US" dirty="0"/>
          </a:p>
        </p:txBody>
      </p:sp>
      <p:sp>
        <p:nvSpPr>
          <p:cNvPr id="4" name="TextBox 3">
            <a:extLst>
              <a:ext uri="{FF2B5EF4-FFF2-40B4-BE49-F238E27FC236}">
                <a16:creationId xmlns:a16="http://schemas.microsoft.com/office/drawing/2014/main" xmlns="" id="{669E1913-2C02-4F19-BF5E-0DB48A4F3701}"/>
              </a:ext>
            </a:extLst>
          </p:cNvPr>
          <p:cNvSpPr txBox="1"/>
          <p:nvPr/>
        </p:nvSpPr>
        <p:spPr>
          <a:xfrm>
            <a:off x="628650" y="6402253"/>
            <a:ext cx="7886700" cy="400110"/>
          </a:xfrm>
          <a:prstGeom prst="rect">
            <a:avLst/>
          </a:prstGeom>
          <a:noFill/>
        </p:spPr>
        <p:txBody>
          <a:bodyPr wrap="square" rtlCol="0">
            <a:spAutoFit/>
          </a:bodyPr>
          <a:lstStyle/>
          <a:p>
            <a:r>
              <a:rPr lang="en-US" sz="1000" dirty="0">
                <a:latin typeface="+mn-lt"/>
              </a:rPr>
              <a:t>1 Cal. Civ. Code §§ 1798.29, 1798.80, 1798.82 (as amended, 2016), 1798.84 and Cal. Health and Safety Code § 1280.15 (2015) </a:t>
            </a:r>
          </a:p>
          <a:p>
            <a:r>
              <a:rPr lang="en-US" sz="1000" dirty="0">
                <a:latin typeface="+mn-lt"/>
              </a:rPr>
              <a:t>2. Illinois 815 Ill. Comp Stat. Ann. 530/1–/30 (2006), as amended 2016</a:t>
            </a:r>
          </a:p>
        </p:txBody>
      </p:sp>
    </p:spTree>
    <p:extLst>
      <p:ext uri="{BB962C8B-B14F-4D97-AF65-F5344CB8AC3E}">
        <p14:creationId xmlns:p14="http://schemas.microsoft.com/office/powerpoint/2010/main" val="101642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0C48D-3219-4C92-A33C-C60DE2E12270}"/>
              </a:ext>
            </a:extLst>
          </p:cNvPr>
          <p:cNvSpPr>
            <a:spLocks noGrp="1"/>
          </p:cNvSpPr>
          <p:nvPr>
            <p:ph type="title"/>
          </p:nvPr>
        </p:nvSpPr>
        <p:spPr>
          <a:xfrm>
            <a:off x="628650" y="365126"/>
            <a:ext cx="6377061" cy="1325563"/>
          </a:xfrm>
        </p:spPr>
        <p:txBody>
          <a:bodyPr/>
          <a:lstStyle/>
          <a:p>
            <a:pPr marL="0" indent="0">
              <a:buNone/>
            </a:pPr>
            <a:r>
              <a:rPr lang="en-US" dirty="0"/>
              <a:t>Requirements for Reasonable Security Measures</a:t>
            </a:r>
            <a:endParaRPr lang="en-US" baseline="30000" dirty="0"/>
          </a:p>
        </p:txBody>
      </p:sp>
      <p:sp>
        <p:nvSpPr>
          <p:cNvPr id="3" name="Content Placeholder 2">
            <a:extLst>
              <a:ext uri="{FF2B5EF4-FFF2-40B4-BE49-F238E27FC236}">
                <a16:creationId xmlns:a16="http://schemas.microsoft.com/office/drawing/2014/main" xmlns="" id="{C650BCFA-EC8F-4068-96CB-33F631F2CF67}"/>
              </a:ext>
            </a:extLst>
          </p:cNvPr>
          <p:cNvSpPr>
            <a:spLocks noGrp="1"/>
          </p:cNvSpPr>
          <p:nvPr>
            <p:ph idx="1"/>
          </p:nvPr>
        </p:nvSpPr>
        <p:spPr/>
        <p:txBody>
          <a:bodyPr/>
          <a:lstStyle/>
          <a:p>
            <a:pPr marL="0" indent="0">
              <a:spcBef>
                <a:spcPts val="0"/>
              </a:spcBef>
              <a:spcAft>
                <a:spcPts val="600"/>
              </a:spcAft>
              <a:buNone/>
            </a:pPr>
            <a:r>
              <a:rPr lang="en-US" sz="2400" dirty="0"/>
              <a:t>A few states such as Nevada, Oregon and Connecticut specify what “reasonable security measures” are in statutes. </a:t>
            </a:r>
          </a:p>
          <a:p>
            <a:pPr marL="0" indent="0">
              <a:spcBef>
                <a:spcPts val="0"/>
              </a:spcBef>
              <a:spcAft>
                <a:spcPts val="600"/>
              </a:spcAft>
              <a:buNone/>
            </a:pPr>
            <a:endParaRPr lang="en-US" sz="2400" dirty="0"/>
          </a:p>
          <a:p>
            <a:pPr marL="0" indent="0">
              <a:spcBef>
                <a:spcPts val="0"/>
              </a:spcBef>
              <a:spcAft>
                <a:spcPts val="600"/>
              </a:spcAft>
              <a:buNone/>
            </a:pPr>
            <a:r>
              <a:rPr lang="en-US" sz="2400" dirty="0"/>
              <a:t>At least ten other states, such as Arkansas, California and Florida, have data security laws that require an organization or business that owns, licenses, or maintains personal information about a resident of that state to establish and maintain reasonable security measures and practices appropriate to the nature of the information, and to protect the personal information from unauthorized access, destruction, use, modification, or disclosure.</a:t>
            </a:r>
            <a:endParaRPr lang="en-US" sz="2400" baseline="30000" dirty="0"/>
          </a:p>
        </p:txBody>
      </p:sp>
      <p:pic>
        <p:nvPicPr>
          <p:cNvPr id="6" name="Picture 5" descr="Clipart of a lock in front of a circuit board.">
            <a:extLst>
              <a:ext uri="{FF2B5EF4-FFF2-40B4-BE49-F238E27FC236}">
                <a16:creationId xmlns:a16="http://schemas.microsoft.com/office/drawing/2014/main" xmlns="" id="{AD57AE45-ECFB-40AA-89C7-F2BA5F75D00C}"/>
              </a:ext>
            </a:extLst>
          </p:cNvPr>
          <p:cNvPicPr>
            <a:picLocks noChangeAspect="1"/>
          </p:cNvPicPr>
          <p:nvPr/>
        </p:nvPicPr>
        <p:blipFill>
          <a:blip r:embed="rId2"/>
          <a:stretch>
            <a:fillRect/>
          </a:stretch>
        </p:blipFill>
        <p:spPr>
          <a:xfrm>
            <a:off x="7005711" y="365126"/>
            <a:ext cx="1638886" cy="1160878"/>
          </a:xfrm>
          <a:prstGeom prst="rect">
            <a:avLst/>
          </a:prstGeom>
        </p:spPr>
      </p:pic>
    </p:spTree>
    <p:extLst>
      <p:ext uri="{BB962C8B-B14F-4D97-AF65-F5344CB8AC3E}">
        <p14:creationId xmlns:p14="http://schemas.microsoft.com/office/powerpoint/2010/main" val="1110846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0C48D-3219-4C92-A33C-C60DE2E12270}"/>
              </a:ext>
            </a:extLst>
          </p:cNvPr>
          <p:cNvSpPr>
            <a:spLocks noGrp="1"/>
          </p:cNvSpPr>
          <p:nvPr>
            <p:ph type="title"/>
          </p:nvPr>
        </p:nvSpPr>
        <p:spPr>
          <a:xfrm>
            <a:off x="450167" y="133667"/>
            <a:ext cx="7886700" cy="1325563"/>
          </a:xfrm>
        </p:spPr>
        <p:txBody>
          <a:bodyPr/>
          <a:lstStyle/>
          <a:p>
            <a:pPr marL="0" indent="0">
              <a:buNone/>
            </a:pPr>
            <a:r>
              <a:rPr lang="en-US" sz="3600" dirty="0"/>
              <a:t>State Definitions of Personally Identifiable Information (PII)</a:t>
            </a:r>
            <a:endParaRPr lang="en-US" sz="3600" baseline="30000" dirty="0"/>
          </a:p>
        </p:txBody>
      </p:sp>
      <p:sp>
        <p:nvSpPr>
          <p:cNvPr id="3" name="Content Placeholder 2">
            <a:extLst>
              <a:ext uri="{FF2B5EF4-FFF2-40B4-BE49-F238E27FC236}">
                <a16:creationId xmlns:a16="http://schemas.microsoft.com/office/drawing/2014/main" xmlns="" id="{C650BCFA-EC8F-4068-96CB-33F631F2CF67}"/>
              </a:ext>
            </a:extLst>
          </p:cNvPr>
          <p:cNvSpPr>
            <a:spLocks noGrp="1"/>
          </p:cNvSpPr>
          <p:nvPr>
            <p:ph idx="1"/>
          </p:nvPr>
        </p:nvSpPr>
        <p:spPr>
          <a:xfrm>
            <a:off x="450167" y="1610164"/>
            <a:ext cx="8299938" cy="4351338"/>
          </a:xfrm>
        </p:spPr>
        <p:txBody>
          <a:bodyPr/>
          <a:lstStyle/>
          <a:p>
            <a:pPr marL="0" indent="0">
              <a:buNone/>
            </a:pPr>
            <a:r>
              <a:rPr lang="en-US" sz="2400" dirty="0"/>
              <a:t>States have varying definitions for PII, but almost all states include the following in the definition:</a:t>
            </a:r>
          </a:p>
          <a:p>
            <a:pPr lvl="1"/>
            <a:r>
              <a:rPr lang="en-US" sz="2100" dirty="0"/>
              <a:t>First Name or Last Name</a:t>
            </a:r>
          </a:p>
          <a:p>
            <a:pPr lvl="1"/>
            <a:r>
              <a:rPr lang="en-US" sz="2100" dirty="0"/>
              <a:t>Social Security Number</a:t>
            </a:r>
          </a:p>
          <a:p>
            <a:pPr lvl="1"/>
            <a:r>
              <a:rPr lang="en-US" sz="2100" dirty="0"/>
              <a:t>State ID (Driver License, Passport) </a:t>
            </a:r>
          </a:p>
          <a:p>
            <a:pPr lvl="1"/>
            <a:r>
              <a:rPr lang="en-US" sz="2100" dirty="0"/>
              <a:t>Financial Account Information (account code, passcode, password) </a:t>
            </a:r>
            <a:endParaRPr lang="en-US" sz="2400" dirty="0"/>
          </a:p>
          <a:p>
            <a:pPr marL="0" indent="0">
              <a:buNone/>
            </a:pPr>
            <a:r>
              <a:rPr lang="en-US" sz="2400" dirty="0"/>
              <a:t>In 2003, California was the first state to enact a data breach notification law, which defined “personal information” to include an individual’s unencrypted first name or initial and last name, along with one or more of the following: (1) Social Security number; (2) driver’s license number or state-issued ID card number; or (3) account number or credit or debit card with any password or pin that would give access to the affected account.</a:t>
            </a:r>
            <a:r>
              <a:rPr lang="en-US" sz="2400" baseline="30000" dirty="0"/>
              <a:t>3</a:t>
            </a:r>
          </a:p>
          <a:p>
            <a:pPr marL="0" indent="0">
              <a:buNone/>
            </a:pPr>
            <a:endParaRPr lang="en-US" sz="2400" dirty="0"/>
          </a:p>
        </p:txBody>
      </p:sp>
      <p:sp>
        <p:nvSpPr>
          <p:cNvPr id="5" name="TextBox 4">
            <a:extLst>
              <a:ext uri="{FF2B5EF4-FFF2-40B4-BE49-F238E27FC236}">
                <a16:creationId xmlns:a16="http://schemas.microsoft.com/office/drawing/2014/main" xmlns="" id="{64EC1A43-AF1D-42ED-9D9A-B7B65BEAF419}"/>
              </a:ext>
            </a:extLst>
          </p:cNvPr>
          <p:cNvSpPr txBox="1"/>
          <p:nvPr/>
        </p:nvSpPr>
        <p:spPr>
          <a:xfrm>
            <a:off x="450167" y="6471138"/>
            <a:ext cx="7455876" cy="246221"/>
          </a:xfrm>
          <a:prstGeom prst="rect">
            <a:avLst/>
          </a:prstGeom>
          <a:noFill/>
        </p:spPr>
        <p:txBody>
          <a:bodyPr wrap="square" rtlCol="0">
            <a:spAutoFit/>
          </a:bodyPr>
          <a:lstStyle/>
          <a:p>
            <a:r>
              <a:rPr lang="en-US" sz="1000" dirty="0">
                <a:latin typeface="+mn-lt"/>
              </a:rPr>
              <a:t>3. California Civil Code s. 1798.29(e) and California Civ. Code s. 1798.82(f)</a:t>
            </a:r>
          </a:p>
        </p:txBody>
      </p:sp>
    </p:spTree>
    <p:extLst>
      <p:ext uri="{BB962C8B-B14F-4D97-AF65-F5344CB8AC3E}">
        <p14:creationId xmlns:p14="http://schemas.microsoft.com/office/powerpoint/2010/main" val="324458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0C48D-3219-4C92-A33C-C60DE2E12270}"/>
              </a:ext>
            </a:extLst>
          </p:cNvPr>
          <p:cNvSpPr>
            <a:spLocks noGrp="1"/>
          </p:cNvSpPr>
          <p:nvPr>
            <p:ph type="title"/>
          </p:nvPr>
        </p:nvSpPr>
        <p:spPr>
          <a:xfrm>
            <a:off x="567983" y="95274"/>
            <a:ext cx="7886700" cy="1325563"/>
          </a:xfrm>
        </p:spPr>
        <p:txBody>
          <a:bodyPr/>
          <a:lstStyle/>
          <a:p>
            <a:r>
              <a:rPr lang="en-US" sz="3600" dirty="0"/>
              <a:t>Other State PII Definitions:</a:t>
            </a:r>
          </a:p>
        </p:txBody>
      </p:sp>
      <p:sp>
        <p:nvSpPr>
          <p:cNvPr id="3" name="Content Placeholder 2">
            <a:extLst>
              <a:ext uri="{FF2B5EF4-FFF2-40B4-BE49-F238E27FC236}">
                <a16:creationId xmlns:a16="http://schemas.microsoft.com/office/drawing/2014/main" xmlns="" id="{C650BCFA-EC8F-4068-96CB-33F631F2CF67}"/>
              </a:ext>
            </a:extLst>
          </p:cNvPr>
          <p:cNvSpPr>
            <a:spLocks noGrp="1"/>
          </p:cNvSpPr>
          <p:nvPr>
            <p:ph idx="1"/>
          </p:nvPr>
        </p:nvSpPr>
        <p:spPr>
          <a:xfrm>
            <a:off x="628650" y="1322363"/>
            <a:ext cx="7886700" cy="4854600"/>
          </a:xfrm>
        </p:spPr>
        <p:txBody>
          <a:bodyPr/>
          <a:lstStyle/>
          <a:p>
            <a:pPr marL="0" indent="0">
              <a:buNone/>
            </a:pPr>
            <a:r>
              <a:rPr lang="en-US" sz="2400" dirty="0"/>
              <a:t>More than half of the states now have a more expansive definition of personal information than the original California statute.  Some states include:</a:t>
            </a:r>
          </a:p>
          <a:p>
            <a:pPr marL="0" indent="0">
              <a:buNone/>
            </a:pPr>
            <a:endParaRPr lang="en-US" sz="2400" dirty="0"/>
          </a:p>
          <a:p>
            <a:pPr lvl="1"/>
            <a:r>
              <a:rPr lang="en-US" sz="2000" dirty="0"/>
              <a:t>Login credentials: username and passwords or other account information</a:t>
            </a:r>
          </a:p>
          <a:p>
            <a:pPr lvl="1"/>
            <a:r>
              <a:rPr lang="en-US" sz="2000" dirty="0"/>
              <a:t>Biometric information - including fingerprints, voice prints, retina or iris scans, or facial imaging or facial geometry</a:t>
            </a:r>
          </a:p>
          <a:p>
            <a:pPr lvl="1"/>
            <a:r>
              <a:rPr lang="en-US" sz="2000" dirty="0"/>
              <a:t>Medical information</a:t>
            </a:r>
          </a:p>
          <a:p>
            <a:pPr lvl="1"/>
            <a:r>
              <a:rPr lang="en-US" sz="2000" dirty="0"/>
              <a:t>Health insurance information</a:t>
            </a:r>
          </a:p>
          <a:p>
            <a:pPr lvl="1"/>
            <a:r>
              <a:rPr lang="en-US" sz="2000" dirty="0"/>
              <a:t>DNA</a:t>
            </a:r>
          </a:p>
          <a:p>
            <a:pPr lvl="1"/>
            <a:r>
              <a:rPr lang="en-US" sz="2000" dirty="0"/>
              <a:t>Electronic signature </a:t>
            </a:r>
          </a:p>
          <a:p>
            <a:pPr lvl="1"/>
            <a:r>
              <a:rPr lang="en-US" sz="2000" dirty="0"/>
              <a:t>Mother’s maiden name</a:t>
            </a:r>
          </a:p>
          <a:p>
            <a:pPr lvl="1"/>
            <a:r>
              <a:rPr lang="en-US" sz="2000" dirty="0"/>
              <a:t>Employer code</a:t>
            </a:r>
          </a:p>
          <a:p>
            <a:pPr lvl="1"/>
            <a:r>
              <a:rPr lang="en-US" sz="2000" dirty="0"/>
              <a:t>Tax information</a:t>
            </a:r>
          </a:p>
        </p:txBody>
      </p:sp>
      <p:pic>
        <p:nvPicPr>
          <p:cNvPr id="6" name="Picture 5" descr="Clipart image of a brain.">
            <a:extLst>
              <a:ext uri="{FF2B5EF4-FFF2-40B4-BE49-F238E27FC236}">
                <a16:creationId xmlns:a16="http://schemas.microsoft.com/office/drawing/2014/main" xmlns="" id="{C3F8CADC-6D76-46A2-AC2D-A10236DF98C3}"/>
              </a:ext>
            </a:extLst>
          </p:cNvPr>
          <p:cNvPicPr>
            <a:picLocks noChangeAspect="1"/>
          </p:cNvPicPr>
          <p:nvPr/>
        </p:nvPicPr>
        <p:blipFill>
          <a:blip r:embed="rId2"/>
          <a:stretch>
            <a:fillRect/>
          </a:stretch>
        </p:blipFill>
        <p:spPr>
          <a:xfrm>
            <a:off x="5950522" y="4556760"/>
            <a:ext cx="2504161" cy="1669440"/>
          </a:xfrm>
          <a:prstGeom prst="rect">
            <a:avLst/>
          </a:prstGeom>
        </p:spPr>
      </p:pic>
    </p:spTree>
    <p:extLst>
      <p:ext uri="{BB962C8B-B14F-4D97-AF65-F5344CB8AC3E}">
        <p14:creationId xmlns:p14="http://schemas.microsoft.com/office/powerpoint/2010/main" val="953594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3A69CB4-D89E-4AB6-817B-0383FAB6EC1D}"/>
              </a:ext>
            </a:extLst>
          </p:cNvPr>
          <p:cNvSpPr>
            <a:spLocks noGrp="1"/>
          </p:cNvSpPr>
          <p:nvPr>
            <p:ph type="title"/>
          </p:nvPr>
        </p:nvSpPr>
        <p:spPr>
          <a:xfrm>
            <a:off x="628650" y="18255"/>
            <a:ext cx="7886700" cy="1325563"/>
          </a:xfrm>
        </p:spPr>
        <p:txBody>
          <a:bodyPr/>
          <a:lstStyle/>
          <a:p>
            <a:r>
              <a:rPr lang="en-US" sz="3600" dirty="0"/>
              <a:t>Notification Timing Requirements</a:t>
            </a:r>
            <a:endParaRPr lang="en-US" dirty="0"/>
          </a:p>
        </p:txBody>
      </p:sp>
      <p:sp>
        <p:nvSpPr>
          <p:cNvPr id="3" name="Content Placeholder 2">
            <a:extLst>
              <a:ext uri="{FF2B5EF4-FFF2-40B4-BE49-F238E27FC236}">
                <a16:creationId xmlns:a16="http://schemas.microsoft.com/office/drawing/2014/main" xmlns="" id="{4D17D14E-FA14-4AFB-BF13-A21A673AC169}"/>
              </a:ext>
            </a:extLst>
          </p:cNvPr>
          <p:cNvSpPr>
            <a:spLocks noGrp="1"/>
          </p:cNvSpPr>
          <p:nvPr>
            <p:ph idx="1"/>
          </p:nvPr>
        </p:nvSpPr>
        <p:spPr>
          <a:xfrm>
            <a:off x="628650" y="1139484"/>
            <a:ext cx="7886700" cy="5037480"/>
          </a:xfrm>
        </p:spPr>
        <p:txBody>
          <a:bodyPr/>
          <a:lstStyle/>
          <a:p>
            <a:pPr marL="0" indent="0">
              <a:buNone/>
            </a:pPr>
            <a:r>
              <a:rPr lang="en-US" sz="2400" dirty="0"/>
              <a:t>All 50 states have enacted legislation requiring private or governmental entities to notify individuals of security breaches of information involving personally identifiable information.</a:t>
            </a:r>
            <a:endParaRPr lang="en-US" sz="2400" baseline="30000" dirty="0"/>
          </a:p>
          <a:p>
            <a:r>
              <a:rPr lang="en-US" sz="2400" dirty="0"/>
              <a:t>States vary  on requirements for timing of notice</a:t>
            </a:r>
          </a:p>
          <a:p>
            <a:pPr lvl="2"/>
            <a:r>
              <a:rPr lang="en-US" sz="2000" dirty="0"/>
              <a:t>Illinois &amp; California laws say: “Notification shall be made in the most expedient time possible and without unreasonable delay, consistent with any measures necessary to determine the scope of the breach and restore the reasonable integrity, security and confidentiality of the data system.”</a:t>
            </a:r>
            <a:r>
              <a:rPr lang="en-US" sz="2000" baseline="30000" dirty="0"/>
              <a:t>4</a:t>
            </a:r>
          </a:p>
          <a:p>
            <a:pPr lvl="2"/>
            <a:r>
              <a:rPr lang="en-US" sz="2000" dirty="0"/>
              <a:t>Maryland law says: “Notification shall be given as soon as reasonably practicable but not later than 45 days after the business discovers or is notified of the breach of the security of the system,”</a:t>
            </a:r>
            <a:r>
              <a:rPr lang="en-US" sz="2000" baseline="30000" dirty="0"/>
              <a:t>5</a:t>
            </a:r>
            <a:r>
              <a:rPr lang="en-US" sz="2000" dirty="0"/>
              <a:t> except for special circumstances.</a:t>
            </a:r>
          </a:p>
        </p:txBody>
      </p:sp>
      <p:sp>
        <p:nvSpPr>
          <p:cNvPr id="4" name="TextBox 3">
            <a:extLst>
              <a:ext uri="{FF2B5EF4-FFF2-40B4-BE49-F238E27FC236}">
                <a16:creationId xmlns:a16="http://schemas.microsoft.com/office/drawing/2014/main" xmlns="" id="{E3C710F1-CF4B-48B1-8074-F8A18221CC43}"/>
              </a:ext>
            </a:extLst>
          </p:cNvPr>
          <p:cNvSpPr txBox="1"/>
          <p:nvPr/>
        </p:nvSpPr>
        <p:spPr>
          <a:xfrm>
            <a:off x="628650" y="6150930"/>
            <a:ext cx="7886700" cy="400110"/>
          </a:xfrm>
          <a:prstGeom prst="rect">
            <a:avLst/>
          </a:prstGeom>
          <a:noFill/>
        </p:spPr>
        <p:txBody>
          <a:bodyPr wrap="square" rtlCol="0">
            <a:spAutoFit/>
          </a:bodyPr>
          <a:lstStyle/>
          <a:p>
            <a:r>
              <a:rPr lang="en-US" sz="1000" dirty="0">
                <a:latin typeface="+mn-lt"/>
              </a:rPr>
              <a:t>4. Illinois 815 Ill. Comp Stat. Ann. 530/1–/30 (2006), as amended 2016; Cal. Civ. Code §§ 1798.29, 1798.80, 1798.82 (as amended, 2016) </a:t>
            </a:r>
          </a:p>
          <a:p>
            <a:r>
              <a:rPr lang="en-US" sz="1000" dirty="0">
                <a:latin typeface="+mn-lt"/>
              </a:rPr>
              <a:t>5. Md. Code Ann., Com. Law § 14-3501–3508 (2007); as amended (2017)</a:t>
            </a:r>
          </a:p>
        </p:txBody>
      </p:sp>
    </p:spTree>
    <p:extLst>
      <p:ext uri="{BB962C8B-B14F-4D97-AF65-F5344CB8AC3E}">
        <p14:creationId xmlns:p14="http://schemas.microsoft.com/office/powerpoint/2010/main" val="3580451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3A69CB4-D89E-4AB6-817B-0383FAB6EC1D}"/>
              </a:ext>
            </a:extLst>
          </p:cNvPr>
          <p:cNvSpPr>
            <a:spLocks noGrp="1"/>
          </p:cNvSpPr>
          <p:nvPr>
            <p:ph type="title"/>
          </p:nvPr>
        </p:nvSpPr>
        <p:spPr>
          <a:xfrm>
            <a:off x="218049" y="209523"/>
            <a:ext cx="8707902" cy="994619"/>
          </a:xfrm>
        </p:spPr>
        <p:txBody>
          <a:bodyPr/>
          <a:lstStyle/>
          <a:p>
            <a:r>
              <a:rPr lang="en-US" sz="3600" dirty="0"/>
              <a:t>Notification Content &amp; Method Requirements</a:t>
            </a:r>
            <a:endParaRPr lang="en-US" dirty="0"/>
          </a:p>
        </p:txBody>
      </p:sp>
      <p:sp>
        <p:nvSpPr>
          <p:cNvPr id="3" name="Content Placeholder 2">
            <a:extLst>
              <a:ext uri="{FF2B5EF4-FFF2-40B4-BE49-F238E27FC236}">
                <a16:creationId xmlns:a16="http://schemas.microsoft.com/office/drawing/2014/main" xmlns="" id="{4D17D14E-FA14-4AFB-BF13-A21A673AC169}"/>
              </a:ext>
            </a:extLst>
          </p:cNvPr>
          <p:cNvSpPr>
            <a:spLocks noGrp="1"/>
          </p:cNvSpPr>
          <p:nvPr>
            <p:ph idx="1"/>
          </p:nvPr>
        </p:nvSpPr>
        <p:spPr>
          <a:xfrm>
            <a:off x="379828" y="1204142"/>
            <a:ext cx="8328074" cy="5037480"/>
          </a:xfrm>
        </p:spPr>
        <p:txBody>
          <a:bodyPr/>
          <a:lstStyle/>
          <a:p>
            <a:pPr marL="0" indent="0">
              <a:buNone/>
            </a:pPr>
            <a:r>
              <a:rPr lang="en-US" sz="2400" dirty="0"/>
              <a:t>State laws also vary on the required content &amp; method of notice.</a:t>
            </a:r>
          </a:p>
          <a:p>
            <a:pPr marL="0" indent="0">
              <a:buNone/>
            </a:pPr>
            <a:r>
              <a:rPr lang="en-US" sz="2000" dirty="0"/>
              <a:t>California law says: “Breach notification to California residents must be in written form, using plain language in no smaller than 10-point type. The notification shall be titled “Notice of Data Breach,” and use the following clearly and conspicuously displayed headings:(1) “What Happened”;(2)“What Information Was Involved”;(3) “What We Are Doing”;(4) “What You Can Do”; and (5) “For More Information.”</a:t>
            </a:r>
            <a:r>
              <a:rPr lang="en-US" sz="2000" baseline="30000" dirty="0"/>
              <a:t>6</a:t>
            </a:r>
          </a:p>
          <a:p>
            <a:endParaRPr lang="en-US" sz="1200" baseline="30000" dirty="0"/>
          </a:p>
          <a:p>
            <a:pPr marL="0" indent="0">
              <a:buNone/>
            </a:pPr>
            <a:r>
              <a:rPr lang="en-US" sz="2000" dirty="0"/>
              <a:t>Illinois law says: “Notice must include contact information for credit reporting agencies and the Federal Trade Commission, along with a statement that the individual can obtain information from these sources about fraud alerts and security freezes.” “For a breach of username/email and password credentials, notice may be provided in electronic or other form directing the Illinois resident whose personal information has been breached to promptly change his or her username or password and security question or answer, as applicable, or to take other steps appropriate to protect all online accounts for which the resident uses the same username or email address and password or security question and answer.”</a:t>
            </a:r>
            <a:r>
              <a:rPr lang="en-US" sz="2000" baseline="30000" dirty="0"/>
              <a:t> 7</a:t>
            </a:r>
          </a:p>
          <a:p>
            <a:endParaRPr lang="en-US" sz="2000" dirty="0"/>
          </a:p>
        </p:txBody>
      </p:sp>
      <p:sp>
        <p:nvSpPr>
          <p:cNvPr id="4" name="TextBox 3">
            <a:extLst>
              <a:ext uri="{FF2B5EF4-FFF2-40B4-BE49-F238E27FC236}">
                <a16:creationId xmlns:a16="http://schemas.microsoft.com/office/drawing/2014/main" xmlns="" id="{E3C710F1-CF4B-48B1-8074-F8A18221CC43}"/>
              </a:ext>
            </a:extLst>
          </p:cNvPr>
          <p:cNvSpPr txBox="1"/>
          <p:nvPr/>
        </p:nvSpPr>
        <p:spPr>
          <a:xfrm>
            <a:off x="436098" y="6389297"/>
            <a:ext cx="7886700" cy="400110"/>
          </a:xfrm>
          <a:prstGeom prst="rect">
            <a:avLst/>
          </a:prstGeom>
          <a:noFill/>
        </p:spPr>
        <p:txBody>
          <a:bodyPr wrap="square" rtlCol="0">
            <a:spAutoFit/>
          </a:bodyPr>
          <a:lstStyle/>
          <a:p>
            <a:r>
              <a:rPr lang="en-US" sz="1000" dirty="0">
                <a:latin typeface="+mn-lt"/>
              </a:rPr>
              <a:t>6. Cal. Civ. Code §§ 1798.29, 1798.80, 1798.82 (as amended, 2016)</a:t>
            </a:r>
          </a:p>
          <a:p>
            <a:r>
              <a:rPr lang="en-US" sz="1000" dirty="0">
                <a:latin typeface="+mn-lt"/>
              </a:rPr>
              <a:t>7. Illinois 815 Ill. Comp Stat. Ann. 530/1–/30 (2006), as amended 2016 </a:t>
            </a:r>
          </a:p>
        </p:txBody>
      </p:sp>
    </p:spTree>
    <p:extLst>
      <p:ext uri="{BB962C8B-B14F-4D97-AF65-F5344CB8AC3E}">
        <p14:creationId xmlns:p14="http://schemas.microsoft.com/office/powerpoint/2010/main" val="2545179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C867CB-906F-4678-8033-27446B66CE83}"/>
              </a:ext>
            </a:extLst>
          </p:cNvPr>
          <p:cNvSpPr>
            <a:spLocks noGrp="1"/>
          </p:cNvSpPr>
          <p:nvPr>
            <p:ph type="title"/>
          </p:nvPr>
        </p:nvSpPr>
        <p:spPr>
          <a:xfrm>
            <a:off x="226623" y="182246"/>
            <a:ext cx="8692294" cy="1325563"/>
          </a:xfrm>
        </p:spPr>
        <p:txBody>
          <a:bodyPr/>
          <a:lstStyle/>
          <a:p>
            <a:r>
              <a:rPr lang="en-US" dirty="0"/>
              <a:t>Summary of U.S. State Data Breach Notification Statutes – Who Must be Notified</a:t>
            </a:r>
            <a:r>
              <a:rPr lang="en-US" baseline="30000" dirty="0"/>
              <a:t>8</a:t>
            </a:r>
          </a:p>
        </p:txBody>
      </p:sp>
      <p:sp>
        <p:nvSpPr>
          <p:cNvPr id="7" name="TextBox 6">
            <a:extLst>
              <a:ext uri="{FF2B5EF4-FFF2-40B4-BE49-F238E27FC236}">
                <a16:creationId xmlns:a16="http://schemas.microsoft.com/office/drawing/2014/main" xmlns="" id="{12B469FA-CB44-42AA-A755-D4BEFDA92F84}"/>
              </a:ext>
            </a:extLst>
          </p:cNvPr>
          <p:cNvSpPr txBox="1"/>
          <p:nvPr/>
        </p:nvSpPr>
        <p:spPr>
          <a:xfrm>
            <a:off x="407963" y="6414868"/>
            <a:ext cx="8145194" cy="246221"/>
          </a:xfrm>
          <a:prstGeom prst="rect">
            <a:avLst/>
          </a:prstGeom>
          <a:noFill/>
        </p:spPr>
        <p:txBody>
          <a:bodyPr wrap="square" rtlCol="0">
            <a:spAutoFit/>
          </a:bodyPr>
          <a:lstStyle/>
          <a:p>
            <a:r>
              <a:rPr lang="en-US" sz="1000" dirty="0">
                <a:latin typeface="+mn-lt"/>
              </a:rPr>
              <a:t>8. https://www.dwt.com/statedatabreachstatutes/</a:t>
            </a:r>
          </a:p>
        </p:txBody>
      </p:sp>
      <p:pic>
        <p:nvPicPr>
          <p:cNvPr id="6" name="Picture 5" descr="Image of a map of the U.S. showing different state data breach notification requirements.">
            <a:extLst>
              <a:ext uri="{FF2B5EF4-FFF2-40B4-BE49-F238E27FC236}">
                <a16:creationId xmlns:a16="http://schemas.microsoft.com/office/drawing/2014/main" xmlns="" id="{3211379E-E161-413A-AD1D-EA4E68511E5D}"/>
              </a:ext>
            </a:extLst>
          </p:cNvPr>
          <p:cNvPicPr>
            <a:picLocks noChangeAspect="1"/>
          </p:cNvPicPr>
          <p:nvPr/>
        </p:nvPicPr>
        <p:blipFill>
          <a:blip r:embed="rId2"/>
          <a:stretch>
            <a:fillRect/>
          </a:stretch>
        </p:blipFill>
        <p:spPr>
          <a:xfrm>
            <a:off x="509168" y="1477696"/>
            <a:ext cx="7942783" cy="4855332"/>
          </a:xfrm>
          <a:prstGeom prst="rect">
            <a:avLst/>
          </a:prstGeom>
        </p:spPr>
      </p:pic>
    </p:spTree>
    <p:extLst>
      <p:ext uri="{BB962C8B-B14F-4D97-AF65-F5344CB8AC3E}">
        <p14:creationId xmlns:p14="http://schemas.microsoft.com/office/powerpoint/2010/main" val="28752301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3A69CB4-D89E-4AB6-817B-0383FAB6EC1D}"/>
              </a:ext>
            </a:extLst>
          </p:cNvPr>
          <p:cNvSpPr>
            <a:spLocks noGrp="1"/>
          </p:cNvSpPr>
          <p:nvPr>
            <p:ph type="title"/>
          </p:nvPr>
        </p:nvSpPr>
        <p:spPr/>
        <p:txBody>
          <a:bodyPr/>
          <a:lstStyle/>
          <a:p>
            <a:pPr marL="0" indent="0">
              <a:buNone/>
            </a:pPr>
            <a:r>
              <a:rPr lang="en-US" sz="3600" dirty="0"/>
              <a:t>Impact of CISA on State Data Breach Laws</a:t>
            </a:r>
          </a:p>
        </p:txBody>
      </p:sp>
      <p:sp>
        <p:nvSpPr>
          <p:cNvPr id="4" name="Content Placeholder 3">
            <a:extLst>
              <a:ext uri="{FF2B5EF4-FFF2-40B4-BE49-F238E27FC236}">
                <a16:creationId xmlns:a16="http://schemas.microsoft.com/office/drawing/2014/main" xmlns="" id="{A5D66B82-D46F-436A-8FFF-87B57D3A0C7F}"/>
              </a:ext>
            </a:extLst>
          </p:cNvPr>
          <p:cNvSpPr>
            <a:spLocks noGrp="1"/>
          </p:cNvSpPr>
          <p:nvPr>
            <p:ph idx="1"/>
          </p:nvPr>
        </p:nvSpPr>
        <p:spPr>
          <a:xfrm>
            <a:off x="628650" y="1690689"/>
            <a:ext cx="7886700" cy="4486274"/>
          </a:xfrm>
        </p:spPr>
        <p:txBody>
          <a:bodyPr/>
          <a:lstStyle/>
          <a:p>
            <a:pPr marL="0" indent="0">
              <a:buNone/>
            </a:pPr>
            <a:r>
              <a:rPr lang="en-US" dirty="0"/>
              <a:t>The Cybersecurity Information Sharing Act (CISA) is an information sharing bill that allows private companies, state, and local governments to share data breach indicator information with the federal government, and includes provisions for preventing the sharing of data known to be both personally identifiable and irrelevant to cyber security.</a:t>
            </a:r>
            <a:r>
              <a:rPr lang="en-US" baseline="30000" dirty="0"/>
              <a:t>9</a:t>
            </a:r>
          </a:p>
          <a:p>
            <a:pPr marL="0" indent="0">
              <a:buNone/>
            </a:pPr>
            <a:r>
              <a:rPr lang="en-US" dirty="0"/>
              <a:t>CISA also includes a provision preempting any state law that restricts or otherwise regulates an activity that CISA authorizes. CISA’s authorization for sharing cyber threat indicators and defensive measures overrides conflicting federal and state laws.</a:t>
            </a:r>
          </a:p>
          <a:p>
            <a:r>
              <a:rPr lang="en-US" dirty="0"/>
              <a:t>See Week 8, Lesson 16 for more information on CISA</a:t>
            </a:r>
          </a:p>
          <a:p>
            <a:pPr marL="0" indent="0">
              <a:buNone/>
            </a:pPr>
            <a:endParaRPr lang="en-US" dirty="0"/>
          </a:p>
          <a:p>
            <a:pPr marL="0" indent="0">
              <a:buNone/>
            </a:pPr>
            <a:endParaRPr lang="en-US" dirty="0"/>
          </a:p>
          <a:p>
            <a:pPr marL="0" indent="0">
              <a:buNone/>
            </a:pPr>
            <a:endParaRPr lang="en-US" dirty="0"/>
          </a:p>
        </p:txBody>
      </p:sp>
      <p:sp>
        <p:nvSpPr>
          <p:cNvPr id="5" name="TextBox 4">
            <a:extLst>
              <a:ext uri="{FF2B5EF4-FFF2-40B4-BE49-F238E27FC236}">
                <a16:creationId xmlns:a16="http://schemas.microsoft.com/office/drawing/2014/main" xmlns="" id="{A87A8C02-42CC-494E-B1FC-5DC95A1702AA}"/>
              </a:ext>
            </a:extLst>
          </p:cNvPr>
          <p:cNvSpPr txBox="1"/>
          <p:nvPr/>
        </p:nvSpPr>
        <p:spPr>
          <a:xfrm>
            <a:off x="628650" y="6492874"/>
            <a:ext cx="8416876" cy="246221"/>
          </a:xfrm>
          <a:prstGeom prst="rect">
            <a:avLst/>
          </a:prstGeom>
          <a:noFill/>
        </p:spPr>
        <p:txBody>
          <a:bodyPr wrap="square" rtlCol="0">
            <a:spAutoFit/>
          </a:bodyPr>
          <a:lstStyle/>
          <a:p>
            <a:r>
              <a:rPr lang="en-US" sz="1000" dirty="0">
                <a:latin typeface="+mn-lt"/>
              </a:rPr>
              <a:t>9. 6 U.S.C. §§ 1501 to 1510</a:t>
            </a:r>
          </a:p>
        </p:txBody>
      </p:sp>
      <p:pic>
        <p:nvPicPr>
          <p:cNvPr id="9" name="Picture 8" descr="Image of a hacker standing in front of binary code.">
            <a:extLst>
              <a:ext uri="{FF2B5EF4-FFF2-40B4-BE49-F238E27FC236}">
                <a16:creationId xmlns:a16="http://schemas.microsoft.com/office/drawing/2014/main" xmlns="" id="{68B2DC2D-3839-421A-B865-FB067DE561E1}"/>
              </a:ext>
            </a:extLst>
          </p:cNvPr>
          <p:cNvPicPr>
            <a:picLocks noChangeAspect="1"/>
          </p:cNvPicPr>
          <p:nvPr/>
        </p:nvPicPr>
        <p:blipFill>
          <a:blip r:embed="rId2"/>
          <a:stretch>
            <a:fillRect/>
          </a:stretch>
        </p:blipFill>
        <p:spPr>
          <a:xfrm>
            <a:off x="6527005" y="5167311"/>
            <a:ext cx="1988345" cy="1325563"/>
          </a:xfrm>
          <a:prstGeom prst="rect">
            <a:avLst/>
          </a:prstGeom>
        </p:spPr>
      </p:pic>
    </p:spTree>
    <p:extLst>
      <p:ext uri="{BB962C8B-B14F-4D97-AF65-F5344CB8AC3E}">
        <p14:creationId xmlns:p14="http://schemas.microsoft.com/office/powerpoint/2010/main" val="1280432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873CA1-AB26-4CC9-BD7D-8B6C9648ED66}"/>
              </a:ext>
            </a:extLst>
          </p:cNvPr>
          <p:cNvSpPr>
            <a:spLocks noGrp="1"/>
          </p:cNvSpPr>
          <p:nvPr>
            <p:ph type="title"/>
          </p:nvPr>
        </p:nvSpPr>
        <p:spPr>
          <a:xfrm>
            <a:off x="628650" y="297058"/>
            <a:ext cx="7886700" cy="1325563"/>
          </a:xfrm>
        </p:spPr>
        <p:txBody>
          <a:bodyPr/>
          <a:lstStyle/>
          <a:p>
            <a:r>
              <a:rPr lang="en-US" dirty="0"/>
              <a:t>CISA and State Limitations</a:t>
            </a:r>
          </a:p>
        </p:txBody>
      </p:sp>
      <p:sp>
        <p:nvSpPr>
          <p:cNvPr id="3" name="Content Placeholder 2">
            <a:extLst>
              <a:ext uri="{FF2B5EF4-FFF2-40B4-BE49-F238E27FC236}">
                <a16:creationId xmlns:a16="http://schemas.microsoft.com/office/drawing/2014/main" xmlns="" id="{E9BD0D77-0918-4821-A792-226DDBD205F1}"/>
              </a:ext>
            </a:extLst>
          </p:cNvPr>
          <p:cNvSpPr>
            <a:spLocks noGrp="1"/>
          </p:cNvSpPr>
          <p:nvPr>
            <p:ph idx="1"/>
          </p:nvPr>
        </p:nvSpPr>
        <p:spPr>
          <a:xfrm>
            <a:off x="628650" y="1443686"/>
            <a:ext cx="7886700" cy="4733278"/>
          </a:xfrm>
        </p:spPr>
        <p:txBody>
          <a:bodyPr/>
          <a:lstStyle/>
          <a:p>
            <a:pPr marL="0" indent="0">
              <a:buNone/>
            </a:pPr>
            <a:r>
              <a:rPr lang="en-US" dirty="0"/>
              <a:t>Per CISA, “states may use data breach information to prevent, investigate and prosecute violators specifically for cybersecurity purposes. The bill also specifies that any information shared with the state will be exempt from release under disclosure laws.”</a:t>
            </a:r>
            <a:r>
              <a:rPr lang="en-US" baseline="30000" dirty="0"/>
              <a:t>10</a:t>
            </a:r>
          </a:p>
          <a:p>
            <a:pPr marL="0" indent="0">
              <a:buNone/>
            </a:pPr>
            <a:r>
              <a:rPr lang="en-US" dirty="0"/>
              <a:t>CISA prohibits states from using cyber threat indicators or defensive measures to regulate the lawful activity of any entity.</a:t>
            </a:r>
          </a:p>
          <a:p>
            <a:pPr marL="0" indent="0">
              <a:buNone/>
            </a:pPr>
            <a:r>
              <a:rPr lang="en-US" dirty="0"/>
              <a:t>“CISA also limits how threat indicator information provided by outside entities to state governments can be used, pre-empting certain state laws on data security.”</a:t>
            </a:r>
          </a:p>
          <a:p>
            <a:pPr marL="0" indent="0">
              <a:buNone/>
            </a:pPr>
            <a:r>
              <a:rPr lang="en-US" dirty="0"/>
              <a:t>CISA requires the federal government to share threat indicator information with states but with limitations: distribution “when the federal government deems the sharing ‘appropriate’ and after the government has time to review the information and remove any personal information or any reference to a person not directly related to a cybersecurity threat.”</a:t>
            </a:r>
          </a:p>
          <a:p>
            <a:pPr marL="0" indent="0">
              <a:buNone/>
            </a:pPr>
            <a:endParaRPr lang="en-US" dirty="0"/>
          </a:p>
        </p:txBody>
      </p:sp>
      <p:sp>
        <p:nvSpPr>
          <p:cNvPr id="4" name="TextBox 3">
            <a:extLst>
              <a:ext uri="{FF2B5EF4-FFF2-40B4-BE49-F238E27FC236}">
                <a16:creationId xmlns:a16="http://schemas.microsoft.com/office/drawing/2014/main" xmlns="" id="{FEFDCD2E-08E1-49D2-BB63-8C4D3266B769}"/>
              </a:ext>
            </a:extLst>
          </p:cNvPr>
          <p:cNvSpPr txBox="1"/>
          <p:nvPr/>
        </p:nvSpPr>
        <p:spPr>
          <a:xfrm>
            <a:off x="628650" y="6492874"/>
            <a:ext cx="7886700" cy="246221"/>
          </a:xfrm>
          <a:prstGeom prst="rect">
            <a:avLst/>
          </a:prstGeom>
          <a:noFill/>
        </p:spPr>
        <p:txBody>
          <a:bodyPr wrap="square" rtlCol="0">
            <a:spAutoFit/>
          </a:bodyPr>
          <a:lstStyle/>
          <a:p>
            <a:r>
              <a:rPr lang="en-US" sz="1000" dirty="0">
                <a:latin typeface="+mn-lt"/>
              </a:rPr>
              <a:t>10. http://www.ncsl.org/blog/2015/11/13/what-federal-cybersecurity-legislation-means-for-states.aspx, 6 U.S.C. §§ 1501 to 1510 </a:t>
            </a:r>
          </a:p>
        </p:txBody>
      </p:sp>
      <p:pic>
        <p:nvPicPr>
          <p:cNvPr id="6" name="Picture 5" descr="Outline of the United States.">
            <a:extLst>
              <a:ext uri="{FF2B5EF4-FFF2-40B4-BE49-F238E27FC236}">
                <a16:creationId xmlns:a16="http://schemas.microsoft.com/office/drawing/2014/main" xmlns="" id="{88146397-FEF3-497F-AB2C-549B59065987}"/>
              </a:ext>
            </a:extLst>
          </p:cNvPr>
          <p:cNvPicPr>
            <a:picLocks noChangeAspect="1"/>
          </p:cNvPicPr>
          <p:nvPr/>
        </p:nvPicPr>
        <p:blipFill>
          <a:blip r:embed="rId2"/>
          <a:stretch>
            <a:fillRect/>
          </a:stretch>
        </p:blipFill>
        <p:spPr>
          <a:xfrm>
            <a:off x="6870928" y="297058"/>
            <a:ext cx="1810997" cy="1146627"/>
          </a:xfrm>
          <a:prstGeom prst="rect">
            <a:avLst/>
          </a:prstGeom>
        </p:spPr>
      </p:pic>
    </p:spTree>
    <p:extLst>
      <p:ext uri="{BB962C8B-B14F-4D97-AF65-F5344CB8AC3E}">
        <p14:creationId xmlns:p14="http://schemas.microsoft.com/office/powerpoint/2010/main" val="3273615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F50E8D1-BE13-413A-BD02-AD30FE4FDF66}"/>
              </a:ext>
            </a:extLst>
          </p:cNvPr>
          <p:cNvSpPr>
            <a:spLocks noGrp="1"/>
          </p:cNvSpPr>
          <p:nvPr>
            <p:ph type="title"/>
          </p:nvPr>
        </p:nvSpPr>
        <p:spPr/>
        <p:txBody>
          <a:bodyPr/>
          <a:lstStyle/>
          <a:p>
            <a:r>
              <a:rPr lang="en-US" dirty="0"/>
              <a:t>State Data Breach Law Assessment</a:t>
            </a:r>
          </a:p>
        </p:txBody>
      </p:sp>
      <p:sp>
        <p:nvSpPr>
          <p:cNvPr id="3" name="Content Placeholder 2">
            <a:extLst>
              <a:ext uri="{FF2B5EF4-FFF2-40B4-BE49-F238E27FC236}">
                <a16:creationId xmlns:a16="http://schemas.microsoft.com/office/drawing/2014/main" xmlns="" id="{6E621E76-14A0-4E2D-8E78-265B0CB04832}"/>
              </a:ext>
            </a:extLst>
          </p:cNvPr>
          <p:cNvSpPr>
            <a:spLocks noGrp="1"/>
          </p:cNvSpPr>
          <p:nvPr>
            <p:ph idx="1"/>
          </p:nvPr>
        </p:nvSpPr>
        <p:spPr>
          <a:xfrm>
            <a:off x="628650" y="1690689"/>
            <a:ext cx="7886700" cy="4486274"/>
          </a:xfrm>
        </p:spPr>
        <p:txBody>
          <a:bodyPr/>
          <a:lstStyle/>
          <a:p>
            <a:pPr marL="0" indent="0">
              <a:buNone/>
            </a:pPr>
            <a:r>
              <a:rPr lang="en-US" sz="2800" b="1" dirty="0"/>
              <a:t>True or False</a:t>
            </a:r>
          </a:p>
          <a:p>
            <a:r>
              <a:rPr lang="en-US" sz="2400" dirty="0"/>
              <a:t>All states enforce the same data breach laws.</a:t>
            </a:r>
          </a:p>
          <a:p>
            <a:r>
              <a:rPr lang="en-US" sz="2400" dirty="0"/>
              <a:t>If anyone who is not specifically authorized to do so views such data, the organization charged with protecting that information is said to have suffered a data breach. </a:t>
            </a:r>
          </a:p>
          <a:p>
            <a:r>
              <a:rPr lang="en-US" sz="2400" dirty="0"/>
              <a:t>Some states specifically outline what reasonable security measures entail, while others give more flexibility to organizations who have possession of PII.  </a:t>
            </a:r>
          </a:p>
          <a:p>
            <a:r>
              <a:rPr lang="en-US" sz="2400" dirty="0"/>
              <a:t>All states have the same definition for PII.  </a:t>
            </a:r>
          </a:p>
          <a:p>
            <a:r>
              <a:rPr lang="en-US" sz="2400" dirty="0"/>
              <a:t>All states require individuals be notified of a data breach involving that person’s PII. </a:t>
            </a:r>
          </a:p>
          <a:p>
            <a:endParaRPr lang="en-US" sz="2400" dirty="0"/>
          </a:p>
          <a:p>
            <a:endParaRPr lang="en-US" sz="2400" dirty="0"/>
          </a:p>
          <a:p>
            <a:endParaRPr lang="en-US" sz="2400" dirty="0"/>
          </a:p>
        </p:txBody>
      </p:sp>
    </p:spTree>
    <p:extLst>
      <p:ext uri="{BB962C8B-B14F-4D97-AF65-F5344CB8AC3E}">
        <p14:creationId xmlns:p14="http://schemas.microsoft.com/office/powerpoint/2010/main" val="2770527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49909"/>
            <a:ext cx="7886700" cy="1325563"/>
          </a:xfrm>
        </p:spPr>
        <p:txBody>
          <a:bodyPr/>
          <a:lstStyle/>
          <a:p>
            <a:pPr eaLnBrk="1" hangingPunct="1"/>
            <a:r>
              <a:rPr lang="en-US" dirty="0"/>
              <a:t>Lesson Outline: U.S. State Legislation</a:t>
            </a:r>
          </a:p>
        </p:txBody>
      </p:sp>
      <p:sp>
        <p:nvSpPr>
          <p:cNvPr id="14338" name="Content Placeholder 2"/>
          <p:cNvSpPr>
            <a:spLocks noGrp="1"/>
          </p:cNvSpPr>
          <p:nvPr>
            <p:ph idx="1"/>
          </p:nvPr>
        </p:nvSpPr>
        <p:spPr>
          <a:xfrm>
            <a:off x="1271367" y="1253331"/>
            <a:ext cx="6236384" cy="4351338"/>
          </a:xfrm>
        </p:spPr>
        <p:txBody>
          <a:bodyPr/>
          <a:lstStyle/>
          <a:p>
            <a:pPr marL="457200" indent="-457200">
              <a:buAutoNum type="arabicPeriod"/>
            </a:pPr>
            <a:r>
              <a:rPr lang="en-US" sz="2400" dirty="0"/>
              <a:t>Data Breach Laws</a:t>
            </a:r>
          </a:p>
          <a:p>
            <a:pPr marL="342900" lvl="1" indent="0">
              <a:buNone/>
            </a:pPr>
            <a:r>
              <a:rPr lang="en-US" sz="2100" dirty="0"/>
              <a:t>a. </a:t>
            </a:r>
            <a:r>
              <a:rPr lang="en-US" sz="2000" dirty="0"/>
              <a:t>Entities Subject to Data Breach Laws</a:t>
            </a:r>
          </a:p>
          <a:p>
            <a:pPr marL="342900" lvl="1" indent="0">
              <a:buNone/>
            </a:pPr>
            <a:r>
              <a:rPr lang="en-US" sz="2000" dirty="0"/>
              <a:t>b. Requirements for Reasonable Security Measures</a:t>
            </a:r>
          </a:p>
          <a:p>
            <a:pPr marL="342900" lvl="1" indent="0">
              <a:buNone/>
            </a:pPr>
            <a:r>
              <a:rPr lang="en-US" sz="2000" dirty="0"/>
              <a:t>c. Definitions of Personally Identifiable Information</a:t>
            </a:r>
          </a:p>
          <a:p>
            <a:pPr marL="342900" lvl="1" indent="0">
              <a:buNone/>
            </a:pPr>
            <a:r>
              <a:rPr lang="en-US" sz="2000" dirty="0"/>
              <a:t>d. Notification Requirements</a:t>
            </a:r>
          </a:p>
          <a:p>
            <a:pPr marL="342900" lvl="1" indent="0">
              <a:buNone/>
            </a:pPr>
            <a:r>
              <a:rPr lang="en-US" sz="2000" dirty="0"/>
              <a:t>e. Impact of CISA on State Data Breach Laws</a:t>
            </a:r>
          </a:p>
          <a:p>
            <a:pPr marL="0" indent="0">
              <a:buNone/>
            </a:pPr>
            <a:r>
              <a:rPr lang="en-US" sz="2400" dirty="0"/>
              <a:t>2. Electronic Surveillance Laws</a:t>
            </a:r>
          </a:p>
          <a:p>
            <a:pPr marL="0" indent="0">
              <a:buNone/>
            </a:pPr>
            <a:r>
              <a:rPr lang="en-US" sz="2400" dirty="0"/>
              <a:t>3. Computer Crime Legislation</a:t>
            </a:r>
          </a:p>
          <a:p>
            <a:pPr marL="0" indent="0">
              <a:buNone/>
            </a:pPr>
            <a:r>
              <a:rPr lang="en-US" sz="2400" dirty="0"/>
              <a:t>4. Electronic Stalking and Harassment Laws</a:t>
            </a:r>
          </a:p>
          <a:p>
            <a:pPr marL="0" indent="0">
              <a:buNone/>
            </a:pPr>
            <a:r>
              <a:rPr lang="en-US" sz="2400" dirty="0"/>
              <a:t>5. Privacy Laws</a:t>
            </a:r>
          </a:p>
          <a:p>
            <a:pPr marL="0" indent="0">
              <a:buNone/>
            </a:pPr>
            <a:r>
              <a:rPr lang="en-US" sz="2400" dirty="0"/>
              <a:t>6. Biometric Laws</a:t>
            </a:r>
          </a:p>
          <a:p>
            <a:pPr marL="0" indent="0">
              <a:buNone/>
            </a:pPr>
            <a:r>
              <a:rPr lang="en-US" sz="2400" dirty="0"/>
              <a:t>7. Social Media Privacy Legislation</a:t>
            </a:r>
          </a:p>
          <a:p>
            <a:pPr marL="0" indent="0">
              <a:buNone/>
            </a:pPr>
            <a:r>
              <a:rPr lang="en-US" sz="2400" dirty="0"/>
              <a:t>8. Cybercrime Revenge Porn Laws </a:t>
            </a:r>
            <a:endParaRPr lang="en-US" sz="2000" dirty="0"/>
          </a:p>
        </p:txBody>
      </p:sp>
      <p:pic>
        <p:nvPicPr>
          <p:cNvPr id="3" name="Picture 2" descr="Clipart of the scales of justice">
            <a:extLst>
              <a:ext uri="{FF2B5EF4-FFF2-40B4-BE49-F238E27FC236}">
                <a16:creationId xmlns:a16="http://schemas.microsoft.com/office/drawing/2014/main" xmlns="" id="{4504282E-684E-441E-AB5D-3A8C08B55DAE}"/>
              </a:ext>
            </a:extLst>
          </p:cNvPr>
          <p:cNvPicPr>
            <a:picLocks noChangeAspect="1"/>
          </p:cNvPicPr>
          <p:nvPr/>
        </p:nvPicPr>
        <p:blipFill>
          <a:blip r:embed="rId3"/>
          <a:stretch>
            <a:fillRect/>
          </a:stretch>
        </p:blipFill>
        <p:spPr>
          <a:xfrm>
            <a:off x="6659293" y="4289060"/>
            <a:ext cx="2147082" cy="2039129"/>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F50E8D1-BE13-413A-BD02-AD30FE4FDF66}"/>
              </a:ext>
            </a:extLst>
          </p:cNvPr>
          <p:cNvSpPr>
            <a:spLocks noGrp="1"/>
          </p:cNvSpPr>
          <p:nvPr>
            <p:ph type="title"/>
          </p:nvPr>
        </p:nvSpPr>
        <p:spPr/>
        <p:txBody>
          <a:bodyPr/>
          <a:lstStyle/>
          <a:p>
            <a:r>
              <a:rPr lang="en-US" dirty="0"/>
              <a:t>State Data Breach Law Assessment (Answers)</a:t>
            </a:r>
          </a:p>
        </p:txBody>
      </p:sp>
      <p:sp>
        <p:nvSpPr>
          <p:cNvPr id="3" name="Content Placeholder 2">
            <a:extLst>
              <a:ext uri="{FF2B5EF4-FFF2-40B4-BE49-F238E27FC236}">
                <a16:creationId xmlns:a16="http://schemas.microsoft.com/office/drawing/2014/main" xmlns="" id="{6E621E76-14A0-4E2D-8E78-265B0CB04832}"/>
              </a:ext>
            </a:extLst>
          </p:cNvPr>
          <p:cNvSpPr>
            <a:spLocks noGrp="1"/>
          </p:cNvSpPr>
          <p:nvPr>
            <p:ph idx="1"/>
          </p:nvPr>
        </p:nvSpPr>
        <p:spPr>
          <a:xfrm>
            <a:off x="628650" y="1690689"/>
            <a:ext cx="7886700" cy="4486274"/>
          </a:xfrm>
        </p:spPr>
        <p:txBody>
          <a:bodyPr/>
          <a:lstStyle/>
          <a:p>
            <a:pPr marL="0" indent="0">
              <a:buNone/>
            </a:pPr>
            <a:r>
              <a:rPr lang="en-US" sz="2800" b="1" dirty="0"/>
              <a:t>True or False</a:t>
            </a:r>
          </a:p>
          <a:p>
            <a:r>
              <a:rPr lang="en-US" sz="2400" dirty="0"/>
              <a:t>All states enforce the same data breach laws.  </a:t>
            </a:r>
            <a:r>
              <a:rPr lang="en-US" sz="2400" b="1" dirty="0"/>
              <a:t>FALSE</a:t>
            </a:r>
          </a:p>
          <a:p>
            <a:r>
              <a:rPr lang="en-US" sz="2400" dirty="0"/>
              <a:t>If anyone who is not specifically authorized to do so views such data, the organization charged with protecting that information is said to have suffered a data breach.  </a:t>
            </a:r>
            <a:r>
              <a:rPr lang="en-US" sz="2400" b="1" dirty="0"/>
              <a:t>TRUE</a:t>
            </a:r>
          </a:p>
          <a:p>
            <a:r>
              <a:rPr lang="en-US" sz="2400" dirty="0"/>
              <a:t>Some states specifically outline what reasonable security measures entail, while others give more flexibility to organizations who have possession of PII.  </a:t>
            </a:r>
            <a:r>
              <a:rPr lang="en-US" sz="2400" b="1" dirty="0"/>
              <a:t>TRUE</a:t>
            </a:r>
          </a:p>
          <a:p>
            <a:r>
              <a:rPr lang="en-US" sz="2400" dirty="0"/>
              <a:t>All states have the same definition for PII.  </a:t>
            </a:r>
            <a:r>
              <a:rPr lang="en-US" sz="2400" b="1" dirty="0"/>
              <a:t>FALSE</a:t>
            </a:r>
          </a:p>
          <a:p>
            <a:r>
              <a:rPr lang="en-US" sz="2400" dirty="0"/>
              <a:t>All states require individuals be notified of a data breach involving that person’s PII. </a:t>
            </a:r>
            <a:r>
              <a:rPr lang="en-US" sz="2400" b="1" dirty="0"/>
              <a:t>TRUE</a:t>
            </a:r>
          </a:p>
          <a:p>
            <a:endParaRPr lang="en-US" sz="2400" dirty="0"/>
          </a:p>
          <a:p>
            <a:endParaRPr lang="en-US" sz="2400" dirty="0"/>
          </a:p>
          <a:p>
            <a:endParaRPr lang="en-US" sz="2400" dirty="0"/>
          </a:p>
        </p:txBody>
      </p:sp>
    </p:spTree>
    <p:extLst>
      <p:ext uri="{BB962C8B-B14F-4D97-AF65-F5344CB8AC3E}">
        <p14:creationId xmlns:p14="http://schemas.microsoft.com/office/powerpoint/2010/main" val="19118668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Electronic Surveillance Laws</a:t>
            </a:r>
          </a:p>
        </p:txBody>
      </p:sp>
      <p:pic>
        <p:nvPicPr>
          <p:cNvPr id="3" name="Picture 2" descr="Image of a surveillance camera.">
            <a:extLst>
              <a:ext uri="{FF2B5EF4-FFF2-40B4-BE49-F238E27FC236}">
                <a16:creationId xmlns:a16="http://schemas.microsoft.com/office/drawing/2014/main" xmlns="" id="{3BB12693-6299-443C-A0F3-346E120C4059}"/>
              </a:ext>
            </a:extLst>
          </p:cNvPr>
          <p:cNvPicPr>
            <a:picLocks noChangeAspect="1"/>
          </p:cNvPicPr>
          <p:nvPr/>
        </p:nvPicPr>
        <p:blipFill>
          <a:blip r:embed="rId2"/>
          <a:stretch>
            <a:fillRect/>
          </a:stretch>
        </p:blipFill>
        <p:spPr>
          <a:xfrm>
            <a:off x="3442130" y="1915148"/>
            <a:ext cx="4065074" cy="2441917"/>
          </a:xfrm>
          <a:prstGeom prst="rect">
            <a:avLst/>
          </a:prstGeom>
        </p:spPr>
      </p:pic>
    </p:spTree>
    <p:extLst>
      <p:ext uri="{BB962C8B-B14F-4D97-AF65-F5344CB8AC3E}">
        <p14:creationId xmlns:p14="http://schemas.microsoft.com/office/powerpoint/2010/main" val="3208452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D7EAC50-1156-437E-8E03-9450C316F474}"/>
              </a:ext>
            </a:extLst>
          </p:cNvPr>
          <p:cNvSpPr>
            <a:spLocks noGrp="1"/>
          </p:cNvSpPr>
          <p:nvPr>
            <p:ph type="title"/>
          </p:nvPr>
        </p:nvSpPr>
        <p:spPr>
          <a:xfrm>
            <a:off x="628650" y="118905"/>
            <a:ext cx="7886700" cy="1325563"/>
          </a:xfrm>
        </p:spPr>
        <p:txBody>
          <a:bodyPr/>
          <a:lstStyle/>
          <a:p>
            <a:r>
              <a:rPr lang="en-US" dirty="0"/>
              <a:t>State Audio Surveillance Laws</a:t>
            </a:r>
          </a:p>
        </p:txBody>
      </p:sp>
      <p:sp>
        <p:nvSpPr>
          <p:cNvPr id="3" name="Content Placeholder 2">
            <a:extLst>
              <a:ext uri="{FF2B5EF4-FFF2-40B4-BE49-F238E27FC236}">
                <a16:creationId xmlns:a16="http://schemas.microsoft.com/office/drawing/2014/main" xmlns="" id="{5C4FFB01-02D7-4178-9341-7298CA970672}"/>
              </a:ext>
            </a:extLst>
          </p:cNvPr>
          <p:cNvSpPr>
            <a:spLocks noGrp="1"/>
          </p:cNvSpPr>
          <p:nvPr>
            <p:ph idx="1"/>
          </p:nvPr>
        </p:nvSpPr>
        <p:spPr>
          <a:xfrm>
            <a:off x="628650" y="1209821"/>
            <a:ext cx="7886700" cy="4798329"/>
          </a:xfrm>
        </p:spPr>
        <p:txBody>
          <a:bodyPr/>
          <a:lstStyle/>
          <a:p>
            <a:pPr marL="0" indent="0">
              <a:buNone/>
            </a:pPr>
            <a:r>
              <a:rPr lang="en-US" dirty="0"/>
              <a:t>Most states have laws that govern the electronic recording of conversations. However, those laws vary by state.</a:t>
            </a:r>
          </a:p>
          <a:p>
            <a:pPr marL="0" indent="0">
              <a:buNone/>
            </a:pPr>
            <a:r>
              <a:rPr lang="en-US" dirty="0"/>
              <a:t>Most state laws dealing with eavesdropping and wiretapping apply to the electronic recording of all conversations, including phone conversations or interviews. </a:t>
            </a:r>
          </a:p>
          <a:p>
            <a:pPr marL="0" indent="0">
              <a:buNone/>
            </a:pPr>
            <a:r>
              <a:rPr lang="en-US" dirty="0"/>
              <a:t>Laws at the federal and state levels make it illegal to reveal the content of any call or communication that was intercepted illegally. Some states have made laws against the criminal use of recordings even when consent is given, and many state make the use of hidden cameras in private places illegal.</a:t>
            </a:r>
            <a:endParaRPr lang="en-US" baseline="30000" dirty="0"/>
          </a:p>
          <a:p>
            <a:r>
              <a:rPr lang="en-US" sz="2000" dirty="0"/>
              <a:t>38 states and the District of Columbia allow individuals to record conversations with their knowledge, but do not require them to tell the other party, which is a “one-party consent” statute.</a:t>
            </a:r>
          </a:p>
          <a:p>
            <a:r>
              <a:rPr lang="en-US" sz="2000" dirty="0"/>
              <a:t>There are 12 states in the U.S. where recording cannot be done without the consent of every member of the conversation. </a:t>
            </a:r>
          </a:p>
          <a:p>
            <a:pPr marL="0" indent="0">
              <a:buNone/>
            </a:pPr>
            <a:r>
              <a:rPr lang="en-US" sz="2000" dirty="0"/>
              <a:t>Some states permit video surveillance but not audio surveillance.</a:t>
            </a:r>
          </a:p>
          <a:p>
            <a:endParaRPr lang="en-US" sz="2000" dirty="0"/>
          </a:p>
        </p:txBody>
      </p:sp>
      <p:pic>
        <p:nvPicPr>
          <p:cNvPr id="6" name="Picture 5" descr="Photo of a audio recorder reel.">
            <a:extLst>
              <a:ext uri="{FF2B5EF4-FFF2-40B4-BE49-F238E27FC236}">
                <a16:creationId xmlns:a16="http://schemas.microsoft.com/office/drawing/2014/main" xmlns="" id="{F054B0DC-792A-4C0C-9A1F-134118EFF63B}"/>
              </a:ext>
            </a:extLst>
          </p:cNvPr>
          <p:cNvPicPr>
            <a:picLocks noChangeAspect="1"/>
          </p:cNvPicPr>
          <p:nvPr/>
        </p:nvPicPr>
        <p:blipFill>
          <a:blip r:embed="rId2"/>
          <a:stretch>
            <a:fillRect/>
          </a:stretch>
        </p:blipFill>
        <p:spPr>
          <a:xfrm>
            <a:off x="7638757" y="181093"/>
            <a:ext cx="1045405" cy="1572733"/>
          </a:xfrm>
          <a:prstGeom prst="rect">
            <a:avLst/>
          </a:prstGeom>
        </p:spPr>
      </p:pic>
    </p:spTree>
    <p:extLst>
      <p:ext uri="{BB962C8B-B14F-4D97-AF65-F5344CB8AC3E}">
        <p14:creationId xmlns:p14="http://schemas.microsoft.com/office/powerpoint/2010/main" val="1593581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3: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Computer Crime Legislation</a:t>
            </a:r>
          </a:p>
        </p:txBody>
      </p:sp>
      <p:pic>
        <p:nvPicPr>
          <p:cNvPr id="3" name="Picture 2" descr="Image of a keyboard with a magnifying glass over it.">
            <a:extLst>
              <a:ext uri="{FF2B5EF4-FFF2-40B4-BE49-F238E27FC236}">
                <a16:creationId xmlns:a16="http://schemas.microsoft.com/office/drawing/2014/main" xmlns="" id="{E7E6760B-6EB5-469E-A019-A5EA8879D025}"/>
              </a:ext>
            </a:extLst>
          </p:cNvPr>
          <p:cNvPicPr>
            <a:picLocks noChangeAspect="1"/>
          </p:cNvPicPr>
          <p:nvPr/>
        </p:nvPicPr>
        <p:blipFill>
          <a:blip r:embed="rId2"/>
          <a:stretch>
            <a:fillRect/>
          </a:stretch>
        </p:blipFill>
        <p:spPr>
          <a:xfrm>
            <a:off x="3368883" y="1556532"/>
            <a:ext cx="4279106" cy="2852737"/>
          </a:xfrm>
          <a:prstGeom prst="rect">
            <a:avLst/>
          </a:prstGeom>
        </p:spPr>
      </p:pic>
    </p:spTree>
    <p:extLst>
      <p:ext uri="{BB962C8B-B14F-4D97-AF65-F5344CB8AC3E}">
        <p14:creationId xmlns:p14="http://schemas.microsoft.com/office/powerpoint/2010/main" val="2008250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C7004C7-6738-4653-A53F-FE7D516F1825}"/>
              </a:ext>
            </a:extLst>
          </p:cNvPr>
          <p:cNvSpPr>
            <a:spLocks noGrp="1"/>
          </p:cNvSpPr>
          <p:nvPr>
            <p:ph type="title"/>
          </p:nvPr>
        </p:nvSpPr>
        <p:spPr>
          <a:xfrm>
            <a:off x="387594" y="365126"/>
            <a:ext cx="7886700" cy="1325563"/>
          </a:xfrm>
        </p:spPr>
        <p:txBody>
          <a:bodyPr/>
          <a:lstStyle/>
          <a:p>
            <a:pPr marL="0" indent="0">
              <a:buNone/>
            </a:pPr>
            <a:r>
              <a:rPr lang="en-US" dirty="0"/>
              <a:t>Examples of Common Computer Crimes</a:t>
            </a:r>
          </a:p>
        </p:txBody>
      </p:sp>
      <p:sp>
        <p:nvSpPr>
          <p:cNvPr id="3" name="Content Placeholder 2">
            <a:extLst>
              <a:ext uri="{FF2B5EF4-FFF2-40B4-BE49-F238E27FC236}">
                <a16:creationId xmlns:a16="http://schemas.microsoft.com/office/drawing/2014/main" xmlns="" id="{A1CAD4E9-E753-4D69-93B6-C4442EC53EC0}"/>
              </a:ext>
            </a:extLst>
          </p:cNvPr>
          <p:cNvSpPr>
            <a:spLocks noGrp="1"/>
          </p:cNvSpPr>
          <p:nvPr>
            <p:ph idx="1"/>
          </p:nvPr>
        </p:nvSpPr>
        <p:spPr>
          <a:xfrm>
            <a:off x="628650" y="1760078"/>
            <a:ext cx="7886700" cy="4351338"/>
          </a:xfrm>
        </p:spPr>
        <p:txBody>
          <a:bodyPr/>
          <a:lstStyle/>
          <a:p>
            <a:pPr lvl="1"/>
            <a:r>
              <a:rPr lang="en-US" sz="2400" dirty="0"/>
              <a:t>Improperly accessing a computer, system, or network</a:t>
            </a:r>
          </a:p>
          <a:p>
            <a:pPr lvl="1"/>
            <a:r>
              <a:rPr lang="en-US" sz="2400" dirty="0"/>
              <a:t>Introducing a virus into a computer system</a:t>
            </a:r>
          </a:p>
          <a:p>
            <a:pPr lvl="1"/>
            <a:r>
              <a:rPr lang="en-US" sz="2400" dirty="0"/>
              <a:t>Modifying, damaging, using, disclosing, copying, or taking programs or data</a:t>
            </a:r>
          </a:p>
          <a:p>
            <a:pPr lvl="1"/>
            <a:r>
              <a:rPr lang="en-US" sz="2400" dirty="0"/>
              <a:t>Using a computer to defraud </a:t>
            </a:r>
          </a:p>
          <a:p>
            <a:pPr lvl="1"/>
            <a:r>
              <a:rPr lang="en-US" sz="2400" dirty="0"/>
              <a:t>Interfering with someone else's computer access or use </a:t>
            </a:r>
          </a:p>
          <a:p>
            <a:pPr lvl="1"/>
            <a:r>
              <a:rPr lang="en-US" sz="2400" dirty="0"/>
              <a:t>Using encryption to further a crime</a:t>
            </a:r>
          </a:p>
          <a:p>
            <a:pPr lvl="1"/>
            <a:r>
              <a:rPr lang="en-US" sz="2400" dirty="0"/>
              <a:t>Cyberbullying</a:t>
            </a:r>
          </a:p>
          <a:p>
            <a:pPr lvl="1"/>
            <a:r>
              <a:rPr lang="en-US" sz="2400" dirty="0"/>
              <a:t>Falsifying e-mail source information</a:t>
            </a:r>
          </a:p>
          <a:p>
            <a:pPr lvl="1"/>
            <a:r>
              <a:rPr lang="en-US" sz="2400" dirty="0"/>
              <a:t>Stealing an information service from a provider</a:t>
            </a:r>
            <a:r>
              <a:rPr lang="en-US" sz="2400" baseline="30000" dirty="0"/>
              <a:t>11</a:t>
            </a:r>
          </a:p>
          <a:p>
            <a:pPr marL="0" indent="0">
              <a:buNone/>
            </a:pPr>
            <a:r>
              <a:rPr lang="en-US" dirty="0"/>
              <a:t>(See Week 8, Lesson 16 for a more in-depth look at common types of unlawful cyber actions.)</a:t>
            </a:r>
          </a:p>
        </p:txBody>
      </p:sp>
      <p:sp>
        <p:nvSpPr>
          <p:cNvPr id="4" name="TextBox 3">
            <a:extLst>
              <a:ext uri="{FF2B5EF4-FFF2-40B4-BE49-F238E27FC236}">
                <a16:creationId xmlns:a16="http://schemas.microsoft.com/office/drawing/2014/main" xmlns="" id="{435F59E0-8901-44FF-ACC4-48F1702BE7D4}"/>
              </a:ext>
            </a:extLst>
          </p:cNvPr>
          <p:cNvSpPr txBox="1"/>
          <p:nvPr/>
        </p:nvSpPr>
        <p:spPr>
          <a:xfrm>
            <a:off x="628650" y="6369763"/>
            <a:ext cx="8079252" cy="246221"/>
          </a:xfrm>
          <a:prstGeom prst="rect">
            <a:avLst/>
          </a:prstGeom>
          <a:noFill/>
        </p:spPr>
        <p:txBody>
          <a:bodyPr wrap="square" rtlCol="0">
            <a:spAutoFit/>
          </a:bodyPr>
          <a:lstStyle/>
          <a:p>
            <a:r>
              <a:rPr lang="en-US" sz="1000" dirty="0">
                <a:latin typeface="+mn-lt"/>
              </a:rPr>
              <a:t>11. https://statelaws.findlaw.com/criminal-laws/details-on-state-computer-crime-laws.html</a:t>
            </a:r>
          </a:p>
        </p:txBody>
      </p:sp>
      <p:pic>
        <p:nvPicPr>
          <p:cNvPr id="6" name="Picture 5" descr="Clipart of a ninja trying to access a computer.">
            <a:extLst>
              <a:ext uri="{FF2B5EF4-FFF2-40B4-BE49-F238E27FC236}">
                <a16:creationId xmlns:a16="http://schemas.microsoft.com/office/drawing/2014/main" xmlns="" id="{6D704072-0153-42DB-8D20-AF2C032E4049}"/>
              </a:ext>
            </a:extLst>
          </p:cNvPr>
          <p:cNvPicPr>
            <a:picLocks noChangeAspect="1"/>
          </p:cNvPicPr>
          <p:nvPr/>
        </p:nvPicPr>
        <p:blipFill>
          <a:blip r:embed="rId2"/>
          <a:stretch>
            <a:fillRect/>
          </a:stretch>
        </p:blipFill>
        <p:spPr>
          <a:xfrm>
            <a:off x="7351688" y="269218"/>
            <a:ext cx="1404718" cy="1404718"/>
          </a:xfrm>
          <a:prstGeom prst="rect">
            <a:avLst/>
          </a:prstGeom>
        </p:spPr>
      </p:pic>
    </p:spTree>
    <p:extLst>
      <p:ext uri="{BB962C8B-B14F-4D97-AF65-F5344CB8AC3E}">
        <p14:creationId xmlns:p14="http://schemas.microsoft.com/office/powerpoint/2010/main" val="2635660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9EE7B4-4046-400E-BC96-445F03D156B2}"/>
              </a:ext>
            </a:extLst>
          </p:cNvPr>
          <p:cNvSpPr>
            <a:spLocks noGrp="1"/>
          </p:cNvSpPr>
          <p:nvPr>
            <p:ph type="title"/>
          </p:nvPr>
        </p:nvSpPr>
        <p:spPr>
          <a:xfrm>
            <a:off x="516108" y="94641"/>
            <a:ext cx="7886700" cy="1072978"/>
          </a:xfrm>
        </p:spPr>
        <p:txBody>
          <a:bodyPr/>
          <a:lstStyle/>
          <a:p>
            <a:r>
              <a:rPr lang="en-US" dirty="0"/>
              <a:t>State Computer Crime Legislation</a:t>
            </a:r>
          </a:p>
        </p:txBody>
      </p:sp>
      <p:sp>
        <p:nvSpPr>
          <p:cNvPr id="3" name="Content Placeholder 2">
            <a:extLst>
              <a:ext uri="{FF2B5EF4-FFF2-40B4-BE49-F238E27FC236}">
                <a16:creationId xmlns:a16="http://schemas.microsoft.com/office/drawing/2014/main" xmlns="" id="{E77D9CDB-E1BB-4B86-B214-86BADAFFAB6A}"/>
              </a:ext>
            </a:extLst>
          </p:cNvPr>
          <p:cNvSpPr>
            <a:spLocks noGrp="1"/>
          </p:cNvSpPr>
          <p:nvPr>
            <p:ph idx="1"/>
          </p:nvPr>
        </p:nvSpPr>
        <p:spPr>
          <a:xfrm>
            <a:off x="628650" y="1057971"/>
            <a:ext cx="7886700" cy="4742058"/>
          </a:xfrm>
        </p:spPr>
        <p:txBody>
          <a:bodyPr/>
          <a:lstStyle/>
          <a:p>
            <a:pPr marL="0" indent="0">
              <a:buNone/>
            </a:pPr>
            <a:r>
              <a:rPr lang="en-US" dirty="0"/>
              <a:t>State computer crime laws cover a wide variety of activities including child pornography on the Internet; copyright infringement; and fraud using malware, hacking, and/or phishing.</a:t>
            </a:r>
          </a:p>
          <a:p>
            <a:pPr marL="0" indent="0">
              <a:buNone/>
            </a:pPr>
            <a:r>
              <a:rPr lang="en-US" dirty="0"/>
              <a:t>Most states require that someone “willfully, knowingly, or purposely access computer-based data and intend to steal, destroy, or alter computer-based information; steal services or passwords; or otherwise interfere with computers or networks.”</a:t>
            </a:r>
            <a:r>
              <a:rPr lang="en-US" baseline="30000" dirty="0"/>
              <a:t>12</a:t>
            </a:r>
          </a:p>
          <a:p>
            <a:pPr marL="342900" lvl="1" indent="0">
              <a:buNone/>
            </a:pPr>
            <a:r>
              <a:rPr lang="en-US" dirty="0"/>
              <a:t>It is not a crime to accidentally or unintentionally find valuable or secure information on the internet.</a:t>
            </a:r>
          </a:p>
          <a:p>
            <a:pPr marL="0" indent="0">
              <a:buNone/>
            </a:pPr>
            <a:r>
              <a:rPr lang="en-US" dirty="0"/>
              <a:t>Most states explicitly ban access to certain computer files, and simple access (with intent to commit a crime) can be prosecuted as a crime. </a:t>
            </a:r>
          </a:p>
          <a:p>
            <a:pPr marL="0" indent="0">
              <a:buNone/>
            </a:pPr>
            <a:r>
              <a:rPr lang="en-US" dirty="0"/>
              <a:t>States vary on whether a computer crime is classified as a misdemeanor or felony.</a:t>
            </a:r>
          </a:p>
          <a:p>
            <a:pPr marL="342900" lvl="1" indent="0">
              <a:buNone/>
            </a:pPr>
            <a:r>
              <a:rPr lang="en-US" dirty="0"/>
              <a:t>In California, computer crimes that involve unlawfully accessing, changing, or damaging a computer, computer system, or computer network may result in a fine, imprisonment, or both. </a:t>
            </a:r>
          </a:p>
          <a:p>
            <a:pPr marL="342900" lvl="1" indent="0">
              <a:buNone/>
            </a:pPr>
            <a:r>
              <a:rPr lang="en-US" dirty="0"/>
              <a:t>In New Mexico, if a defendant causes damage greater than $250, the crime can be charged as a felony.</a:t>
            </a:r>
          </a:p>
        </p:txBody>
      </p:sp>
      <p:sp>
        <p:nvSpPr>
          <p:cNvPr id="4" name="TextBox 3">
            <a:extLst>
              <a:ext uri="{FF2B5EF4-FFF2-40B4-BE49-F238E27FC236}">
                <a16:creationId xmlns:a16="http://schemas.microsoft.com/office/drawing/2014/main" xmlns="" id="{DDDCC3ED-92B6-42F8-9652-679D39D5E900}"/>
              </a:ext>
            </a:extLst>
          </p:cNvPr>
          <p:cNvSpPr txBox="1"/>
          <p:nvPr/>
        </p:nvSpPr>
        <p:spPr>
          <a:xfrm>
            <a:off x="628650" y="6510141"/>
            <a:ext cx="7886700" cy="246221"/>
          </a:xfrm>
          <a:prstGeom prst="rect">
            <a:avLst/>
          </a:prstGeom>
          <a:noFill/>
        </p:spPr>
        <p:txBody>
          <a:bodyPr wrap="square" rtlCol="0">
            <a:spAutoFit/>
          </a:bodyPr>
          <a:lstStyle/>
          <a:p>
            <a:r>
              <a:rPr lang="en-US" sz="1000" dirty="0">
                <a:latin typeface="+mn-lt"/>
              </a:rPr>
              <a:t>12. https://statelaws.findlaw.com/criminal-laws/details-on-state-computer-crime-laws.html</a:t>
            </a:r>
          </a:p>
        </p:txBody>
      </p:sp>
    </p:spTree>
    <p:extLst>
      <p:ext uri="{BB962C8B-B14F-4D97-AF65-F5344CB8AC3E}">
        <p14:creationId xmlns:p14="http://schemas.microsoft.com/office/powerpoint/2010/main" val="5163732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270F75-063B-4C8D-869D-43EF9181391E}"/>
              </a:ext>
            </a:extLst>
          </p:cNvPr>
          <p:cNvSpPr>
            <a:spLocks noGrp="1"/>
          </p:cNvSpPr>
          <p:nvPr>
            <p:ph type="title"/>
          </p:nvPr>
        </p:nvSpPr>
        <p:spPr>
          <a:xfrm>
            <a:off x="628650" y="244232"/>
            <a:ext cx="7886700" cy="1325563"/>
          </a:xfrm>
        </p:spPr>
        <p:txBody>
          <a:bodyPr/>
          <a:lstStyle/>
          <a:p>
            <a:r>
              <a:rPr lang="en-US" dirty="0"/>
              <a:t>State Computer Crime Legislation Case Example: Spam Mail</a:t>
            </a:r>
          </a:p>
        </p:txBody>
      </p:sp>
      <p:sp>
        <p:nvSpPr>
          <p:cNvPr id="3" name="Content Placeholder 2">
            <a:extLst>
              <a:ext uri="{FF2B5EF4-FFF2-40B4-BE49-F238E27FC236}">
                <a16:creationId xmlns:a16="http://schemas.microsoft.com/office/drawing/2014/main" xmlns="" id="{BB9D4055-EB8A-4BD2-927A-6AE553833116}"/>
              </a:ext>
            </a:extLst>
          </p:cNvPr>
          <p:cNvSpPr>
            <a:spLocks noGrp="1"/>
          </p:cNvSpPr>
          <p:nvPr>
            <p:ph idx="1"/>
          </p:nvPr>
        </p:nvSpPr>
        <p:spPr>
          <a:xfrm>
            <a:off x="628650" y="1488000"/>
            <a:ext cx="7886700" cy="4351338"/>
          </a:xfrm>
        </p:spPr>
        <p:txBody>
          <a:bodyPr/>
          <a:lstStyle/>
          <a:p>
            <a:pPr marL="0" indent="0">
              <a:buNone/>
            </a:pPr>
            <a:r>
              <a:rPr lang="en-US" sz="2400" i="1" dirty="0"/>
              <a:t>Jaynes v. Com.</a:t>
            </a:r>
            <a:r>
              <a:rPr lang="en-US" sz="2400" baseline="30000" dirty="0"/>
              <a:t>13</a:t>
            </a:r>
          </a:p>
          <a:p>
            <a:pPr marL="0" indent="0">
              <a:buNone/>
            </a:pPr>
            <a:r>
              <a:rPr lang="en-US" dirty="0"/>
              <a:t>One three occasions, Jaynes used several computers, routers and servers to send over 10,000 e-mails within a 24–hour period to subscribers of America Online, Inc. (AOL).</a:t>
            </a:r>
          </a:p>
          <a:p>
            <a:pPr marL="0" indent="0">
              <a:buNone/>
            </a:pPr>
            <a:r>
              <a:rPr lang="en-US" dirty="0"/>
              <a:t>He intentionally falsified the header information and sender domain names before transmitting the e-mails to the recipients.</a:t>
            </a:r>
            <a:r>
              <a:rPr lang="en-US" baseline="30000" dirty="0"/>
              <a:t> </a:t>
            </a:r>
          </a:p>
          <a:p>
            <a:pPr marL="0" indent="0">
              <a:buNone/>
            </a:pPr>
            <a:r>
              <a:rPr lang="en-US" dirty="0"/>
              <a:t>Jaynes was arrested and charged with violating Virginia Code § 18.2–152.3:1, which says, a “person is guilty of a Class 6 felony if …. the volume …. exceeded 10,000 attempted recipients in any 24–hour period, 100,000 attempted recipients in any 30–day time period, or one million attempted recipients in any one-year time period....”</a:t>
            </a:r>
          </a:p>
          <a:p>
            <a:pPr marL="0" indent="0">
              <a:buNone/>
            </a:pPr>
            <a:r>
              <a:rPr lang="en-US" dirty="0"/>
              <a:t>Jaynes was found guilty of three counts and was sentenced to three years in prison on each count. The Court of Appeals affirmed his convictions, but the VA Supreme Court awarded Jaynes an appeal.</a:t>
            </a:r>
          </a:p>
        </p:txBody>
      </p:sp>
      <p:sp>
        <p:nvSpPr>
          <p:cNvPr id="4" name="TextBox 3">
            <a:extLst>
              <a:ext uri="{FF2B5EF4-FFF2-40B4-BE49-F238E27FC236}">
                <a16:creationId xmlns:a16="http://schemas.microsoft.com/office/drawing/2014/main" xmlns="" id="{B49D61E4-9D5C-4A71-86D2-D1099F16B5F0}"/>
              </a:ext>
            </a:extLst>
          </p:cNvPr>
          <p:cNvSpPr txBox="1"/>
          <p:nvPr/>
        </p:nvSpPr>
        <p:spPr>
          <a:xfrm>
            <a:off x="628650" y="6423184"/>
            <a:ext cx="8135522" cy="246221"/>
          </a:xfrm>
          <a:prstGeom prst="rect">
            <a:avLst/>
          </a:prstGeom>
          <a:noFill/>
        </p:spPr>
        <p:txBody>
          <a:bodyPr wrap="square" rtlCol="0">
            <a:spAutoFit/>
          </a:bodyPr>
          <a:lstStyle/>
          <a:p>
            <a:r>
              <a:rPr lang="en-US" sz="1000" dirty="0">
                <a:latin typeface="+mn-lt"/>
              </a:rPr>
              <a:t>13. </a:t>
            </a:r>
            <a:r>
              <a:rPr lang="en-US" sz="1000" i="1" dirty="0">
                <a:latin typeface="+mn-lt"/>
              </a:rPr>
              <a:t>Jaynes v. Com., </a:t>
            </a:r>
            <a:r>
              <a:rPr lang="en-US" sz="1000" dirty="0">
                <a:latin typeface="+mn-lt"/>
              </a:rPr>
              <a:t>276 Va. 443, 448–49, 666 S.E.2d 303, 305–06 (2008)</a:t>
            </a:r>
          </a:p>
        </p:txBody>
      </p:sp>
      <p:pic>
        <p:nvPicPr>
          <p:cNvPr id="8" name="Picture 7" descr="Clipart of a stop sign that reads &quot;Stop Spam.&quot;">
            <a:extLst>
              <a:ext uri="{FF2B5EF4-FFF2-40B4-BE49-F238E27FC236}">
                <a16:creationId xmlns:a16="http://schemas.microsoft.com/office/drawing/2014/main" xmlns="" id="{ABE3B66D-06DD-4D18-98FC-5E2F06A8DAE3}"/>
              </a:ext>
            </a:extLst>
          </p:cNvPr>
          <p:cNvPicPr>
            <a:picLocks noChangeAspect="1"/>
          </p:cNvPicPr>
          <p:nvPr/>
        </p:nvPicPr>
        <p:blipFill>
          <a:blip r:embed="rId2"/>
          <a:stretch>
            <a:fillRect/>
          </a:stretch>
        </p:blipFill>
        <p:spPr>
          <a:xfrm>
            <a:off x="7384511" y="298718"/>
            <a:ext cx="1439887" cy="1439887"/>
          </a:xfrm>
          <a:prstGeom prst="rect">
            <a:avLst/>
          </a:prstGeom>
        </p:spPr>
      </p:pic>
    </p:spTree>
    <p:extLst>
      <p:ext uri="{BB962C8B-B14F-4D97-AF65-F5344CB8AC3E}">
        <p14:creationId xmlns:p14="http://schemas.microsoft.com/office/powerpoint/2010/main" val="33498839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4: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Electronic Stalking and Harassment Laws</a:t>
            </a:r>
          </a:p>
        </p:txBody>
      </p:sp>
      <p:pic>
        <p:nvPicPr>
          <p:cNvPr id="3" name="Picture 2" descr="Image of a laptop computer with a pair of eyes on the screen.">
            <a:extLst>
              <a:ext uri="{FF2B5EF4-FFF2-40B4-BE49-F238E27FC236}">
                <a16:creationId xmlns:a16="http://schemas.microsoft.com/office/drawing/2014/main" xmlns="" id="{EE7F1218-49C3-41E3-8CAE-E2400BDC5F71}"/>
              </a:ext>
            </a:extLst>
          </p:cNvPr>
          <p:cNvPicPr>
            <a:picLocks noChangeAspect="1"/>
          </p:cNvPicPr>
          <p:nvPr/>
        </p:nvPicPr>
        <p:blipFill>
          <a:blip r:embed="rId2"/>
          <a:stretch>
            <a:fillRect/>
          </a:stretch>
        </p:blipFill>
        <p:spPr>
          <a:xfrm>
            <a:off x="3612832" y="1120433"/>
            <a:ext cx="3381375" cy="3238500"/>
          </a:xfrm>
          <a:prstGeom prst="rect">
            <a:avLst/>
          </a:prstGeom>
        </p:spPr>
      </p:pic>
    </p:spTree>
    <p:extLst>
      <p:ext uri="{BB962C8B-B14F-4D97-AF65-F5344CB8AC3E}">
        <p14:creationId xmlns:p14="http://schemas.microsoft.com/office/powerpoint/2010/main" val="5548936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DE6D1E-E34E-4A6A-ABF4-E2E7D137A267}"/>
              </a:ext>
            </a:extLst>
          </p:cNvPr>
          <p:cNvSpPr>
            <a:spLocks noGrp="1"/>
          </p:cNvSpPr>
          <p:nvPr>
            <p:ph type="title"/>
          </p:nvPr>
        </p:nvSpPr>
        <p:spPr>
          <a:xfrm>
            <a:off x="628650" y="258689"/>
            <a:ext cx="7886700" cy="844696"/>
          </a:xfrm>
        </p:spPr>
        <p:txBody>
          <a:bodyPr/>
          <a:lstStyle/>
          <a:p>
            <a:r>
              <a:rPr lang="en-US" sz="3600" dirty="0"/>
              <a:t>Electronic Stalking and Harassment</a:t>
            </a:r>
            <a:endParaRPr lang="en-US" dirty="0"/>
          </a:p>
        </p:txBody>
      </p:sp>
      <p:sp>
        <p:nvSpPr>
          <p:cNvPr id="3" name="Content Placeholder 2">
            <a:extLst>
              <a:ext uri="{FF2B5EF4-FFF2-40B4-BE49-F238E27FC236}">
                <a16:creationId xmlns:a16="http://schemas.microsoft.com/office/drawing/2014/main" xmlns="" id="{4108CAF2-1FDF-40A2-B608-D7AFC076AB4C}"/>
              </a:ext>
            </a:extLst>
          </p:cNvPr>
          <p:cNvSpPr>
            <a:spLocks noGrp="1"/>
          </p:cNvSpPr>
          <p:nvPr>
            <p:ph idx="1"/>
          </p:nvPr>
        </p:nvSpPr>
        <p:spPr>
          <a:xfrm>
            <a:off x="530176" y="1226941"/>
            <a:ext cx="7886700" cy="4826465"/>
          </a:xfrm>
        </p:spPr>
        <p:txBody>
          <a:bodyPr/>
          <a:lstStyle/>
          <a:p>
            <a:pPr marL="0" indent="0">
              <a:buNone/>
            </a:pPr>
            <a:r>
              <a:rPr lang="en-US" sz="2000" dirty="0"/>
              <a:t>According to a U.S. Department of Justice 2006 study, an estimated 3.3 million persons age 18 or older were victims of stalking during a 12-month period.</a:t>
            </a:r>
            <a:r>
              <a:rPr lang="en-US" sz="2000" baseline="30000" dirty="0"/>
              <a:t>14 </a:t>
            </a:r>
          </a:p>
          <a:p>
            <a:pPr marL="0" indent="0">
              <a:buNone/>
            </a:pPr>
            <a:r>
              <a:rPr lang="en-US" sz="2000" dirty="0"/>
              <a:t>“Approximately one in four stalking victims reported some form of cyber-stalking such as email or instant messaging. Electronic monitoring was used to stalk one in 13 victims (i.e. GPS monitoring, bugs, phone tapping, or video).”</a:t>
            </a:r>
            <a:r>
              <a:rPr lang="en-US" sz="2000" baseline="30000" dirty="0"/>
              <a:t>15</a:t>
            </a:r>
          </a:p>
          <a:p>
            <a:pPr marL="0" indent="0">
              <a:buNone/>
            </a:pPr>
            <a:r>
              <a:rPr lang="en-US" sz="2000" dirty="0"/>
              <a:t>Online harassment includes threatening or harassing emails, instant messages, or website entries. Usually repeated attempts are made to “target a specific person by directly contacting them, or indirectly using or disseminating their personal information, causing them distress, fear, or anger.”</a:t>
            </a:r>
            <a:r>
              <a:rPr lang="en-US" sz="2000" baseline="30000" dirty="0"/>
              <a:t>16</a:t>
            </a:r>
          </a:p>
          <a:p>
            <a:pPr marL="0" indent="0">
              <a:buNone/>
            </a:pPr>
            <a:r>
              <a:rPr lang="en-US" sz="2000" dirty="0"/>
              <a:t>Cyberstalking involves using the Internet or other electronic means to stalk a victim, usually with a pattern of threatening or malicious behaviors. In most states, the behavior must pose a credible threat of harm to the victim to qualify as cyberstalking.</a:t>
            </a:r>
          </a:p>
        </p:txBody>
      </p:sp>
      <p:sp>
        <p:nvSpPr>
          <p:cNvPr id="4" name="TextBox 3">
            <a:extLst>
              <a:ext uri="{FF2B5EF4-FFF2-40B4-BE49-F238E27FC236}">
                <a16:creationId xmlns:a16="http://schemas.microsoft.com/office/drawing/2014/main" xmlns="" id="{07941584-5533-4544-9FE8-43B31CA55B41}"/>
              </a:ext>
            </a:extLst>
          </p:cNvPr>
          <p:cNvSpPr txBox="1"/>
          <p:nvPr/>
        </p:nvSpPr>
        <p:spPr>
          <a:xfrm>
            <a:off x="628650" y="6176963"/>
            <a:ext cx="7886700" cy="553998"/>
          </a:xfrm>
          <a:prstGeom prst="rect">
            <a:avLst/>
          </a:prstGeom>
          <a:noFill/>
        </p:spPr>
        <p:txBody>
          <a:bodyPr wrap="square" rtlCol="0">
            <a:spAutoFit/>
          </a:bodyPr>
          <a:lstStyle/>
          <a:p>
            <a:r>
              <a:rPr lang="en-US" sz="1000" dirty="0">
                <a:latin typeface="+mn-lt"/>
              </a:rPr>
              <a:t>14. https://www.bjs.gov/content/pub/pdf/svus_rev.pdf</a:t>
            </a:r>
          </a:p>
          <a:p>
            <a:r>
              <a:rPr lang="en-US" sz="1000" dirty="0">
                <a:latin typeface="+mn-lt"/>
              </a:rPr>
              <a:t>15. https://www.privacyrights.org/consumer-guides/online-harassment-cyberstalking</a:t>
            </a:r>
          </a:p>
          <a:p>
            <a:r>
              <a:rPr lang="en-US" sz="1000" dirty="0">
                <a:latin typeface="+mn-lt"/>
              </a:rPr>
              <a:t>16. https://www.bjs.gov/content/pub/pdf/svus_rev.pdf</a:t>
            </a:r>
          </a:p>
        </p:txBody>
      </p:sp>
    </p:spTree>
    <p:extLst>
      <p:ext uri="{BB962C8B-B14F-4D97-AF65-F5344CB8AC3E}">
        <p14:creationId xmlns:p14="http://schemas.microsoft.com/office/powerpoint/2010/main" val="28137097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DE6D1E-E34E-4A6A-ABF4-E2E7D137A267}"/>
              </a:ext>
            </a:extLst>
          </p:cNvPr>
          <p:cNvSpPr>
            <a:spLocks noGrp="1"/>
          </p:cNvSpPr>
          <p:nvPr>
            <p:ph type="title"/>
          </p:nvPr>
        </p:nvSpPr>
        <p:spPr/>
        <p:txBody>
          <a:bodyPr/>
          <a:lstStyle/>
          <a:p>
            <a:r>
              <a:rPr lang="en-US" sz="3600" dirty="0"/>
              <a:t>Electronic Stalking and Harassment Laws</a:t>
            </a:r>
            <a:br>
              <a:rPr lang="en-US" sz="3600" dirty="0"/>
            </a:br>
            <a:endParaRPr lang="en-US" dirty="0"/>
          </a:p>
        </p:txBody>
      </p:sp>
      <p:sp>
        <p:nvSpPr>
          <p:cNvPr id="3" name="Content Placeholder 2">
            <a:extLst>
              <a:ext uri="{FF2B5EF4-FFF2-40B4-BE49-F238E27FC236}">
                <a16:creationId xmlns:a16="http://schemas.microsoft.com/office/drawing/2014/main" xmlns="" id="{4108CAF2-1FDF-40A2-B608-D7AFC076AB4C}"/>
              </a:ext>
            </a:extLst>
          </p:cNvPr>
          <p:cNvSpPr>
            <a:spLocks noGrp="1"/>
          </p:cNvSpPr>
          <p:nvPr>
            <p:ph idx="1"/>
          </p:nvPr>
        </p:nvSpPr>
        <p:spPr>
          <a:xfrm>
            <a:off x="628650" y="1406769"/>
            <a:ext cx="7886700" cy="4770194"/>
          </a:xfrm>
        </p:spPr>
        <p:txBody>
          <a:bodyPr/>
          <a:lstStyle/>
          <a:p>
            <a:pPr marL="0" indent="0">
              <a:buNone/>
            </a:pPr>
            <a:r>
              <a:rPr lang="en-US" sz="2400" dirty="0"/>
              <a:t>All states have anti-stalking laws, but the legal definitions vary. Some state laws require that the perpetrator qualify as a stalker and make a credible threat of violence against the victim. Others require that the stalker’s conduct constitute an implied threat.</a:t>
            </a:r>
            <a:endParaRPr lang="en-US" sz="2400" baseline="30000" dirty="0"/>
          </a:p>
          <a:p>
            <a:pPr lvl="1"/>
            <a:r>
              <a:rPr lang="en-US" sz="2000" dirty="0"/>
              <a:t>State laws vary regarding the element of victim fear and emotional distress, as well as the requisite intent of the stalker.</a:t>
            </a:r>
          </a:p>
          <a:p>
            <a:pPr lvl="1"/>
            <a:r>
              <a:rPr lang="en-US" sz="2000" dirty="0"/>
              <a:t>Some state laws specify that the victim must have been frightened by the stalking, while others require only that the stalking behavior would have caused a reasonable person to experience fear.</a:t>
            </a:r>
          </a:p>
          <a:p>
            <a:pPr lvl="1"/>
            <a:r>
              <a:rPr lang="en-US" sz="2000" dirty="0"/>
              <a:t>States vary regarding what level of fear is required.</a:t>
            </a:r>
          </a:p>
          <a:p>
            <a:pPr lvl="1"/>
            <a:r>
              <a:rPr lang="en-US" sz="2000" dirty="0"/>
              <a:t>Some state laws require prosecutors to establish fear of death or serious bodily harm, while others require only that prosecutors establish that the victim suffered emotional distress.”</a:t>
            </a:r>
            <a:r>
              <a:rPr lang="en-US" sz="2000" baseline="30000" dirty="0"/>
              <a:t>17</a:t>
            </a:r>
          </a:p>
          <a:p>
            <a:pPr marL="0" indent="0">
              <a:buNone/>
            </a:pPr>
            <a:endParaRPr lang="en-US" dirty="0"/>
          </a:p>
        </p:txBody>
      </p:sp>
      <p:sp>
        <p:nvSpPr>
          <p:cNvPr id="4" name="TextBox 3">
            <a:extLst>
              <a:ext uri="{FF2B5EF4-FFF2-40B4-BE49-F238E27FC236}">
                <a16:creationId xmlns:a16="http://schemas.microsoft.com/office/drawing/2014/main" xmlns="" id="{07941584-5533-4544-9FE8-43B31CA55B41}"/>
              </a:ext>
            </a:extLst>
          </p:cNvPr>
          <p:cNvSpPr txBox="1"/>
          <p:nvPr/>
        </p:nvSpPr>
        <p:spPr>
          <a:xfrm>
            <a:off x="628650" y="6176963"/>
            <a:ext cx="7886700" cy="246221"/>
          </a:xfrm>
          <a:prstGeom prst="rect">
            <a:avLst/>
          </a:prstGeom>
          <a:noFill/>
        </p:spPr>
        <p:txBody>
          <a:bodyPr wrap="square" rtlCol="0">
            <a:spAutoFit/>
          </a:bodyPr>
          <a:lstStyle/>
          <a:p>
            <a:r>
              <a:rPr lang="en-US" sz="1000" dirty="0">
                <a:latin typeface="+mn-lt"/>
              </a:rPr>
              <a:t>17. https://www.bjs.gov/index.cfm?ty=tp&amp;tid=314</a:t>
            </a:r>
          </a:p>
        </p:txBody>
      </p:sp>
    </p:spTree>
    <p:extLst>
      <p:ext uri="{BB962C8B-B14F-4D97-AF65-F5344CB8AC3E}">
        <p14:creationId xmlns:p14="http://schemas.microsoft.com/office/powerpoint/2010/main" val="2526475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8135522" cy="1325563"/>
          </a:xfrm>
        </p:spPr>
        <p:txBody>
          <a:bodyPr/>
          <a:lstStyle/>
          <a:p>
            <a:pPr eaLnBrk="1" hangingPunct="1"/>
            <a:r>
              <a:rPr lang="en-US" dirty="0"/>
              <a:t>Learning Outcomes: U.S. State Legislation</a:t>
            </a:r>
          </a:p>
        </p:txBody>
      </p:sp>
      <p:sp>
        <p:nvSpPr>
          <p:cNvPr id="14338" name="Content Placeholder 2"/>
          <p:cNvSpPr>
            <a:spLocks noGrp="1"/>
          </p:cNvSpPr>
          <p:nvPr>
            <p:ph idx="1"/>
          </p:nvPr>
        </p:nvSpPr>
        <p:spPr>
          <a:xfrm>
            <a:off x="628650" y="1690688"/>
            <a:ext cx="7520940" cy="4351338"/>
          </a:xfrm>
        </p:spPr>
        <p:txBody>
          <a:bodyPr/>
          <a:lstStyle/>
          <a:p>
            <a:pPr marL="0" indent="0" eaLnBrk="1" hangingPunct="1">
              <a:buFont typeface="Arial" charset="0"/>
              <a:buNone/>
            </a:pPr>
            <a:r>
              <a:rPr lang="en-US" sz="2400" dirty="0"/>
              <a:t>Upon completion of this lesson, students will be able to:</a:t>
            </a:r>
          </a:p>
          <a:p>
            <a:pPr lvl="1" eaLnBrk="1" hangingPunct="1"/>
            <a:endParaRPr lang="en-US" sz="2100" dirty="0"/>
          </a:p>
          <a:p>
            <a:pPr lvl="1" eaLnBrk="1" hangingPunct="1"/>
            <a:r>
              <a:rPr lang="en-US" sz="2000" dirty="0"/>
              <a:t>Understand the difference between the federal and state courts system and laws.</a:t>
            </a:r>
          </a:p>
          <a:p>
            <a:pPr lvl="1" eaLnBrk="1" hangingPunct="1"/>
            <a:r>
              <a:rPr lang="en-US" sz="2000" dirty="0"/>
              <a:t>Recognize who is subject to state law data breach requirements, and what those requirements entail.</a:t>
            </a:r>
          </a:p>
          <a:p>
            <a:pPr lvl="1" eaLnBrk="1" hangingPunct="1"/>
            <a:r>
              <a:rPr lang="en-US" sz="2000" dirty="0"/>
              <a:t>Comprehend how state laws can differ in specificity and depth of protection.</a:t>
            </a:r>
          </a:p>
          <a:p>
            <a:pPr lvl="1" eaLnBrk="1" hangingPunct="1"/>
            <a:r>
              <a:rPr lang="en-US" sz="2000" dirty="0"/>
              <a:t>Recognize where state laws provide protection from surveillance, stalking, harassment and revenge porn.</a:t>
            </a:r>
          </a:p>
          <a:p>
            <a:pPr lvl="1" eaLnBrk="1" hangingPunct="1"/>
            <a:r>
              <a:rPr lang="en-US" sz="2000" dirty="0"/>
              <a:t>Realize that state laws also provide protection for data and privacy.</a:t>
            </a:r>
          </a:p>
          <a:p>
            <a:pPr lvl="1" eaLnBrk="1" hangingPunct="1"/>
            <a:endParaRPr lang="en-US" sz="2000" dirty="0"/>
          </a:p>
          <a:p>
            <a:pPr lvl="1" eaLnBrk="1" hangingPunct="1"/>
            <a:endParaRPr lang="en-US" dirty="0"/>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3C13AEE4-67B2-44CD-80EB-E9E5DA997225}"/>
              </a:ext>
            </a:extLst>
          </p:cNvPr>
          <p:cNvPicPr>
            <a:picLocks noChangeAspect="1"/>
          </p:cNvPicPr>
          <p:nvPr/>
        </p:nvPicPr>
        <p:blipFill>
          <a:blip r:embed="rId3"/>
          <a:stretch>
            <a:fillRect/>
          </a:stretch>
        </p:blipFill>
        <p:spPr>
          <a:xfrm>
            <a:off x="6585438" y="5244636"/>
            <a:ext cx="2178734" cy="1452489"/>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237951-E384-4B85-8307-B716DF60CC7F}"/>
              </a:ext>
            </a:extLst>
          </p:cNvPr>
          <p:cNvSpPr>
            <a:spLocks noGrp="1"/>
          </p:cNvSpPr>
          <p:nvPr>
            <p:ph type="title"/>
          </p:nvPr>
        </p:nvSpPr>
        <p:spPr>
          <a:xfrm>
            <a:off x="433900" y="206105"/>
            <a:ext cx="8276199" cy="704652"/>
          </a:xfrm>
        </p:spPr>
        <p:txBody>
          <a:bodyPr/>
          <a:lstStyle/>
          <a:p>
            <a:r>
              <a:rPr lang="en-US" sz="3200" dirty="0"/>
              <a:t>California Electronic Stalking &amp; Harassment Laws</a:t>
            </a:r>
            <a:endParaRPr lang="en-US" dirty="0"/>
          </a:p>
        </p:txBody>
      </p:sp>
      <p:sp>
        <p:nvSpPr>
          <p:cNvPr id="3" name="Content Placeholder 2">
            <a:extLst>
              <a:ext uri="{FF2B5EF4-FFF2-40B4-BE49-F238E27FC236}">
                <a16:creationId xmlns:a16="http://schemas.microsoft.com/office/drawing/2014/main" xmlns="" id="{662C8A88-4A96-4D6F-A143-7CC7EDE36661}"/>
              </a:ext>
            </a:extLst>
          </p:cNvPr>
          <p:cNvSpPr>
            <a:spLocks noGrp="1"/>
          </p:cNvSpPr>
          <p:nvPr>
            <p:ph idx="1"/>
          </p:nvPr>
        </p:nvSpPr>
        <p:spPr>
          <a:xfrm>
            <a:off x="281355" y="910758"/>
            <a:ext cx="8623494" cy="5093750"/>
          </a:xfrm>
        </p:spPr>
        <p:txBody>
          <a:bodyPr/>
          <a:lstStyle/>
          <a:p>
            <a:pPr marL="0" indent="0">
              <a:buNone/>
            </a:pPr>
            <a:r>
              <a:rPr lang="en-US" sz="2000" dirty="0"/>
              <a:t>California was the first state to pass an anti-stalking law in 1990, but now all 50 states have an anti-stalking law.  California defines a stalker as someone who willfully, maliciously and repeatedly follows or harasses another (victim) and who makes a credible threat with the intent to place the victim or victim's immediate family in fear for their safety. The victim does not have to prove that the stalker had the intent to carry out the threat.</a:t>
            </a:r>
            <a:r>
              <a:rPr lang="en-US" sz="2000" baseline="30000" dirty="0"/>
              <a:t>18 </a:t>
            </a:r>
          </a:p>
          <a:p>
            <a:pPr marL="0" indent="0">
              <a:buNone/>
            </a:pPr>
            <a:r>
              <a:rPr lang="en-US" sz="2000" dirty="0"/>
              <a:t>California laws make it illegal to:</a:t>
            </a:r>
          </a:p>
          <a:p>
            <a:pPr lvl="1"/>
            <a:r>
              <a:rPr lang="en-US" dirty="0"/>
              <a:t>use an electronic communication device to make repeated contact with another person with the intent to harass or annoy, or to make a single intentionally harassing contact if it includes any obscene or threatening language.</a:t>
            </a:r>
            <a:r>
              <a:rPr lang="en-US" baseline="30000" dirty="0"/>
              <a:t>19</a:t>
            </a:r>
            <a:endParaRPr lang="en-US" dirty="0"/>
          </a:p>
          <a:p>
            <a:pPr lvl="1"/>
            <a:r>
              <a:rPr lang="en-US" dirty="0"/>
              <a:t>to make credible threats by means of any electronic communication device, including but not limited to telephones, cell phones, smart phones, tablets and computers.</a:t>
            </a:r>
            <a:r>
              <a:rPr lang="en-US" baseline="30000" dirty="0"/>
              <a:t>20</a:t>
            </a:r>
            <a:endParaRPr lang="en-US" dirty="0"/>
          </a:p>
          <a:p>
            <a:pPr lvl="1"/>
            <a:r>
              <a:rPr lang="en-US" dirty="0"/>
              <a:t>to use an electronic communication device to distribute personal information of another person without their consent, and with the intent to harass them or cause them fear.</a:t>
            </a:r>
            <a:r>
              <a:rPr lang="en-US" baseline="30000" dirty="0"/>
              <a:t>21</a:t>
            </a:r>
          </a:p>
          <a:p>
            <a:pPr lvl="1"/>
            <a:r>
              <a:rPr lang="en-US" dirty="0"/>
              <a:t>to engage in revenge porn, to take explicit photos or videos of another person and distribute them in a way that is intended to cause emotional distress - including both photos that the perpetrator took of the victim, as well as pictures the victim took of him/herself.</a:t>
            </a:r>
            <a:r>
              <a:rPr lang="en-US" baseline="30000" dirty="0"/>
              <a:t>22 </a:t>
            </a:r>
          </a:p>
          <a:p>
            <a:endParaRPr lang="en-US" sz="1800" dirty="0"/>
          </a:p>
          <a:p>
            <a:pPr marL="0" indent="0">
              <a:buNone/>
            </a:pPr>
            <a:endParaRPr lang="en-US" sz="1800" dirty="0"/>
          </a:p>
        </p:txBody>
      </p:sp>
      <p:sp>
        <p:nvSpPr>
          <p:cNvPr id="4" name="TextBox 3">
            <a:extLst>
              <a:ext uri="{FF2B5EF4-FFF2-40B4-BE49-F238E27FC236}">
                <a16:creationId xmlns:a16="http://schemas.microsoft.com/office/drawing/2014/main" xmlns="" id="{3A2514DF-C2E7-40AB-8BC1-52EE5B881350}"/>
              </a:ext>
            </a:extLst>
          </p:cNvPr>
          <p:cNvSpPr txBox="1"/>
          <p:nvPr/>
        </p:nvSpPr>
        <p:spPr>
          <a:xfrm>
            <a:off x="6386734" y="5947242"/>
            <a:ext cx="2323366" cy="861774"/>
          </a:xfrm>
          <a:prstGeom prst="rect">
            <a:avLst/>
          </a:prstGeom>
          <a:noFill/>
        </p:spPr>
        <p:txBody>
          <a:bodyPr wrap="square" rtlCol="0">
            <a:spAutoFit/>
          </a:bodyPr>
          <a:lstStyle/>
          <a:p>
            <a:r>
              <a:rPr lang="en-US" sz="1000" dirty="0">
                <a:latin typeface="+mn-lt"/>
              </a:rPr>
              <a:t>18. California Penal Code 646.9 </a:t>
            </a:r>
          </a:p>
          <a:p>
            <a:r>
              <a:rPr lang="en-US" sz="1000" dirty="0">
                <a:latin typeface="+mn-lt"/>
              </a:rPr>
              <a:t>19. California Penal Code 653m.</a:t>
            </a:r>
          </a:p>
          <a:p>
            <a:r>
              <a:rPr lang="en-US" sz="1000" dirty="0">
                <a:latin typeface="+mn-lt"/>
              </a:rPr>
              <a:t>20. California Penal Code 442.</a:t>
            </a:r>
          </a:p>
          <a:p>
            <a:r>
              <a:rPr lang="en-US" sz="1000" dirty="0">
                <a:latin typeface="+mn-lt"/>
              </a:rPr>
              <a:t>21. California Penal Code 653.2</a:t>
            </a:r>
          </a:p>
          <a:p>
            <a:r>
              <a:rPr lang="en-US" sz="1000" dirty="0">
                <a:latin typeface="+mn-lt"/>
              </a:rPr>
              <a:t>22. California Penal Code 647(j), 647(k)</a:t>
            </a:r>
          </a:p>
        </p:txBody>
      </p:sp>
    </p:spTree>
    <p:extLst>
      <p:ext uri="{BB962C8B-B14F-4D97-AF65-F5344CB8AC3E}">
        <p14:creationId xmlns:p14="http://schemas.microsoft.com/office/powerpoint/2010/main" val="39130259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EF4035-C51A-4315-82D5-C0C0C76AB10B}"/>
              </a:ext>
            </a:extLst>
          </p:cNvPr>
          <p:cNvSpPr>
            <a:spLocks noGrp="1"/>
          </p:cNvSpPr>
          <p:nvPr>
            <p:ph type="title"/>
          </p:nvPr>
        </p:nvSpPr>
        <p:spPr/>
        <p:txBody>
          <a:bodyPr/>
          <a:lstStyle/>
          <a:p>
            <a:r>
              <a:rPr lang="en-US" dirty="0"/>
              <a:t>State Cyberstalking Case Example</a:t>
            </a:r>
          </a:p>
        </p:txBody>
      </p:sp>
      <p:sp>
        <p:nvSpPr>
          <p:cNvPr id="3" name="Content Placeholder 2">
            <a:extLst>
              <a:ext uri="{FF2B5EF4-FFF2-40B4-BE49-F238E27FC236}">
                <a16:creationId xmlns:a16="http://schemas.microsoft.com/office/drawing/2014/main" xmlns="" id="{816DD633-7AB9-4BF8-A329-B5D58B1E7411}"/>
              </a:ext>
            </a:extLst>
          </p:cNvPr>
          <p:cNvSpPr>
            <a:spLocks noGrp="1"/>
          </p:cNvSpPr>
          <p:nvPr>
            <p:ph idx="1"/>
          </p:nvPr>
        </p:nvSpPr>
        <p:spPr>
          <a:xfrm>
            <a:off x="628650" y="1535339"/>
            <a:ext cx="7886700" cy="4351338"/>
          </a:xfrm>
        </p:spPr>
        <p:txBody>
          <a:bodyPr/>
          <a:lstStyle/>
          <a:p>
            <a:pPr marL="0" indent="0">
              <a:buNone/>
            </a:pPr>
            <a:r>
              <a:rPr lang="en-US" sz="2400" i="1" dirty="0"/>
              <a:t>State v. Corbin</a:t>
            </a:r>
            <a:r>
              <a:rPr lang="en-US" sz="2400" i="1" baseline="30000" dirty="0"/>
              <a:t>23</a:t>
            </a:r>
            <a:endParaRPr lang="en-US" sz="2400" baseline="30000" dirty="0"/>
          </a:p>
          <a:p>
            <a:pPr marL="0" indent="0">
              <a:buNone/>
            </a:pPr>
            <a:r>
              <a:rPr lang="en-US" sz="2000" dirty="0"/>
              <a:t>D'Andre Corbin engaged in an extended and heated conversation via text messages with his wife while she was at work. The messages from Corbin stated that he was “going to try to kill her that night.” Several messages said, “Ur dead.” </a:t>
            </a:r>
          </a:p>
          <a:p>
            <a:pPr marL="0" indent="0">
              <a:buNone/>
            </a:pPr>
            <a:r>
              <a:rPr lang="en-US" sz="2000" dirty="0"/>
              <a:t>Corbin's wife texted back that she hated him. She called him a loser. Corbin then texted that he was coming that night to “hurt her, to knock her out, and to kill her.” Corbin also left a voice mail message on his wife's phone that evening saying he was going to kill her.</a:t>
            </a:r>
          </a:p>
          <a:p>
            <a:pPr marL="0" indent="0">
              <a:buNone/>
            </a:pPr>
            <a:r>
              <a:rPr lang="en-US" sz="2000" dirty="0"/>
              <a:t>After the text message exchange ended, Corbin appeared at his wife's workplace, and she called 911. “Corbin found her and chased her out the back door of the workplace and into a roadway where he was seen holding her hair and punching her with his arms and fists.” </a:t>
            </a:r>
          </a:p>
          <a:p>
            <a:pPr marL="0" indent="0">
              <a:buNone/>
            </a:pPr>
            <a:r>
              <a:rPr lang="en-US" sz="2000" dirty="0"/>
              <a:t>Police intervened and took Corbin’s wife to the hospital for treatment.</a:t>
            </a:r>
          </a:p>
          <a:p>
            <a:pPr marL="0" indent="0">
              <a:buNone/>
            </a:pPr>
            <a:endParaRPr lang="en-US" sz="2000" dirty="0"/>
          </a:p>
        </p:txBody>
      </p:sp>
      <p:sp>
        <p:nvSpPr>
          <p:cNvPr id="4" name="TextBox 3">
            <a:extLst>
              <a:ext uri="{FF2B5EF4-FFF2-40B4-BE49-F238E27FC236}">
                <a16:creationId xmlns:a16="http://schemas.microsoft.com/office/drawing/2014/main" xmlns="" id="{108D0C41-F317-4399-B910-561FFBE195FF}"/>
              </a:ext>
            </a:extLst>
          </p:cNvPr>
          <p:cNvSpPr txBox="1"/>
          <p:nvPr/>
        </p:nvSpPr>
        <p:spPr>
          <a:xfrm>
            <a:off x="628650" y="6284686"/>
            <a:ext cx="7300686" cy="400110"/>
          </a:xfrm>
          <a:prstGeom prst="rect">
            <a:avLst/>
          </a:prstGeom>
          <a:noFill/>
        </p:spPr>
        <p:txBody>
          <a:bodyPr wrap="square" rtlCol="0">
            <a:spAutoFit/>
          </a:bodyPr>
          <a:lstStyle/>
          <a:p>
            <a:r>
              <a:rPr lang="en-US" sz="1000" dirty="0">
                <a:latin typeface="+mn-lt"/>
              </a:rPr>
              <a:t>23</a:t>
            </a:r>
            <a:r>
              <a:rPr lang="en-US" sz="1000" i="1" dirty="0">
                <a:latin typeface="+mn-lt"/>
              </a:rPr>
              <a:t>. State v. Corbin</a:t>
            </a:r>
            <a:r>
              <a:rPr lang="en-US" sz="1000" dirty="0">
                <a:latin typeface="+mn-lt"/>
              </a:rPr>
              <a:t>, 186 Wash. App. 1038 (2015)</a:t>
            </a:r>
          </a:p>
          <a:p>
            <a:endParaRPr lang="en-US" sz="1000" dirty="0">
              <a:latin typeface="+mn-lt"/>
            </a:endParaRPr>
          </a:p>
        </p:txBody>
      </p:sp>
      <p:pic>
        <p:nvPicPr>
          <p:cNvPr id="6" name="Picture 5" descr="Picture of two people texting on cell phones.">
            <a:extLst>
              <a:ext uri="{FF2B5EF4-FFF2-40B4-BE49-F238E27FC236}">
                <a16:creationId xmlns:a16="http://schemas.microsoft.com/office/drawing/2014/main" xmlns="" id="{5ED18639-893A-4373-8497-EC1A4E4C6C9F}"/>
              </a:ext>
            </a:extLst>
          </p:cNvPr>
          <p:cNvPicPr>
            <a:picLocks noChangeAspect="1"/>
          </p:cNvPicPr>
          <p:nvPr/>
        </p:nvPicPr>
        <p:blipFill>
          <a:blip r:embed="rId3"/>
          <a:stretch>
            <a:fillRect/>
          </a:stretch>
        </p:blipFill>
        <p:spPr>
          <a:xfrm>
            <a:off x="7033441" y="365127"/>
            <a:ext cx="1554480" cy="1036320"/>
          </a:xfrm>
          <a:prstGeom prst="rect">
            <a:avLst/>
          </a:prstGeom>
        </p:spPr>
      </p:pic>
    </p:spTree>
    <p:extLst>
      <p:ext uri="{BB962C8B-B14F-4D97-AF65-F5344CB8AC3E}">
        <p14:creationId xmlns:p14="http://schemas.microsoft.com/office/powerpoint/2010/main" val="6778096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EF4035-C51A-4315-82D5-C0C0C76AB10B}"/>
              </a:ext>
            </a:extLst>
          </p:cNvPr>
          <p:cNvSpPr>
            <a:spLocks noGrp="1"/>
          </p:cNvSpPr>
          <p:nvPr>
            <p:ph type="title"/>
          </p:nvPr>
        </p:nvSpPr>
        <p:spPr>
          <a:xfrm>
            <a:off x="628650" y="365127"/>
            <a:ext cx="7886700" cy="766988"/>
          </a:xfrm>
        </p:spPr>
        <p:txBody>
          <a:bodyPr/>
          <a:lstStyle/>
          <a:p>
            <a:pPr marL="0" indent="0">
              <a:buNone/>
            </a:pPr>
            <a:r>
              <a:rPr lang="en-US" sz="3600" i="1" dirty="0"/>
              <a:t>State v. Corbin</a:t>
            </a:r>
            <a:r>
              <a:rPr lang="en-US" sz="3600" i="1" baseline="30000" dirty="0"/>
              <a:t>24</a:t>
            </a:r>
            <a:r>
              <a:rPr lang="en-US" sz="3600" baseline="30000" dirty="0"/>
              <a:t> </a:t>
            </a:r>
            <a:r>
              <a:rPr lang="en-US" sz="3600" dirty="0"/>
              <a:t>(cont.)</a:t>
            </a:r>
          </a:p>
        </p:txBody>
      </p:sp>
      <p:sp>
        <p:nvSpPr>
          <p:cNvPr id="3" name="Content Placeholder 2">
            <a:extLst>
              <a:ext uri="{FF2B5EF4-FFF2-40B4-BE49-F238E27FC236}">
                <a16:creationId xmlns:a16="http://schemas.microsoft.com/office/drawing/2014/main" xmlns="" id="{816DD633-7AB9-4BF8-A329-B5D58B1E7411}"/>
              </a:ext>
            </a:extLst>
          </p:cNvPr>
          <p:cNvSpPr>
            <a:spLocks noGrp="1"/>
          </p:cNvSpPr>
          <p:nvPr>
            <p:ph idx="1"/>
          </p:nvPr>
        </p:nvSpPr>
        <p:spPr>
          <a:xfrm>
            <a:off x="628650" y="1132116"/>
            <a:ext cx="7886700" cy="5044848"/>
          </a:xfrm>
        </p:spPr>
        <p:txBody>
          <a:bodyPr/>
          <a:lstStyle/>
          <a:p>
            <a:pPr marL="0" indent="0">
              <a:buNone/>
            </a:pPr>
            <a:r>
              <a:rPr lang="en-US" sz="2400" dirty="0"/>
              <a:t>The State charged Corbin with attempted first degree assault and two counts of felony cyberstalking. </a:t>
            </a:r>
          </a:p>
          <a:p>
            <a:pPr marL="0" indent="0">
              <a:buNone/>
            </a:pPr>
            <a:r>
              <a:rPr lang="en-US" sz="2400" dirty="0"/>
              <a:t>To convict the defendant of the crime of felony cyberstalking each of the following five elements must be proven beyond a reasonable doubt:</a:t>
            </a:r>
          </a:p>
          <a:p>
            <a:pPr marL="342900" lvl="1" indent="0">
              <a:buNone/>
            </a:pPr>
            <a:r>
              <a:rPr lang="en-US" dirty="0"/>
              <a:t>“(1) That on or about December 14, 2012, the defendant made an electronic communication to another person Denise Corbin;</a:t>
            </a:r>
          </a:p>
          <a:p>
            <a:pPr marL="342900" lvl="1" indent="0">
              <a:buNone/>
            </a:pPr>
            <a:r>
              <a:rPr lang="en-US" dirty="0"/>
              <a:t>(2) That at the time the defendant initiated the electronic message the defendant intended to harass, intimidate, torment, or embarrass that other person;</a:t>
            </a:r>
          </a:p>
          <a:p>
            <a:pPr marL="342900" lvl="1" indent="0">
              <a:buNone/>
            </a:pPr>
            <a:r>
              <a:rPr lang="en-US" dirty="0"/>
              <a:t>(3) That the defendant threatened to inflict injury on the person or property or any member of the family or household of the person;</a:t>
            </a:r>
          </a:p>
          <a:p>
            <a:pPr marL="342900" lvl="1" indent="0">
              <a:buNone/>
            </a:pPr>
            <a:r>
              <a:rPr lang="en-US" dirty="0"/>
              <a:t>(4) That the threat consisted of a threat to kill the other person; and</a:t>
            </a:r>
          </a:p>
          <a:p>
            <a:pPr marL="342900" lvl="1" indent="0">
              <a:buNone/>
            </a:pPr>
            <a:r>
              <a:rPr lang="en-US" dirty="0"/>
              <a:t>(5) That the electronic communication was made or received in the State of Washington.”</a:t>
            </a:r>
          </a:p>
          <a:p>
            <a:pPr marL="0" indent="0">
              <a:buNone/>
            </a:pPr>
            <a:r>
              <a:rPr lang="en-US" sz="2400" dirty="0"/>
              <a:t>The jury convicted Corbin on all counts. The Washington Court of Appeals upheld the cyberstalking conviction</a:t>
            </a:r>
            <a:r>
              <a:rPr lang="en-US" sz="2000" dirty="0"/>
              <a:t>.</a:t>
            </a:r>
          </a:p>
        </p:txBody>
      </p:sp>
      <p:sp>
        <p:nvSpPr>
          <p:cNvPr id="4" name="TextBox 3">
            <a:extLst>
              <a:ext uri="{FF2B5EF4-FFF2-40B4-BE49-F238E27FC236}">
                <a16:creationId xmlns:a16="http://schemas.microsoft.com/office/drawing/2014/main" xmlns="" id="{108D0C41-F317-4399-B910-561FFBE195FF}"/>
              </a:ext>
            </a:extLst>
          </p:cNvPr>
          <p:cNvSpPr txBox="1"/>
          <p:nvPr/>
        </p:nvSpPr>
        <p:spPr>
          <a:xfrm>
            <a:off x="628650" y="6457890"/>
            <a:ext cx="7300686" cy="400110"/>
          </a:xfrm>
          <a:prstGeom prst="rect">
            <a:avLst/>
          </a:prstGeom>
          <a:noFill/>
        </p:spPr>
        <p:txBody>
          <a:bodyPr wrap="square" rtlCol="0">
            <a:spAutoFit/>
          </a:bodyPr>
          <a:lstStyle/>
          <a:p>
            <a:r>
              <a:rPr lang="en-US" sz="1000" dirty="0">
                <a:latin typeface="+mn-lt"/>
              </a:rPr>
              <a:t>24.</a:t>
            </a:r>
            <a:r>
              <a:rPr lang="en-US" sz="1000" i="1" dirty="0">
                <a:latin typeface="+mn-lt"/>
              </a:rPr>
              <a:t> State v. Corbin</a:t>
            </a:r>
            <a:r>
              <a:rPr lang="en-US" sz="1000" dirty="0">
                <a:latin typeface="+mn-lt"/>
              </a:rPr>
              <a:t>, 186 Wash. App. 1038 (2015)</a:t>
            </a:r>
          </a:p>
          <a:p>
            <a:endParaRPr lang="en-US" sz="1000" dirty="0">
              <a:latin typeface="+mn-lt"/>
            </a:endParaRPr>
          </a:p>
        </p:txBody>
      </p:sp>
    </p:spTree>
    <p:extLst>
      <p:ext uri="{BB962C8B-B14F-4D97-AF65-F5344CB8AC3E}">
        <p14:creationId xmlns:p14="http://schemas.microsoft.com/office/powerpoint/2010/main" val="7755054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2F1C85ED-8EE8-4979-B6B4-6FFCBFF6C7D5}"/>
              </a:ext>
            </a:extLst>
          </p:cNvPr>
          <p:cNvSpPr>
            <a:spLocks noGrp="1"/>
          </p:cNvSpPr>
          <p:nvPr>
            <p:ph type="title"/>
          </p:nvPr>
        </p:nvSpPr>
        <p:spPr>
          <a:xfrm>
            <a:off x="628650" y="288413"/>
            <a:ext cx="7886700" cy="1325563"/>
          </a:xfrm>
        </p:spPr>
        <p:txBody>
          <a:bodyPr/>
          <a:lstStyle/>
          <a:p>
            <a:r>
              <a:rPr lang="en-US" dirty="0"/>
              <a:t>Surveillance, Computer Crime &amp; Stalking/Harassment Laws Assessment</a:t>
            </a:r>
          </a:p>
        </p:txBody>
      </p:sp>
      <p:sp>
        <p:nvSpPr>
          <p:cNvPr id="5" name="Content Placeholder 4">
            <a:extLst>
              <a:ext uri="{FF2B5EF4-FFF2-40B4-BE49-F238E27FC236}">
                <a16:creationId xmlns:a16="http://schemas.microsoft.com/office/drawing/2014/main" xmlns="" id="{96911205-CBC5-4F70-B130-DCFA509A98B9}"/>
              </a:ext>
            </a:extLst>
          </p:cNvPr>
          <p:cNvSpPr>
            <a:spLocks noGrp="1"/>
          </p:cNvSpPr>
          <p:nvPr>
            <p:ph idx="1"/>
          </p:nvPr>
        </p:nvSpPr>
        <p:spPr>
          <a:xfrm>
            <a:off x="628650" y="1558339"/>
            <a:ext cx="7886700" cy="4351338"/>
          </a:xfrm>
        </p:spPr>
        <p:txBody>
          <a:bodyPr/>
          <a:lstStyle/>
          <a:p>
            <a:pPr marL="0" indent="0">
              <a:buNone/>
            </a:pPr>
            <a:r>
              <a:rPr lang="en-US" sz="2400" b="1" dirty="0"/>
              <a:t>True or False</a:t>
            </a:r>
          </a:p>
          <a:p>
            <a:r>
              <a:rPr lang="en-US" sz="2400" dirty="0"/>
              <a:t>Some states allow “one party consent” for recorded conversations, but most require the consent of both parties. </a:t>
            </a:r>
            <a:endParaRPr lang="en-US" sz="2400" b="1" dirty="0"/>
          </a:p>
          <a:p>
            <a:r>
              <a:rPr lang="en-US" sz="2400" dirty="0"/>
              <a:t>Most states require that someone “willfully, knowingly, or purposely access computer-based data and intend to steal, destroy, or alter computer-based information; steal services or passwords; or otherwise interfere with computers or networks.” </a:t>
            </a:r>
            <a:endParaRPr lang="en-US" sz="2400" b="1" dirty="0"/>
          </a:p>
          <a:p>
            <a:r>
              <a:rPr lang="en-US" sz="2400" dirty="0"/>
              <a:t>All states have anti-stalking laws, but the legal definitions vary. </a:t>
            </a:r>
            <a:endParaRPr lang="en-US" sz="2400" b="1" dirty="0"/>
          </a:p>
          <a:p>
            <a:r>
              <a:rPr lang="en-US" sz="2400" dirty="0"/>
              <a:t>All state anti-stalking laws specify that the victim must have been frightened by the stalking. </a:t>
            </a:r>
            <a:endParaRPr lang="en-US" sz="2400" b="1" dirty="0"/>
          </a:p>
        </p:txBody>
      </p:sp>
      <p:pic>
        <p:nvPicPr>
          <p:cNvPr id="7" name="Picture 6" descr="Clipart of a funny cartoon face looking at question marks.">
            <a:extLst>
              <a:ext uri="{FF2B5EF4-FFF2-40B4-BE49-F238E27FC236}">
                <a16:creationId xmlns:a16="http://schemas.microsoft.com/office/drawing/2014/main" xmlns="" id="{DE6DED8D-5514-4517-ADED-2199C11D716C}"/>
              </a:ext>
            </a:extLst>
          </p:cNvPr>
          <p:cNvPicPr>
            <a:picLocks noChangeAspect="1"/>
          </p:cNvPicPr>
          <p:nvPr/>
        </p:nvPicPr>
        <p:blipFill>
          <a:blip r:embed="rId2"/>
          <a:stretch>
            <a:fillRect/>
          </a:stretch>
        </p:blipFill>
        <p:spPr>
          <a:xfrm>
            <a:off x="7469944" y="163014"/>
            <a:ext cx="1464505" cy="1464505"/>
          </a:xfrm>
          <a:prstGeom prst="rect">
            <a:avLst/>
          </a:prstGeom>
        </p:spPr>
      </p:pic>
    </p:spTree>
    <p:extLst>
      <p:ext uri="{BB962C8B-B14F-4D97-AF65-F5344CB8AC3E}">
        <p14:creationId xmlns:p14="http://schemas.microsoft.com/office/powerpoint/2010/main" val="8347918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2F1C85ED-8EE8-4979-B6B4-6FFCBFF6C7D5}"/>
              </a:ext>
            </a:extLst>
          </p:cNvPr>
          <p:cNvSpPr>
            <a:spLocks noGrp="1"/>
          </p:cNvSpPr>
          <p:nvPr>
            <p:ph type="title"/>
          </p:nvPr>
        </p:nvSpPr>
        <p:spPr>
          <a:xfrm>
            <a:off x="628650" y="288413"/>
            <a:ext cx="7886700" cy="1325563"/>
          </a:xfrm>
        </p:spPr>
        <p:txBody>
          <a:bodyPr/>
          <a:lstStyle/>
          <a:p>
            <a:r>
              <a:rPr lang="en-US" dirty="0"/>
              <a:t>Surveillance, Computer Crime &amp; Stalking/Harassment Laws Assessment Answers</a:t>
            </a:r>
          </a:p>
        </p:txBody>
      </p:sp>
      <p:sp>
        <p:nvSpPr>
          <p:cNvPr id="5" name="Content Placeholder 4">
            <a:extLst>
              <a:ext uri="{FF2B5EF4-FFF2-40B4-BE49-F238E27FC236}">
                <a16:creationId xmlns:a16="http://schemas.microsoft.com/office/drawing/2014/main" xmlns="" id="{96911205-CBC5-4F70-B130-DCFA509A98B9}"/>
              </a:ext>
            </a:extLst>
          </p:cNvPr>
          <p:cNvSpPr>
            <a:spLocks noGrp="1"/>
          </p:cNvSpPr>
          <p:nvPr>
            <p:ph idx="1"/>
          </p:nvPr>
        </p:nvSpPr>
        <p:spPr>
          <a:xfrm>
            <a:off x="628650" y="1558339"/>
            <a:ext cx="7886700" cy="4351338"/>
          </a:xfrm>
        </p:spPr>
        <p:txBody>
          <a:bodyPr/>
          <a:lstStyle/>
          <a:p>
            <a:pPr marL="0" indent="0">
              <a:buNone/>
            </a:pPr>
            <a:r>
              <a:rPr lang="en-US" sz="2400" b="1" dirty="0"/>
              <a:t>True or False</a:t>
            </a:r>
          </a:p>
          <a:p>
            <a:r>
              <a:rPr lang="en-US" sz="2400" dirty="0"/>
              <a:t>Some states allow “one party consent” for recorded conversations, but most require the consent of both parties. </a:t>
            </a:r>
            <a:r>
              <a:rPr lang="en-US" sz="2400" b="1" dirty="0"/>
              <a:t>FALSE</a:t>
            </a:r>
          </a:p>
          <a:p>
            <a:r>
              <a:rPr lang="en-US" sz="2400" dirty="0"/>
              <a:t>Most states require that someone “willfully, knowingly, or purposely access computer-based data and intend to steal, destroy, or alter computer-based information; steal services or passwords; or otherwise interfere with computers or networks.” </a:t>
            </a:r>
            <a:r>
              <a:rPr lang="en-US" sz="2400" b="1" dirty="0"/>
              <a:t>TRUE</a:t>
            </a:r>
          </a:p>
          <a:p>
            <a:r>
              <a:rPr lang="en-US" sz="2400" dirty="0"/>
              <a:t>All states have anti-stalking laws, but the legal definitions vary. </a:t>
            </a:r>
            <a:r>
              <a:rPr lang="en-US" sz="2400" b="1" dirty="0"/>
              <a:t>TRUE</a:t>
            </a:r>
          </a:p>
          <a:p>
            <a:r>
              <a:rPr lang="en-US" sz="2400" dirty="0"/>
              <a:t>All state anti-stalking laws specify that the victim must have been frightened by the stalking. </a:t>
            </a:r>
            <a:r>
              <a:rPr lang="en-US" sz="2400" b="1" dirty="0"/>
              <a:t>FALSE</a:t>
            </a:r>
          </a:p>
        </p:txBody>
      </p:sp>
      <p:pic>
        <p:nvPicPr>
          <p:cNvPr id="7" name="Picture 6" descr="Clipart of a funny cartoon face looking at question marks.">
            <a:extLst>
              <a:ext uri="{FF2B5EF4-FFF2-40B4-BE49-F238E27FC236}">
                <a16:creationId xmlns:a16="http://schemas.microsoft.com/office/drawing/2014/main" xmlns="" id="{DE6DED8D-5514-4517-ADED-2199C11D716C}"/>
              </a:ext>
            </a:extLst>
          </p:cNvPr>
          <p:cNvPicPr>
            <a:picLocks noChangeAspect="1"/>
          </p:cNvPicPr>
          <p:nvPr/>
        </p:nvPicPr>
        <p:blipFill>
          <a:blip r:embed="rId2"/>
          <a:stretch>
            <a:fillRect/>
          </a:stretch>
        </p:blipFill>
        <p:spPr>
          <a:xfrm>
            <a:off x="7469944" y="163014"/>
            <a:ext cx="1464505" cy="1464505"/>
          </a:xfrm>
          <a:prstGeom prst="rect">
            <a:avLst/>
          </a:prstGeom>
        </p:spPr>
      </p:pic>
    </p:spTree>
    <p:extLst>
      <p:ext uri="{BB962C8B-B14F-4D97-AF65-F5344CB8AC3E}">
        <p14:creationId xmlns:p14="http://schemas.microsoft.com/office/powerpoint/2010/main" val="4939997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5: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Privacy Laws</a:t>
            </a:r>
          </a:p>
        </p:txBody>
      </p:sp>
      <p:pic>
        <p:nvPicPr>
          <p:cNvPr id="3" name="Picture 2" descr="Image of a keyboard with a judge's gavel on top of it.">
            <a:extLst>
              <a:ext uri="{FF2B5EF4-FFF2-40B4-BE49-F238E27FC236}">
                <a16:creationId xmlns:a16="http://schemas.microsoft.com/office/drawing/2014/main" xmlns="" id="{981C63E9-2D22-4C88-8C03-85122B4B7FEC}"/>
              </a:ext>
            </a:extLst>
          </p:cNvPr>
          <p:cNvPicPr>
            <a:picLocks noChangeAspect="1"/>
          </p:cNvPicPr>
          <p:nvPr/>
        </p:nvPicPr>
        <p:blipFill>
          <a:blip r:embed="rId2"/>
          <a:stretch>
            <a:fillRect/>
          </a:stretch>
        </p:blipFill>
        <p:spPr>
          <a:xfrm>
            <a:off x="3560273" y="1736727"/>
            <a:ext cx="3901537" cy="2852737"/>
          </a:xfrm>
          <a:prstGeom prst="rect">
            <a:avLst/>
          </a:prstGeom>
        </p:spPr>
      </p:pic>
    </p:spTree>
    <p:extLst>
      <p:ext uri="{BB962C8B-B14F-4D97-AF65-F5344CB8AC3E}">
        <p14:creationId xmlns:p14="http://schemas.microsoft.com/office/powerpoint/2010/main" val="942881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CE5F12-DD64-4BF6-81AC-67E4922D959C}"/>
              </a:ext>
            </a:extLst>
          </p:cNvPr>
          <p:cNvSpPr>
            <a:spLocks noGrp="1"/>
          </p:cNvSpPr>
          <p:nvPr>
            <p:ph type="title"/>
          </p:nvPr>
        </p:nvSpPr>
        <p:spPr/>
        <p:txBody>
          <a:bodyPr/>
          <a:lstStyle/>
          <a:p>
            <a:r>
              <a:rPr lang="en-US" dirty="0"/>
              <a:t>State Privacy Laws</a:t>
            </a:r>
          </a:p>
        </p:txBody>
      </p:sp>
      <p:sp>
        <p:nvSpPr>
          <p:cNvPr id="3" name="Content Placeholder 2">
            <a:extLst>
              <a:ext uri="{FF2B5EF4-FFF2-40B4-BE49-F238E27FC236}">
                <a16:creationId xmlns:a16="http://schemas.microsoft.com/office/drawing/2014/main" xmlns="" id="{A4BE0478-2323-43A7-926D-65DDFE188F9E}"/>
              </a:ext>
            </a:extLst>
          </p:cNvPr>
          <p:cNvSpPr>
            <a:spLocks noGrp="1"/>
          </p:cNvSpPr>
          <p:nvPr>
            <p:ph idx="1"/>
          </p:nvPr>
        </p:nvSpPr>
        <p:spPr>
          <a:xfrm>
            <a:off x="628650" y="1690689"/>
            <a:ext cx="7886700" cy="4486274"/>
          </a:xfrm>
        </p:spPr>
        <p:txBody>
          <a:bodyPr/>
          <a:lstStyle/>
          <a:p>
            <a:pPr marL="0" indent="0">
              <a:buNone/>
            </a:pPr>
            <a:r>
              <a:rPr lang="en-US" sz="2400" dirty="0"/>
              <a:t>State laws address privacy in many areas and in many ways. Some of the areas covered under state privacy laws are:</a:t>
            </a:r>
          </a:p>
          <a:p>
            <a:pPr lvl="1"/>
            <a:r>
              <a:rPr lang="en-US" sz="2000" dirty="0"/>
              <a:t>website privacy policies</a:t>
            </a:r>
          </a:p>
          <a:p>
            <a:pPr lvl="1"/>
            <a:r>
              <a:rPr lang="en-US" sz="2000" dirty="0"/>
              <a:t>privacy of online book downloads and reader browsing information</a:t>
            </a:r>
          </a:p>
          <a:p>
            <a:pPr lvl="1"/>
            <a:r>
              <a:rPr lang="en-US" sz="2000" dirty="0"/>
              <a:t>personal information held by Internet service providers</a:t>
            </a:r>
          </a:p>
          <a:p>
            <a:pPr lvl="1"/>
            <a:r>
              <a:rPr lang="en-US" sz="2000" dirty="0"/>
              <a:t>online marketing of certain products directed to minors</a:t>
            </a:r>
          </a:p>
          <a:p>
            <a:pPr lvl="1"/>
            <a:r>
              <a:rPr lang="en-US" sz="2000" dirty="0"/>
              <a:t>employee email monitoring, and other online activities</a:t>
            </a:r>
            <a:r>
              <a:rPr lang="en-US" dirty="0"/>
              <a:t> </a:t>
            </a:r>
          </a:p>
          <a:p>
            <a:pPr marL="0" indent="0">
              <a:buNone/>
            </a:pPr>
            <a:endParaRPr lang="en-US" dirty="0"/>
          </a:p>
          <a:p>
            <a:pPr marL="0" indent="0">
              <a:buNone/>
            </a:pPr>
            <a:r>
              <a:rPr lang="en-US" sz="2400" dirty="0"/>
              <a:t>See Week 7, Lesson 13 for more information on the privacy rights of U.S. citizens. </a:t>
            </a:r>
          </a:p>
        </p:txBody>
      </p:sp>
      <p:pic>
        <p:nvPicPr>
          <p:cNvPr id="5" name="Picture 4" descr="Photo of a keyboard with a judge's gavel.">
            <a:extLst>
              <a:ext uri="{FF2B5EF4-FFF2-40B4-BE49-F238E27FC236}">
                <a16:creationId xmlns:a16="http://schemas.microsoft.com/office/drawing/2014/main" xmlns="" id="{F7EDE5F7-AE5A-4E39-99D6-3902014B5802}"/>
              </a:ext>
            </a:extLst>
          </p:cNvPr>
          <p:cNvPicPr>
            <a:picLocks noChangeAspect="1"/>
          </p:cNvPicPr>
          <p:nvPr/>
        </p:nvPicPr>
        <p:blipFill>
          <a:blip r:embed="rId2"/>
          <a:stretch>
            <a:fillRect/>
          </a:stretch>
        </p:blipFill>
        <p:spPr>
          <a:xfrm>
            <a:off x="6283754" y="5003094"/>
            <a:ext cx="2231596" cy="1631704"/>
          </a:xfrm>
          <a:prstGeom prst="rect">
            <a:avLst/>
          </a:prstGeom>
        </p:spPr>
      </p:pic>
    </p:spTree>
    <p:extLst>
      <p:ext uri="{BB962C8B-B14F-4D97-AF65-F5344CB8AC3E}">
        <p14:creationId xmlns:p14="http://schemas.microsoft.com/office/powerpoint/2010/main" val="20985142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CE5F12-DD64-4BF6-81AC-67E4922D959C}"/>
              </a:ext>
            </a:extLst>
          </p:cNvPr>
          <p:cNvSpPr>
            <a:spLocks noGrp="1"/>
          </p:cNvSpPr>
          <p:nvPr>
            <p:ph type="title"/>
          </p:nvPr>
        </p:nvSpPr>
        <p:spPr>
          <a:xfrm>
            <a:off x="628650" y="365127"/>
            <a:ext cx="7886700" cy="900966"/>
          </a:xfrm>
        </p:spPr>
        <p:txBody>
          <a:bodyPr/>
          <a:lstStyle/>
          <a:p>
            <a:r>
              <a:rPr lang="en-US" dirty="0"/>
              <a:t>Examples of State Privacy Laws</a:t>
            </a:r>
            <a:r>
              <a:rPr lang="en-US" baseline="30000" dirty="0"/>
              <a:t>25</a:t>
            </a:r>
          </a:p>
        </p:txBody>
      </p:sp>
      <p:sp>
        <p:nvSpPr>
          <p:cNvPr id="4" name="TextBox 3">
            <a:extLst>
              <a:ext uri="{FF2B5EF4-FFF2-40B4-BE49-F238E27FC236}">
                <a16:creationId xmlns:a16="http://schemas.microsoft.com/office/drawing/2014/main" xmlns="" id="{EE0AE148-FEAE-41CC-AD7F-1F73BB8F9FB9}"/>
              </a:ext>
            </a:extLst>
          </p:cNvPr>
          <p:cNvSpPr txBox="1"/>
          <p:nvPr/>
        </p:nvSpPr>
        <p:spPr>
          <a:xfrm>
            <a:off x="628650" y="6492873"/>
            <a:ext cx="7886700" cy="246221"/>
          </a:xfrm>
          <a:prstGeom prst="rect">
            <a:avLst/>
          </a:prstGeom>
          <a:noFill/>
        </p:spPr>
        <p:txBody>
          <a:bodyPr wrap="square" rtlCol="0">
            <a:spAutoFit/>
          </a:bodyPr>
          <a:lstStyle/>
          <a:p>
            <a:r>
              <a:rPr lang="en-US" sz="1000" dirty="0">
                <a:latin typeface="+mn-lt"/>
              </a:rPr>
              <a:t>25. http://www.ncsl.org/research/telecommunications-and-information-technology/state-laws-related-to-internet-privacy.aspx</a:t>
            </a:r>
          </a:p>
        </p:txBody>
      </p:sp>
      <p:sp>
        <p:nvSpPr>
          <p:cNvPr id="3" name="Content Placeholder 2">
            <a:extLst>
              <a:ext uri="{FF2B5EF4-FFF2-40B4-BE49-F238E27FC236}">
                <a16:creationId xmlns:a16="http://schemas.microsoft.com/office/drawing/2014/main" xmlns="" id="{A4BE0478-2323-43A7-926D-65DDFE188F9E}"/>
              </a:ext>
            </a:extLst>
          </p:cNvPr>
          <p:cNvSpPr>
            <a:spLocks noGrp="1"/>
          </p:cNvSpPr>
          <p:nvPr>
            <p:ph idx="1"/>
          </p:nvPr>
        </p:nvSpPr>
        <p:spPr>
          <a:xfrm>
            <a:off x="628650" y="1266093"/>
            <a:ext cx="7886700" cy="4910870"/>
          </a:xfrm>
        </p:spPr>
        <p:txBody>
          <a:bodyPr/>
          <a:lstStyle/>
          <a:p>
            <a:pPr marL="0" indent="0">
              <a:buNone/>
            </a:pPr>
            <a:r>
              <a:rPr lang="en-US" dirty="0"/>
              <a:t>California's Online Privacy Protection Act requires a person or entity that collects personally identifiable information from California residents through an Internet Web site or online service for commercial purposes, to post a conspicuous privacy policy on its Web site or online service and to comply with that policy. </a:t>
            </a:r>
          </a:p>
          <a:p>
            <a:pPr marL="0" indent="0">
              <a:buNone/>
            </a:pPr>
            <a:r>
              <a:rPr lang="en-US" dirty="0"/>
              <a:t>Connecticut</a:t>
            </a:r>
            <a:r>
              <a:rPr lang="en-US" b="1" dirty="0"/>
              <a:t> r</a:t>
            </a:r>
            <a:r>
              <a:rPr lang="en-US" dirty="0"/>
              <a:t>equires any person who collects Social Security numbers in the course of business to create a privacy protection policy, and to publicly display the policy on a web page.</a:t>
            </a:r>
          </a:p>
          <a:p>
            <a:pPr marL="0" indent="0">
              <a:buNone/>
            </a:pPr>
            <a:r>
              <a:rPr lang="en-US" dirty="0"/>
              <a:t>California's Privacy Rights for California Minors in the Digital World Act permits minors to remove, or to request and obtain removal of, content or information posted on an Internet Web site, online service, online application, or mobile application. </a:t>
            </a:r>
          </a:p>
          <a:p>
            <a:pPr marL="0" indent="0">
              <a:buNone/>
            </a:pPr>
            <a:r>
              <a:rPr lang="en-US" dirty="0"/>
              <a:t>Nevada requires operators of Internet websites or online services that collect personally identifiable information from residents of the state to notify consumers about how that information is used.</a:t>
            </a:r>
          </a:p>
          <a:p>
            <a:pPr marL="0" indent="0">
              <a:buNone/>
            </a:pPr>
            <a:endParaRPr lang="en-US" dirty="0"/>
          </a:p>
        </p:txBody>
      </p:sp>
    </p:spTree>
    <p:extLst>
      <p:ext uri="{BB962C8B-B14F-4D97-AF65-F5344CB8AC3E}">
        <p14:creationId xmlns:p14="http://schemas.microsoft.com/office/powerpoint/2010/main" val="14485431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D0D97D-9404-48C7-B84E-A5F8DEA7518D}"/>
              </a:ext>
            </a:extLst>
          </p:cNvPr>
          <p:cNvSpPr>
            <a:spLocks noGrp="1"/>
          </p:cNvSpPr>
          <p:nvPr>
            <p:ph type="title"/>
          </p:nvPr>
        </p:nvSpPr>
        <p:spPr/>
        <p:txBody>
          <a:bodyPr/>
          <a:lstStyle/>
          <a:p>
            <a:r>
              <a:rPr lang="en-US" dirty="0"/>
              <a:t>Examples of State Privacy Laws (cont.)</a:t>
            </a:r>
            <a:r>
              <a:rPr lang="en-US" baseline="30000" dirty="0"/>
              <a:t>26</a:t>
            </a:r>
            <a:endParaRPr lang="en-US" dirty="0"/>
          </a:p>
        </p:txBody>
      </p:sp>
      <p:sp>
        <p:nvSpPr>
          <p:cNvPr id="3" name="Content Placeholder 2">
            <a:extLst>
              <a:ext uri="{FF2B5EF4-FFF2-40B4-BE49-F238E27FC236}">
                <a16:creationId xmlns:a16="http://schemas.microsoft.com/office/drawing/2014/main" xmlns="" id="{22A8E001-7530-4DBD-9093-E863E3ED03DC}"/>
              </a:ext>
            </a:extLst>
          </p:cNvPr>
          <p:cNvSpPr>
            <a:spLocks noGrp="1"/>
          </p:cNvSpPr>
          <p:nvPr>
            <p:ph idx="1"/>
          </p:nvPr>
        </p:nvSpPr>
        <p:spPr/>
        <p:txBody>
          <a:bodyPr/>
          <a:lstStyle/>
          <a:p>
            <a:pPr marL="0" indent="0">
              <a:buNone/>
            </a:pPr>
            <a:r>
              <a:rPr lang="en-US" dirty="0"/>
              <a:t>Nevada and Minnesota laws require Internet Service Providers to keep certain information concerning their customers private, unless the customer gives permission to disclose the information. </a:t>
            </a:r>
          </a:p>
          <a:p>
            <a:pPr marL="0" indent="0">
              <a:buNone/>
            </a:pPr>
            <a:r>
              <a:rPr lang="en-US" dirty="0"/>
              <a:t>Nebraska prohibits knowingly making a false or misleading statement in a privacy policy, published on the Internet or otherwise distributed or published, regarding the use of personal information submitted by members of the public.</a:t>
            </a:r>
          </a:p>
          <a:p>
            <a:pPr marL="0" indent="0">
              <a:buNone/>
            </a:pPr>
            <a:r>
              <a:rPr lang="en-US" dirty="0"/>
              <a:t>Connecticut and Delaware laws require employers to give notice to employees prior to monitoring e-mail communications or Internet access. </a:t>
            </a:r>
          </a:p>
          <a:p>
            <a:pPr marL="0" indent="0">
              <a:buNone/>
            </a:pPr>
            <a:r>
              <a:rPr lang="en-US" dirty="0"/>
              <a:t>Colorado and Tennessee require states and other public entities to adopt a policy related to monitoring of public employees' e-mail.</a:t>
            </a:r>
          </a:p>
          <a:p>
            <a:endParaRPr lang="en-US" dirty="0"/>
          </a:p>
        </p:txBody>
      </p:sp>
      <p:sp>
        <p:nvSpPr>
          <p:cNvPr id="4" name="TextBox 3">
            <a:extLst>
              <a:ext uri="{FF2B5EF4-FFF2-40B4-BE49-F238E27FC236}">
                <a16:creationId xmlns:a16="http://schemas.microsoft.com/office/drawing/2014/main" xmlns="" id="{9638FC03-E645-4255-8463-83510F8C1798}"/>
              </a:ext>
            </a:extLst>
          </p:cNvPr>
          <p:cNvSpPr txBox="1"/>
          <p:nvPr/>
        </p:nvSpPr>
        <p:spPr>
          <a:xfrm>
            <a:off x="628650" y="6246653"/>
            <a:ext cx="8037048" cy="246221"/>
          </a:xfrm>
          <a:prstGeom prst="rect">
            <a:avLst/>
          </a:prstGeom>
          <a:noFill/>
        </p:spPr>
        <p:txBody>
          <a:bodyPr wrap="square" rtlCol="0">
            <a:spAutoFit/>
          </a:bodyPr>
          <a:lstStyle/>
          <a:p>
            <a:r>
              <a:rPr lang="en-US" sz="1000" dirty="0">
                <a:latin typeface="+mn-lt"/>
              </a:rPr>
              <a:t>26. http://www.ncsl.org/research/telecommunications-and-information-technology/state-laws-related-to-internet-privacy.aspx</a:t>
            </a:r>
          </a:p>
        </p:txBody>
      </p:sp>
      <p:pic>
        <p:nvPicPr>
          <p:cNvPr id="6" name="Picture 5" descr="Clipart image of a magnifying glass with an eye looking out of it. ">
            <a:extLst>
              <a:ext uri="{FF2B5EF4-FFF2-40B4-BE49-F238E27FC236}">
                <a16:creationId xmlns:a16="http://schemas.microsoft.com/office/drawing/2014/main" xmlns="" id="{B4749235-62E9-4B8A-B15E-DE5C134E6873}"/>
              </a:ext>
            </a:extLst>
          </p:cNvPr>
          <p:cNvPicPr>
            <a:picLocks noChangeAspect="1"/>
          </p:cNvPicPr>
          <p:nvPr/>
        </p:nvPicPr>
        <p:blipFill>
          <a:blip r:embed="rId2"/>
          <a:stretch>
            <a:fillRect/>
          </a:stretch>
        </p:blipFill>
        <p:spPr>
          <a:xfrm>
            <a:off x="7342749" y="518088"/>
            <a:ext cx="1172601" cy="1172601"/>
          </a:xfrm>
          <a:prstGeom prst="rect">
            <a:avLst/>
          </a:prstGeom>
        </p:spPr>
      </p:pic>
    </p:spTree>
    <p:extLst>
      <p:ext uri="{BB962C8B-B14F-4D97-AF65-F5344CB8AC3E}">
        <p14:creationId xmlns:p14="http://schemas.microsoft.com/office/powerpoint/2010/main" val="18520705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6: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Biometric Laws</a:t>
            </a:r>
          </a:p>
        </p:txBody>
      </p:sp>
      <p:pic>
        <p:nvPicPr>
          <p:cNvPr id="3" name="Picture 2" descr="Image of an iris scan.">
            <a:extLst>
              <a:ext uri="{FF2B5EF4-FFF2-40B4-BE49-F238E27FC236}">
                <a16:creationId xmlns:a16="http://schemas.microsoft.com/office/drawing/2014/main" xmlns="" id="{18DF303F-7378-41C1-B884-6E6143500408}"/>
              </a:ext>
            </a:extLst>
          </p:cNvPr>
          <p:cNvPicPr>
            <a:picLocks noChangeAspect="1"/>
          </p:cNvPicPr>
          <p:nvPr/>
        </p:nvPicPr>
        <p:blipFill>
          <a:blip r:embed="rId2"/>
          <a:stretch>
            <a:fillRect/>
          </a:stretch>
        </p:blipFill>
        <p:spPr>
          <a:xfrm>
            <a:off x="3597811" y="2394438"/>
            <a:ext cx="3103685" cy="2069123"/>
          </a:xfrm>
          <a:prstGeom prst="rect">
            <a:avLst/>
          </a:prstGeom>
        </p:spPr>
      </p:pic>
    </p:spTree>
    <p:extLst>
      <p:ext uri="{BB962C8B-B14F-4D97-AF65-F5344CB8AC3E}">
        <p14:creationId xmlns:p14="http://schemas.microsoft.com/office/powerpoint/2010/main" val="1666506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BEE3EF-399F-4C61-BDE7-8720E3CAF8FF}"/>
              </a:ext>
            </a:extLst>
          </p:cNvPr>
          <p:cNvSpPr>
            <a:spLocks noGrp="1"/>
          </p:cNvSpPr>
          <p:nvPr>
            <p:ph type="title"/>
          </p:nvPr>
        </p:nvSpPr>
        <p:spPr/>
        <p:txBody>
          <a:bodyPr/>
          <a:lstStyle/>
          <a:p>
            <a:r>
              <a:rPr lang="en-US" dirty="0"/>
              <a:t>Federalism: State &amp; Federal Power</a:t>
            </a:r>
          </a:p>
        </p:txBody>
      </p:sp>
      <p:sp>
        <p:nvSpPr>
          <p:cNvPr id="3" name="Content Placeholder 2">
            <a:extLst>
              <a:ext uri="{FF2B5EF4-FFF2-40B4-BE49-F238E27FC236}">
                <a16:creationId xmlns:a16="http://schemas.microsoft.com/office/drawing/2014/main" xmlns="" id="{FC4D9741-B717-40D0-B95E-2D5B5BC99057}"/>
              </a:ext>
            </a:extLst>
          </p:cNvPr>
          <p:cNvSpPr>
            <a:spLocks noGrp="1"/>
          </p:cNvSpPr>
          <p:nvPr>
            <p:ph idx="1"/>
          </p:nvPr>
        </p:nvSpPr>
        <p:spPr/>
        <p:txBody>
          <a:bodyPr/>
          <a:lstStyle/>
          <a:p>
            <a:pPr marL="0" indent="0">
              <a:buNone/>
            </a:pPr>
            <a:r>
              <a:rPr lang="en-US" sz="2400" dirty="0"/>
              <a:t>Federalism is a government system where states or provinces share power with a national government. </a:t>
            </a:r>
          </a:p>
          <a:p>
            <a:pPr marL="0" indent="0">
              <a:buNone/>
            </a:pPr>
            <a:r>
              <a:rPr lang="en-US" sz="2400" dirty="0"/>
              <a:t>In the United States, we have a federalist system, where power is shared by the national, state and local governments. The Constitution designates certain powers to be the domain of a central government, while others are specifically reserved for state governments.</a:t>
            </a:r>
          </a:p>
          <a:p>
            <a:pPr marL="0" indent="0">
              <a:buNone/>
            </a:pPr>
            <a:endParaRPr lang="en-US" dirty="0"/>
          </a:p>
          <a:p>
            <a:r>
              <a:rPr lang="en-US" dirty="0"/>
              <a:t>For explanatory content regarding Federalism and the U.S. Court Systems, see the following: </a:t>
            </a:r>
            <a:r>
              <a:rPr lang="en-US" dirty="0">
                <a:hlinkClick r:id="rId2"/>
              </a:rPr>
              <a:t>https://www.youtube.com/watch?v=U4GU1ha2Pq8</a:t>
            </a:r>
            <a:endParaRPr lang="en-US" dirty="0"/>
          </a:p>
          <a:p>
            <a:pPr marL="0" indent="0">
              <a:buNone/>
            </a:pPr>
            <a:endParaRPr lang="en-US" dirty="0"/>
          </a:p>
        </p:txBody>
      </p:sp>
    </p:spTree>
    <p:extLst>
      <p:ext uri="{BB962C8B-B14F-4D97-AF65-F5344CB8AC3E}">
        <p14:creationId xmlns:p14="http://schemas.microsoft.com/office/powerpoint/2010/main" val="16806073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F075234-2B8A-45E8-8011-7625757B32DB}"/>
              </a:ext>
            </a:extLst>
          </p:cNvPr>
          <p:cNvSpPr>
            <a:spLocks noGrp="1"/>
          </p:cNvSpPr>
          <p:nvPr>
            <p:ph type="title"/>
          </p:nvPr>
        </p:nvSpPr>
        <p:spPr>
          <a:xfrm>
            <a:off x="628650" y="365126"/>
            <a:ext cx="7886700" cy="1325563"/>
          </a:xfrm>
        </p:spPr>
        <p:txBody>
          <a:bodyPr/>
          <a:lstStyle/>
          <a:p>
            <a:r>
              <a:rPr lang="en-US" dirty="0"/>
              <a:t>State Biometric Data Legislation</a:t>
            </a:r>
          </a:p>
        </p:txBody>
      </p:sp>
      <p:sp>
        <p:nvSpPr>
          <p:cNvPr id="3" name="Content Placeholder 2">
            <a:extLst>
              <a:ext uri="{FF2B5EF4-FFF2-40B4-BE49-F238E27FC236}">
                <a16:creationId xmlns:a16="http://schemas.microsoft.com/office/drawing/2014/main" xmlns="" id="{53ECC0F2-D76A-4E21-A92D-9F280A5F77B4}"/>
              </a:ext>
            </a:extLst>
          </p:cNvPr>
          <p:cNvSpPr>
            <a:spLocks noGrp="1"/>
          </p:cNvSpPr>
          <p:nvPr>
            <p:ph idx="1"/>
          </p:nvPr>
        </p:nvSpPr>
        <p:spPr>
          <a:xfrm>
            <a:off x="628650" y="1651052"/>
            <a:ext cx="7886700" cy="4351338"/>
          </a:xfrm>
        </p:spPr>
        <p:txBody>
          <a:bodyPr/>
          <a:lstStyle/>
          <a:p>
            <a:pPr marL="0" indent="0">
              <a:buNone/>
            </a:pPr>
            <a:r>
              <a:rPr lang="en-US" dirty="0"/>
              <a:t>Biometric data refers to unique, measurable human biological or behavioral characteristics that can be used for identification. Biometric identifiers include fingerprints, voiceprint, retina or iris scans, and scans of hand or face geometry. </a:t>
            </a:r>
          </a:p>
          <a:p>
            <a:pPr marL="0" indent="0">
              <a:buNone/>
            </a:pPr>
            <a:r>
              <a:rPr lang="en-US" dirty="0"/>
              <a:t>Several states have passed laws that regulate how companies may collect, store and disclose biometric information from employees or other individuals. </a:t>
            </a:r>
          </a:p>
          <a:p>
            <a:pPr marL="0" indent="0">
              <a:buNone/>
            </a:pPr>
            <a:r>
              <a:rPr lang="en-US" dirty="0"/>
              <a:t>Illinois took the lead with this legislation, passing its Biometric Information Privacy Act (BIPA) in 2008 to protect individual privacy and encourage private entities to bolster information security.</a:t>
            </a:r>
            <a:r>
              <a:rPr lang="en-US" baseline="30000" dirty="0"/>
              <a:t>26</a:t>
            </a:r>
          </a:p>
          <a:p>
            <a:pPr marL="0" indent="0">
              <a:buNone/>
            </a:pPr>
            <a:r>
              <a:rPr lang="en-US" dirty="0"/>
              <a:t>Texas and Washington have similar laws, however these involve less-comprehensive requirements and do not offer the opportunity for individuals to bring private lawsuits for violations.</a:t>
            </a:r>
            <a:endParaRPr lang="en-US" baseline="30000" dirty="0"/>
          </a:p>
        </p:txBody>
      </p:sp>
      <p:sp>
        <p:nvSpPr>
          <p:cNvPr id="4" name="TextBox 3">
            <a:extLst>
              <a:ext uri="{FF2B5EF4-FFF2-40B4-BE49-F238E27FC236}">
                <a16:creationId xmlns:a16="http://schemas.microsoft.com/office/drawing/2014/main" xmlns="" id="{861D48F4-1622-48A2-871F-C9C762D9E224}"/>
              </a:ext>
            </a:extLst>
          </p:cNvPr>
          <p:cNvSpPr txBox="1"/>
          <p:nvPr/>
        </p:nvSpPr>
        <p:spPr>
          <a:xfrm>
            <a:off x="628650" y="6098345"/>
            <a:ext cx="7886700" cy="246221"/>
          </a:xfrm>
          <a:prstGeom prst="rect">
            <a:avLst/>
          </a:prstGeom>
          <a:noFill/>
        </p:spPr>
        <p:txBody>
          <a:bodyPr wrap="square" rtlCol="0">
            <a:spAutoFit/>
          </a:bodyPr>
          <a:lstStyle/>
          <a:p>
            <a:r>
              <a:rPr lang="en-US" sz="1000" dirty="0">
                <a:latin typeface="+mn-lt"/>
              </a:rPr>
              <a:t>26. 740 Ill. Comp. Stat. Ann. 14/1-14-/99</a:t>
            </a:r>
          </a:p>
        </p:txBody>
      </p:sp>
      <p:pic>
        <p:nvPicPr>
          <p:cNvPr id="6" name="Picture 5" descr="Image of a fingerprint with binary code written on it. ">
            <a:extLst>
              <a:ext uri="{FF2B5EF4-FFF2-40B4-BE49-F238E27FC236}">
                <a16:creationId xmlns:a16="http://schemas.microsoft.com/office/drawing/2014/main" xmlns="" id="{2EC69603-EA1B-42B9-A5F7-DB354FDB2C55}"/>
              </a:ext>
            </a:extLst>
          </p:cNvPr>
          <p:cNvPicPr>
            <a:picLocks noChangeAspect="1"/>
          </p:cNvPicPr>
          <p:nvPr/>
        </p:nvPicPr>
        <p:blipFill>
          <a:blip r:embed="rId2"/>
          <a:stretch>
            <a:fillRect/>
          </a:stretch>
        </p:blipFill>
        <p:spPr>
          <a:xfrm>
            <a:off x="6867525" y="192828"/>
            <a:ext cx="1879180" cy="1325563"/>
          </a:xfrm>
          <a:prstGeom prst="rect">
            <a:avLst/>
          </a:prstGeom>
        </p:spPr>
      </p:pic>
    </p:spTree>
    <p:extLst>
      <p:ext uri="{BB962C8B-B14F-4D97-AF65-F5344CB8AC3E}">
        <p14:creationId xmlns:p14="http://schemas.microsoft.com/office/powerpoint/2010/main" val="13948226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6A1B48-8501-4571-A7F4-E414EA9ABD5D}"/>
              </a:ext>
            </a:extLst>
          </p:cNvPr>
          <p:cNvSpPr>
            <a:spLocks noGrp="1"/>
          </p:cNvSpPr>
          <p:nvPr>
            <p:ph type="title"/>
          </p:nvPr>
        </p:nvSpPr>
        <p:spPr/>
        <p:txBody>
          <a:bodyPr/>
          <a:lstStyle/>
          <a:p>
            <a:r>
              <a:rPr lang="en-US" dirty="0"/>
              <a:t>State Biometric Data Notification Requirements</a:t>
            </a:r>
          </a:p>
        </p:txBody>
      </p:sp>
      <p:sp>
        <p:nvSpPr>
          <p:cNvPr id="3" name="Content Placeholder 2">
            <a:extLst>
              <a:ext uri="{FF2B5EF4-FFF2-40B4-BE49-F238E27FC236}">
                <a16:creationId xmlns:a16="http://schemas.microsoft.com/office/drawing/2014/main" xmlns="" id="{CC95C13C-08E8-4D60-ABC1-1CCC83732070}"/>
              </a:ext>
            </a:extLst>
          </p:cNvPr>
          <p:cNvSpPr>
            <a:spLocks noGrp="1"/>
          </p:cNvSpPr>
          <p:nvPr>
            <p:ph idx="1"/>
          </p:nvPr>
        </p:nvSpPr>
        <p:spPr/>
        <p:txBody>
          <a:bodyPr/>
          <a:lstStyle/>
          <a:p>
            <a:pPr marL="0" indent="0">
              <a:buNone/>
            </a:pPr>
            <a:r>
              <a:rPr lang="en-US" dirty="0"/>
              <a:t>Some state data-breach notification statutes include biometric information in the definition of protected personal information. </a:t>
            </a:r>
          </a:p>
          <a:p>
            <a:pPr marL="0" indent="0">
              <a:buNone/>
            </a:pPr>
            <a:r>
              <a:rPr lang="en-US" dirty="0"/>
              <a:t>Some states require employers to notify employees if his or her biometric information is exposed through a breach of the employer's records. </a:t>
            </a:r>
          </a:p>
          <a:p>
            <a:pPr marL="0" indent="0">
              <a:buNone/>
            </a:pPr>
            <a:r>
              <a:rPr lang="en-US" dirty="0"/>
              <a:t>Most states have specific requirements regarding the timing of when a notification must be provided and what type of activity constitutes a breach that triggers the notification requirement. </a:t>
            </a:r>
          </a:p>
          <a:p>
            <a:pPr marL="0" indent="0">
              <a:buNone/>
            </a:pPr>
            <a:r>
              <a:rPr lang="en-US" dirty="0"/>
              <a:t>Violations of these laws can lead to government investigations and monetary penalties. For example, the New Mexico statute authorizes “civil penalties of up to $150,000.”</a:t>
            </a:r>
            <a:r>
              <a:rPr lang="en-US" baseline="30000" dirty="0"/>
              <a:t>27</a:t>
            </a:r>
            <a:r>
              <a:rPr lang="en-US" dirty="0"/>
              <a:t>   </a:t>
            </a:r>
          </a:p>
        </p:txBody>
      </p:sp>
      <p:pic>
        <p:nvPicPr>
          <p:cNvPr id="6" name="Picture 5" descr="Image of an iris scan.">
            <a:extLst>
              <a:ext uri="{FF2B5EF4-FFF2-40B4-BE49-F238E27FC236}">
                <a16:creationId xmlns:a16="http://schemas.microsoft.com/office/drawing/2014/main" xmlns="" id="{F02705E8-377F-4A6A-98A8-939AC562A9BB}"/>
              </a:ext>
            </a:extLst>
          </p:cNvPr>
          <p:cNvPicPr>
            <a:picLocks noChangeAspect="1"/>
          </p:cNvPicPr>
          <p:nvPr/>
        </p:nvPicPr>
        <p:blipFill>
          <a:blip r:embed="rId2"/>
          <a:stretch>
            <a:fillRect/>
          </a:stretch>
        </p:blipFill>
        <p:spPr>
          <a:xfrm>
            <a:off x="7005441" y="360157"/>
            <a:ext cx="1325563" cy="1325563"/>
          </a:xfrm>
          <a:prstGeom prst="rect">
            <a:avLst/>
          </a:prstGeom>
        </p:spPr>
      </p:pic>
      <p:sp>
        <p:nvSpPr>
          <p:cNvPr id="5" name="TextBox 4">
            <a:extLst>
              <a:ext uri="{FF2B5EF4-FFF2-40B4-BE49-F238E27FC236}">
                <a16:creationId xmlns:a16="http://schemas.microsoft.com/office/drawing/2014/main" xmlns="" id="{78C859F3-CE80-4C14-A6EF-EEFD504A7F59}"/>
              </a:ext>
            </a:extLst>
          </p:cNvPr>
          <p:cNvSpPr txBox="1"/>
          <p:nvPr/>
        </p:nvSpPr>
        <p:spPr>
          <a:xfrm>
            <a:off x="787791" y="6176963"/>
            <a:ext cx="7019778" cy="246221"/>
          </a:xfrm>
          <a:prstGeom prst="rect">
            <a:avLst/>
          </a:prstGeom>
          <a:noFill/>
        </p:spPr>
        <p:txBody>
          <a:bodyPr wrap="square" rtlCol="0">
            <a:spAutoFit/>
          </a:bodyPr>
          <a:lstStyle/>
          <a:p>
            <a:r>
              <a:rPr lang="en-US" sz="1000" dirty="0">
                <a:latin typeface="+mn-lt"/>
              </a:rPr>
              <a:t>27. New Mexico H.B. 15</a:t>
            </a:r>
          </a:p>
        </p:txBody>
      </p:sp>
    </p:spTree>
    <p:extLst>
      <p:ext uri="{BB962C8B-B14F-4D97-AF65-F5344CB8AC3E}">
        <p14:creationId xmlns:p14="http://schemas.microsoft.com/office/powerpoint/2010/main" val="9593782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38AFEB-5AD1-4115-8550-12F2507B269E}"/>
              </a:ext>
            </a:extLst>
          </p:cNvPr>
          <p:cNvSpPr>
            <a:spLocks noGrp="1"/>
          </p:cNvSpPr>
          <p:nvPr>
            <p:ph type="title"/>
          </p:nvPr>
        </p:nvSpPr>
        <p:spPr/>
        <p:txBody>
          <a:bodyPr/>
          <a:lstStyle/>
          <a:p>
            <a:r>
              <a:rPr lang="en-US" dirty="0"/>
              <a:t>Illinois Biometric Information Privacy Act (BIPA)</a:t>
            </a:r>
            <a:r>
              <a:rPr lang="en-US" baseline="30000" dirty="0"/>
              <a:t>28</a:t>
            </a:r>
            <a:r>
              <a:rPr lang="en-US" dirty="0"/>
              <a:t> </a:t>
            </a:r>
          </a:p>
        </p:txBody>
      </p:sp>
      <p:sp>
        <p:nvSpPr>
          <p:cNvPr id="3" name="Content Placeholder 2">
            <a:extLst>
              <a:ext uri="{FF2B5EF4-FFF2-40B4-BE49-F238E27FC236}">
                <a16:creationId xmlns:a16="http://schemas.microsoft.com/office/drawing/2014/main" xmlns="" id="{1C6231C9-1359-474E-90AE-F804007CBDC4}"/>
              </a:ext>
            </a:extLst>
          </p:cNvPr>
          <p:cNvSpPr>
            <a:spLocks noGrp="1"/>
          </p:cNvSpPr>
          <p:nvPr>
            <p:ph idx="1"/>
          </p:nvPr>
        </p:nvSpPr>
        <p:spPr/>
        <p:txBody>
          <a:bodyPr/>
          <a:lstStyle/>
          <a:p>
            <a:pPr marL="0" indent="0">
              <a:buNone/>
            </a:pPr>
            <a:r>
              <a:rPr lang="en-US" sz="2400" dirty="0"/>
              <a:t>BIPA mandates that businesses adopt policies regarding employee biometric data collection and retention.  Employers must get consent before collecting biometric data, and are required to take steps to securely store and protect biometric information that is collected from disclosure.</a:t>
            </a:r>
          </a:p>
          <a:p>
            <a:pPr marL="0" indent="0">
              <a:buNone/>
            </a:pPr>
            <a:r>
              <a:rPr lang="en-US" sz="2400" dirty="0"/>
              <a:t>Employers may not disclose biometric information, except in limited circumstances. Employers may not sell, lease, trade or financially gain from any employee’s biometric information.</a:t>
            </a:r>
          </a:p>
        </p:txBody>
      </p:sp>
      <p:sp>
        <p:nvSpPr>
          <p:cNvPr id="4" name="TextBox 3">
            <a:extLst>
              <a:ext uri="{FF2B5EF4-FFF2-40B4-BE49-F238E27FC236}">
                <a16:creationId xmlns:a16="http://schemas.microsoft.com/office/drawing/2014/main" xmlns="" id="{AD605B1B-25ED-4EB1-BB84-03AED1F30720}"/>
              </a:ext>
            </a:extLst>
          </p:cNvPr>
          <p:cNvSpPr txBox="1"/>
          <p:nvPr/>
        </p:nvSpPr>
        <p:spPr>
          <a:xfrm>
            <a:off x="490171" y="6181932"/>
            <a:ext cx="7741627" cy="400110"/>
          </a:xfrm>
          <a:prstGeom prst="rect">
            <a:avLst/>
          </a:prstGeom>
          <a:noFill/>
        </p:spPr>
        <p:txBody>
          <a:bodyPr wrap="square" rtlCol="0">
            <a:spAutoFit/>
          </a:bodyPr>
          <a:lstStyle/>
          <a:p>
            <a:r>
              <a:rPr lang="en-US" sz="1000" dirty="0">
                <a:latin typeface="+mn-lt"/>
              </a:rPr>
              <a:t>28. 740 ILCS 14/ Biometric Information Privacy Act.</a:t>
            </a:r>
          </a:p>
          <a:p>
            <a:endParaRPr lang="en-US" sz="1000" dirty="0">
              <a:latin typeface="+mn-lt"/>
            </a:endParaRPr>
          </a:p>
        </p:txBody>
      </p:sp>
    </p:spTree>
    <p:extLst>
      <p:ext uri="{BB962C8B-B14F-4D97-AF65-F5344CB8AC3E}">
        <p14:creationId xmlns:p14="http://schemas.microsoft.com/office/powerpoint/2010/main" val="7865216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473A2D-17A9-47E5-8F58-C2ED3DA943ED}"/>
              </a:ext>
            </a:extLst>
          </p:cNvPr>
          <p:cNvSpPr>
            <a:spLocks noGrp="1"/>
          </p:cNvSpPr>
          <p:nvPr>
            <p:ph type="title"/>
          </p:nvPr>
        </p:nvSpPr>
        <p:spPr>
          <a:xfrm>
            <a:off x="628650" y="365128"/>
            <a:ext cx="7886700" cy="746222"/>
          </a:xfrm>
        </p:spPr>
        <p:txBody>
          <a:bodyPr/>
          <a:lstStyle/>
          <a:p>
            <a:r>
              <a:rPr lang="en-US" dirty="0"/>
              <a:t>State Biometric Data Case Example</a:t>
            </a:r>
          </a:p>
        </p:txBody>
      </p:sp>
      <p:sp>
        <p:nvSpPr>
          <p:cNvPr id="3" name="Content Placeholder 2">
            <a:extLst>
              <a:ext uri="{FF2B5EF4-FFF2-40B4-BE49-F238E27FC236}">
                <a16:creationId xmlns:a16="http://schemas.microsoft.com/office/drawing/2014/main" xmlns="" id="{ACF2671B-0658-4089-9746-F1C148B41C68}"/>
              </a:ext>
            </a:extLst>
          </p:cNvPr>
          <p:cNvSpPr>
            <a:spLocks noGrp="1"/>
          </p:cNvSpPr>
          <p:nvPr>
            <p:ph idx="1"/>
          </p:nvPr>
        </p:nvSpPr>
        <p:spPr>
          <a:xfrm>
            <a:off x="628650" y="1111349"/>
            <a:ext cx="7886700" cy="5065614"/>
          </a:xfrm>
        </p:spPr>
        <p:txBody>
          <a:bodyPr/>
          <a:lstStyle/>
          <a:p>
            <a:pPr marL="0" indent="0">
              <a:buNone/>
            </a:pPr>
            <a:r>
              <a:rPr lang="en-US" sz="2400" i="1" dirty="0"/>
              <a:t>Vigil v. Take-Two Interactive Software, Inc</a:t>
            </a:r>
            <a:r>
              <a:rPr lang="en-US" sz="2400" dirty="0"/>
              <a:t>.</a:t>
            </a:r>
            <a:r>
              <a:rPr lang="en-US" sz="2400" baseline="30000" dirty="0"/>
              <a:t>29</a:t>
            </a:r>
          </a:p>
          <a:p>
            <a:pPr marL="0" indent="0">
              <a:spcBef>
                <a:spcPts val="600"/>
              </a:spcBef>
              <a:spcAft>
                <a:spcPts val="600"/>
              </a:spcAft>
              <a:buNone/>
            </a:pPr>
            <a:r>
              <a:rPr lang="en-US" dirty="0"/>
              <a:t>The Vigils were video game players who used a feature in a game to scan their faces and create personalized virtual basketball players for in-game play. The Vigils do not contend that their face scans have been distributed, or used for any purpose other than for playing the video game, for which they gave consent.  </a:t>
            </a:r>
          </a:p>
          <a:p>
            <a:pPr marL="0" indent="0">
              <a:spcBef>
                <a:spcPts val="600"/>
              </a:spcBef>
              <a:spcAft>
                <a:spcPts val="600"/>
              </a:spcAft>
              <a:buNone/>
            </a:pPr>
            <a:r>
              <a:rPr lang="en-US" dirty="0"/>
              <a:t>However, the Vigils accuse Take–Two of failure to comply with various provisions of the BIPA.</a:t>
            </a:r>
          </a:p>
          <a:p>
            <a:pPr marL="0" indent="0">
              <a:spcBef>
                <a:spcPts val="600"/>
              </a:spcBef>
              <a:spcAft>
                <a:spcPts val="600"/>
              </a:spcAft>
              <a:buNone/>
            </a:pPr>
            <a:r>
              <a:rPr lang="en-US" dirty="0"/>
              <a:t>The Vigils alleged that Take-Two failed to: Provide adequate written notice under BIPA, provide a written retention schedule and guidelines for permanently destroying the scans of users' faces, and obtain users' written consent before scanning their faces.</a:t>
            </a:r>
            <a:r>
              <a:rPr lang="en-US" baseline="30000" dirty="0"/>
              <a:t>30 </a:t>
            </a:r>
          </a:p>
          <a:p>
            <a:pPr marL="0" indent="0">
              <a:spcBef>
                <a:spcPts val="600"/>
              </a:spcBef>
              <a:spcAft>
                <a:spcPts val="600"/>
              </a:spcAft>
              <a:buNone/>
            </a:pPr>
            <a:r>
              <a:rPr lang="en-US" dirty="0"/>
              <a:t>The district court dismissed the case and the 2</a:t>
            </a:r>
            <a:r>
              <a:rPr lang="en-US" baseline="30000" dirty="0"/>
              <a:t>nd</a:t>
            </a:r>
            <a:r>
              <a:rPr lang="en-US" dirty="0"/>
              <a:t> Circuit agreed,  because a failure to provide proper notice and obtain written consent did not create a material risk of harm.</a:t>
            </a:r>
          </a:p>
        </p:txBody>
      </p:sp>
      <p:sp>
        <p:nvSpPr>
          <p:cNvPr id="4" name="TextBox 3">
            <a:extLst>
              <a:ext uri="{FF2B5EF4-FFF2-40B4-BE49-F238E27FC236}">
                <a16:creationId xmlns:a16="http://schemas.microsoft.com/office/drawing/2014/main" xmlns="" id="{F9314DDA-387E-44DD-A1C0-B89DAD137876}"/>
              </a:ext>
            </a:extLst>
          </p:cNvPr>
          <p:cNvSpPr txBox="1"/>
          <p:nvPr/>
        </p:nvSpPr>
        <p:spPr>
          <a:xfrm>
            <a:off x="628650" y="6176963"/>
            <a:ext cx="8135522" cy="707886"/>
          </a:xfrm>
          <a:prstGeom prst="rect">
            <a:avLst/>
          </a:prstGeom>
          <a:noFill/>
        </p:spPr>
        <p:txBody>
          <a:bodyPr wrap="square" rtlCol="0">
            <a:spAutoFit/>
          </a:bodyPr>
          <a:lstStyle/>
          <a:p>
            <a:r>
              <a:rPr lang="en-US" sz="1000" dirty="0">
                <a:latin typeface="+mn-lt"/>
              </a:rPr>
              <a:t>29. </a:t>
            </a:r>
            <a:r>
              <a:rPr lang="en-US" sz="1000" i="1" dirty="0">
                <a:latin typeface="+mn-lt"/>
              </a:rPr>
              <a:t>Vigil v. Take-Two Interactive Software, Inc</a:t>
            </a:r>
            <a:r>
              <a:rPr lang="en-US" sz="1000" dirty="0">
                <a:latin typeface="+mn-lt"/>
              </a:rPr>
              <a:t>., 235 F. Supp. 3d 499, 502 (S.D.N.Y.), aff'd in part, vacated in part, remanded sub nom. </a:t>
            </a:r>
            <a:r>
              <a:rPr lang="en-US" sz="1000" i="1" dirty="0">
                <a:latin typeface="+mn-lt"/>
              </a:rPr>
              <a:t>Santana v. Take-Two Interactive Software, Inc</a:t>
            </a:r>
            <a:r>
              <a:rPr lang="en-US" sz="1000" dirty="0">
                <a:latin typeface="+mn-lt"/>
              </a:rPr>
              <a:t>., 717 F. App'x 12 (2d Cir. 2017)</a:t>
            </a:r>
          </a:p>
          <a:p>
            <a:r>
              <a:rPr lang="en-US" sz="1000" dirty="0">
                <a:latin typeface="+mn-lt"/>
              </a:rPr>
              <a:t>30. https://www.shrm.org/resourcesandtools/legal-and-compliance/state-and-local-updates/pages/illinois-biometric-privacy-act-claims.aspx</a:t>
            </a:r>
          </a:p>
          <a:p>
            <a:endParaRPr lang="en-US" sz="1000" dirty="0">
              <a:latin typeface="+mn-lt"/>
            </a:endParaRPr>
          </a:p>
        </p:txBody>
      </p:sp>
      <p:pic>
        <p:nvPicPr>
          <p:cNvPr id="6" name="Picture 5" descr="Clipart of a person's face scan.">
            <a:extLst>
              <a:ext uri="{FF2B5EF4-FFF2-40B4-BE49-F238E27FC236}">
                <a16:creationId xmlns:a16="http://schemas.microsoft.com/office/drawing/2014/main" xmlns="" id="{30B905B2-55F3-4552-982A-5A48BCB37993}"/>
              </a:ext>
            </a:extLst>
          </p:cNvPr>
          <p:cNvPicPr>
            <a:picLocks noChangeAspect="1"/>
          </p:cNvPicPr>
          <p:nvPr/>
        </p:nvPicPr>
        <p:blipFill>
          <a:blip r:embed="rId2"/>
          <a:stretch>
            <a:fillRect/>
          </a:stretch>
        </p:blipFill>
        <p:spPr>
          <a:xfrm>
            <a:off x="7441458" y="365128"/>
            <a:ext cx="1322714" cy="1102262"/>
          </a:xfrm>
          <a:prstGeom prst="rect">
            <a:avLst/>
          </a:prstGeom>
        </p:spPr>
      </p:pic>
    </p:spTree>
    <p:extLst>
      <p:ext uri="{BB962C8B-B14F-4D97-AF65-F5344CB8AC3E}">
        <p14:creationId xmlns:p14="http://schemas.microsoft.com/office/powerpoint/2010/main" val="33387501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0922AA-8275-4BE8-BC1B-067BC7D974A6}"/>
              </a:ext>
            </a:extLst>
          </p:cNvPr>
          <p:cNvSpPr>
            <a:spLocks noGrp="1"/>
          </p:cNvSpPr>
          <p:nvPr>
            <p:ph type="title"/>
          </p:nvPr>
        </p:nvSpPr>
        <p:spPr/>
        <p:txBody>
          <a:bodyPr/>
          <a:lstStyle/>
          <a:p>
            <a:r>
              <a:rPr lang="en-US" dirty="0"/>
              <a:t>Privacy &amp; Biometric Data Law Discussion</a:t>
            </a:r>
          </a:p>
        </p:txBody>
      </p:sp>
      <p:sp>
        <p:nvSpPr>
          <p:cNvPr id="6" name="TextBox 5">
            <a:extLst>
              <a:ext uri="{FF2B5EF4-FFF2-40B4-BE49-F238E27FC236}">
                <a16:creationId xmlns:a16="http://schemas.microsoft.com/office/drawing/2014/main" xmlns="" id="{80A79A41-F9F2-4DED-9A8C-0645DE9D6ABF}"/>
              </a:ext>
            </a:extLst>
          </p:cNvPr>
          <p:cNvSpPr txBox="1"/>
          <p:nvPr/>
        </p:nvSpPr>
        <p:spPr>
          <a:xfrm>
            <a:off x="1223890" y="1922535"/>
            <a:ext cx="6457070" cy="3785652"/>
          </a:xfrm>
          <a:prstGeom prst="rect">
            <a:avLst/>
          </a:prstGeom>
          <a:noFill/>
        </p:spPr>
        <p:txBody>
          <a:bodyPr wrap="square" rtlCol="0">
            <a:spAutoFit/>
          </a:bodyPr>
          <a:lstStyle/>
          <a:p>
            <a:r>
              <a:rPr lang="en-US" sz="2000" dirty="0"/>
              <a:t>Are state privacy laws generally more or less restrictive than federal privacy laws?</a:t>
            </a:r>
          </a:p>
          <a:p>
            <a:endParaRPr lang="en-US" sz="2000" dirty="0"/>
          </a:p>
          <a:p>
            <a:r>
              <a:rPr lang="en-US" sz="2000" dirty="0"/>
              <a:t>Why do state laws vary so much regarding the specificity and/or the content involved in their privacy laws?</a:t>
            </a:r>
          </a:p>
          <a:p>
            <a:endParaRPr lang="en-US" sz="2000" dirty="0"/>
          </a:p>
          <a:p>
            <a:r>
              <a:rPr lang="en-US" sz="2000" dirty="0"/>
              <a:t>Is biometric data considered PII in every state?  How much privacy protection should states provide regarding biometric data?</a:t>
            </a:r>
          </a:p>
          <a:p>
            <a:endParaRPr lang="en-US" sz="2000" dirty="0"/>
          </a:p>
          <a:p>
            <a:endParaRPr lang="en-US" sz="2000" dirty="0"/>
          </a:p>
        </p:txBody>
      </p:sp>
      <p:pic>
        <p:nvPicPr>
          <p:cNvPr id="5" name="Content Placeholder 4" descr="Image of the scales of justice with question marks on each side of the scale.">
            <a:extLst>
              <a:ext uri="{FF2B5EF4-FFF2-40B4-BE49-F238E27FC236}">
                <a16:creationId xmlns:a16="http://schemas.microsoft.com/office/drawing/2014/main" xmlns="" id="{89FC21A5-D89B-4362-A45E-8670EEC1830C}"/>
              </a:ext>
            </a:extLst>
          </p:cNvPr>
          <p:cNvPicPr>
            <a:picLocks noGrp="1" noChangeAspect="1"/>
          </p:cNvPicPr>
          <p:nvPr>
            <p:ph idx="1"/>
          </p:nvPr>
        </p:nvPicPr>
        <p:blipFill>
          <a:blip r:embed="rId2"/>
          <a:stretch>
            <a:fillRect/>
          </a:stretch>
        </p:blipFill>
        <p:spPr>
          <a:xfrm>
            <a:off x="6394865" y="5167312"/>
            <a:ext cx="2386011" cy="1325562"/>
          </a:xfrm>
        </p:spPr>
      </p:pic>
    </p:spTree>
    <p:extLst>
      <p:ext uri="{BB962C8B-B14F-4D97-AF65-F5344CB8AC3E}">
        <p14:creationId xmlns:p14="http://schemas.microsoft.com/office/powerpoint/2010/main" val="41337281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7: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Social Media Privacy Legislation</a:t>
            </a:r>
          </a:p>
        </p:txBody>
      </p:sp>
      <p:pic>
        <p:nvPicPr>
          <p:cNvPr id="3" name="Picture 2" descr="Image of a keyboard with the word &quot;PRIVACY&quot; on it.">
            <a:extLst>
              <a:ext uri="{FF2B5EF4-FFF2-40B4-BE49-F238E27FC236}">
                <a16:creationId xmlns:a16="http://schemas.microsoft.com/office/drawing/2014/main" xmlns="" id="{D3726B42-56DC-43D3-9B69-3C1407DCA383}"/>
              </a:ext>
            </a:extLst>
          </p:cNvPr>
          <p:cNvPicPr>
            <a:picLocks noChangeAspect="1"/>
          </p:cNvPicPr>
          <p:nvPr/>
        </p:nvPicPr>
        <p:blipFill>
          <a:blip r:embed="rId2"/>
          <a:stretch>
            <a:fillRect/>
          </a:stretch>
        </p:blipFill>
        <p:spPr>
          <a:xfrm>
            <a:off x="3362179" y="2150023"/>
            <a:ext cx="4278556" cy="2412453"/>
          </a:xfrm>
          <a:prstGeom prst="rect">
            <a:avLst/>
          </a:prstGeom>
        </p:spPr>
      </p:pic>
    </p:spTree>
    <p:extLst>
      <p:ext uri="{BB962C8B-B14F-4D97-AF65-F5344CB8AC3E}">
        <p14:creationId xmlns:p14="http://schemas.microsoft.com/office/powerpoint/2010/main" val="14333857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01B688-5606-44B8-94F6-BA06BA52DF58}"/>
              </a:ext>
            </a:extLst>
          </p:cNvPr>
          <p:cNvSpPr>
            <a:spLocks noGrp="1"/>
          </p:cNvSpPr>
          <p:nvPr>
            <p:ph type="title"/>
          </p:nvPr>
        </p:nvSpPr>
        <p:spPr>
          <a:xfrm>
            <a:off x="628650" y="365126"/>
            <a:ext cx="7886700" cy="1325563"/>
          </a:xfrm>
        </p:spPr>
        <p:txBody>
          <a:bodyPr/>
          <a:lstStyle/>
          <a:p>
            <a:r>
              <a:rPr lang="en-US" dirty="0"/>
              <a:t>State Social Media Privacy Legislaion</a:t>
            </a:r>
            <a:r>
              <a:rPr lang="en-US" baseline="30000" dirty="0"/>
              <a:t>31</a:t>
            </a:r>
          </a:p>
        </p:txBody>
      </p:sp>
      <p:sp>
        <p:nvSpPr>
          <p:cNvPr id="3" name="Content Placeholder 2">
            <a:extLst>
              <a:ext uri="{FF2B5EF4-FFF2-40B4-BE49-F238E27FC236}">
                <a16:creationId xmlns:a16="http://schemas.microsoft.com/office/drawing/2014/main" xmlns="" id="{CF7C13B5-5055-4E1E-81E3-E2B2FBC77838}"/>
              </a:ext>
            </a:extLst>
          </p:cNvPr>
          <p:cNvSpPr>
            <a:spLocks noGrp="1"/>
          </p:cNvSpPr>
          <p:nvPr>
            <p:ph idx="1"/>
          </p:nvPr>
        </p:nvSpPr>
        <p:spPr/>
        <p:txBody>
          <a:bodyPr/>
          <a:lstStyle/>
          <a:p>
            <a:pPr marL="0" indent="0">
              <a:buNone/>
            </a:pPr>
            <a:r>
              <a:rPr lang="en-US" dirty="0"/>
              <a:t>In 2012, state lawmakers began introducing legislation to prevent employers from requesting passwords to personal Internet accounts to get or keep a job. Additional laws prohibits colleges and universities from requiring access to students’ social media accounts.</a:t>
            </a:r>
          </a:p>
          <a:p>
            <a:pPr marL="0" indent="0">
              <a:buNone/>
            </a:pPr>
            <a:r>
              <a:rPr lang="en-US" dirty="0"/>
              <a:t>Some employers say they need access to personal social media accounts of employees to protect proprietary information or trade secrets, to comply with financial regulations or to prevent legal liabilities. </a:t>
            </a:r>
          </a:p>
          <a:p>
            <a:pPr marL="0" indent="0">
              <a:buNone/>
            </a:pPr>
            <a:r>
              <a:rPr lang="en-US" dirty="0"/>
              <a:t>As of January 2018, “twenty-six states have enacted laws that apply to employers; 16 apply to educational institutions, and one (Wisconsin) applies to landlords.”</a:t>
            </a:r>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xmlns="" id="{D1982516-C1A3-469B-B43D-1683F76B9AA6}"/>
              </a:ext>
            </a:extLst>
          </p:cNvPr>
          <p:cNvSpPr txBox="1"/>
          <p:nvPr/>
        </p:nvSpPr>
        <p:spPr>
          <a:xfrm>
            <a:off x="628650" y="6176963"/>
            <a:ext cx="7643153" cy="400110"/>
          </a:xfrm>
          <a:prstGeom prst="rect">
            <a:avLst/>
          </a:prstGeom>
          <a:noFill/>
        </p:spPr>
        <p:txBody>
          <a:bodyPr wrap="square" rtlCol="0">
            <a:spAutoFit/>
          </a:bodyPr>
          <a:lstStyle/>
          <a:p>
            <a:r>
              <a:rPr lang="en-US" sz="1000" dirty="0">
                <a:latin typeface="+mn-lt"/>
              </a:rPr>
              <a:t>31. http://www.ncsl.org/research/telecommunications-and-information-technology/state-laws-prohibiting-access-to-social-media-usernames-and-passwords.aspx</a:t>
            </a:r>
          </a:p>
        </p:txBody>
      </p:sp>
      <p:pic>
        <p:nvPicPr>
          <p:cNvPr id="8" name="Picture 7" descr="Image of words that describe social media.">
            <a:extLst>
              <a:ext uri="{FF2B5EF4-FFF2-40B4-BE49-F238E27FC236}">
                <a16:creationId xmlns:a16="http://schemas.microsoft.com/office/drawing/2014/main" xmlns="" id="{34A7B2D2-1CC6-4990-9F6A-8191658712C7}"/>
              </a:ext>
            </a:extLst>
          </p:cNvPr>
          <p:cNvPicPr>
            <a:picLocks noChangeAspect="1"/>
          </p:cNvPicPr>
          <p:nvPr/>
        </p:nvPicPr>
        <p:blipFill>
          <a:blip r:embed="rId2"/>
          <a:stretch>
            <a:fillRect/>
          </a:stretch>
        </p:blipFill>
        <p:spPr>
          <a:xfrm>
            <a:off x="7372526" y="470084"/>
            <a:ext cx="1545336" cy="1036320"/>
          </a:xfrm>
          <a:prstGeom prst="rect">
            <a:avLst/>
          </a:prstGeom>
        </p:spPr>
      </p:pic>
    </p:spTree>
    <p:extLst>
      <p:ext uri="{BB962C8B-B14F-4D97-AF65-F5344CB8AC3E}">
        <p14:creationId xmlns:p14="http://schemas.microsoft.com/office/powerpoint/2010/main" val="22803104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CE1791-ECEB-4E58-A827-7123637BBCF5}"/>
              </a:ext>
            </a:extLst>
          </p:cNvPr>
          <p:cNvSpPr>
            <a:spLocks noGrp="1"/>
          </p:cNvSpPr>
          <p:nvPr>
            <p:ph type="title"/>
          </p:nvPr>
        </p:nvSpPr>
        <p:spPr/>
        <p:txBody>
          <a:bodyPr/>
          <a:lstStyle/>
          <a:p>
            <a:r>
              <a:rPr lang="en-US" dirty="0"/>
              <a:t>State Breach Laws for Social Media</a:t>
            </a:r>
          </a:p>
        </p:txBody>
      </p:sp>
      <p:sp>
        <p:nvSpPr>
          <p:cNvPr id="3" name="Content Placeholder 2">
            <a:extLst>
              <a:ext uri="{FF2B5EF4-FFF2-40B4-BE49-F238E27FC236}">
                <a16:creationId xmlns:a16="http://schemas.microsoft.com/office/drawing/2014/main" xmlns="" id="{188653DC-B0E7-404A-9967-7490C3241BFB}"/>
              </a:ext>
            </a:extLst>
          </p:cNvPr>
          <p:cNvSpPr>
            <a:spLocks noGrp="1"/>
          </p:cNvSpPr>
          <p:nvPr>
            <p:ph idx="1"/>
          </p:nvPr>
        </p:nvSpPr>
        <p:spPr>
          <a:xfrm>
            <a:off x="628650" y="1825625"/>
            <a:ext cx="7886700" cy="4351338"/>
          </a:xfrm>
        </p:spPr>
        <p:txBody>
          <a:bodyPr/>
          <a:lstStyle/>
          <a:p>
            <a:pPr marL="0" indent="0">
              <a:buNone/>
            </a:pPr>
            <a:r>
              <a:rPr lang="en-US" dirty="0"/>
              <a:t>State breach notice laws affecting social media address the way that a social media company must behave after a breach of security relating to a site-user’s personal information. </a:t>
            </a:r>
          </a:p>
          <a:p>
            <a:pPr marL="0" indent="0">
              <a:buNone/>
            </a:pPr>
            <a:r>
              <a:rPr lang="en-US" dirty="0"/>
              <a:t>All U.S. jurisdictions have some sort of data breach notice law. State laws vary in specifics as some include “obligations triggered by simple exposure of personal data while others are not triggered until the exposed data is at risk of theft and misuse – their basic function is the same: if a company exposes/loses certain kinds of data relating to individuals, then the company must provide notice of the loss to the data subjects (and often to law enforcement and credit services).”</a:t>
            </a:r>
            <a:r>
              <a:rPr lang="en-US" baseline="30000" dirty="0"/>
              <a:t>32</a:t>
            </a:r>
          </a:p>
          <a:p>
            <a:pPr marL="0" indent="0">
              <a:buNone/>
            </a:pPr>
            <a:r>
              <a:rPr lang="en-US" dirty="0"/>
              <a:t>All data breach laws apply to social media companies collecting personal data about their users and failing to appropriately guard the data from unauthorized breach or disclosure. </a:t>
            </a:r>
          </a:p>
        </p:txBody>
      </p:sp>
      <p:sp>
        <p:nvSpPr>
          <p:cNvPr id="4" name="TextBox 3">
            <a:extLst>
              <a:ext uri="{FF2B5EF4-FFF2-40B4-BE49-F238E27FC236}">
                <a16:creationId xmlns:a16="http://schemas.microsoft.com/office/drawing/2014/main" xmlns="" id="{97E2BCFD-9D92-4D27-AE39-4C2B7C6B4BC1}"/>
              </a:ext>
            </a:extLst>
          </p:cNvPr>
          <p:cNvSpPr txBox="1"/>
          <p:nvPr/>
        </p:nvSpPr>
        <p:spPr>
          <a:xfrm>
            <a:off x="801858" y="6443003"/>
            <a:ext cx="7713492" cy="246221"/>
          </a:xfrm>
          <a:prstGeom prst="rect">
            <a:avLst/>
          </a:prstGeom>
          <a:noFill/>
        </p:spPr>
        <p:txBody>
          <a:bodyPr wrap="square" rtlCol="0">
            <a:spAutoFit/>
          </a:bodyPr>
          <a:lstStyle/>
          <a:p>
            <a:r>
              <a:rPr lang="en-US" sz="1000" dirty="0">
                <a:latin typeface="+mn-lt"/>
              </a:rPr>
              <a:t>32.https://www.americanbar.org/publications/blt/2014/01/03a_claypoole.html</a:t>
            </a:r>
          </a:p>
        </p:txBody>
      </p:sp>
      <p:pic>
        <p:nvPicPr>
          <p:cNvPr id="6" name="Picture 5" descr="Clipart image of a laptop with a red triangle holding an exclamation point inside it.">
            <a:extLst>
              <a:ext uri="{FF2B5EF4-FFF2-40B4-BE49-F238E27FC236}">
                <a16:creationId xmlns:a16="http://schemas.microsoft.com/office/drawing/2014/main" xmlns="" id="{5EDB2DA9-9B6A-49D6-98A5-60E0B8D2508B}"/>
              </a:ext>
            </a:extLst>
          </p:cNvPr>
          <p:cNvPicPr>
            <a:picLocks noChangeAspect="1"/>
          </p:cNvPicPr>
          <p:nvPr/>
        </p:nvPicPr>
        <p:blipFill>
          <a:blip r:embed="rId2"/>
          <a:stretch>
            <a:fillRect/>
          </a:stretch>
        </p:blipFill>
        <p:spPr>
          <a:xfrm>
            <a:off x="6771905" y="469742"/>
            <a:ext cx="1743445" cy="1116330"/>
          </a:xfrm>
          <a:prstGeom prst="rect">
            <a:avLst/>
          </a:prstGeom>
        </p:spPr>
      </p:pic>
    </p:spTree>
    <p:extLst>
      <p:ext uri="{BB962C8B-B14F-4D97-AF65-F5344CB8AC3E}">
        <p14:creationId xmlns:p14="http://schemas.microsoft.com/office/powerpoint/2010/main" val="41709370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EBB6E3-CBF7-481D-BB2A-8817A31EB8EE}"/>
              </a:ext>
            </a:extLst>
          </p:cNvPr>
          <p:cNvSpPr>
            <a:spLocks noGrp="1"/>
          </p:cNvSpPr>
          <p:nvPr>
            <p:ph type="title"/>
          </p:nvPr>
        </p:nvSpPr>
        <p:spPr>
          <a:xfrm>
            <a:off x="628650" y="146447"/>
            <a:ext cx="7886700" cy="1325563"/>
          </a:xfrm>
        </p:spPr>
        <p:txBody>
          <a:bodyPr/>
          <a:lstStyle/>
          <a:p>
            <a:r>
              <a:rPr lang="en-US" dirty="0"/>
              <a:t>Social Media State Law Case Example</a:t>
            </a:r>
          </a:p>
        </p:txBody>
      </p:sp>
      <p:sp>
        <p:nvSpPr>
          <p:cNvPr id="3" name="Content Placeholder 2">
            <a:extLst>
              <a:ext uri="{FF2B5EF4-FFF2-40B4-BE49-F238E27FC236}">
                <a16:creationId xmlns:a16="http://schemas.microsoft.com/office/drawing/2014/main" xmlns="" id="{961515F4-A0C1-4762-B6E9-38C6FA20020B}"/>
              </a:ext>
            </a:extLst>
          </p:cNvPr>
          <p:cNvSpPr>
            <a:spLocks noGrp="1"/>
          </p:cNvSpPr>
          <p:nvPr>
            <p:ph idx="1"/>
          </p:nvPr>
        </p:nvSpPr>
        <p:spPr>
          <a:xfrm>
            <a:off x="628650" y="1084518"/>
            <a:ext cx="7886700" cy="4351338"/>
          </a:xfrm>
        </p:spPr>
        <p:txBody>
          <a:bodyPr/>
          <a:lstStyle/>
          <a:p>
            <a:pPr marL="0" indent="0">
              <a:buNone/>
            </a:pPr>
            <a:r>
              <a:rPr lang="en-US" i="1" dirty="0"/>
              <a:t>Zimmerman v. Weis Markets, Inc </a:t>
            </a:r>
            <a:r>
              <a:rPr lang="en-US" dirty="0"/>
              <a:t>(2011)</a:t>
            </a:r>
            <a:r>
              <a:rPr lang="en-US" baseline="30000" dirty="0"/>
              <a:t>33</a:t>
            </a:r>
          </a:p>
          <a:p>
            <a:pPr marL="0" indent="0">
              <a:buNone/>
            </a:pPr>
            <a:r>
              <a:rPr lang="en-US" sz="2000" dirty="0"/>
              <a:t>Zimmerman was a forklift operator at a Weis Markets (Weis) warehouse, and sued for damages due to the injuries caused to his left leg as a result of an accident. Zimmerman claimed that “his health in general has been seriously and permanently impaired and compromised” and, that “he has sustained a permanent diminution in the ability to enjoy life and life's pleasures. </a:t>
            </a:r>
          </a:p>
          <a:p>
            <a:pPr marL="0" indent="0">
              <a:buNone/>
            </a:pPr>
            <a:r>
              <a:rPr lang="en-US" sz="2000" dirty="0"/>
              <a:t>Weis believed relevant information existed on the non-public portions of Zimmerman’s Facebook and MySpace pages, based on what they saw on his publicly available pages. Zimmerman argues that his privacy interests outweigh the need to obtain the discovery material.</a:t>
            </a:r>
          </a:p>
          <a:p>
            <a:pPr marL="0" indent="0">
              <a:buNone/>
            </a:pPr>
            <a:r>
              <a:rPr lang="en-US" sz="2000" dirty="0"/>
              <a:t>The Court ruled that Zimmerman had to hand over his passwords and login information so Weis could access the private sections of his social media accounts. They said, because he voluntarily posted photos to his social media accounts, which are meant to be social and an interactive sharing of one’s personal life, Zimmerman cannot now claim he possesses any reasonable expectation of privacy to prevent Weis Markets from accessing such information.</a:t>
            </a:r>
          </a:p>
          <a:p>
            <a:pPr marL="0" indent="0">
              <a:buNone/>
            </a:pPr>
            <a:r>
              <a:rPr lang="en-US" sz="2000" dirty="0"/>
              <a:t/>
            </a:r>
            <a:br>
              <a:rPr lang="en-US" sz="2000" dirty="0"/>
            </a:br>
            <a:endParaRPr lang="en-US" sz="2000" dirty="0"/>
          </a:p>
        </p:txBody>
      </p:sp>
      <p:sp>
        <p:nvSpPr>
          <p:cNvPr id="4" name="TextBox 3">
            <a:extLst>
              <a:ext uri="{FF2B5EF4-FFF2-40B4-BE49-F238E27FC236}">
                <a16:creationId xmlns:a16="http://schemas.microsoft.com/office/drawing/2014/main" xmlns="" id="{69E4531F-4443-459E-9BAE-2142E15F4FC5}"/>
              </a:ext>
            </a:extLst>
          </p:cNvPr>
          <p:cNvSpPr txBox="1"/>
          <p:nvPr/>
        </p:nvSpPr>
        <p:spPr>
          <a:xfrm>
            <a:off x="628650" y="6492874"/>
            <a:ext cx="8135522" cy="400110"/>
          </a:xfrm>
          <a:prstGeom prst="rect">
            <a:avLst/>
          </a:prstGeom>
          <a:noFill/>
        </p:spPr>
        <p:txBody>
          <a:bodyPr wrap="square" rtlCol="0">
            <a:spAutoFit/>
          </a:bodyPr>
          <a:lstStyle/>
          <a:p>
            <a:r>
              <a:rPr lang="en-US" sz="1000" dirty="0">
                <a:latin typeface="+mn-lt"/>
              </a:rPr>
              <a:t>33. </a:t>
            </a:r>
            <a:r>
              <a:rPr lang="en-US" sz="1000" i="1" dirty="0">
                <a:latin typeface="+mn-lt"/>
              </a:rPr>
              <a:t>Zimmerman v. Weis Markets, Inc., </a:t>
            </a:r>
            <a:r>
              <a:rPr lang="en-US" sz="1000" dirty="0">
                <a:latin typeface="+mn-lt"/>
              </a:rPr>
              <a:t>No. CV-09-1535, 2011 WL 2065410 (Pa. Com. Pl. 2011)</a:t>
            </a:r>
          </a:p>
          <a:p>
            <a:endParaRPr lang="en-US" sz="1000" dirty="0">
              <a:latin typeface="+mn-lt"/>
            </a:endParaRPr>
          </a:p>
        </p:txBody>
      </p:sp>
      <p:pic>
        <p:nvPicPr>
          <p:cNvPr id="6" name="Picture 5" descr="Picture of someone taking a cell phone photo.">
            <a:extLst>
              <a:ext uri="{FF2B5EF4-FFF2-40B4-BE49-F238E27FC236}">
                <a16:creationId xmlns:a16="http://schemas.microsoft.com/office/drawing/2014/main" xmlns="" id="{FEE33AB2-32F6-4B5C-828B-C5D64E730213}"/>
              </a:ext>
            </a:extLst>
          </p:cNvPr>
          <p:cNvPicPr>
            <a:picLocks noChangeAspect="1"/>
          </p:cNvPicPr>
          <p:nvPr/>
        </p:nvPicPr>
        <p:blipFill>
          <a:blip r:embed="rId2"/>
          <a:stretch>
            <a:fillRect/>
          </a:stretch>
        </p:blipFill>
        <p:spPr>
          <a:xfrm>
            <a:off x="7212740" y="291068"/>
            <a:ext cx="1551432" cy="1036320"/>
          </a:xfrm>
          <a:prstGeom prst="rect">
            <a:avLst/>
          </a:prstGeom>
        </p:spPr>
      </p:pic>
    </p:spTree>
    <p:extLst>
      <p:ext uri="{BB962C8B-B14F-4D97-AF65-F5344CB8AC3E}">
        <p14:creationId xmlns:p14="http://schemas.microsoft.com/office/powerpoint/2010/main" val="5793258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2C5357-8E69-4EE1-9D38-D06532FF3670}"/>
              </a:ext>
            </a:extLst>
          </p:cNvPr>
          <p:cNvSpPr>
            <a:spLocks noGrp="1"/>
          </p:cNvSpPr>
          <p:nvPr>
            <p:ph type="title"/>
          </p:nvPr>
        </p:nvSpPr>
        <p:spPr/>
        <p:txBody>
          <a:bodyPr/>
          <a:lstStyle/>
          <a:p>
            <a:r>
              <a:rPr lang="en-US" dirty="0"/>
              <a:t>Social Media Law Discussion</a:t>
            </a:r>
          </a:p>
        </p:txBody>
      </p:sp>
      <p:sp>
        <p:nvSpPr>
          <p:cNvPr id="3" name="Content Placeholder 2">
            <a:extLst>
              <a:ext uri="{FF2B5EF4-FFF2-40B4-BE49-F238E27FC236}">
                <a16:creationId xmlns:a16="http://schemas.microsoft.com/office/drawing/2014/main" xmlns="" id="{CDF7094C-22ED-4455-BEE8-B460B3A953BC}"/>
              </a:ext>
            </a:extLst>
          </p:cNvPr>
          <p:cNvSpPr>
            <a:spLocks noGrp="1"/>
          </p:cNvSpPr>
          <p:nvPr>
            <p:ph idx="1"/>
          </p:nvPr>
        </p:nvSpPr>
        <p:spPr/>
        <p:txBody>
          <a:bodyPr/>
          <a:lstStyle/>
          <a:p>
            <a:r>
              <a:rPr lang="en-US" sz="2400" dirty="0"/>
              <a:t>Who owns the information an individual posts to a social media website or app?</a:t>
            </a:r>
          </a:p>
          <a:p>
            <a:r>
              <a:rPr lang="en-US" sz="2400" dirty="0"/>
              <a:t>How much privacy can one reasonably expect related to what is posted on a social media site?</a:t>
            </a:r>
          </a:p>
          <a:p>
            <a:r>
              <a:rPr lang="en-US" sz="2400" dirty="0"/>
              <a:t>In what ways are states trying to regulate social media?</a:t>
            </a:r>
          </a:p>
        </p:txBody>
      </p:sp>
      <p:pic>
        <p:nvPicPr>
          <p:cNvPr id="5" name="Picture 4" descr="Image of rows of colored question marks.">
            <a:extLst>
              <a:ext uri="{FF2B5EF4-FFF2-40B4-BE49-F238E27FC236}">
                <a16:creationId xmlns:a16="http://schemas.microsoft.com/office/drawing/2014/main" xmlns="" id="{34E4075B-C389-48AC-B1B4-0D9B3DBA86AD}"/>
              </a:ext>
            </a:extLst>
          </p:cNvPr>
          <p:cNvPicPr>
            <a:picLocks noChangeAspect="1"/>
          </p:cNvPicPr>
          <p:nvPr/>
        </p:nvPicPr>
        <p:blipFill>
          <a:blip r:embed="rId2"/>
          <a:stretch>
            <a:fillRect/>
          </a:stretch>
        </p:blipFill>
        <p:spPr>
          <a:xfrm>
            <a:off x="2062455" y="4250726"/>
            <a:ext cx="5019089" cy="2350538"/>
          </a:xfrm>
          <a:prstGeom prst="rect">
            <a:avLst/>
          </a:prstGeom>
        </p:spPr>
      </p:pic>
    </p:spTree>
    <p:extLst>
      <p:ext uri="{BB962C8B-B14F-4D97-AF65-F5344CB8AC3E}">
        <p14:creationId xmlns:p14="http://schemas.microsoft.com/office/powerpoint/2010/main" val="3724427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D8E4A6-851F-4FB8-A90D-4873F9BCC504}"/>
              </a:ext>
            </a:extLst>
          </p:cNvPr>
          <p:cNvSpPr>
            <a:spLocks noGrp="1"/>
          </p:cNvSpPr>
          <p:nvPr>
            <p:ph type="title"/>
          </p:nvPr>
        </p:nvSpPr>
        <p:spPr>
          <a:xfrm>
            <a:off x="628650" y="365126"/>
            <a:ext cx="7886700" cy="1055711"/>
          </a:xfrm>
        </p:spPr>
        <p:txBody>
          <a:bodyPr/>
          <a:lstStyle/>
          <a:p>
            <a:r>
              <a:rPr lang="en-US" dirty="0"/>
              <a:t>State vs. Federal Legislation</a:t>
            </a:r>
          </a:p>
        </p:txBody>
      </p:sp>
      <p:sp>
        <p:nvSpPr>
          <p:cNvPr id="3" name="Content Placeholder 2">
            <a:extLst>
              <a:ext uri="{FF2B5EF4-FFF2-40B4-BE49-F238E27FC236}">
                <a16:creationId xmlns:a16="http://schemas.microsoft.com/office/drawing/2014/main" xmlns="" id="{33E50C1D-399A-4C8C-88C0-42EBA78DA8A7}"/>
              </a:ext>
            </a:extLst>
          </p:cNvPr>
          <p:cNvSpPr>
            <a:spLocks noGrp="1"/>
          </p:cNvSpPr>
          <p:nvPr>
            <p:ph idx="1"/>
          </p:nvPr>
        </p:nvSpPr>
        <p:spPr>
          <a:xfrm>
            <a:off x="628650" y="1561514"/>
            <a:ext cx="7886700" cy="4615449"/>
          </a:xfrm>
        </p:spPr>
        <p:txBody>
          <a:bodyPr/>
          <a:lstStyle/>
          <a:p>
            <a:pPr marL="0" indent="0">
              <a:buNone/>
            </a:pPr>
            <a:r>
              <a:rPr lang="en-US" dirty="0"/>
              <a:t>The Supremacy Clause is written in Article VI, Clause 2 of the U.S. Constitution, which dictates that federal law is the supreme law of the land.</a:t>
            </a:r>
          </a:p>
          <a:p>
            <a:pPr marL="0" indent="0">
              <a:buNone/>
            </a:pPr>
            <a:r>
              <a:rPr lang="en-US" dirty="0"/>
              <a:t>This means that judges in every state must follow the Constitution and the laws of the federal government in matters that are directly or indirectly within the government's control. </a:t>
            </a:r>
          </a:p>
          <a:p>
            <a:pPr marL="0" indent="0">
              <a:buNone/>
            </a:pPr>
            <a:r>
              <a:rPr lang="en-US" dirty="0"/>
              <a:t>Under the doctrine of preemption, which is based on the Supremacy Clause, federal law preempts state law when the laws conflict.</a:t>
            </a:r>
          </a:p>
          <a:p>
            <a:pPr marL="0" indent="0">
              <a:buNone/>
            </a:pPr>
            <a:r>
              <a:rPr lang="en-US" dirty="0"/>
              <a:t>But in the absence of federal law, or when a state law would provide more protections than what is available under existing federal law, state law controls.</a:t>
            </a:r>
          </a:p>
          <a:p>
            <a:pPr marL="0" indent="0">
              <a:buNone/>
            </a:pPr>
            <a:r>
              <a:rPr lang="en-US" dirty="0"/>
              <a:t>State laws may be more restrictive than federal laws but not more permissive.</a:t>
            </a:r>
          </a:p>
        </p:txBody>
      </p:sp>
      <p:pic>
        <p:nvPicPr>
          <p:cNvPr id="6" name="Picture 5" descr="Clipart of a map of the United States.">
            <a:extLst>
              <a:ext uri="{FF2B5EF4-FFF2-40B4-BE49-F238E27FC236}">
                <a16:creationId xmlns:a16="http://schemas.microsoft.com/office/drawing/2014/main" xmlns="" id="{EE82A200-AACC-473D-B50B-CCCB431459B8}"/>
              </a:ext>
            </a:extLst>
          </p:cNvPr>
          <p:cNvPicPr>
            <a:picLocks noChangeAspect="1"/>
          </p:cNvPicPr>
          <p:nvPr/>
        </p:nvPicPr>
        <p:blipFill>
          <a:blip r:embed="rId2"/>
          <a:stretch>
            <a:fillRect/>
          </a:stretch>
        </p:blipFill>
        <p:spPr>
          <a:xfrm>
            <a:off x="6768246" y="201654"/>
            <a:ext cx="1929178" cy="1219183"/>
          </a:xfrm>
          <a:prstGeom prst="rect">
            <a:avLst/>
          </a:prstGeom>
        </p:spPr>
      </p:pic>
    </p:spTree>
    <p:extLst>
      <p:ext uri="{BB962C8B-B14F-4D97-AF65-F5344CB8AC3E}">
        <p14:creationId xmlns:p14="http://schemas.microsoft.com/office/powerpoint/2010/main" val="16612846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8: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Cybercrime Revenge Porn Laws</a:t>
            </a:r>
          </a:p>
        </p:txBody>
      </p:sp>
      <p:pic>
        <p:nvPicPr>
          <p:cNvPr id="7" name="Picture 6" descr="Image of a keyboard with a cellphone and the statute symbol on it.">
            <a:extLst>
              <a:ext uri="{FF2B5EF4-FFF2-40B4-BE49-F238E27FC236}">
                <a16:creationId xmlns:a16="http://schemas.microsoft.com/office/drawing/2014/main" xmlns="" id="{548B1A0E-7CF5-4359-95A9-FA15BB8C7095}"/>
              </a:ext>
            </a:extLst>
          </p:cNvPr>
          <p:cNvPicPr>
            <a:picLocks noChangeAspect="1"/>
          </p:cNvPicPr>
          <p:nvPr/>
        </p:nvPicPr>
        <p:blipFill>
          <a:blip r:embed="rId2"/>
          <a:stretch>
            <a:fillRect/>
          </a:stretch>
        </p:blipFill>
        <p:spPr>
          <a:xfrm>
            <a:off x="3443068" y="2179319"/>
            <a:ext cx="3356132" cy="2237421"/>
          </a:xfrm>
          <a:prstGeom prst="rect">
            <a:avLst/>
          </a:prstGeom>
        </p:spPr>
      </p:pic>
    </p:spTree>
    <p:extLst>
      <p:ext uri="{BB962C8B-B14F-4D97-AF65-F5344CB8AC3E}">
        <p14:creationId xmlns:p14="http://schemas.microsoft.com/office/powerpoint/2010/main" val="3758311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BE38F73-1D87-4A9F-9464-BCB747A90DDD}"/>
              </a:ext>
            </a:extLst>
          </p:cNvPr>
          <p:cNvSpPr>
            <a:spLocks noGrp="1"/>
          </p:cNvSpPr>
          <p:nvPr>
            <p:ph type="title"/>
          </p:nvPr>
        </p:nvSpPr>
        <p:spPr>
          <a:xfrm>
            <a:off x="431702" y="121504"/>
            <a:ext cx="7886700" cy="1041009"/>
          </a:xfrm>
        </p:spPr>
        <p:txBody>
          <a:bodyPr/>
          <a:lstStyle/>
          <a:p>
            <a:r>
              <a:rPr lang="en-US" dirty="0"/>
              <a:t>State Revenge Porn Laws</a:t>
            </a:r>
          </a:p>
        </p:txBody>
      </p:sp>
      <p:sp>
        <p:nvSpPr>
          <p:cNvPr id="3" name="Content Placeholder 2">
            <a:extLst>
              <a:ext uri="{FF2B5EF4-FFF2-40B4-BE49-F238E27FC236}">
                <a16:creationId xmlns:a16="http://schemas.microsoft.com/office/drawing/2014/main" xmlns="" id="{F5BC5ECE-4261-498C-9550-F633CF2C53E7}"/>
              </a:ext>
            </a:extLst>
          </p:cNvPr>
          <p:cNvSpPr>
            <a:spLocks noGrp="1"/>
          </p:cNvSpPr>
          <p:nvPr>
            <p:ph idx="1"/>
          </p:nvPr>
        </p:nvSpPr>
        <p:spPr>
          <a:xfrm>
            <a:off x="628650" y="1041009"/>
            <a:ext cx="7886700" cy="5174982"/>
          </a:xfrm>
        </p:spPr>
        <p:txBody>
          <a:bodyPr/>
          <a:lstStyle/>
          <a:p>
            <a:pPr marL="0" indent="0">
              <a:buNone/>
            </a:pPr>
            <a:r>
              <a:rPr lang="en-US" dirty="0"/>
              <a:t>No federal law exists prohibiting either the production or distribution of nonconsensual pornography.</a:t>
            </a:r>
          </a:p>
          <a:p>
            <a:pPr marL="0" indent="0">
              <a:buNone/>
            </a:pPr>
            <a:r>
              <a:rPr lang="en-US" dirty="0"/>
              <a:t>Most states have passed a variety of laws related to nonconsensual pornography and revenge porn.</a:t>
            </a:r>
            <a:endParaRPr lang="en-US" baseline="30000" dirty="0"/>
          </a:p>
          <a:p>
            <a:pPr marL="0" indent="0">
              <a:buNone/>
            </a:pPr>
            <a:r>
              <a:rPr lang="en-US" dirty="0"/>
              <a:t>“Nonconsensual pornography refers to the distribution of sexual or pornographic images of individuals without their consent. This may include images taken without consent or images taken with consent but later distributed without the consent of those in the images. These images are sometimes referred to as revenge porn</a:t>
            </a:r>
            <a:r>
              <a:rPr lang="en-US" i="1" dirty="0"/>
              <a:t>.”</a:t>
            </a:r>
            <a:r>
              <a:rPr lang="en-US" baseline="30000" dirty="0"/>
              <a:t>34</a:t>
            </a:r>
          </a:p>
          <a:p>
            <a:pPr marL="0" indent="0">
              <a:buNone/>
            </a:pPr>
            <a:r>
              <a:rPr lang="en-US" dirty="0"/>
              <a:t>Many states have included clear definitions of what types of images are covered and what conduct is prohibited.</a:t>
            </a:r>
          </a:p>
          <a:p>
            <a:pPr marL="0" indent="0">
              <a:buNone/>
            </a:pPr>
            <a:r>
              <a:rPr lang="en-US" dirty="0"/>
              <a:t>Although most states now have laws to deter revenge porn, most cases never get to a lawsuit phase. Most victims just want their photos removed from online posting.  Victims are hesitant to have their stories and photos exposed in a courtroom. There are also few examples of successful cases relying on state porn laws. </a:t>
            </a:r>
          </a:p>
        </p:txBody>
      </p:sp>
      <p:sp>
        <p:nvSpPr>
          <p:cNvPr id="4" name="TextBox 3">
            <a:extLst>
              <a:ext uri="{FF2B5EF4-FFF2-40B4-BE49-F238E27FC236}">
                <a16:creationId xmlns:a16="http://schemas.microsoft.com/office/drawing/2014/main" xmlns="" id="{6B1781A5-5489-4BD9-9C48-E61F8C93EE04}"/>
              </a:ext>
            </a:extLst>
          </p:cNvPr>
          <p:cNvSpPr txBox="1"/>
          <p:nvPr/>
        </p:nvSpPr>
        <p:spPr>
          <a:xfrm>
            <a:off x="628650" y="6282456"/>
            <a:ext cx="7886700" cy="246221"/>
          </a:xfrm>
          <a:prstGeom prst="rect">
            <a:avLst/>
          </a:prstGeom>
          <a:noFill/>
        </p:spPr>
        <p:txBody>
          <a:bodyPr wrap="square" rtlCol="0">
            <a:spAutoFit/>
          </a:bodyPr>
          <a:lstStyle/>
          <a:p>
            <a:r>
              <a:rPr lang="en-US" sz="1000" dirty="0">
                <a:latin typeface="+mn-lt"/>
              </a:rPr>
              <a:t>34. https://www.cybercivilrights.org/definitions/</a:t>
            </a:r>
          </a:p>
        </p:txBody>
      </p:sp>
    </p:spTree>
    <p:extLst>
      <p:ext uri="{BB962C8B-B14F-4D97-AF65-F5344CB8AC3E}">
        <p14:creationId xmlns:p14="http://schemas.microsoft.com/office/powerpoint/2010/main" val="426424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B9250C-691D-4164-8D17-AC089C8AE312}"/>
              </a:ext>
            </a:extLst>
          </p:cNvPr>
          <p:cNvSpPr>
            <a:spLocks noGrp="1"/>
          </p:cNvSpPr>
          <p:nvPr>
            <p:ph type="title"/>
          </p:nvPr>
        </p:nvSpPr>
        <p:spPr>
          <a:xfrm>
            <a:off x="628650" y="18256"/>
            <a:ext cx="7886700" cy="1050890"/>
          </a:xfrm>
        </p:spPr>
        <p:txBody>
          <a:bodyPr/>
          <a:lstStyle/>
          <a:p>
            <a:r>
              <a:rPr lang="en-US" dirty="0"/>
              <a:t>State Revenge Porn Case Example</a:t>
            </a:r>
          </a:p>
        </p:txBody>
      </p:sp>
      <p:sp>
        <p:nvSpPr>
          <p:cNvPr id="3" name="Content Placeholder 2">
            <a:extLst>
              <a:ext uri="{FF2B5EF4-FFF2-40B4-BE49-F238E27FC236}">
                <a16:creationId xmlns:a16="http://schemas.microsoft.com/office/drawing/2014/main" xmlns="" id="{3DC35B9D-2726-4E2C-B84E-780C18A55162}"/>
              </a:ext>
            </a:extLst>
          </p:cNvPr>
          <p:cNvSpPr>
            <a:spLocks noGrp="1"/>
          </p:cNvSpPr>
          <p:nvPr>
            <p:ph idx="1"/>
          </p:nvPr>
        </p:nvSpPr>
        <p:spPr>
          <a:xfrm>
            <a:off x="628650" y="875091"/>
            <a:ext cx="7886700" cy="5107817"/>
          </a:xfrm>
        </p:spPr>
        <p:txBody>
          <a:bodyPr/>
          <a:lstStyle/>
          <a:p>
            <a:pPr marL="0" indent="0">
              <a:buNone/>
            </a:pPr>
            <a:r>
              <a:rPr lang="en-US" b="1" i="1" dirty="0"/>
              <a:t>Jane Doe v. David K. Elam II</a:t>
            </a:r>
            <a:r>
              <a:rPr lang="en-US" b="1" i="1" baseline="30000" dirty="0"/>
              <a:t>35</a:t>
            </a:r>
            <a:endParaRPr lang="en-US" b="1" baseline="30000" dirty="0"/>
          </a:p>
          <a:p>
            <a:pPr marL="0" indent="0">
              <a:buNone/>
            </a:pPr>
            <a:r>
              <a:rPr lang="en-US" dirty="0"/>
              <a:t>Doe sued her ex-boyfriend, David Elam in civil court for copyright infringement, online impersonation with intent to harm, stalking and the intentional infliction of emotional distress. Elam was accused of spreading Doe’s naked pictures and videos online. </a:t>
            </a:r>
          </a:p>
          <a:p>
            <a:pPr marL="0" indent="0">
              <a:buNone/>
            </a:pPr>
            <a:r>
              <a:rPr lang="en-US" dirty="0"/>
              <a:t>California has a revenge porn law, but although a separate criminal case was brought against Elam in 2014, federal prosecutors dropped it two years ago. </a:t>
            </a:r>
          </a:p>
          <a:p>
            <a:pPr marL="0" indent="0">
              <a:buNone/>
            </a:pPr>
            <a:r>
              <a:rPr lang="en-US" dirty="0"/>
              <a:t>Doe had to copyright her breasts to get her intimate pictures off the internet. Doe had sent the photos to her ex while the two were in a relationship, thus they were initially obtained consensually. Some websites refuse to remove images that were taken with consent if the person does not register a copyright. Doe's copyright registrations, qualified her to get her images removed from some websites. </a:t>
            </a:r>
          </a:p>
          <a:p>
            <a:pPr marL="0" indent="0">
              <a:buNone/>
            </a:pPr>
            <a:r>
              <a:rPr lang="en-US" dirty="0"/>
              <a:t>Doe was awarded $450,000 in damages because of copyright infringement. She also received $3 million in compensatory damages for emotional distress, and $3 million in punitive damages. </a:t>
            </a:r>
          </a:p>
          <a:p>
            <a:pPr marL="0" indent="0">
              <a:buNone/>
            </a:pPr>
            <a:endParaRPr lang="en-US" dirty="0"/>
          </a:p>
        </p:txBody>
      </p:sp>
      <p:sp>
        <p:nvSpPr>
          <p:cNvPr id="4" name="TextBox 3">
            <a:extLst>
              <a:ext uri="{FF2B5EF4-FFF2-40B4-BE49-F238E27FC236}">
                <a16:creationId xmlns:a16="http://schemas.microsoft.com/office/drawing/2014/main" xmlns="" id="{0A09A686-B2AC-430A-A120-2E04DF6E1D35}"/>
              </a:ext>
            </a:extLst>
          </p:cNvPr>
          <p:cNvSpPr txBox="1"/>
          <p:nvPr/>
        </p:nvSpPr>
        <p:spPr>
          <a:xfrm>
            <a:off x="628650" y="6414868"/>
            <a:ext cx="7699424" cy="400110"/>
          </a:xfrm>
          <a:prstGeom prst="rect">
            <a:avLst/>
          </a:prstGeom>
          <a:noFill/>
        </p:spPr>
        <p:txBody>
          <a:bodyPr wrap="square" rtlCol="0">
            <a:spAutoFit/>
          </a:bodyPr>
          <a:lstStyle/>
          <a:p>
            <a:r>
              <a:rPr lang="en-US" sz="1000" dirty="0">
                <a:latin typeface="+mn-lt"/>
              </a:rPr>
              <a:t>35. </a:t>
            </a:r>
            <a:r>
              <a:rPr lang="en-US" sz="1000" i="1" dirty="0">
                <a:latin typeface="+mn-lt"/>
              </a:rPr>
              <a:t>Jane Doe v. David K. Elam </a:t>
            </a:r>
            <a:r>
              <a:rPr lang="en-US" sz="1000" dirty="0">
                <a:latin typeface="+mn-lt"/>
              </a:rPr>
              <a:t>II (2:14-cv-09788), California Central District Court, Filed: 12/22/2014; https://money.cnn.com/2018/04/09/technology/revenge-porn-judgment/index.html </a:t>
            </a:r>
          </a:p>
        </p:txBody>
      </p:sp>
      <p:pic>
        <p:nvPicPr>
          <p:cNvPr id="7" name="Picture 6" descr="Image of a dollar sign.">
            <a:extLst>
              <a:ext uri="{FF2B5EF4-FFF2-40B4-BE49-F238E27FC236}">
                <a16:creationId xmlns:a16="http://schemas.microsoft.com/office/drawing/2014/main" xmlns="" id="{85664C18-6633-4928-83B2-DF15CD0A88F1}"/>
              </a:ext>
            </a:extLst>
          </p:cNvPr>
          <p:cNvPicPr>
            <a:picLocks noChangeAspect="1"/>
          </p:cNvPicPr>
          <p:nvPr/>
        </p:nvPicPr>
        <p:blipFill>
          <a:blip r:embed="rId2"/>
          <a:stretch>
            <a:fillRect/>
          </a:stretch>
        </p:blipFill>
        <p:spPr>
          <a:xfrm>
            <a:off x="7272997" y="281757"/>
            <a:ext cx="918796" cy="918796"/>
          </a:xfrm>
          <a:prstGeom prst="rect">
            <a:avLst/>
          </a:prstGeom>
        </p:spPr>
      </p:pic>
    </p:spTree>
    <p:extLst>
      <p:ext uri="{BB962C8B-B14F-4D97-AF65-F5344CB8AC3E}">
        <p14:creationId xmlns:p14="http://schemas.microsoft.com/office/powerpoint/2010/main" val="42711756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Pixabay (https://pixabay.com), and per the website: “All images and videos on Pixabay are released under the Creative Commons CC0. Thus, they may be used freely for almost any purpose - even commercially and in printed format. Attribution is appreciated, but not required.)”</a:t>
            </a:r>
            <a:r>
              <a:rPr lang="en-US" sz="2400" baseline="30000" dirty="0"/>
              <a:t>36</a:t>
            </a:r>
          </a:p>
          <a:p>
            <a:pPr lvl="1"/>
            <a:endParaRPr lang="en-US" sz="2400" dirty="0"/>
          </a:p>
          <a:p>
            <a:pPr lvl="1"/>
            <a:r>
              <a:rPr lang="en-US" sz="2400" dirty="0"/>
              <a:t>Slides 2-3, 5-9, 11, 13</a:t>
            </a:r>
          </a:p>
          <a:p>
            <a:pPr lvl="1"/>
            <a:r>
              <a:rPr lang="en-US" sz="2400" dirty="0"/>
              <a:t>Slides 17-18, 21-24, 26-27</a:t>
            </a:r>
          </a:p>
          <a:p>
            <a:pPr lvl="1"/>
            <a:r>
              <a:rPr lang="en-US" sz="2400" dirty="0"/>
              <a:t>Slides 31, 33-36, 38-41</a:t>
            </a:r>
          </a:p>
          <a:p>
            <a:pPr lvl="1"/>
            <a:r>
              <a:rPr lang="en-US" sz="2400" dirty="0"/>
              <a:t>Slides 43-50, 52</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369763"/>
            <a:ext cx="7174523" cy="246221"/>
          </a:xfrm>
          <a:prstGeom prst="rect">
            <a:avLst/>
          </a:prstGeom>
          <a:noFill/>
        </p:spPr>
        <p:txBody>
          <a:bodyPr wrap="square" rtlCol="0">
            <a:spAutoFit/>
          </a:bodyPr>
          <a:lstStyle/>
          <a:p>
            <a:r>
              <a:rPr lang="en-US" sz="1000" dirty="0">
                <a:latin typeface="+mn-lt"/>
              </a:rPr>
              <a:t>36.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E38A31-5C63-40D2-9A2E-A2E91867653D}"/>
              </a:ext>
            </a:extLst>
          </p:cNvPr>
          <p:cNvSpPr>
            <a:spLocks noGrp="1"/>
          </p:cNvSpPr>
          <p:nvPr>
            <p:ph type="title"/>
          </p:nvPr>
        </p:nvSpPr>
        <p:spPr/>
        <p:txBody>
          <a:bodyPr/>
          <a:lstStyle/>
          <a:p>
            <a:r>
              <a:rPr lang="en-US" dirty="0"/>
              <a:t>State &amp; Federal Law Discussion </a:t>
            </a:r>
          </a:p>
        </p:txBody>
      </p:sp>
      <p:sp>
        <p:nvSpPr>
          <p:cNvPr id="3" name="Content Placeholder 2">
            <a:extLst>
              <a:ext uri="{FF2B5EF4-FFF2-40B4-BE49-F238E27FC236}">
                <a16:creationId xmlns:a16="http://schemas.microsoft.com/office/drawing/2014/main" xmlns="" id="{DE9CBD25-1CEF-41AF-A355-379CA5346FE0}"/>
              </a:ext>
            </a:extLst>
          </p:cNvPr>
          <p:cNvSpPr>
            <a:spLocks noGrp="1"/>
          </p:cNvSpPr>
          <p:nvPr>
            <p:ph idx="1"/>
          </p:nvPr>
        </p:nvSpPr>
        <p:spPr/>
        <p:txBody>
          <a:bodyPr/>
          <a:lstStyle/>
          <a:p>
            <a:pPr marL="514350" indent="-514350">
              <a:buFont typeface="+mj-lt"/>
              <a:buAutoNum type="arabicPeriod"/>
            </a:pPr>
            <a:r>
              <a:rPr lang="en-US" sz="2800" dirty="0"/>
              <a:t>What is federalism?</a:t>
            </a:r>
          </a:p>
          <a:p>
            <a:pPr marL="514350" indent="-514350">
              <a:buFont typeface="+mj-lt"/>
              <a:buAutoNum type="arabicPeriod"/>
            </a:pPr>
            <a:r>
              <a:rPr lang="en-US" sz="2800" dirty="0"/>
              <a:t>Why is there a federal court system and a state court system in the U.S.?</a:t>
            </a:r>
          </a:p>
          <a:p>
            <a:pPr marL="514350" indent="-514350">
              <a:buFont typeface="+mj-lt"/>
              <a:buAutoNum type="arabicPeriod"/>
            </a:pPr>
            <a:r>
              <a:rPr lang="en-US" sz="2800" dirty="0"/>
              <a:t>Which laws take precedent?</a:t>
            </a:r>
          </a:p>
          <a:p>
            <a:pPr marL="514350" indent="-514350">
              <a:buFont typeface="+mj-lt"/>
              <a:buAutoNum type="arabicPeriod"/>
            </a:pPr>
            <a:r>
              <a:rPr lang="en-US" sz="2800" dirty="0"/>
              <a:t>Can state laws be more permissive than federal laws?</a:t>
            </a:r>
          </a:p>
          <a:p>
            <a:pPr marL="514350" indent="-514350">
              <a:buFont typeface="+mj-lt"/>
              <a:buAutoNum type="arabicPeriod"/>
            </a:pPr>
            <a:endParaRPr lang="en-US" sz="2800" dirty="0"/>
          </a:p>
          <a:p>
            <a:pPr marL="514350" indent="-514350">
              <a:buFont typeface="+mj-lt"/>
              <a:buAutoNum type="arabicPeriod"/>
            </a:pPr>
            <a:endParaRPr lang="en-US" sz="2800" dirty="0"/>
          </a:p>
        </p:txBody>
      </p:sp>
      <p:pic>
        <p:nvPicPr>
          <p:cNvPr id="5" name="Picture 4" descr="Clipart of two faces with speech bubbles coming out of their mouths.">
            <a:extLst>
              <a:ext uri="{FF2B5EF4-FFF2-40B4-BE49-F238E27FC236}">
                <a16:creationId xmlns:a16="http://schemas.microsoft.com/office/drawing/2014/main" xmlns="" id="{A603E697-9C62-411B-A457-DDF62BCEB270}"/>
              </a:ext>
            </a:extLst>
          </p:cNvPr>
          <p:cNvPicPr>
            <a:picLocks noChangeAspect="1"/>
          </p:cNvPicPr>
          <p:nvPr/>
        </p:nvPicPr>
        <p:blipFill>
          <a:blip r:embed="rId2"/>
          <a:stretch>
            <a:fillRect/>
          </a:stretch>
        </p:blipFill>
        <p:spPr>
          <a:xfrm>
            <a:off x="6333392" y="4310916"/>
            <a:ext cx="2181958" cy="2181958"/>
          </a:xfrm>
          <a:prstGeom prst="rect">
            <a:avLst/>
          </a:prstGeom>
        </p:spPr>
      </p:pic>
    </p:spTree>
    <p:extLst>
      <p:ext uri="{BB962C8B-B14F-4D97-AF65-F5344CB8AC3E}">
        <p14:creationId xmlns:p14="http://schemas.microsoft.com/office/powerpoint/2010/main" val="4084380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Data Breach Laws</a:t>
            </a:r>
          </a:p>
        </p:txBody>
      </p:sp>
      <p:pic>
        <p:nvPicPr>
          <p:cNvPr id="6" name="Picture 5" descr="Image of hands on a laptop computer with binary numbers in the background.">
            <a:extLst>
              <a:ext uri="{FF2B5EF4-FFF2-40B4-BE49-F238E27FC236}">
                <a16:creationId xmlns:a16="http://schemas.microsoft.com/office/drawing/2014/main" xmlns="" id="{5B09BB28-85BC-4613-89C4-2A98E80D1E70}"/>
              </a:ext>
            </a:extLst>
          </p:cNvPr>
          <p:cNvPicPr>
            <a:picLocks noChangeAspect="1"/>
          </p:cNvPicPr>
          <p:nvPr/>
        </p:nvPicPr>
        <p:blipFill>
          <a:blip r:embed="rId2"/>
          <a:stretch>
            <a:fillRect/>
          </a:stretch>
        </p:blipFill>
        <p:spPr>
          <a:xfrm>
            <a:off x="3268540" y="1277109"/>
            <a:ext cx="4857750" cy="3238500"/>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D0DA58-A5F5-41DA-B48E-166614B85D68}"/>
              </a:ext>
            </a:extLst>
          </p:cNvPr>
          <p:cNvSpPr>
            <a:spLocks noGrp="1"/>
          </p:cNvSpPr>
          <p:nvPr>
            <p:ph type="title"/>
          </p:nvPr>
        </p:nvSpPr>
        <p:spPr/>
        <p:txBody>
          <a:bodyPr/>
          <a:lstStyle/>
          <a:p>
            <a:r>
              <a:rPr lang="en-US" dirty="0"/>
              <a:t>Data Breach</a:t>
            </a:r>
          </a:p>
        </p:txBody>
      </p:sp>
      <p:sp>
        <p:nvSpPr>
          <p:cNvPr id="3" name="Content Placeholder 2">
            <a:extLst>
              <a:ext uri="{FF2B5EF4-FFF2-40B4-BE49-F238E27FC236}">
                <a16:creationId xmlns:a16="http://schemas.microsoft.com/office/drawing/2014/main" xmlns="" id="{49323409-AFE2-4717-AAEA-4520C679529E}"/>
              </a:ext>
            </a:extLst>
          </p:cNvPr>
          <p:cNvSpPr>
            <a:spLocks noGrp="1"/>
          </p:cNvSpPr>
          <p:nvPr>
            <p:ph idx="1"/>
          </p:nvPr>
        </p:nvSpPr>
        <p:spPr>
          <a:xfrm>
            <a:off x="628650" y="1690689"/>
            <a:ext cx="7886700" cy="4351338"/>
          </a:xfrm>
        </p:spPr>
        <p:txBody>
          <a:bodyPr/>
          <a:lstStyle/>
          <a:p>
            <a:pPr marL="0" indent="0">
              <a:buNone/>
            </a:pPr>
            <a:r>
              <a:rPr lang="en-US" dirty="0"/>
              <a:t>A data breach is a verified occurrence of sensitive, confidential or otherwise protected data being accessed and/or disclosed in an unauthorized manner. </a:t>
            </a:r>
          </a:p>
          <a:p>
            <a:pPr marL="0" indent="0">
              <a:buNone/>
            </a:pPr>
            <a:r>
              <a:rPr lang="en-US" dirty="0"/>
              <a:t>Data breaches can involve personal health information (PHI), personally identifiable information (PII), trade secrets or intellectual property.</a:t>
            </a:r>
            <a:endParaRPr lang="en-US" baseline="30000" dirty="0"/>
          </a:p>
          <a:p>
            <a:pPr marL="0" indent="0">
              <a:buNone/>
            </a:pPr>
            <a:r>
              <a:rPr lang="en-US" dirty="0"/>
              <a:t>Common data breach exposures include:</a:t>
            </a:r>
          </a:p>
          <a:p>
            <a:pPr lvl="1"/>
            <a:r>
              <a:rPr lang="en-US" dirty="0"/>
              <a:t>Personal information such as credit card numbers, Social Security numbers and healthcare histories. </a:t>
            </a:r>
          </a:p>
          <a:p>
            <a:pPr lvl="1"/>
            <a:r>
              <a:rPr lang="en-US" dirty="0"/>
              <a:t>Corporate information like customer lists, manufacturing processes and software source code.</a:t>
            </a:r>
          </a:p>
          <a:p>
            <a:pPr marL="0" indent="0">
              <a:buNone/>
            </a:pPr>
            <a:r>
              <a:rPr lang="en-US" dirty="0"/>
              <a:t>If anyone who is not authorized views protected data, the organization charged with protecting that information has suffered a data breach.</a:t>
            </a:r>
            <a:endParaRPr lang="en-US" baseline="30000" dirty="0"/>
          </a:p>
          <a:p>
            <a:pPr marL="0" indent="0">
              <a:buNone/>
            </a:pPr>
            <a:endParaRPr lang="en-US" baseline="30000" dirty="0"/>
          </a:p>
        </p:txBody>
      </p:sp>
      <p:pic>
        <p:nvPicPr>
          <p:cNvPr id="6" name="Picture 5" descr="Image of hands reaching to grab the word &quot;data.&quot;">
            <a:extLst>
              <a:ext uri="{FF2B5EF4-FFF2-40B4-BE49-F238E27FC236}">
                <a16:creationId xmlns:a16="http://schemas.microsoft.com/office/drawing/2014/main" xmlns="" id="{4A50B395-9661-45DE-912A-7F70F6540BD3}"/>
              </a:ext>
            </a:extLst>
          </p:cNvPr>
          <p:cNvPicPr>
            <a:picLocks noChangeAspect="1"/>
          </p:cNvPicPr>
          <p:nvPr/>
        </p:nvPicPr>
        <p:blipFill>
          <a:blip r:embed="rId2"/>
          <a:stretch>
            <a:fillRect/>
          </a:stretch>
        </p:blipFill>
        <p:spPr>
          <a:xfrm>
            <a:off x="4865722" y="365126"/>
            <a:ext cx="3663696" cy="1036320"/>
          </a:xfrm>
          <a:prstGeom prst="rect">
            <a:avLst/>
          </a:prstGeom>
        </p:spPr>
      </p:pic>
    </p:spTree>
    <p:extLst>
      <p:ext uri="{BB962C8B-B14F-4D97-AF65-F5344CB8AC3E}">
        <p14:creationId xmlns:p14="http://schemas.microsoft.com/office/powerpoint/2010/main" val="1972538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0C48D-3219-4C92-A33C-C60DE2E12270}"/>
              </a:ext>
            </a:extLst>
          </p:cNvPr>
          <p:cNvSpPr>
            <a:spLocks noGrp="1"/>
          </p:cNvSpPr>
          <p:nvPr>
            <p:ph type="title"/>
          </p:nvPr>
        </p:nvSpPr>
        <p:spPr/>
        <p:txBody>
          <a:bodyPr/>
          <a:lstStyle/>
          <a:p>
            <a:r>
              <a:rPr lang="en-US" sz="3600" dirty="0"/>
              <a:t>Data Breach Laws</a:t>
            </a:r>
            <a:endParaRPr lang="en-US" dirty="0"/>
          </a:p>
        </p:txBody>
      </p:sp>
      <p:sp>
        <p:nvSpPr>
          <p:cNvPr id="3" name="Content Placeholder 2">
            <a:extLst>
              <a:ext uri="{FF2B5EF4-FFF2-40B4-BE49-F238E27FC236}">
                <a16:creationId xmlns:a16="http://schemas.microsoft.com/office/drawing/2014/main" xmlns="" id="{C650BCFA-EC8F-4068-96CB-33F631F2CF67}"/>
              </a:ext>
            </a:extLst>
          </p:cNvPr>
          <p:cNvSpPr>
            <a:spLocks noGrp="1"/>
          </p:cNvSpPr>
          <p:nvPr>
            <p:ph idx="1"/>
          </p:nvPr>
        </p:nvSpPr>
        <p:spPr/>
        <p:txBody>
          <a:bodyPr/>
          <a:lstStyle/>
          <a:p>
            <a:pPr marL="0" indent="0">
              <a:buNone/>
            </a:pPr>
            <a:r>
              <a:rPr lang="en-US" sz="2400" dirty="0"/>
              <a:t>a.	</a:t>
            </a:r>
            <a:r>
              <a:rPr lang="en-US" sz="2300" dirty="0"/>
              <a:t>Entities Subject to Data Breach Laws</a:t>
            </a:r>
          </a:p>
          <a:p>
            <a:pPr marL="0" indent="0">
              <a:buNone/>
            </a:pPr>
            <a:r>
              <a:rPr lang="en-US" sz="2300" dirty="0"/>
              <a:t>b.	Requirements for Reasonable Security Measures</a:t>
            </a:r>
          </a:p>
          <a:p>
            <a:pPr marL="0" indent="0">
              <a:buNone/>
            </a:pPr>
            <a:r>
              <a:rPr lang="en-US" sz="2300" dirty="0"/>
              <a:t>c.	Definitions of Personally Identifiable Information</a:t>
            </a:r>
          </a:p>
          <a:p>
            <a:pPr marL="0" indent="0">
              <a:buNone/>
            </a:pPr>
            <a:r>
              <a:rPr lang="en-US" sz="2300" dirty="0"/>
              <a:t>d.	Notification Requirements</a:t>
            </a:r>
          </a:p>
          <a:p>
            <a:pPr marL="0" indent="0">
              <a:buNone/>
            </a:pPr>
            <a:r>
              <a:rPr lang="en-US" sz="2300" dirty="0"/>
              <a:t>e.	Impact of CISA on State Data Breach Laws</a:t>
            </a:r>
          </a:p>
          <a:p>
            <a:endParaRPr lang="en-US" dirty="0"/>
          </a:p>
        </p:txBody>
      </p:sp>
      <p:pic>
        <p:nvPicPr>
          <p:cNvPr id="5" name="Picture 4" descr="Clipart of a police officer with handcuffs standing next to a globe with binary numbers on it.">
            <a:extLst>
              <a:ext uri="{FF2B5EF4-FFF2-40B4-BE49-F238E27FC236}">
                <a16:creationId xmlns:a16="http://schemas.microsoft.com/office/drawing/2014/main" xmlns="" id="{18632FE9-800C-4DE6-97E7-D86E84F381C2}"/>
              </a:ext>
            </a:extLst>
          </p:cNvPr>
          <p:cNvPicPr>
            <a:picLocks noChangeAspect="1"/>
          </p:cNvPicPr>
          <p:nvPr/>
        </p:nvPicPr>
        <p:blipFill>
          <a:blip r:embed="rId2"/>
          <a:stretch>
            <a:fillRect/>
          </a:stretch>
        </p:blipFill>
        <p:spPr>
          <a:xfrm>
            <a:off x="1575581" y="4297291"/>
            <a:ext cx="5992837" cy="1879672"/>
          </a:xfrm>
          <a:prstGeom prst="rect">
            <a:avLst/>
          </a:prstGeom>
        </p:spPr>
      </p:pic>
    </p:spTree>
    <p:extLst>
      <p:ext uri="{BB962C8B-B14F-4D97-AF65-F5344CB8AC3E}">
        <p14:creationId xmlns:p14="http://schemas.microsoft.com/office/powerpoint/2010/main" val="2786171000"/>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14633</TotalTime>
  <Words>5399</Words>
  <Application>Microsoft Office PowerPoint</Application>
  <PresentationFormat>On-screen Show (4:3)</PresentationFormat>
  <Paragraphs>339</Paragraphs>
  <Slides>53</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53</vt:i4>
      </vt:variant>
    </vt:vector>
  </HeadingPairs>
  <TitlesOfParts>
    <vt:vector size="57" baseType="lpstr">
      <vt:lpstr>Arial</vt:lpstr>
      <vt:lpstr>Calibri</vt:lpstr>
      <vt:lpstr>Calibri Light</vt:lpstr>
      <vt:lpstr>PP_C5Modules_CC_License_standard</vt:lpstr>
      <vt:lpstr>  Module III Week 9: U.S. State Legislation</vt:lpstr>
      <vt:lpstr>Lesson Outline: U.S. State Legislation</vt:lpstr>
      <vt:lpstr>Learning Outcomes: U.S. State Legislation</vt:lpstr>
      <vt:lpstr>Federalism: State &amp; Federal Power</vt:lpstr>
      <vt:lpstr>State vs. Federal Legislation</vt:lpstr>
      <vt:lpstr>State &amp; Federal Law Discussion </vt:lpstr>
      <vt:lpstr>Section 1: </vt:lpstr>
      <vt:lpstr>Data Breach</vt:lpstr>
      <vt:lpstr>Data Breach Laws</vt:lpstr>
      <vt:lpstr>Entities Subject to Data Breach Laws</vt:lpstr>
      <vt:lpstr>Requirements for Reasonable Security Measures</vt:lpstr>
      <vt:lpstr>State Definitions of Personally Identifiable Information (PII)</vt:lpstr>
      <vt:lpstr>Other State PII Definitions:</vt:lpstr>
      <vt:lpstr>Notification Timing Requirements</vt:lpstr>
      <vt:lpstr>Notification Content &amp; Method Requirements</vt:lpstr>
      <vt:lpstr>Summary of U.S. State Data Breach Notification Statutes – Who Must be Notified8</vt:lpstr>
      <vt:lpstr>Impact of CISA on State Data Breach Laws</vt:lpstr>
      <vt:lpstr>CISA and State Limitations</vt:lpstr>
      <vt:lpstr>State Data Breach Law Assessment</vt:lpstr>
      <vt:lpstr>State Data Breach Law Assessment (Answers)</vt:lpstr>
      <vt:lpstr>Section 2: </vt:lpstr>
      <vt:lpstr>State Audio Surveillance Laws</vt:lpstr>
      <vt:lpstr>Section 3: </vt:lpstr>
      <vt:lpstr>Examples of Common Computer Crimes</vt:lpstr>
      <vt:lpstr>State Computer Crime Legislation</vt:lpstr>
      <vt:lpstr>State Computer Crime Legislation Case Example: Spam Mail</vt:lpstr>
      <vt:lpstr>Section 4: </vt:lpstr>
      <vt:lpstr>Electronic Stalking and Harassment</vt:lpstr>
      <vt:lpstr>Electronic Stalking and Harassment Laws </vt:lpstr>
      <vt:lpstr>California Electronic Stalking &amp; Harassment Laws</vt:lpstr>
      <vt:lpstr>State Cyberstalking Case Example</vt:lpstr>
      <vt:lpstr>State v. Corbin24 (cont.)</vt:lpstr>
      <vt:lpstr>Surveillance, Computer Crime &amp; Stalking/Harassment Laws Assessment</vt:lpstr>
      <vt:lpstr>Surveillance, Computer Crime &amp; Stalking/Harassment Laws Assessment Answers</vt:lpstr>
      <vt:lpstr>Section 5: </vt:lpstr>
      <vt:lpstr>State Privacy Laws</vt:lpstr>
      <vt:lpstr>Examples of State Privacy Laws25</vt:lpstr>
      <vt:lpstr>Examples of State Privacy Laws (cont.)26</vt:lpstr>
      <vt:lpstr>Section 6: </vt:lpstr>
      <vt:lpstr>State Biometric Data Legislation</vt:lpstr>
      <vt:lpstr>State Biometric Data Notification Requirements</vt:lpstr>
      <vt:lpstr>Illinois Biometric Information Privacy Act (BIPA)28 </vt:lpstr>
      <vt:lpstr>State Biometric Data Case Example</vt:lpstr>
      <vt:lpstr>Privacy &amp; Biometric Data Law Discussion</vt:lpstr>
      <vt:lpstr>Section 7: </vt:lpstr>
      <vt:lpstr>State Social Media Privacy Legislaion31</vt:lpstr>
      <vt:lpstr>State Breach Laws for Social Media</vt:lpstr>
      <vt:lpstr>Social Media State Law Case Example</vt:lpstr>
      <vt:lpstr>Social Media Law Discussion</vt:lpstr>
      <vt:lpstr>Section 8: </vt:lpstr>
      <vt:lpstr>State Revenge Porn Laws</vt:lpstr>
      <vt:lpstr>State Revenge Porn Case Example</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794</cp:revision>
  <cp:lastPrinted>2016-07-18T16:40:10Z</cp:lastPrinted>
  <dcterms:created xsi:type="dcterms:W3CDTF">2016-07-03T20:12:42Z</dcterms:created>
  <dcterms:modified xsi:type="dcterms:W3CDTF">2018-08-27T15:23:07Z</dcterms:modified>
</cp:coreProperties>
</file>