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0"/>
  </p:notesMasterIdLst>
  <p:sldIdLst>
    <p:sldId id="300" r:id="rId2"/>
    <p:sldId id="310" r:id="rId3"/>
    <p:sldId id="273" r:id="rId4"/>
    <p:sldId id="372" r:id="rId5"/>
    <p:sldId id="386" r:id="rId6"/>
    <p:sldId id="294" r:id="rId7"/>
    <p:sldId id="329" r:id="rId8"/>
    <p:sldId id="330" r:id="rId9"/>
    <p:sldId id="331" r:id="rId10"/>
    <p:sldId id="334" r:id="rId11"/>
    <p:sldId id="333" r:id="rId12"/>
    <p:sldId id="335" r:id="rId13"/>
    <p:sldId id="373" r:id="rId14"/>
    <p:sldId id="374" r:id="rId15"/>
    <p:sldId id="375" r:id="rId16"/>
    <p:sldId id="377" r:id="rId17"/>
    <p:sldId id="379" r:id="rId18"/>
    <p:sldId id="380" r:id="rId19"/>
    <p:sldId id="381" r:id="rId20"/>
    <p:sldId id="382" r:id="rId21"/>
    <p:sldId id="383" r:id="rId22"/>
    <p:sldId id="384" r:id="rId23"/>
    <p:sldId id="385" r:id="rId24"/>
    <p:sldId id="426" r:id="rId25"/>
    <p:sldId id="315" r:id="rId26"/>
    <p:sldId id="387" r:id="rId27"/>
    <p:sldId id="317" r:id="rId28"/>
    <p:sldId id="425"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ck, James" initials="HJ" lastIdx="7" clrIdx="0">
    <p:extLst>
      <p:ext uri="{19B8F6BF-5375-455C-9EA6-DF929625EA0E}">
        <p15:presenceInfo xmlns:p15="http://schemas.microsoft.com/office/powerpoint/2012/main" userId="S-1-5-21-755334853-669077136-483988704-25579" providerId="AD"/>
      </p:ext>
    </p:extLst>
  </p:cmAuthor>
  <p:cmAuthor id="2" name="Thorsten Swider" initials="TS" lastIdx="5" clrIdx="1">
    <p:extLst>
      <p:ext uri="{19B8F6BF-5375-455C-9EA6-DF929625EA0E}">
        <p15:presenceInfo xmlns:p15="http://schemas.microsoft.com/office/powerpoint/2012/main" userId="b3af3d09c54e43d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824" autoAdjust="0"/>
    <p:restoredTop sz="94291" autoAdjust="0"/>
  </p:normalViewPr>
  <p:slideViewPr>
    <p:cSldViewPr snapToGrid="0">
      <p:cViewPr varScale="1">
        <p:scale>
          <a:sx n="110" d="100"/>
          <a:sy n="110" d="100"/>
        </p:scale>
        <p:origin x="2148" y="96"/>
      </p:cViewPr>
      <p:guideLst/>
    </p:cSldViewPr>
  </p:slideViewPr>
  <p:notesTextViewPr>
    <p:cViewPr>
      <p:scale>
        <a:sx n="1" d="1"/>
        <a:sy n="1" d="1"/>
      </p:scale>
      <p:origin x="0" y="0"/>
    </p:cViewPr>
  </p:notesTextViewPr>
  <p:sorterViewPr>
    <p:cViewPr>
      <p:scale>
        <a:sx n="100" d="100"/>
        <a:sy n="100" d="100"/>
      </p:scale>
      <p:origin x="0" y="-1398"/>
    </p:cViewPr>
  </p:sorterViewPr>
  <p:notesViewPr>
    <p:cSldViewPr snapToGrid="0">
      <p:cViewPr varScale="1">
        <p:scale>
          <a:sx n="75" d="100"/>
          <a:sy n="75" d="100"/>
        </p:scale>
        <p:origin x="1494"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C27CB153-E3C4-41BC-A222-133B16537DFA}"/>
    <pc:docChg chg="modSld">
      <pc:chgData name="" userId="" providerId="" clId="Web-{C27CB153-E3C4-41BC-A222-133B16537DFA}" dt="2019-02-25T00:23:52.176" v="42" actId="20577"/>
      <pc:docMkLst>
        <pc:docMk/>
      </pc:docMkLst>
      <pc:sldChg chg="modSp">
        <pc:chgData name="" userId="" providerId="" clId="Web-{C27CB153-E3C4-41BC-A222-133B16537DFA}" dt="2019-02-25T00:21:34.280" v="8" actId="20577"/>
        <pc:sldMkLst>
          <pc:docMk/>
          <pc:sldMk cId="1423038318" sldId="273"/>
        </pc:sldMkLst>
        <pc:spChg chg="mod">
          <ac:chgData name="" userId="" providerId="" clId="Web-{C27CB153-E3C4-41BC-A222-133B16537DFA}" dt="2019-02-25T00:21:34.280" v="8" actId="20577"/>
          <ac:spMkLst>
            <pc:docMk/>
            <pc:sldMk cId="1423038318" sldId="273"/>
            <ac:spMk id="5" creationId="{6F6B65BD-F532-494A-975F-9F572BA4F5BA}"/>
          </ac:spMkLst>
        </pc:spChg>
      </pc:sldChg>
      <pc:sldChg chg="modSp">
        <pc:chgData name="" userId="" providerId="" clId="Web-{C27CB153-E3C4-41BC-A222-133B16537DFA}" dt="2019-02-25T00:23:52.176" v="42" actId="20577"/>
        <pc:sldMkLst>
          <pc:docMk/>
          <pc:sldMk cId="1799759919" sldId="333"/>
        </pc:sldMkLst>
        <pc:spChg chg="mod">
          <ac:chgData name="" userId="" providerId="" clId="Web-{C27CB153-E3C4-41BC-A222-133B16537DFA}" dt="2019-02-25T00:23:52.176" v="42" actId="20577"/>
          <ac:spMkLst>
            <pc:docMk/>
            <pc:sldMk cId="1799759919" sldId="333"/>
            <ac:spMk id="14337" creationId="{00000000-0000-0000-0000-000000000000}"/>
          </ac:spMkLst>
        </pc:spChg>
      </pc:sldChg>
      <pc:sldChg chg="modSp">
        <pc:chgData name="" userId="" providerId="" clId="Web-{C27CB153-E3C4-41BC-A222-133B16537DFA}" dt="2019-02-25T00:23:37.878" v="38" actId="20577"/>
        <pc:sldMkLst>
          <pc:docMk/>
          <pc:sldMk cId="2053322714" sldId="334"/>
        </pc:sldMkLst>
        <pc:spChg chg="mod">
          <ac:chgData name="" userId="" providerId="" clId="Web-{C27CB153-E3C4-41BC-A222-133B16537DFA}" dt="2019-02-25T00:23:00.377" v="21" actId="20577"/>
          <ac:spMkLst>
            <pc:docMk/>
            <pc:sldMk cId="2053322714" sldId="334"/>
            <ac:spMk id="14337" creationId="{00000000-0000-0000-0000-000000000000}"/>
          </ac:spMkLst>
        </pc:spChg>
        <pc:spChg chg="mod">
          <ac:chgData name="" userId="" providerId="" clId="Web-{C27CB153-E3C4-41BC-A222-133B16537DFA}" dt="2019-02-25T00:23:37.878" v="38" actId="20577"/>
          <ac:spMkLst>
            <pc:docMk/>
            <pc:sldMk cId="2053322714" sldId="334"/>
            <ac:spMk id="1433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0D0EE9-D155-4EF2-A320-D573086AD338}" type="datetimeFigureOut">
              <a:rPr lang="en-US" smtClean="0"/>
              <a:t>2/25/2019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641DFB-AAB2-4FB4-A08B-4F38174FAD63}" type="slidenum">
              <a:rPr lang="en-US" smtClean="0"/>
              <a:t>‹#›</a:t>
            </a:fld>
            <a:endParaRPr lang="en-US"/>
          </a:p>
        </p:txBody>
      </p:sp>
    </p:spTree>
    <p:extLst>
      <p:ext uri="{BB962C8B-B14F-4D97-AF65-F5344CB8AC3E}">
        <p14:creationId xmlns:p14="http://schemas.microsoft.com/office/powerpoint/2010/main" val="284872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14.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15.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16.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17.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18.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19.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20.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21.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22.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23.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6.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7.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9.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11.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12.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D3F77F84-EBF5-4DC2-873D-49BD8B121CCF}"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10563400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14</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25950994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15</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10725187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16</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26875729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17</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5872857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18</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0414519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19</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7474086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20</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4126497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21</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21541717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22</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29105455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23</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23494955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3</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23647857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Questions for Prof. Mckenna:</a:t>
            </a:r>
          </a:p>
          <a:p>
            <a:pPr marL="228600" indent="-228600">
              <a:buAutoNum type="arabicPeriod"/>
            </a:pPr>
            <a:r>
              <a:rPr lang="en-US" dirty="0"/>
              <a:t>Learning outcomes</a:t>
            </a:r>
          </a:p>
          <a:p>
            <a:pPr marL="228600" indent="-228600">
              <a:buAutoNum type="arabicPeriod"/>
            </a:pPr>
            <a:r>
              <a:rPr lang="en-US" dirty="0"/>
              <a:t>Assessment questions - MCQs</a:t>
            </a: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01641DFB-AAB2-4FB4-A08B-4F38174FAD63}" type="slidenum">
              <a:rPr lang="en-US" smtClean="0"/>
              <a:t>27</a:t>
            </a:fld>
            <a:endParaRPr lang="en-US"/>
          </a:p>
        </p:txBody>
      </p:sp>
    </p:spTree>
    <p:extLst>
      <p:ext uri="{BB962C8B-B14F-4D97-AF65-F5344CB8AC3E}">
        <p14:creationId xmlns:p14="http://schemas.microsoft.com/office/powerpoint/2010/main" val="2857002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6</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97949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7</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1346948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8</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29674182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9</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20410189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10</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8082949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11</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851517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12</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1980007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extLst>
      <p:ext uri="{BB962C8B-B14F-4D97-AF65-F5344CB8AC3E}">
        <p14:creationId xmlns:p14="http://schemas.microsoft.com/office/powerpoint/2010/main" val="2970865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extLst>
      <p:ext uri="{BB962C8B-B14F-4D97-AF65-F5344CB8AC3E}">
        <p14:creationId xmlns:p14="http://schemas.microsoft.com/office/powerpoint/2010/main" val="760512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extLst>
      <p:ext uri="{BB962C8B-B14F-4D97-AF65-F5344CB8AC3E}">
        <p14:creationId xmlns:p14="http://schemas.microsoft.com/office/powerpoint/2010/main" val="1113252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extLst>
      <p:ext uri="{BB962C8B-B14F-4D97-AF65-F5344CB8AC3E}">
        <p14:creationId xmlns:p14="http://schemas.microsoft.com/office/powerpoint/2010/main" val="185539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extLst>
      <p:ext uri="{BB962C8B-B14F-4D97-AF65-F5344CB8AC3E}">
        <p14:creationId xmlns:p14="http://schemas.microsoft.com/office/powerpoint/2010/main" val="1538433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extLst>
      <p:ext uri="{BB962C8B-B14F-4D97-AF65-F5344CB8AC3E}">
        <p14:creationId xmlns:p14="http://schemas.microsoft.com/office/powerpoint/2010/main" val="2127929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extLst>
      <p:ext uri="{BB962C8B-B14F-4D97-AF65-F5344CB8AC3E}">
        <p14:creationId xmlns:p14="http://schemas.microsoft.com/office/powerpoint/2010/main" val="4025677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extLst>
      <p:ext uri="{BB962C8B-B14F-4D97-AF65-F5344CB8AC3E}">
        <p14:creationId xmlns:p14="http://schemas.microsoft.com/office/powerpoint/2010/main" val="1917214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extLst>
      <p:ext uri="{BB962C8B-B14F-4D97-AF65-F5344CB8AC3E}">
        <p14:creationId xmlns:p14="http://schemas.microsoft.com/office/powerpoint/2010/main" val="190698306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extLst>
      <p:ext uri="{BB962C8B-B14F-4D97-AF65-F5344CB8AC3E}">
        <p14:creationId xmlns:p14="http://schemas.microsoft.com/office/powerpoint/2010/main" val="14946121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bbc.com/news/av/world-asia-china-42248056/in-your-face-china-s-all-seeing-state"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5406" y="4010025"/>
            <a:ext cx="4862946" cy="702253"/>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lang="en-US" sz="3300" dirty="0"/>
              <a:t>Module I. Overview of Cyberspace</a:t>
            </a:r>
            <a:br>
              <a:rPr lang="en-US" sz="3300" dirty="0"/>
            </a:br>
            <a:r>
              <a:rPr lang="en-US" sz="2700" dirty="0"/>
              <a:t>Week 2: Understanding Cyberspace</a:t>
            </a:r>
            <a:endParaRPr sz="2200" dirty="0"/>
          </a:p>
        </p:txBody>
      </p:sp>
      <p:sp>
        <p:nvSpPr>
          <p:cNvPr id="12290" name="Subtitle 2"/>
          <p:cNvSpPr>
            <a:spLocks noGrp="1"/>
          </p:cNvSpPr>
          <p:nvPr>
            <p:ph type="body" sz="quarter" idx="13"/>
          </p:nvPr>
        </p:nvSpPr>
        <p:spPr>
          <a:xfrm>
            <a:off x="2495406" y="4999038"/>
            <a:ext cx="4992072" cy="235571"/>
          </a:xfrm>
        </p:spPr>
        <p:txBody>
          <a:bodyPr/>
          <a:lstStyle/>
          <a:p>
            <a:pPr eaLnBrk="1" hangingPunct="1"/>
            <a:r>
              <a:rPr lang="en-US" sz="1800" b="1" dirty="0">
                <a:solidFill>
                  <a:srgbClr val="2F5597"/>
                </a:solidFill>
              </a:rPr>
              <a:t>Lesson 3: Cellular Technology, Enhanced Visual Surveillance, Biometrics &amp; Cyber Tracking</a:t>
            </a:r>
          </a:p>
        </p:txBody>
      </p:sp>
      <p:sp>
        <p:nvSpPr>
          <p:cNvPr id="4" name="TextBox 3">
            <a:extLst>
              <a:ext uri="{FF2B5EF4-FFF2-40B4-BE49-F238E27FC236}">
                <a16:creationId xmlns:a16="http://schemas.microsoft.com/office/drawing/2014/main" xmlns="" id="{74D96170-0C20-4583-B096-5A7625969A87}"/>
              </a:ext>
            </a:extLst>
          </p:cNvPr>
          <p:cNvSpPr txBox="1"/>
          <p:nvPr/>
        </p:nvSpPr>
        <p:spPr>
          <a:xfrm>
            <a:off x="2265873" y="5551097"/>
            <a:ext cx="5359878" cy="600164"/>
          </a:xfrm>
          <a:prstGeom prst="rect">
            <a:avLst/>
          </a:prstGeom>
          <a:ln>
            <a:solidFill>
              <a:srgbClr val="0070C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100" dirty="0"/>
              <a:t>Lesson Author: Anne Toomey McKenna, Distinguished Scholar of Cyber Law &amp; Policy, Penn State's Dickinson Law and Institute for </a:t>
            </a:r>
            <a:r>
              <a:rPr lang="en-US" sz="1100" dirty="0" err="1"/>
              <a:t>CyberScience</a:t>
            </a:r>
            <a:r>
              <a:rPr lang="en-US" sz="1100" dirty="0"/>
              <a:t>. The author wishes to thank Penn State Law students Zachary Higham, Ann Mallison and Janvi </a:t>
            </a:r>
            <a:r>
              <a:rPr lang="en-US" sz="1100" dirty="0" err="1"/>
              <a:t>Shaj</a:t>
            </a:r>
            <a:r>
              <a:rPr lang="en-US" sz="1100" dirty="0"/>
              <a:t> for their assistance.</a:t>
            </a:r>
          </a:p>
        </p:txBody>
      </p:sp>
    </p:spTree>
    <p:extLst>
      <p:ext uri="{BB962C8B-B14F-4D97-AF65-F5344CB8AC3E}">
        <p14:creationId xmlns:p14="http://schemas.microsoft.com/office/powerpoint/2010/main" val="2293517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185288"/>
            <a:ext cx="7886700" cy="1325563"/>
          </a:xfrm>
        </p:spPr>
        <p:txBody>
          <a:bodyPr/>
          <a:lstStyle/>
          <a:p>
            <a:pPr eaLnBrk="1" hangingPunct="1"/>
            <a:r>
              <a:rPr lang="en-US" dirty="0"/>
              <a:t>Cell Site Simulators and Cellular Tracking</a:t>
            </a:r>
          </a:p>
        </p:txBody>
      </p:sp>
      <p:sp>
        <p:nvSpPr>
          <p:cNvPr id="14338" name="Content Placeholder 2"/>
          <p:cNvSpPr>
            <a:spLocks noGrp="1"/>
          </p:cNvSpPr>
          <p:nvPr>
            <p:ph idx="1"/>
          </p:nvPr>
        </p:nvSpPr>
        <p:spPr>
          <a:xfrm>
            <a:off x="628650" y="1359210"/>
            <a:ext cx="7886700" cy="4418738"/>
          </a:xfrm>
        </p:spPr>
        <p:txBody>
          <a:bodyPr/>
          <a:lstStyle/>
          <a:p>
            <a:pPr marL="0" indent="0">
              <a:buNone/>
            </a:pPr>
            <a:r>
              <a:rPr lang="en-US" dirty="0"/>
              <a:t>Cell site simulators, or "IMSI catchers," are surreptitious cellphone surveillance devices that mimic cellphone towers and send out signals to trick cellphones in the area into transmitting their locations and identifying information. When used to track a suspect's cellphone, they also gather information about the phones of countless bystanders who happen to be nearby.</a:t>
            </a:r>
          </a:p>
          <a:p>
            <a:pPr marL="0" indent="0">
              <a:buNone/>
            </a:pPr>
            <a:r>
              <a:rPr lang="en-US" dirty="0"/>
              <a:t>ACLU’s map tracks, based on press reports and publicly available documents, the use of stingray tracking devices by state and local police departments. All federal law enforcement agencies have and use the technology. According to the ACLU, 72 agencies in 24 states and the District of Columbia own stingrays, but agencies typically shroud the purchase and use of stingrays in secrecy, so ACLU contends its map “dramatically underrepresents the actual use of stingrays by law enforcement agencies nationwide.”</a:t>
            </a:r>
            <a:r>
              <a:rPr lang="en-US" baseline="30000" dirty="0"/>
              <a:t>6</a:t>
            </a:r>
          </a:p>
        </p:txBody>
      </p:sp>
      <p:sp>
        <p:nvSpPr>
          <p:cNvPr id="3" name="TextBox 2">
            <a:extLst>
              <a:ext uri="{FF2B5EF4-FFF2-40B4-BE49-F238E27FC236}">
                <a16:creationId xmlns:a16="http://schemas.microsoft.com/office/drawing/2014/main" xmlns="" id="{07C7DEA2-6420-47EE-A798-FD8C7F14C99A}"/>
              </a:ext>
            </a:extLst>
          </p:cNvPr>
          <p:cNvSpPr txBox="1"/>
          <p:nvPr/>
        </p:nvSpPr>
        <p:spPr>
          <a:xfrm>
            <a:off x="628649" y="6096000"/>
            <a:ext cx="6461263" cy="400110"/>
          </a:xfrm>
          <a:prstGeom prst="rect">
            <a:avLst/>
          </a:prstGeom>
          <a:noFill/>
        </p:spPr>
        <p:txBody>
          <a:bodyPr wrap="square" rtlCol="0">
            <a:spAutoFit/>
          </a:bodyPr>
          <a:lstStyle/>
          <a:p>
            <a:r>
              <a:rPr lang="en-US" sz="1000" dirty="0"/>
              <a:t>6. https://www.aclu.org/issues/privacy-technology/surveillance-technologies/stingray-tracking-devices-whos-got-them</a:t>
            </a:r>
          </a:p>
          <a:p>
            <a:endParaRPr lang="en-US" sz="1000" dirty="0"/>
          </a:p>
        </p:txBody>
      </p:sp>
      <p:pic>
        <p:nvPicPr>
          <p:cNvPr id="5" name="Picture 4" descr="Drawing of a cell tower.">
            <a:extLst>
              <a:ext uri="{FF2B5EF4-FFF2-40B4-BE49-F238E27FC236}">
                <a16:creationId xmlns:a16="http://schemas.microsoft.com/office/drawing/2014/main" xmlns="" id="{66993345-8C80-4DAF-BC3E-DD0E936BD5A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45736" y="5433218"/>
            <a:ext cx="1169614" cy="1325563"/>
          </a:xfrm>
          <a:prstGeom prst="rect">
            <a:avLst/>
          </a:prstGeom>
        </p:spPr>
      </p:pic>
    </p:spTree>
    <p:extLst>
      <p:ext uri="{BB962C8B-B14F-4D97-AF65-F5344CB8AC3E}">
        <p14:creationId xmlns:p14="http://schemas.microsoft.com/office/powerpoint/2010/main" val="20533227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456372" y="202181"/>
            <a:ext cx="7886700" cy="1325563"/>
          </a:xfrm>
        </p:spPr>
        <p:txBody>
          <a:bodyPr/>
          <a:lstStyle/>
          <a:p>
            <a:pPr eaLnBrk="1" hangingPunct="1"/>
            <a:r>
              <a:rPr lang="en-US" dirty="0"/>
              <a:t>Cell Site Simulator Illustration</a:t>
            </a:r>
            <a:r>
              <a:rPr lang="en-US" baseline="30000" dirty="0"/>
              <a:t>7</a:t>
            </a:r>
            <a:r>
              <a:rPr lang="en-US" dirty="0"/>
              <a:t/>
            </a:r>
            <a:br>
              <a:rPr lang="en-US" dirty="0"/>
            </a:br>
            <a:endParaRPr lang="en-US" dirty="0"/>
          </a:p>
        </p:txBody>
      </p:sp>
      <p:pic>
        <p:nvPicPr>
          <p:cNvPr id="4" name="Picture 3" descr="ACLU Map of Tracking in the U.S.">
            <a:extLst>
              <a:ext uri="{FF2B5EF4-FFF2-40B4-BE49-F238E27FC236}">
                <a16:creationId xmlns:a16="http://schemas.microsoft.com/office/drawing/2014/main" xmlns="" id="{FD291226-4D8E-41A7-B3E1-E6FC745D4905}"/>
              </a:ext>
            </a:extLst>
          </p:cNvPr>
          <p:cNvPicPr>
            <a:picLocks noChangeAspect="1"/>
          </p:cNvPicPr>
          <p:nvPr/>
        </p:nvPicPr>
        <p:blipFill rotWithShape="1">
          <a:blip r:embed="rId3"/>
          <a:srcRect l="21523" t="7977" r="22656" b="5347"/>
          <a:stretch/>
        </p:blipFill>
        <p:spPr>
          <a:xfrm>
            <a:off x="1589189" y="1085067"/>
            <a:ext cx="5965622" cy="5210359"/>
          </a:xfrm>
          <a:prstGeom prst="rect">
            <a:avLst/>
          </a:prstGeom>
        </p:spPr>
      </p:pic>
      <p:sp>
        <p:nvSpPr>
          <p:cNvPr id="2" name="TextBox 1">
            <a:extLst>
              <a:ext uri="{FF2B5EF4-FFF2-40B4-BE49-F238E27FC236}">
                <a16:creationId xmlns:a16="http://schemas.microsoft.com/office/drawing/2014/main" xmlns="" id="{9D82ADB6-1C68-4712-B4D2-F404D59BC470}"/>
              </a:ext>
            </a:extLst>
          </p:cNvPr>
          <p:cNvSpPr txBox="1"/>
          <p:nvPr/>
        </p:nvSpPr>
        <p:spPr>
          <a:xfrm>
            <a:off x="689113" y="6362779"/>
            <a:ext cx="7765774" cy="400110"/>
          </a:xfrm>
          <a:prstGeom prst="rect">
            <a:avLst/>
          </a:prstGeom>
          <a:noFill/>
        </p:spPr>
        <p:txBody>
          <a:bodyPr wrap="square" rtlCol="0">
            <a:spAutoFit/>
          </a:bodyPr>
          <a:lstStyle/>
          <a:p>
            <a:r>
              <a:rPr lang="en-US" sz="1000" dirty="0"/>
              <a:t>7. https://www.aclu.org/issues/privacy-technology/surveillance-technologies/stingray-tracking-devices-whos-got-them</a:t>
            </a:r>
          </a:p>
          <a:p>
            <a:endParaRPr lang="en-US" sz="1000" dirty="0"/>
          </a:p>
        </p:txBody>
      </p:sp>
    </p:spTree>
    <p:extLst>
      <p:ext uri="{BB962C8B-B14F-4D97-AF65-F5344CB8AC3E}">
        <p14:creationId xmlns:p14="http://schemas.microsoft.com/office/powerpoint/2010/main" val="17997599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350355" y="146281"/>
            <a:ext cx="7886700" cy="1325563"/>
          </a:xfrm>
        </p:spPr>
        <p:txBody>
          <a:bodyPr/>
          <a:lstStyle/>
          <a:p>
            <a:pPr eaLnBrk="1" hangingPunct="1"/>
            <a:r>
              <a:rPr lang="en-US" dirty="0"/>
              <a:t>Application: Tracking &amp; Apps </a:t>
            </a:r>
          </a:p>
        </p:txBody>
      </p:sp>
      <p:sp>
        <p:nvSpPr>
          <p:cNvPr id="14338" name="Content Placeholder 2"/>
          <p:cNvSpPr>
            <a:spLocks noGrp="1"/>
          </p:cNvSpPr>
          <p:nvPr>
            <p:ph idx="1"/>
          </p:nvPr>
        </p:nvSpPr>
        <p:spPr>
          <a:xfrm>
            <a:off x="350355" y="1683940"/>
            <a:ext cx="4924011" cy="3987939"/>
          </a:xfrm>
        </p:spPr>
        <p:txBody>
          <a:bodyPr/>
          <a:lstStyle/>
          <a:p>
            <a:pPr marL="0" indent="0">
              <a:buNone/>
            </a:pPr>
            <a:r>
              <a:rPr lang="en-US" sz="2700" dirty="0"/>
              <a:t>The Tinder Debacle</a:t>
            </a:r>
            <a:r>
              <a:rPr lang="en-US" sz="2700" baseline="30000" dirty="0"/>
              <a:t>8</a:t>
            </a:r>
          </a:p>
          <a:p>
            <a:pPr lvl="1"/>
            <a:r>
              <a:rPr lang="en-US" sz="2000" dirty="0"/>
              <a:t>Users of the dating app Tinder were able to pinpoint each others’ exact locations for years until the issue was discovered, according to Internet security researchers, a flaw that highlights the vulnerabilities of mobile apps that use location-based technology.</a:t>
            </a:r>
          </a:p>
          <a:p>
            <a:pPr lvl="1"/>
            <a:r>
              <a:rPr lang="en-US" sz="2000" dirty="0"/>
              <a:t>Tinder users who knew how to do so were able to see how close they were to each other in increments of 100 feet. By using rudimentary programming skills, users could mine Tinder data to find out where any other user was.</a:t>
            </a:r>
          </a:p>
          <a:p>
            <a:pPr marL="0" indent="0">
              <a:lnSpc>
                <a:spcPct val="150000"/>
              </a:lnSpc>
              <a:buNone/>
            </a:pPr>
            <a:endParaRPr lang="en-US" b="1" dirty="0"/>
          </a:p>
        </p:txBody>
      </p:sp>
      <p:sp>
        <p:nvSpPr>
          <p:cNvPr id="3" name="TextBox 2">
            <a:extLst>
              <a:ext uri="{FF2B5EF4-FFF2-40B4-BE49-F238E27FC236}">
                <a16:creationId xmlns:a16="http://schemas.microsoft.com/office/drawing/2014/main" xmlns="" id="{CC01686B-F727-4E62-8529-16DC1140075C}"/>
              </a:ext>
            </a:extLst>
          </p:cNvPr>
          <p:cNvSpPr txBox="1"/>
          <p:nvPr/>
        </p:nvSpPr>
        <p:spPr>
          <a:xfrm>
            <a:off x="191329" y="6096071"/>
            <a:ext cx="6692348" cy="400110"/>
          </a:xfrm>
          <a:prstGeom prst="rect">
            <a:avLst/>
          </a:prstGeom>
          <a:noFill/>
        </p:spPr>
        <p:txBody>
          <a:bodyPr wrap="square" rtlCol="0">
            <a:spAutoFit/>
          </a:bodyPr>
          <a:lstStyle/>
          <a:p>
            <a:pPr lvl="1"/>
            <a:r>
              <a:rPr lang="en-US" sz="1000" dirty="0"/>
              <a:t>8. http://time.com/8604/tinder-app-user-location-security-flaw/ </a:t>
            </a:r>
          </a:p>
          <a:p>
            <a:endParaRPr lang="en-US" sz="1000" dirty="0"/>
          </a:p>
        </p:txBody>
      </p:sp>
      <p:pic>
        <p:nvPicPr>
          <p:cNvPr id="4" name="Picture 3" descr="Clipart image of a location indicator.">
            <a:extLst>
              <a:ext uri="{FF2B5EF4-FFF2-40B4-BE49-F238E27FC236}">
                <a16:creationId xmlns:a16="http://schemas.microsoft.com/office/drawing/2014/main" xmlns="" id="{516D8927-24CF-4C10-AC2A-416C09DACE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69979" y="2058659"/>
            <a:ext cx="3219450" cy="3238500"/>
          </a:xfrm>
          <a:prstGeom prst="rect">
            <a:avLst/>
          </a:prstGeom>
        </p:spPr>
      </p:pic>
    </p:spTree>
    <p:extLst>
      <p:ext uri="{BB962C8B-B14F-4D97-AF65-F5344CB8AC3E}">
        <p14:creationId xmlns:p14="http://schemas.microsoft.com/office/powerpoint/2010/main" val="770802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2: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dirty="0"/>
              <a:t>Enhanced Visual Surveillance and Cyber Tracking</a:t>
            </a:r>
          </a:p>
        </p:txBody>
      </p:sp>
      <p:pic>
        <p:nvPicPr>
          <p:cNvPr id="3" name="Picture 2" descr="Image of surveillance cameras on a building.">
            <a:extLst>
              <a:ext uri="{FF2B5EF4-FFF2-40B4-BE49-F238E27FC236}">
                <a16:creationId xmlns:a16="http://schemas.microsoft.com/office/drawing/2014/main" xmlns="" id="{77A56FCD-4CD0-4AD5-9CDE-0341D04A43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5201" y="1484244"/>
            <a:ext cx="4304277" cy="2852737"/>
          </a:xfrm>
          <a:prstGeom prst="rect">
            <a:avLst/>
          </a:prstGeom>
        </p:spPr>
      </p:pic>
    </p:spTree>
    <p:extLst>
      <p:ext uri="{BB962C8B-B14F-4D97-AF65-F5344CB8AC3E}">
        <p14:creationId xmlns:p14="http://schemas.microsoft.com/office/powerpoint/2010/main" val="1268976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696429"/>
            <a:ext cx="7886700" cy="1325563"/>
          </a:xfrm>
        </p:spPr>
        <p:txBody>
          <a:bodyPr/>
          <a:lstStyle/>
          <a:p>
            <a:pPr eaLnBrk="1" hangingPunct="1"/>
            <a:r>
              <a:rPr lang="en-US" dirty="0"/>
              <a:t>Video and CCTV Systems</a:t>
            </a:r>
            <a:br>
              <a:rPr lang="en-US" dirty="0"/>
            </a:br>
            <a:endParaRPr lang="en-US" dirty="0"/>
          </a:p>
        </p:txBody>
      </p:sp>
      <p:sp>
        <p:nvSpPr>
          <p:cNvPr id="14338" name="Content Placeholder 2"/>
          <p:cNvSpPr>
            <a:spLocks noGrp="1"/>
          </p:cNvSpPr>
          <p:nvPr>
            <p:ph idx="1"/>
          </p:nvPr>
        </p:nvSpPr>
        <p:spPr>
          <a:xfrm>
            <a:off x="628650" y="1762538"/>
            <a:ext cx="7886700" cy="4146965"/>
          </a:xfrm>
        </p:spPr>
        <p:txBody>
          <a:bodyPr/>
          <a:lstStyle/>
          <a:p>
            <a:pPr marL="0" indent="0">
              <a:lnSpc>
                <a:spcPct val="150000"/>
              </a:lnSpc>
              <a:buNone/>
            </a:pPr>
            <a:r>
              <a:rPr lang="en-US" b="1" dirty="0"/>
              <a:t>The Basic Functioning</a:t>
            </a:r>
          </a:p>
          <a:p>
            <a:pPr marL="0" indent="0">
              <a:buNone/>
            </a:pPr>
            <a:r>
              <a:rPr lang="en-US" dirty="0"/>
              <a:t>CCTV means closed-circuit television, also known as video surveillance. Video surveillance systems monitors the behavior, activities, or other changing information, usually, of people from a distance by means of electronic equipment.</a:t>
            </a:r>
          </a:p>
          <a:p>
            <a:pPr marL="0" indent="0">
              <a:buNone/>
            </a:pPr>
            <a:r>
              <a:rPr lang="en-US" dirty="0"/>
              <a:t>Video surveillance can include anything from closed circuit television or automatic number-plate recognition systems, to any other system for recording, storing, receiving or viewing visual images for surveillance purposes.</a:t>
            </a:r>
          </a:p>
          <a:p>
            <a:pPr marL="0" indent="0">
              <a:buNone/>
            </a:pPr>
            <a:r>
              <a:rPr lang="en-US" dirty="0"/>
              <a:t>In 2016, it was estimated that there were approximately 350 million video surveillance cameras installed worldwide.</a:t>
            </a:r>
            <a:r>
              <a:rPr lang="en-US" b="1" baseline="30000" dirty="0"/>
              <a:t>9</a:t>
            </a:r>
            <a:r>
              <a:rPr lang="en-US" b="1" dirty="0"/>
              <a:t> </a:t>
            </a:r>
          </a:p>
          <a:p>
            <a:pPr marL="0" indent="0">
              <a:buNone/>
            </a:pPr>
            <a:endParaRPr lang="en-US" dirty="0"/>
          </a:p>
        </p:txBody>
      </p:sp>
      <p:sp>
        <p:nvSpPr>
          <p:cNvPr id="2" name="TextBox 1">
            <a:extLst>
              <a:ext uri="{FF2B5EF4-FFF2-40B4-BE49-F238E27FC236}">
                <a16:creationId xmlns:a16="http://schemas.microsoft.com/office/drawing/2014/main" xmlns="" id="{7D9B288A-3FEB-4A0A-AD5A-FADB67AD6B09}"/>
              </a:ext>
            </a:extLst>
          </p:cNvPr>
          <p:cNvSpPr txBox="1"/>
          <p:nvPr/>
        </p:nvSpPr>
        <p:spPr>
          <a:xfrm>
            <a:off x="628650" y="6135000"/>
            <a:ext cx="7566991" cy="400110"/>
          </a:xfrm>
          <a:prstGeom prst="rect">
            <a:avLst/>
          </a:prstGeom>
          <a:noFill/>
        </p:spPr>
        <p:txBody>
          <a:bodyPr wrap="square" rtlCol="0">
            <a:spAutoFit/>
          </a:bodyPr>
          <a:lstStyle/>
          <a:p>
            <a:r>
              <a:rPr lang="en-US" sz="1000" dirty="0"/>
              <a:t>9. https://www.securityprivacybytes.com/2018/02/the-gdprs-impact-on-cctv-and-workplace-surveillance/</a:t>
            </a:r>
          </a:p>
          <a:p>
            <a:endParaRPr lang="en-US" sz="1000" dirty="0"/>
          </a:p>
        </p:txBody>
      </p:sp>
      <p:pic>
        <p:nvPicPr>
          <p:cNvPr id="5" name="Picture 4" descr="Image of surveillance cameras on a pole.">
            <a:extLst>
              <a:ext uri="{FF2B5EF4-FFF2-40B4-BE49-F238E27FC236}">
                <a16:creationId xmlns:a16="http://schemas.microsoft.com/office/drawing/2014/main" xmlns="" id="{B5E840A9-6988-4224-B22C-0D7E3EF721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6697" y="336958"/>
            <a:ext cx="2548653" cy="1699102"/>
          </a:xfrm>
          <a:prstGeom prst="rect">
            <a:avLst/>
          </a:prstGeom>
        </p:spPr>
      </p:pic>
    </p:spTree>
    <p:extLst>
      <p:ext uri="{BB962C8B-B14F-4D97-AF65-F5344CB8AC3E}">
        <p14:creationId xmlns:p14="http://schemas.microsoft.com/office/powerpoint/2010/main" val="30777609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696429"/>
            <a:ext cx="7886700" cy="1325563"/>
          </a:xfrm>
        </p:spPr>
        <p:txBody>
          <a:bodyPr/>
          <a:lstStyle/>
          <a:p>
            <a:pPr eaLnBrk="1" hangingPunct="1"/>
            <a:r>
              <a:rPr lang="en-US" dirty="0"/>
              <a:t>Biometrics and Biometric Tracking</a:t>
            </a:r>
            <a:br>
              <a:rPr lang="en-US" dirty="0"/>
            </a:br>
            <a:endParaRPr lang="en-US" dirty="0"/>
          </a:p>
        </p:txBody>
      </p:sp>
      <p:sp>
        <p:nvSpPr>
          <p:cNvPr id="14338" name="Content Placeholder 2"/>
          <p:cNvSpPr>
            <a:spLocks noGrp="1"/>
          </p:cNvSpPr>
          <p:nvPr>
            <p:ph idx="1"/>
          </p:nvPr>
        </p:nvSpPr>
        <p:spPr>
          <a:xfrm>
            <a:off x="628650" y="1537252"/>
            <a:ext cx="7886700" cy="4146965"/>
          </a:xfrm>
        </p:spPr>
        <p:txBody>
          <a:bodyPr/>
          <a:lstStyle/>
          <a:p>
            <a:pPr marL="0" indent="0">
              <a:lnSpc>
                <a:spcPct val="150000"/>
              </a:lnSpc>
              <a:buNone/>
            </a:pPr>
            <a:r>
              <a:rPr lang="en-US" b="1" dirty="0"/>
              <a:t>What exactly is “biometrics”?</a:t>
            </a:r>
            <a:r>
              <a:rPr lang="en-US" b="1" baseline="30000" dirty="0"/>
              <a:t>10</a:t>
            </a:r>
          </a:p>
          <a:p>
            <a:pPr marL="0" indent="0">
              <a:buNone/>
            </a:pPr>
            <a:r>
              <a:rPr lang="en-US" dirty="0"/>
              <a:t>The term is a general one that can be used interchangeably to describe a characteristic or a process.</a:t>
            </a:r>
          </a:p>
          <a:p>
            <a:pPr marL="0" indent="0">
              <a:buNone/>
            </a:pPr>
            <a:r>
              <a:rPr lang="en-US" dirty="0"/>
              <a:t>As a characteristic, biometrics is defined as “a measurable biological (anatomical and physiological) and behavioral characteristic that can be used for automated recognition.”</a:t>
            </a:r>
          </a:p>
          <a:p>
            <a:pPr marL="0" indent="0">
              <a:buNone/>
            </a:pPr>
            <a:r>
              <a:rPr lang="en-US" dirty="0"/>
              <a:t>As a process, biometrics is defined as “automated methods of recognizing an individual based on measurable biological (anatomical and physiological) and behavioral characteristics.”</a:t>
            </a:r>
          </a:p>
          <a:p>
            <a:pPr lvl="1"/>
            <a:endParaRPr lang="en-US" dirty="0"/>
          </a:p>
          <a:p>
            <a:pPr lvl="1"/>
            <a:endParaRPr lang="en-US" dirty="0"/>
          </a:p>
        </p:txBody>
      </p:sp>
      <p:sp>
        <p:nvSpPr>
          <p:cNvPr id="2" name="TextBox 1">
            <a:extLst>
              <a:ext uri="{FF2B5EF4-FFF2-40B4-BE49-F238E27FC236}">
                <a16:creationId xmlns:a16="http://schemas.microsoft.com/office/drawing/2014/main" xmlns="" id="{3A13FB84-5B48-4F68-B731-E9152C3DEED3}"/>
              </a:ext>
            </a:extLst>
          </p:cNvPr>
          <p:cNvSpPr txBox="1"/>
          <p:nvPr/>
        </p:nvSpPr>
        <p:spPr>
          <a:xfrm>
            <a:off x="628650" y="6215270"/>
            <a:ext cx="8064776" cy="400110"/>
          </a:xfrm>
          <a:prstGeom prst="rect">
            <a:avLst/>
          </a:prstGeom>
          <a:noFill/>
        </p:spPr>
        <p:txBody>
          <a:bodyPr wrap="square" rtlCol="0">
            <a:spAutoFit/>
          </a:bodyPr>
          <a:lstStyle/>
          <a:p>
            <a:r>
              <a:rPr lang="en-US" sz="1000" dirty="0"/>
              <a:t>10. § 31:1.Biometrics: introduction, Fishman and McKenna, Wiretapping and Eavesdropping § 31:1</a:t>
            </a:r>
          </a:p>
          <a:p>
            <a:endParaRPr lang="en-US" sz="1000" dirty="0"/>
          </a:p>
        </p:txBody>
      </p:sp>
      <p:pic>
        <p:nvPicPr>
          <p:cNvPr id="3" name="Picture 2" descr="Clipart of an eye with an iris scan.">
            <a:extLst>
              <a:ext uri="{FF2B5EF4-FFF2-40B4-BE49-F238E27FC236}">
                <a16:creationId xmlns:a16="http://schemas.microsoft.com/office/drawing/2014/main" xmlns="" id="{4CA3CE19-161C-4B29-B4D6-141DBE6E9F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14404" y="4836009"/>
            <a:ext cx="2873237" cy="1822576"/>
          </a:xfrm>
          <a:prstGeom prst="rect">
            <a:avLst/>
          </a:prstGeom>
        </p:spPr>
      </p:pic>
    </p:spTree>
    <p:extLst>
      <p:ext uri="{BB962C8B-B14F-4D97-AF65-F5344CB8AC3E}">
        <p14:creationId xmlns:p14="http://schemas.microsoft.com/office/powerpoint/2010/main" val="16402017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696429"/>
            <a:ext cx="7886700" cy="1325563"/>
          </a:xfrm>
        </p:spPr>
        <p:txBody>
          <a:bodyPr/>
          <a:lstStyle/>
          <a:p>
            <a:pPr eaLnBrk="1" hangingPunct="1"/>
            <a:r>
              <a:rPr lang="en-US" dirty="0"/>
              <a:t>Biometrics: The Advancing Technologies</a:t>
            </a:r>
            <a:r>
              <a:rPr lang="en-US" baseline="30000" dirty="0"/>
              <a:t>11</a:t>
            </a:r>
            <a:r>
              <a:rPr lang="en-US" dirty="0"/>
              <a:t> </a:t>
            </a:r>
            <a:br>
              <a:rPr lang="en-US" dirty="0"/>
            </a:br>
            <a:r>
              <a:rPr lang="en-US" dirty="0"/>
              <a:t/>
            </a:r>
            <a:br>
              <a:rPr lang="en-US" dirty="0"/>
            </a:br>
            <a:endParaRPr lang="en-US" dirty="0"/>
          </a:p>
        </p:txBody>
      </p:sp>
      <p:sp>
        <p:nvSpPr>
          <p:cNvPr id="14338" name="Content Placeholder 2"/>
          <p:cNvSpPr>
            <a:spLocks noGrp="1"/>
          </p:cNvSpPr>
          <p:nvPr>
            <p:ph idx="1"/>
          </p:nvPr>
        </p:nvSpPr>
        <p:spPr>
          <a:xfrm>
            <a:off x="628650" y="1537252"/>
            <a:ext cx="7886700" cy="4146965"/>
          </a:xfrm>
        </p:spPr>
        <p:txBody>
          <a:bodyPr/>
          <a:lstStyle/>
          <a:p>
            <a:pPr marL="0" indent="0">
              <a:buNone/>
            </a:pPr>
            <a:r>
              <a:rPr lang="en-US" sz="2400" dirty="0"/>
              <a:t>Increasingly rapid developments in biometric identification systems continue to revolutionize government, military and private industry's security systems and means of identification of persons. </a:t>
            </a:r>
          </a:p>
          <a:p>
            <a:pPr marL="0" indent="0">
              <a:buNone/>
            </a:pPr>
            <a:r>
              <a:rPr lang="en-US" sz="2400" dirty="0"/>
              <a:t>The use of biometrics and emerging biometric technologies continue to alter and change the way persons are and can be identified and in turn the way persons can be tracked and subjected to surveillance.</a:t>
            </a:r>
          </a:p>
          <a:p>
            <a:pPr marL="0" indent="0">
              <a:buNone/>
            </a:pPr>
            <a:r>
              <a:rPr lang="en-US" sz="2400" dirty="0"/>
              <a:t>Advances in biometric technologies alter societies in ways that alternatively are perceived as beneficial, irreversible, and harmful. </a:t>
            </a:r>
          </a:p>
          <a:p>
            <a:pPr lvl="1"/>
            <a:endParaRPr lang="en-US" dirty="0"/>
          </a:p>
          <a:p>
            <a:pPr lvl="1"/>
            <a:endParaRPr lang="en-US" dirty="0"/>
          </a:p>
        </p:txBody>
      </p:sp>
      <p:sp>
        <p:nvSpPr>
          <p:cNvPr id="5" name="TextBox 4">
            <a:extLst>
              <a:ext uri="{FF2B5EF4-FFF2-40B4-BE49-F238E27FC236}">
                <a16:creationId xmlns:a16="http://schemas.microsoft.com/office/drawing/2014/main" xmlns="" id="{BB2D1813-4F7E-4906-9DD1-EE1D266E6545}"/>
              </a:ext>
            </a:extLst>
          </p:cNvPr>
          <p:cNvSpPr txBox="1"/>
          <p:nvPr/>
        </p:nvSpPr>
        <p:spPr>
          <a:xfrm>
            <a:off x="628650" y="6215270"/>
            <a:ext cx="8064776" cy="400110"/>
          </a:xfrm>
          <a:prstGeom prst="rect">
            <a:avLst/>
          </a:prstGeom>
          <a:noFill/>
        </p:spPr>
        <p:txBody>
          <a:bodyPr wrap="square" rtlCol="0">
            <a:spAutoFit/>
          </a:bodyPr>
          <a:lstStyle/>
          <a:p>
            <a:r>
              <a:rPr lang="en-US" sz="1000" dirty="0"/>
              <a:t>11. § 31:1.Biometrics: introduction, Fishman and McKenna, Wiretapping and Eavesdropping § 31:1</a:t>
            </a:r>
          </a:p>
          <a:p>
            <a:endParaRPr lang="en-US" sz="1000" dirty="0"/>
          </a:p>
        </p:txBody>
      </p:sp>
      <p:pic>
        <p:nvPicPr>
          <p:cNvPr id="3" name="Picture 2" descr="Image of a fingerprint with binary code on it.">
            <a:extLst>
              <a:ext uri="{FF2B5EF4-FFF2-40B4-BE49-F238E27FC236}">
                <a16:creationId xmlns:a16="http://schemas.microsoft.com/office/drawing/2014/main" xmlns="" id="{B8F2D4D0-FFBD-44CB-B1B4-6D5B768C12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68248" y="5199478"/>
            <a:ext cx="1947102" cy="1373474"/>
          </a:xfrm>
          <a:prstGeom prst="rect">
            <a:avLst/>
          </a:prstGeom>
        </p:spPr>
      </p:pic>
    </p:spTree>
    <p:extLst>
      <p:ext uri="{BB962C8B-B14F-4D97-AF65-F5344CB8AC3E}">
        <p14:creationId xmlns:p14="http://schemas.microsoft.com/office/powerpoint/2010/main" val="19133723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696429"/>
            <a:ext cx="8104533" cy="1325563"/>
          </a:xfrm>
        </p:spPr>
        <p:txBody>
          <a:bodyPr/>
          <a:lstStyle/>
          <a:p>
            <a:pPr eaLnBrk="1" hangingPunct="1"/>
            <a:r>
              <a:rPr lang="en-US" dirty="0"/>
              <a:t>Biometrics: Evolution of  Identification Systems</a:t>
            </a:r>
            <a:r>
              <a:rPr lang="en-US" baseline="30000" dirty="0"/>
              <a:t>12</a:t>
            </a:r>
          </a:p>
        </p:txBody>
      </p:sp>
      <p:sp>
        <p:nvSpPr>
          <p:cNvPr id="14338" name="Content Placeholder 2"/>
          <p:cNvSpPr>
            <a:spLocks noGrp="1"/>
          </p:cNvSpPr>
          <p:nvPr>
            <p:ph idx="1"/>
          </p:nvPr>
        </p:nvSpPr>
        <p:spPr>
          <a:xfrm>
            <a:off x="628650" y="2141089"/>
            <a:ext cx="7886700" cy="1073426"/>
          </a:xfrm>
        </p:spPr>
        <p:txBody>
          <a:bodyPr/>
          <a:lstStyle/>
          <a:p>
            <a:r>
              <a:rPr lang="en-US" dirty="0"/>
              <a:t> Fingerprint recognition: the oldest and most widely recognized biometric technology</a:t>
            </a:r>
          </a:p>
        </p:txBody>
      </p:sp>
      <p:sp>
        <p:nvSpPr>
          <p:cNvPr id="4" name="Content Placeholder 2">
            <a:extLst>
              <a:ext uri="{FF2B5EF4-FFF2-40B4-BE49-F238E27FC236}">
                <a16:creationId xmlns:a16="http://schemas.microsoft.com/office/drawing/2014/main" xmlns="" id="{BC244ED2-EE4D-4061-859A-18581134EDC3}"/>
              </a:ext>
            </a:extLst>
          </p:cNvPr>
          <p:cNvSpPr txBox="1">
            <a:spLocks/>
          </p:cNvSpPr>
          <p:nvPr/>
        </p:nvSpPr>
        <p:spPr bwMode="auto">
          <a:xfrm>
            <a:off x="628650" y="2919999"/>
            <a:ext cx="7886700" cy="3034402"/>
          </a:xfrm>
          <a:prstGeom prst="rect">
            <a:avLst/>
          </a:prstGeom>
          <a:noFill/>
          <a:ln w="9525">
            <a:noFill/>
            <a:miter lim="800000"/>
            <a:headEnd/>
            <a:tailEnd/>
          </a:ln>
        </p:spPr>
        <p:txBody>
          <a:bodyPr vert="horz" wrap="square" lIns="91440" tIns="45720" rIns="91440" bIns="45720" numCol="2" anchor="t" anchorCtr="0" compatLnSpc="1">
            <a:prstTxWarp prst="textNoShape">
              <a:avLst/>
            </a:prstTxWarp>
          </a:bodyPr>
          <a:lst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Modern era biometric processes: </a:t>
            </a:r>
          </a:p>
          <a:p>
            <a:pPr lvl="1"/>
            <a:r>
              <a:rPr lang="en-US" dirty="0"/>
              <a:t>hand geometry</a:t>
            </a:r>
          </a:p>
          <a:p>
            <a:pPr lvl="1"/>
            <a:r>
              <a:rPr lang="en-US" dirty="0"/>
              <a:t>retina scan</a:t>
            </a:r>
          </a:p>
          <a:p>
            <a:pPr lvl="1"/>
            <a:r>
              <a:rPr lang="en-US" dirty="0"/>
              <a:t>iris scan</a:t>
            </a:r>
          </a:p>
          <a:p>
            <a:pPr lvl="1"/>
            <a:r>
              <a:rPr lang="en-US" dirty="0"/>
              <a:t>eye tracking</a:t>
            </a:r>
          </a:p>
          <a:p>
            <a:pPr lvl="1"/>
            <a:r>
              <a:rPr lang="en-US" dirty="0"/>
              <a:t>voice recognition (Siri, Alexa, Echo, Xbox)</a:t>
            </a:r>
          </a:p>
          <a:p>
            <a:pPr lvl="1"/>
            <a:r>
              <a:rPr lang="en-US" dirty="0"/>
              <a:t>face recognition</a:t>
            </a:r>
          </a:p>
          <a:p>
            <a:pPr lvl="1"/>
            <a:r>
              <a:rPr lang="en-US" dirty="0"/>
              <a:t>vascular or vein recognition</a:t>
            </a:r>
          </a:p>
          <a:p>
            <a:pPr lvl="1"/>
            <a:endParaRPr lang="en-US" dirty="0"/>
          </a:p>
          <a:p>
            <a:pPr lvl="1"/>
            <a:endParaRPr lang="en-US" dirty="0"/>
          </a:p>
          <a:p>
            <a:pPr lvl="1"/>
            <a:endParaRPr lang="en-US" dirty="0"/>
          </a:p>
          <a:p>
            <a:pPr lvl="1"/>
            <a:r>
              <a:rPr lang="en-US" dirty="0"/>
              <a:t>skin texture</a:t>
            </a:r>
          </a:p>
          <a:p>
            <a:pPr lvl="1"/>
            <a:r>
              <a:rPr lang="en-US" dirty="0"/>
              <a:t>age group recognition</a:t>
            </a:r>
          </a:p>
          <a:p>
            <a:pPr lvl="1"/>
            <a:r>
              <a:rPr lang="en-US" dirty="0"/>
              <a:t>DNA</a:t>
            </a:r>
          </a:p>
          <a:p>
            <a:pPr lvl="1"/>
            <a:r>
              <a:rPr lang="en-US" dirty="0"/>
              <a:t>multi-modality biometric identification</a:t>
            </a:r>
          </a:p>
          <a:p>
            <a:pPr lvl="1"/>
            <a:r>
              <a:rPr lang="en-US" dirty="0"/>
              <a:t>dynamic signature verification</a:t>
            </a:r>
          </a:p>
          <a:p>
            <a:pPr lvl="1"/>
            <a:r>
              <a:rPr lang="en-US" dirty="0"/>
              <a:t>keystroke dynamics</a:t>
            </a:r>
          </a:p>
          <a:p>
            <a:pPr lvl="1"/>
            <a:r>
              <a:rPr lang="en-US" dirty="0"/>
              <a:t>gait analysis</a:t>
            </a:r>
          </a:p>
          <a:p>
            <a:pPr lvl="2"/>
            <a:endParaRPr lang="en-US" dirty="0"/>
          </a:p>
          <a:p>
            <a:pPr lvl="1"/>
            <a:endParaRPr lang="en-US" dirty="0"/>
          </a:p>
        </p:txBody>
      </p:sp>
      <p:sp>
        <p:nvSpPr>
          <p:cNvPr id="6" name="TextBox 5">
            <a:extLst>
              <a:ext uri="{FF2B5EF4-FFF2-40B4-BE49-F238E27FC236}">
                <a16:creationId xmlns:a16="http://schemas.microsoft.com/office/drawing/2014/main" xmlns="" id="{F5754495-1FC0-4874-AF42-5DEF2752AAE0}"/>
              </a:ext>
            </a:extLst>
          </p:cNvPr>
          <p:cNvSpPr txBox="1"/>
          <p:nvPr/>
        </p:nvSpPr>
        <p:spPr>
          <a:xfrm>
            <a:off x="628650" y="6215270"/>
            <a:ext cx="8064776" cy="400110"/>
          </a:xfrm>
          <a:prstGeom prst="rect">
            <a:avLst/>
          </a:prstGeom>
          <a:noFill/>
        </p:spPr>
        <p:txBody>
          <a:bodyPr wrap="square" rtlCol="0">
            <a:spAutoFit/>
          </a:bodyPr>
          <a:lstStyle/>
          <a:p>
            <a:r>
              <a:rPr lang="en-US" sz="1000" dirty="0"/>
              <a:t>12. § 31:1.Biometrics: introduction, Fishman and McKenna, Wiretapping and Eavesdropping § 31:1</a:t>
            </a:r>
          </a:p>
          <a:p>
            <a:endParaRPr lang="en-US" sz="1000" dirty="0"/>
          </a:p>
        </p:txBody>
      </p:sp>
      <p:pic>
        <p:nvPicPr>
          <p:cNvPr id="3" name="Picture 2" descr="Clipart of  computers with a sensor connecting them. ">
            <a:extLst>
              <a:ext uri="{FF2B5EF4-FFF2-40B4-BE49-F238E27FC236}">
                <a16:creationId xmlns:a16="http://schemas.microsoft.com/office/drawing/2014/main" xmlns="" id="{27E04DF4-D325-46AD-A9C2-0235CC777A4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97298" y="5220494"/>
            <a:ext cx="1841902" cy="1315644"/>
          </a:xfrm>
          <a:prstGeom prst="rect">
            <a:avLst/>
          </a:prstGeom>
        </p:spPr>
      </p:pic>
    </p:spTree>
    <p:extLst>
      <p:ext uri="{BB962C8B-B14F-4D97-AF65-F5344CB8AC3E}">
        <p14:creationId xmlns:p14="http://schemas.microsoft.com/office/powerpoint/2010/main" val="13217810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526360" y="683177"/>
            <a:ext cx="8091280" cy="1325563"/>
          </a:xfrm>
        </p:spPr>
        <p:txBody>
          <a:bodyPr/>
          <a:lstStyle/>
          <a:p>
            <a:pPr eaLnBrk="1" hangingPunct="1"/>
            <a:r>
              <a:rPr lang="en-US" dirty="0"/>
              <a:t>Biometrics: Evolution of Technology</a:t>
            </a:r>
            <a:r>
              <a:rPr lang="en-US" baseline="30000" dirty="0"/>
              <a:t>13</a:t>
            </a:r>
            <a:r>
              <a:rPr lang="en-US" dirty="0"/>
              <a:t/>
            </a:r>
            <a:br>
              <a:rPr lang="en-US" dirty="0"/>
            </a:br>
            <a:endParaRPr lang="en-US" dirty="0"/>
          </a:p>
        </p:txBody>
      </p:sp>
      <p:sp>
        <p:nvSpPr>
          <p:cNvPr id="14338" name="Content Placeholder 2"/>
          <p:cNvSpPr>
            <a:spLocks noGrp="1"/>
          </p:cNvSpPr>
          <p:nvPr>
            <p:ph idx="1"/>
          </p:nvPr>
        </p:nvSpPr>
        <p:spPr>
          <a:xfrm>
            <a:off x="628650" y="1537252"/>
            <a:ext cx="7886700" cy="4146965"/>
          </a:xfrm>
        </p:spPr>
        <p:txBody>
          <a:bodyPr/>
          <a:lstStyle/>
          <a:p>
            <a:pPr marL="0" indent="0">
              <a:buNone/>
            </a:pPr>
            <a:r>
              <a:rPr lang="en-US" sz="2400" dirty="0"/>
              <a:t>The last three processes use physiological characteristics coupled with patterns of behavior employed by the individual rather than exclusively anatomical measurements of a person. </a:t>
            </a:r>
          </a:p>
          <a:p>
            <a:pPr marL="0" indent="0">
              <a:buNone/>
            </a:pPr>
            <a:r>
              <a:rPr lang="en-US" sz="2400" dirty="0"/>
              <a:t>Technological advances in biometric identification processes seem to be trending towards combining behavioral patterns with physiological characteristics as the most secure means of identification. </a:t>
            </a:r>
          </a:p>
        </p:txBody>
      </p:sp>
      <p:sp>
        <p:nvSpPr>
          <p:cNvPr id="5" name="TextBox 4">
            <a:extLst>
              <a:ext uri="{FF2B5EF4-FFF2-40B4-BE49-F238E27FC236}">
                <a16:creationId xmlns:a16="http://schemas.microsoft.com/office/drawing/2014/main" xmlns="" id="{222A8143-FAE2-4FD2-9C2F-395B0A9CC625}"/>
              </a:ext>
            </a:extLst>
          </p:cNvPr>
          <p:cNvSpPr txBox="1"/>
          <p:nvPr/>
        </p:nvSpPr>
        <p:spPr>
          <a:xfrm>
            <a:off x="628650" y="6215270"/>
            <a:ext cx="8064776" cy="400110"/>
          </a:xfrm>
          <a:prstGeom prst="rect">
            <a:avLst/>
          </a:prstGeom>
          <a:noFill/>
        </p:spPr>
        <p:txBody>
          <a:bodyPr wrap="square" rtlCol="0">
            <a:spAutoFit/>
          </a:bodyPr>
          <a:lstStyle/>
          <a:p>
            <a:r>
              <a:rPr lang="en-US" sz="1000" dirty="0"/>
              <a:t>13. § 31:1.Biometrics: introduction, Fishman and McKenna, Wiretapping and Eavesdropping § 31:1</a:t>
            </a:r>
          </a:p>
          <a:p>
            <a:endParaRPr lang="en-US" sz="1000" dirty="0"/>
          </a:p>
        </p:txBody>
      </p:sp>
      <p:pic>
        <p:nvPicPr>
          <p:cNvPr id="3" name="Picture 2" descr="Photo of an eye.">
            <a:extLst>
              <a:ext uri="{FF2B5EF4-FFF2-40B4-BE49-F238E27FC236}">
                <a16:creationId xmlns:a16="http://schemas.microsoft.com/office/drawing/2014/main" xmlns="" id="{FF6B480E-2B2C-4FE2-9EEC-4448F00C5D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7821" y="4085909"/>
            <a:ext cx="2768358" cy="1834779"/>
          </a:xfrm>
          <a:prstGeom prst="rect">
            <a:avLst/>
          </a:prstGeom>
        </p:spPr>
      </p:pic>
    </p:spTree>
    <p:extLst>
      <p:ext uri="{BB962C8B-B14F-4D97-AF65-F5344CB8AC3E}">
        <p14:creationId xmlns:p14="http://schemas.microsoft.com/office/powerpoint/2010/main" val="38637992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696429"/>
            <a:ext cx="7886700" cy="1325563"/>
          </a:xfrm>
        </p:spPr>
        <p:txBody>
          <a:bodyPr/>
          <a:lstStyle/>
          <a:p>
            <a:pPr eaLnBrk="1" hangingPunct="1"/>
            <a:r>
              <a:rPr lang="en-US" dirty="0"/>
              <a:t>Biometrics: Evolution of Identification Systems (cont.)</a:t>
            </a:r>
            <a:br>
              <a:rPr lang="en-US" dirty="0"/>
            </a:br>
            <a:r>
              <a:rPr lang="en-US" dirty="0"/>
              <a:t/>
            </a:r>
            <a:br>
              <a:rPr lang="en-US" dirty="0"/>
            </a:br>
            <a:endParaRPr lang="en-US" dirty="0"/>
          </a:p>
        </p:txBody>
      </p:sp>
      <p:sp>
        <p:nvSpPr>
          <p:cNvPr id="14338" name="Content Placeholder 2"/>
          <p:cNvSpPr>
            <a:spLocks noGrp="1"/>
          </p:cNvSpPr>
          <p:nvPr>
            <p:ph idx="1"/>
          </p:nvPr>
        </p:nvSpPr>
        <p:spPr>
          <a:xfrm>
            <a:off x="628650" y="1696279"/>
            <a:ext cx="7886700" cy="4317694"/>
          </a:xfrm>
        </p:spPr>
        <p:txBody>
          <a:bodyPr/>
          <a:lstStyle/>
          <a:p>
            <a:pPr marL="0" indent="0">
              <a:buNone/>
            </a:pPr>
            <a:r>
              <a:rPr lang="en-US" dirty="0"/>
              <a:t>Georgetown Law Professor Laura Donohue describes the biometric technological evolution this way:</a:t>
            </a:r>
            <a:r>
              <a:rPr lang="en-US" baseline="30000" dirty="0"/>
              <a:t>14</a:t>
            </a:r>
          </a:p>
          <a:p>
            <a:pPr lvl="1"/>
            <a:r>
              <a:rPr lang="en-US" dirty="0"/>
              <a:t>Facial recognition represents the first of a series of next generation biometrics, such as hand geometry, iris, vascular patterns, hormones, and gait, which, when paired with surveillance of public space, give rise to unique and novel questions of law and policy. These constitute what can be considered Remote Biometric Identification (RBI). ...</a:t>
            </a:r>
          </a:p>
          <a:p>
            <a:pPr lvl="1"/>
            <a:r>
              <a:rPr lang="en-US" dirty="0"/>
              <a:t>Hitherto, identification techniques centered on what might be called Immediate Biometric Identification (IBI)--or the use of biometrics to determine identity at the point of arrest, following conviction, or in conjunction with access to secure facilities. Fingerprint is the most obvious example of IBI, although more recent forays into palm prints fall within this class. DNA technologies that require individuals to provide saliva, skin, or other samples for analysis also can be considered as part of IBI. ...</a:t>
            </a:r>
          </a:p>
          <a:p>
            <a:pPr lvl="1"/>
            <a:r>
              <a:rPr lang="en-US" dirty="0"/>
              <a:t>The types of legal and policy questions raised by RBI differ from those accompanying IBI.</a:t>
            </a:r>
          </a:p>
          <a:p>
            <a:pPr lvl="1"/>
            <a:endParaRPr lang="en-US" dirty="0"/>
          </a:p>
        </p:txBody>
      </p:sp>
      <p:sp>
        <p:nvSpPr>
          <p:cNvPr id="6" name="TextBox 5">
            <a:extLst>
              <a:ext uri="{FF2B5EF4-FFF2-40B4-BE49-F238E27FC236}">
                <a16:creationId xmlns:a16="http://schemas.microsoft.com/office/drawing/2014/main" xmlns="" id="{C7452656-F789-49E6-94E6-D66301609BF4}"/>
              </a:ext>
            </a:extLst>
          </p:cNvPr>
          <p:cNvSpPr txBox="1"/>
          <p:nvPr/>
        </p:nvSpPr>
        <p:spPr>
          <a:xfrm>
            <a:off x="628650" y="6215270"/>
            <a:ext cx="8064776" cy="400110"/>
          </a:xfrm>
          <a:prstGeom prst="rect">
            <a:avLst/>
          </a:prstGeom>
          <a:noFill/>
        </p:spPr>
        <p:txBody>
          <a:bodyPr wrap="square" rtlCol="0">
            <a:spAutoFit/>
          </a:bodyPr>
          <a:lstStyle/>
          <a:p>
            <a:r>
              <a:rPr lang="en-US" sz="1000" dirty="0"/>
              <a:t>14. Donohue, Technological Leap, Statutory Gap, and Constitutional Abyss: Remote Biometric Identification Comes of Age, 97 Minn. L. Rev. (forthcoming Dec. 2012)</a:t>
            </a:r>
          </a:p>
        </p:txBody>
      </p:sp>
      <p:pic>
        <p:nvPicPr>
          <p:cNvPr id="5" name="Picture 4" descr="Clipart of a DNA strand.">
            <a:extLst>
              <a:ext uri="{FF2B5EF4-FFF2-40B4-BE49-F238E27FC236}">
                <a16:creationId xmlns:a16="http://schemas.microsoft.com/office/drawing/2014/main" xmlns="" id="{655BFC3C-D3D2-4F54-A2B5-4CA0B14334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64649" y="192529"/>
            <a:ext cx="778412" cy="1503750"/>
          </a:xfrm>
          <a:prstGeom prst="rect">
            <a:avLst/>
          </a:prstGeom>
        </p:spPr>
      </p:pic>
    </p:spTree>
    <p:extLst>
      <p:ext uri="{BB962C8B-B14F-4D97-AF65-F5344CB8AC3E}">
        <p14:creationId xmlns:p14="http://schemas.microsoft.com/office/powerpoint/2010/main" val="218693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Lesson Outline: Cellular Technology, Enhanced Visual Surveillance &amp; Cyber Tracking</a:t>
            </a:r>
            <a:r>
              <a:rPr lang="en-US" dirty="0"/>
              <a:t/>
            </a:r>
            <a:br>
              <a:rPr lang="en-US" dirty="0"/>
            </a:b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dirty="0"/>
              <a:t>Smartphones and Cellular Communication Platforms</a:t>
            </a:r>
          </a:p>
          <a:p>
            <a:pPr marL="685800" lvl="1" indent="-342900">
              <a:buFont typeface="+mj-lt"/>
              <a:buAutoNum type="arabicPeriod"/>
            </a:pPr>
            <a:r>
              <a:rPr lang="en-US" dirty="0"/>
              <a:t>Cellular Technology </a:t>
            </a:r>
          </a:p>
          <a:p>
            <a:pPr marL="685800" lvl="1" indent="-342900">
              <a:buFont typeface="+mj-lt"/>
              <a:buAutoNum type="arabicPeriod"/>
            </a:pPr>
            <a:r>
              <a:rPr lang="en-US" dirty="0"/>
              <a:t>Cellular Law and Tracking: §28.2, Wiretapping &amp; Eavesdropping, 3</a:t>
            </a:r>
            <a:r>
              <a:rPr lang="en-US" baseline="30000" dirty="0"/>
              <a:t>rd</a:t>
            </a:r>
            <a:r>
              <a:rPr lang="en-US" dirty="0"/>
              <a:t> Ed., Fishman &amp; McKenna</a:t>
            </a:r>
          </a:p>
          <a:p>
            <a:pPr marL="457200" indent="-457200">
              <a:buFont typeface="+mj-lt"/>
              <a:buAutoNum type="arabicPeriod"/>
            </a:pPr>
            <a:r>
              <a:rPr lang="en-US" dirty="0"/>
              <a:t>Enhanced Visual Surveillance and Cyber Tracking</a:t>
            </a:r>
          </a:p>
          <a:p>
            <a:pPr marL="685800" lvl="1" indent="-342900">
              <a:buFont typeface="+mj-lt"/>
              <a:buAutoNum type="arabicPeriod"/>
            </a:pPr>
            <a:r>
              <a:rPr lang="en-US" dirty="0"/>
              <a:t>Video and CCTV Systems</a:t>
            </a:r>
          </a:p>
          <a:p>
            <a:pPr marL="685800" lvl="1" indent="-342900">
              <a:buFont typeface="+mj-lt"/>
              <a:buAutoNum type="arabicPeriod"/>
            </a:pPr>
            <a:r>
              <a:rPr lang="en-US" dirty="0"/>
              <a:t>Biometrics and Biometric Tracking; Wiretapping &amp; Eavesdropping, 3</a:t>
            </a:r>
            <a:r>
              <a:rPr lang="en-US" baseline="30000" dirty="0"/>
              <a:t>rd</a:t>
            </a:r>
            <a:r>
              <a:rPr lang="en-US" dirty="0"/>
              <a:t> Ed., Fishman &amp; McKenna Chapter 31</a:t>
            </a:r>
          </a:p>
          <a:p>
            <a:pPr marL="685800" lvl="1" indent="-342900">
              <a:buFont typeface="+mj-lt"/>
              <a:buAutoNum type="arabicPeriod"/>
            </a:pPr>
            <a:r>
              <a:rPr lang="en-US" dirty="0"/>
              <a:t>Cyber-physical Tracking (China, U.S., Europe)</a:t>
            </a:r>
          </a:p>
        </p:txBody>
      </p:sp>
      <p:pic>
        <p:nvPicPr>
          <p:cNvPr id="4" name="Picture 3" descr="Clipart of the scales of justice">
            <a:extLst>
              <a:ext uri="{FF2B5EF4-FFF2-40B4-BE49-F238E27FC236}">
                <a16:creationId xmlns:a16="http://schemas.microsoft.com/office/drawing/2014/main" xmlns="" id="{72B57788-A255-4725-945D-6150D98EDF8C}"/>
              </a:ext>
            </a:extLst>
          </p:cNvPr>
          <p:cNvPicPr>
            <a:picLocks noChangeAspect="1"/>
          </p:cNvPicPr>
          <p:nvPr/>
        </p:nvPicPr>
        <p:blipFill>
          <a:blip r:embed="rId2"/>
          <a:stretch>
            <a:fillRect/>
          </a:stretch>
        </p:blipFill>
        <p:spPr>
          <a:xfrm>
            <a:off x="5967172" y="3891841"/>
            <a:ext cx="2548178" cy="2420057"/>
          </a:xfrm>
          <a:prstGeom prst="rect">
            <a:avLst/>
          </a:prstGeom>
        </p:spPr>
      </p:pic>
    </p:spTree>
    <p:extLst>
      <p:ext uri="{BB962C8B-B14F-4D97-AF65-F5344CB8AC3E}">
        <p14:creationId xmlns:p14="http://schemas.microsoft.com/office/powerpoint/2010/main" val="7273113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696429"/>
            <a:ext cx="5851663" cy="1325563"/>
          </a:xfrm>
        </p:spPr>
        <p:txBody>
          <a:bodyPr/>
          <a:lstStyle/>
          <a:p>
            <a:pPr eaLnBrk="1" hangingPunct="1"/>
            <a:r>
              <a:rPr lang="en-US" dirty="0"/>
              <a:t>Biometric Identification Systems as a Means of Surveillance:</a:t>
            </a:r>
            <a:r>
              <a:rPr lang="en-US" baseline="30000" dirty="0"/>
              <a:t>15</a:t>
            </a:r>
            <a:r>
              <a:rPr lang="en-US" dirty="0"/>
              <a:t> </a:t>
            </a:r>
            <a:br>
              <a:rPr lang="en-US" dirty="0"/>
            </a:br>
            <a:r>
              <a:rPr lang="en-US" dirty="0"/>
              <a:t/>
            </a:r>
            <a:br>
              <a:rPr lang="en-US" dirty="0"/>
            </a:br>
            <a:endParaRPr lang="en-US" dirty="0"/>
          </a:p>
        </p:txBody>
      </p:sp>
      <p:sp>
        <p:nvSpPr>
          <p:cNvPr id="14338" name="Content Placeholder 2"/>
          <p:cNvSpPr>
            <a:spLocks noGrp="1"/>
          </p:cNvSpPr>
          <p:nvPr>
            <p:ph idx="1"/>
          </p:nvPr>
        </p:nvSpPr>
        <p:spPr>
          <a:xfrm>
            <a:off x="628650" y="1567551"/>
            <a:ext cx="7886700" cy="4146965"/>
          </a:xfrm>
        </p:spPr>
        <p:txBody>
          <a:bodyPr/>
          <a:lstStyle/>
          <a:p>
            <a:r>
              <a:rPr lang="en-US" sz="2000" dirty="0"/>
              <a:t>Donohue notes that Remote Biometric Identification, when paired with the existing surveillance of public space, gives rise to novel questions of law and policy, because RBI enables the government “to ascertain the identity </a:t>
            </a:r>
          </a:p>
          <a:p>
            <a:pPr lvl="1">
              <a:spcBef>
                <a:spcPts val="0"/>
              </a:spcBef>
            </a:pPr>
            <a:r>
              <a:rPr lang="en-US" dirty="0"/>
              <a:t>of multiple people, </a:t>
            </a:r>
          </a:p>
          <a:p>
            <a:pPr lvl="1">
              <a:spcBef>
                <a:spcPts val="0"/>
              </a:spcBef>
            </a:pPr>
            <a:r>
              <a:rPr lang="en-US" dirty="0"/>
              <a:t>at a distance, </a:t>
            </a:r>
          </a:p>
          <a:p>
            <a:pPr lvl="1">
              <a:spcBef>
                <a:spcPts val="0"/>
              </a:spcBef>
            </a:pPr>
            <a:r>
              <a:rPr lang="en-US" dirty="0"/>
              <a:t>in public space, </a:t>
            </a:r>
          </a:p>
          <a:p>
            <a:pPr lvl="1">
              <a:spcBef>
                <a:spcPts val="0"/>
              </a:spcBef>
            </a:pPr>
            <a:r>
              <a:rPr lang="en-US" dirty="0"/>
              <a:t>absent notice and consent, and </a:t>
            </a:r>
          </a:p>
          <a:p>
            <a:pPr lvl="1">
              <a:spcBef>
                <a:spcPts val="0"/>
              </a:spcBef>
            </a:pPr>
            <a:r>
              <a:rPr lang="en-US" dirty="0"/>
              <a:t>in a continuous and ongoing manner.” </a:t>
            </a:r>
          </a:p>
          <a:p>
            <a:r>
              <a:rPr lang="en-US" sz="2000" dirty="0"/>
              <a:t>In contrast to RBI, she notes that Immediate Biometric Identification is typically employed </a:t>
            </a:r>
          </a:p>
          <a:p>
            <a:pPr lvl="1">
              <a:spcBef>
                <a:spcPts val="0"/>
              </a:spcBef>
            </a:pPr>
            <a:r>
              <a:rPr lang="en-US" dirty="0"/>
              <a:t>on a single individual, </a:t>
            </a:r>
          </a:p>
          <a:p>
            <a:pPr lvl="1">
              <a:spcBef>
                <a:spcPts val="0"/>
              </a:spcBef>
            </a:pPr>
            <a:r>
              <a:rPr lang="en-US" dirty="0"/>
              <a:t>close up, </a:t>
            </a:r>
          </a:p>
          <a:p>
            <a:pPr lvl="1">
              <a:spcBef>
                <a:spcPts val="0"/>
              </a:spcBef>
            </a:pPr>
            <a:r>
              <a:rPr lang="en-US" dirty="0"/>
              <a:t>in relation either to custodial detention, </a:t>
            </a:r>
          </a:p>
          <a:p>
            <a:pPr lvl="1">
              <a:spcBef>
                <a:spcPts val="0"/>
              </a:spcBef>
            </a:pPr>
            <a:r>
              <a:rPr lang="en-US" dirty="0"/>
              <a:t>in a manner often involving notice and ... consent, and </a:t>
            </a:r>
          </a:p>
          <a:p>
            <a:pPr lvl="1">
              <a:spcBef>
                <a:spcPts val="0"/>
              </a:spcBef>
            </a:pPr>
            <a:r>
              <a:rPr lang="en-US" dirty="0"/>
              <a:t>is a one-time or limited occurrence.”</a:t>
            </a:r>
          </a:p>
        </p:txBody>
      </p:sp>
      <p:sp>
        <p:nvSpPr>
          <p:cNvPr id="5" name="TextBox 4">
            <a:extLst>
              <a:ext uri="{FF2B5EF4-FFF2-40B4-BE49-F238E27FC236}">
                <a16:creationId xmlns:a16="http://schemas.microsoft.com/office/drawing/2014/main" xmlns="" id="{F04CB7FE-1B52-45D4-96B6-CA6AA230736A}"/>
              </a:ext>
            </a:extLst>
          </p:cNvPr>
          <p:cNvSpPr txBox="1"/>
          <p:nvPr/>
        </p:nvSpPr>
        <p:spPr>
          <a:xfrm>
            <a:off x="628650" y="6215270"/>
            <a:ext cx="8064776" cy="400110"/>
          </a:xfrm>
          <a:prstGeom prst="rect">
            <a:avLst/>
          </a:prstGeom>
          <a:noFill/>
        </p:spPr>
        <p:txBody>
          <a:bodyPr wrap="square" rtlCol="0">
            <a:spAutoFit/>
          </a:bodyPr>
          <a:lstStyle/>
          <a:p>
            <a:r>
              <a:rPr lang="en-US" sz="1000" dirty="0"/>
              <a:t>15. Donohue, Technological Leap, Statutory Gap, and Constitutional Abyss: Remote Biometric Identification Comes of Age, 97 Minn. L. Rev. (forthcoming Dec. 2012)</a:t>
            </a:r>
          </a:p>
        </p:txBody>
      </p:sp>
      <p:pic>
        <p:nvPicPr>
          <p:cNvPr id="3" name="Picture 2" descr="Clipart image of a person with a face scan.">
            <a:extLst>
              <a:ext uri="{FF2B5EF4-FFF2-40B4-BE49-F238E27FC236}">
                <a16:creationId xmlns:a16="http://schemas.microsoft.com/office/drawing/2014/main" xmlns="" id="{87D08169-F8DC-4F22-9DA7-BBF0A67C632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7478" y="160820"/>
            <a:ext cx="1285461" cy="1071218"/>
          </a:xfrm>
          <a:prstGeom prst="rect">
            <a:avLst/>
          </a:prstGeom>
        </p:spPr>
      </p:pic>
    </p:spTree>
    <p:extLst>
      <p:ext uri="{BB962C8B-B14F-4D97-AF65-F5344CB8AC3E}">
        <p14:creationId xmlns:p14="http://schemas.microsoft.com/office/powerpoint/2010/main" val="23893339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696429"/>
            <a:ext cx="7886700" cy="1325563"/>
          </a:xfrm>
        </p:spPr>
        <p:txBody>
          <a:bodyPr/>
          <a:lstStyle/>
          <a:p>
            <a:pPr eaLnBrk="1" hangingPunct="1"/>
            <a:r>
              <a:rPr lang="en-US" dirty="0"/>
              <a:t>Biometric Technologies - Altering Society</a:t>
            </a:r>
            <a:r>
              <a:rPr lang="en-US" baseline="30000" dirty="0"/>
              <a:t>16</a:t>
            </a:r>
            <a:r>
              <a:rPr lang="en-US" dirty="0"/>
              <a:t> </a:t>
            </a:r>
            <a:br>
              <a:rPr lang="en-US" dirty="0"/>
            </a:br>
            <a:endParaRPr lang="en-US" dirty="0"/>
          </a:p>
        </p:txBody>
      </p:sp>
      <p:sp>
        <p:nvSpPr>
          <p:cNvPr id="14338" name="Content Placeholder 2"/>
          <p:cNvSpPr>
            <a:spLocks noGrp="1"/>
          </p:cNvSpPr>
          <p:nvPr>
            <p:ph idx="1"/>
          </p:nvPr>
        </p:nvSpPr>
        <p:spPr>
          <a:xfrm>
            <a:off x="628650" y="1537253"/>
            <a:ext cx="7886700" cy="4108174"/>
          </a:xfrm>
        </p:spPr>
        <p:txBody>
          <a:bodyPr/>
          <a:lstStyle/>
          <a:p>
            <a:pPr marL="0" indent="0">
              <a:buNone/>
            </a:pPr>
            <a:r>
              <a:rPr lang="en-US" dirty="0"/>
              <a:t>DNA permits biometric identification at a molecular level, and thus is extremely accurate. As a biometric identifier, it is unique: DNA is the only biometric identifier that contains specific, identifiable characteristics passed from parent to child. </a:t>
            </a:r>
          </a:p>
          <a:p>
            <a:pPr marL="0" indent="0">
              <a:buNone/>
            </a:pPr>
            <a:r>
              <a:rPr lang="en-US" dirty="0"/>
              <a:t>Rapid DNA machines have significantly advanced molecular biometrics. Portable Rapid DNA machines have been developed that permit onsite, prompt molecular biometric identification/verification of the individual.</a:t>
            </a:r>
          </a:p>
          <a:p>
            <a:pPr marL="0" indent="0">
              <a:buNone/>
            </a:pPr>
            <a:r>
              <a:rPr lang="en-US" dirty="0"/>
              <a:t>Precision Health: advances in DNA biometrics combined with big data and predictive analytics are altering the state of medicine.</a:t>
            </a:r>
          </a:p>
          <a:p>
            <a:pPr marL="0" indent="0">
              <a:buNone/>
            </a:pPr>
            <a:r>
              <a:rPr lang="en-US" dirty="0"/>
              <a:t>Legally, what challenges does this pose? </a:t>
            </a:r>
          </a:p>
          <a:p>
            <a:pPr lvl="2"/>
            <a:r>
              <a:rPr lang="en-US" sz="1600" dirty="0"/>
              <a:t>Issues: informed consent, identification and de-identification of patients</a:t>
            </a:r>
          </a:p>
        </p:txBody>
      </p:sp>
      <p:sp>
        <p:nvSpPr>
          <p:cNvPr id="3" name="TextBox 2">
            <a:extLst>
              <a:ext uri="{FF2B5EF4-FFF2-40B4-BE49-F238E27FC236}">
                <a16:creationId xmlns:a16="http://schemas.microsoft.com/office/drawing/2014/main" xmlns="" id="{1D2A8925-E083-4BB9-A16E-9B0E2EC196D8}"/>
              </a:ext>
            </a:extLst>
          </p:cNvPr>
          <p:cNvSpPr txBox="1"/>
          <p:nvPr/>
        </p:nvSpPr>
        <p:spPr>
          <a:xfrm>
            <a:off x="628650" y="6374296"/>
            <a:ext cx="7998515" cy="400110"/>
          </a:xfrm>
          <a:prstGeom prst="rect">
            <a:avLst/>
          </a:prstGeom>
          <a:noFill/>
        </p:spPr>
        <p:txBody>
          <a:bodyPr wrap="square" rtlCol="0">
            <a:spAutoFit/>
          </a:bodyPr>
          <a:lstStyle/>
          <a:p>
            <a:r>
              <a:rPr lang="en-US" sz="1000" dirty="0"/>
              <a:t>16. § 31:17.Biometric identification: DNA, Fishman and McKenna, Wiretapping and Eavesdropping § 31:17</a:t>
            </a:r>
          </a:p>
          <a:p>
            <a:endParaRPr lang="en-US" sz="1000" b="1" dirty="0"/>
          </a:p>
        </p:txBody>
      </p:sp>
      <p:pic>
        <p:nvPicPr>
          <p:cNvPr id="6" name="Picture 5" descr="Image of a DNA strand.">
            <a:extLst>
              <a:ext uri="{FF2B5EF4-FFF2-40B4-BE49-F238E27FC236}">
                <a16:creationId xmlns:a16="http://schemas.microsoft.com/office/drawing/2014/main" xmlns="" id="{0F706BF0-9369-42A3-9475-96C5A9CEF11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87566" y="5432096"/>
            <a:ext cx="2266208" cy="1137672"/>
          </a:xfrm>
          <a:prstGeom prst="rect">
            <a:avLst/>
          </a:prstGeom>
        </p:spPr>
      </p:pic>
    </p:spTree>
    <p:extLst>
      <p:ext uri="{BB962C8B-B14F-4D97-AF65-F5344CB8AC3E}">
        <p14:creationId xmlns:p14="http://schemas.microsoft.com/office/powerpoint/2010/main" val="35870476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696429"/>
            <a:ext cx="7886700" cy="1325563"/>
          </a:xfrm>
        </p:spPr>
        <p:txBody>
          <a:bodyPr/>
          <a:lstStyle/>
          <a:p>
            <a:pPr eaLnBrk="1" hangingPunct="1"/>
            <a:r>
              <a:rPr lang="en-US" dirty="0"/>
              <a:t>Cyber-physical Tracking</a:t>
            </a:r>
            <a:br>
              <a:rPr lang="en-US" dirty="0"/>
            </a:br>
            <a:endParaRPr lang="en-US" dirty="0"/>
          </a:p>
        </p:txBody>
      </p:sp>
      <p:sp>
        <p:nvSpPr>
          <p:cNvPr id="14338" name="Content Placeholder 2"/>
          <p:cNvSpPr>
            <a:spLocks noGrp="1"/>
          </p:cNvSpPr>
          <p:nvPr>
            <p:ph idx="1"/>
          </p:nvPr>
        </p:nvSpPr>
        <p:spPr>
          <a:xfrm>
            <a:off x="628650" y="1537252"/>
            <a:ext cx="7886700" cy="4146965"/>
          </a:xfrm>
        </p:spPr>
        <p:txBody>
          <a:bodyPr/>
          <a:lstStyle/>
          <a:p>
            <a:pPr marL="0" indent="0">
              <a:lnSpc>
                <a:spcPct val="150000"/>
              </a:lnSpc>
              <a:buNone/>
            </a:pPr>
            <a:r>
              <a:rPr lang="en-US" b="1" dirty="0"/>
              <a:t>Identification &amp; Tracking Activities: YOUR UNIQUE BIOMETRICS</a:t>
            </a:r>
          </a:p>
          <a:p>
            <a:r>
              <a:rPr lang="en-US" sz="2400" dirty="0"/>
              <a:t>U.S. Courts: Inconsistent Rulings on Physical Tracking Technologies versus Biometric Technologies:</a:t>
            </a:r>
          </a:p>
          <a:p>
            <a:pPr lvl="1"/>
            <a:r>
              <a:rPr lang="en-US" sz="2000" i="1" dirty="0"/>
              <a:t>U.S. v. Jones</a:t>
            </a:r>
            <a:r>
              <a:rPr lang="en-US" sz="2000" dirty="0"/>
              <a:t>: Warrantless tracking with physical GPS device attached to vehicle constituted an unlawful  trespass.</a:t>
            </a:r>
            <a:r>
              <a:rPr lang="en-US" sz="2000" baseline="30000" dirty="0"/>
              <a:t>17</a:t>
            </a:r>
          </a:p>
          <a:p>
            <a:pPr lvl="1"/>
            <a:r>
              <a:rPr lang="en-US" sz="2000" i="1" dirty="0"/>
              <a:t>Maryland v. King</a:t>
            </a:r>
            <a:r>
              <a:rPr lang="en-US" sz="2000" dirty="0"/>
              <a:t>: The majority described the collection of DNA by buccal swab as one requiring “no surgical intrusion beneath the skin” and one that poses no threat to the arrestee's health or safety. Such a distinction will apply to many existing and emerging technologies, including importantly, almost all other biometric identification technology.</a:t>
            </a:r>
            <a:r>
              <a:rPr lang="en-US" sz="2000" baseline="30000" dirty="0"/>
              <a:t>18</a:t>
            </a:r>
            <a:endParaRPr lang="en-US" sz="2000" dirty="0"/>
          </a:p>
          <a:p>
            <a:pPr marL="342900" lvl="1" indent="0">
              <a:buNone/>
            </a:pPr>
            <a:endParaRPr lang="en-US" sz="2000" b="1" dirty="0">
              <a:solidFill>
                <a:srgbClr val="FF0000"/>
              </a:solidFill>
            </a:endParaRPr>
          </a:p>
        </p:txBody>
      </p:sp>
      <p:sp>
        <p:nvSpPr>
          <p:cNvPr id="2" name="TextBox 1">
            <a:extLst>
              <a:ext uri="{FF2B5EF4-FFF2-40B4-BE49-F238E27FC236}">
                <a16:creationId xmlns:a16="http://schemas.microsoft.com/office/drawing/2014/main" xmlns="" id="{9D6C2157-8C6A-4C79-978C-0FDAFCFCF173}"/>
              </a:ext>
            </a:extLst>
          </p:cNvPr>
          <p:cNvSpPr txBox="1"/>
          <p:nvPr/>
        </p:nvSpPr>
        <p:spPr>
          <a:xfrm>
            <a:off x="834887" y="6188765"/>
            <a:ext cx="6122504" cy="707886"/>
          </a:xfrm>
          <a:prstGeom prst="rect">
            <a:avLst/>
          </a:prstGeom>
          <a:noFill/>
        </p:spPr>
        <p:txBody>
          <a:bodyPr wrap="square" rtlCol="0">
            <a:spAutoFit/>
          </a:bodyPr>
          <a:lstStyle/>
          <a:p>
            <a:r>
              <a:rPr lang="en-US" sz="1000" dirty="0"/>
              <a:t>17. </a:t>
            </a:r>
            <a:r>
              <a:rPr lang="en-US" sz="1000" i="1" dirty="0"/>
              <a:t>United States v. Jones</a:t>
            </a:r>
            <a:r>
              <a:rPr lang="en-US" sz="1000" dirty="0"/>
              <a:t>, 565 U.S. 400, 132 S. Ct. 945, 181 L. Ed. 2d 911 (2012)</a:t>
            </a:r>
          </a:p>
          <a:p>
            <a:r>
              <a:rPr lang="en-US" sz="1000" dirty="0"/>
              <a:t>18. </a:t>
            </a:r>
            <a:r>
              <a:rPr lang="en-US" sz="1000" i="1" dirty="0"/>
              <a:t>Maryland v. King</a:t>
            </a:r>
            <a:r>
              <a:rPr lang="en-US" sz="1000" dirty="0"/>
              <a:t>, 569 U.S. 435, 133 S. Ct. 1958, 186 L. Ed. 2d 1 (2013)</a:t>
            </a:r>
          </a:p>
          <a:p>
            <a:endParaRPr lang="en-US" sz="1000" dirty="0"/>
          </a:p>
          <a:p>
            <a:endParaRPr lang="en-US" sz="1000" dirty="0"/>
          </a:p>
        </p:txBody>
      </p:sp>
      <p:pic>
        <p:nvPicPr>
          <p:cNvPr id="5" name="Picture 4" descr="Clipart of DNA in test tubes.">
            <a:extLst>
              <a:ext uri="{FF2B5EF4-FFF2-40B4-BE49-F238E27FC236}">
                <a16:creationId xmlns:a16="http://schemas.microsoft.com/office/drawing/2014/main" xmlns="" id="{B86CF94E-AC4C-4C06-A3BF-F0047E12C9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7390" y="5038605"/>
            <a:ext cx="1557959" cy="1562555"/>
          </a:xfrm>
          <a:prstGeom prst="rect">
            <a:avLst/>
          </a:prstGeom>
        </p:spPr>
      </p:pic>
    </p:spTree>
    <p:extLst>
      <p:ext uri="{BB962C8B-B14F-4D97-AF65-F5344CB8AC3E}">
        <p14:creationId xmlns:p14="http://schemas.microsoft.com/office/powerpoint/2010/main" val="41552237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696429"/>
            <a:ext cx="7886700" cy="1325563"/>
          </a:xfrm>
        </p:spPr>
        <p:txBody>
          <a:bodyPr/>
          <a:lstStyle/>
          <a:p>
            <a:pPr eaLnBrk="1" hangingPunct="1"/>
            <a:r>
              <a:rPr lang="en-US" dirty="0"/>
              <a:t>Cyber-physical Tracking: Facebook – Tracking Litigation </a:t>
            </a:r>
          </a:p>
        </p:txBody>
      </p:sp>
      <p:sp>
        <p:nvSpPr>
          <p:cNvPr id="14338" name="Content Placeholder 2"/>
          <p:cNvSpPr>
            <a:spLocks noGrp="1"/>
          </p:cNvSpPr>
          <p:nvPr>
            <p:ph idx="1"/>
          </p:nvPr>
        </p:nvSpPr>
        <p:spPr>
          <a:xfrm>
            <a:off x="628650" y="2014606"/>
            <a:ext cx="7886700" cy="4146965"/>
          </a:xfrm>
        </p:spPr>
        <p:txBody>
          <a:bodyPr/>
          <a:lstStyle/>
          <a:p>
            <a:pPr>
              <a:spcBef>
                <a:spcPts val="300"/>
              </a:spcBef>
            </a:pPr>
            <a:r>
              <a:rPr lang="en-US" i="1" dirty="0"/>
              <a:t>In re Facebook Internet Tracking Litig</a:t>
            </a:r>
            <a:r>
              <a:rPr lang="en-US" dirty="0"/>
              <a:t>. (2015)</a:t>
            </a:r>
            <a:r>
              <a:rPr lang="en-US" baseline="30000" dirty="0"/>
              <a:t>19</a:t>
            </a:r>
          </a:p>
          <a:p>
            <a:pPr lvl="1"/>
            <a:r>
              <a:rPr lang="en-US" dirty="0"/>
              <a:t>Facebook embedded cookies and tracked every page, even after the user logged out.</a:t>
            </a:r>
          </a:p>
          <a:p>
            <a:pPr lvl="1"/>
            <a:r>
              <a:rPr lang="en-US" dirty="0"/>
              <a:t>Facebook was accused of violating several acts, including the Wiretap Act, Stored Communications Act, Computer Fraud &amp; Abuse Act, Computer Crime Act, Invasion of Privacy Act and more. </a:t>
            </a:r>
          </a:p>
          <a:p>
            <a:pPr lvl="1"/>
            <a:r>
              <a:rPr lang="en-US" dirty="0"/>
              <a:t>Plaintiffs failed to show they had a reasonable expectation of privacy, or that they suffered any “realistic” economic harm or loss.</a:t>
            </a:r>
          </a:p>
          <a:p>
            <a:r>
              <a:rPr lang="en-US" i="1" dirty="0"/>
              <a:t>In re Facebook Internet Tracking Litig. (</a:t>
            </a:r>
            <a:r>
              <a:rPr lang="en-US" dirty="0"/>
              <a:t>2017)</a:t>
            </a:r>
            <a:r>
              <a:rPr lang="en-US" baseline="30000" dirty="0"/>
              <a:t> 20</a:t>
            </a:r>
            <a:endParaRPr lang="en-US" dirty="0"/>
          </a:p>
          <a:p>
            <a:pPr lvl="1"/>
            <a:r>
              <a:rPr lang="en-US" dirty="0"/>
              <a:t>The Court granted Facebook’s motion to dismiss the case, holding there was still no viable injury in fact, even under breach of contract &amp; good faith.</a:t>
            </a:r>
          </a:p>
          <a:p>
            <a:pPr lvl="1"/>
            <a:r>
              <a:rPr lang="en-US" dirty="0"/>
              <a:t>These cases highlight the problems of regulating corporate tracking in the US.</a:t>
            </a:r>
          </a:p>
        </p:txBody>
      </p:sp>
      <p:sp>
        <p:nvSpPr>
          <p:cNvPr id="2" name="TextBox 1">
            <a:extLst>
              <a:ext uri="{FF2B5EF4-FFF2-40B4-BE49-F238E27FC236}">
                <a16:creationId xmlns:a16="http://schemas.microsoft.com/office/drawing/2014/main" xmlns="" id="{28010D3D-EDFB-4585-8FC2-66A6B275252D}"/>
              </a:ext>
            </a:extLst>
          </p:cNvPr>
          <p:cNvSpPr txBox="1"/>
          <p:nvPr/>
        </p:nvSpPr>
        <p:spPr>
          <a:xfrm>
            <a:off x="628650" y="6216567"/>
            <a:ext cx="8025020" cy="553998"/>
          </a:xfrm>
          <a:prstGeom prst="rect">
            <a:avLst/>
          </a:prstGeom>
          <a:noFill/>
        </p:spPr>
        <p:txBody>
          <a:bodyPr wrap="square" rtlCol="0">
            <a:spAutoFit/>
          </a:bodyPr>
          <a:lstStyle/>
          <a:p>
            <a:r>
              <a:rPr lang="en-US" sz="1000" dirty="0"/>
              <a:t>19. </a:t>
            </a:r>
            <a:r>
              <a:rPr lang="en-US" sz="1000" i="1" dirty="0"/>
              <a:t>In re Facebook Internet Tracking Litig</a:t>
            </a:r>
            <a:r>
              <a:rPr lang="en-US" sz="1000" dirty="0"/>
              <a:t>., 140 F. Supp. 3d 922 (N.D. Cal. 2015)</a:t>
            </a:r>
          </a:p>
          <a:p>
            <a:r>
              <a:rPr lang="en-US" sz="1000" dirty="0"/>
              <a:t>20. </a:t>
            </a:r>
            <a:r>
              <a:rPr lang="en-US" sz="1000" i="1" dirty="0"/>
              <a:t>In re Facebook Internet Tracking Litig</a:t>
            </a:r>
            <a:r>
              <a:rPr lang="en-US" sz="1000" dirty="0"/>
              <a:t>., No. 5:12-MD-02314-EJD, 2017 WL 5525895 (N.D. Cal. Nov. 17, 2017)</a:t>
            </a:r>
          </a:p>
          <a:p>
            <a:endParaRPr lang="en-US" sz="1000" dirty="0"/>
          </a:p>
        </p:txBody>
      </p:sp>
    </p:spTree>
    <p:extLst>
      <p:ext uri="{BB962C8B-B14F-4D97-AF65-F5344CB8AC3E}">
        <p14:creationId xmlns:p14="http://schemas.microsoft.com/office/powerpoint/2010/main" val="38374850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4D4A128-E7FA-4A7A-AFF7-D6B996B8A44E}"/>
              </a:ext>
            </a:extLst>
          </p:cNvPr>
          <p:cNvSpPr>
            <a:spLocks noGrp="1"/>
          </p:cNvSpPr>
          <p:nvPr>
            <p:ph type="title"/>
          </p:nvPr>
        </p:nvSpPr>
        <p:spPr/>
        <p:txBody>
          <a:bodyPr/>
          <a:lstStyle/>
          <a:p>
            <a:r>
              <a:rPr lang="en-US" dirty="0"/>
              <a:t>Cyber-physical Tracking in China</a:t>
            </a:r>
          </a:p>
        </p:txBody>
      </p:sp>
      <p:sp>
        <p:nvSpPr>
          <p:cNvPr id="3" name="Content Placeholder 2">
            <a:extLst>
              <a:ext uri="{FF2B5EF4-FFF2-40B4-BE49-F238E27FC236}">
                <a16:creationId xmlns:a16="http://schemas.microsoft.com/office/drawing/2014/main" xmlns="" id="{7E2F5147-1115-45C4-84A9-75C002789BE5}"/>
              </a:ext>
            </a:extLst>
          </p:cNvPr>
          <p:cNvSpPr>
            <a:spLocks noGrp="1"/>
          </p:cNvSpPr>
          <p:nvPr>
            <p:ph idx="1"/>
          </p:nvPr>
        </p:nvSpPr>
        <p:spPr>
          <a:xfrm>
            <a:off x="628650" y="1350498"/>
            <a:ext cx="7886700" cy="4826465"/>
          </a:xfrm>
        </p:spPr>
        <p:txBody>
          <a:bodyPr/>
          <a:lstStyle/>
          <a:p>
            <a:pPr marL="0" indent="0">
              <a:buNone/>
            </a:pPr>
            <a:r>
              <a:rPr lang="en-US" sz="2400" dirty="0"/>
              <a:t>For explanatory content regarding cyber-physical tracking in </a:t>
            </a:r>
            <a:br>
              <a:rPr lang="en-US" sz="2400" dirty="0"/>
            </a:br>
            <a:r>
              <a:rPr lang="en-US" sz="2400" dirty="0"/>
              <a:t>China, see the following: </a:t>
            </a:r>
            <a:r>
              <a:rPr lang="en-US" sz="2400" dirty="0">
                <a:cs typeface="Segoe UI" panose="020B0502040204020203" pitchFamily="34" charset="0"/>
                <a:hlinkClick r:id="rId2"/>
              </a:rPr>
              <a:t>http://www.bbc.com/news/av/world-asia-china-42248056/in-your-face-china-s-all-seeing-state</a:t>
            </a:r>
            <a:endParaRPr lang="en-US" sz="2400" dirty="0">
              <a:cs typeface="Segoe UI" panose="020B0502040204020203" pitchFamily="34" charset="0"/>
            </a:endParaRPr>
          </a:p>
          <a:p>
            <a:pPr marL="0" indent="0">
              <a:buNone/>
            </a:pPr>
            <a:endParaRPr lang="en-US" sz="500" dirty="0"/>
          </a:p>
          <a:p>
            <a:pPr marL="0" indent="0">
              <a:buNone/>
            </a:pPr>
            <a:r>
              <a:rPr lang="en-US" dirty="0"/>
              <a:t>“China has the largest monitoring system in the world. There are some 170 million CCTV cameras across the country, and that’s tipped to grow more than three-fold with 400 million more set to be installed by 2020.</a:t>
            </a:r>
          </a:p>
          <a:p>
            <a:pPr marL="0" indent="0">
              <a:buNone/>
            </a:pPr>
            <a:r>
              <a:rPr lang="en-US" dirty="0"/>
              <a:t>Beyond the sheer numbers of lookout points, China is harvesting information with a new-found focus on intelligence. The government also works with facial recognition and AI companies, such as unicorn Face++, which can pour through data to extract meaningful information such as faces, ages, registration plates and more.”</a:t>
            </a:r>
            <a:r>
              <a:rPr lang="en-US" baseline="30000" dirty="0"/>
              <a:t>21</a:t>
            </a:r>
          </a:p>
          <a:p>
            <a:pPr marL="0" indent="0">
              <a:buNone/>
            </a:pPr>
            <a:r>
              <a:rPr lang="en-US" dirty="0"/>
              <a:t>The goal of the monitoring is to help police do their job more efficiently.</a:t>
            </a:r>
          </a:p>
          <a:p>
            <a:pPr marL="0" indent="0">
              <a:buNone/>
            </a:pPr>
            <a:endParaRPr lang="en-US" dirty="0"/>
          </a:p>
        </p:txBody>
      </p:sp>
      <p:sp>
        <p:nvSpPr>
          <p:cNvPr id="4" name="TextBox 3">
            <a:extLst>
              <a:ext uri="{FF2B5EF4-FFF2-40B4-BE49-F238E27FC236}">
                <a16:creationId xmlns:a16="http://schemas.microsoft.com/office/drawing/2014/main" xmlns="" id="{C4BC9274-075F-47AE-A0BA-8F0BAC75FF16}"/>
              </a:ext>
            </a:extLst>
          </p:cNvPr>
          <p:cNvSpPr txBox="1"/>
          <p:nvPr/>
        </p:nvSpPr>
        <p:spPr>
          <a:xfrm>
            <a:off x="628650" y="6492874"/>
            <a:ext cx="8149590" cy="246221"/>
          </a:xfrm>
          <a:prstGeom prst="rect">
            <a:avLst/>
          </a:prstGeom>
          <a:noFill/>
        </p:spPr>
        <p:txBody>
          <a:bodyPr wrap="square" rtlCol="0">
            <a:spAutoFit/>
          </a:bodyPr>
          <a:lstStyle/>
          <a:p>
            <a:r>
              <a:rPr lang="en-US" sz="1000" dirty="0"/>
              <a:t>21. https://techcrunch.com/2017/12/13/china-cctv-bbc-reporter/</a:t>
            </a:r>
          </a:p>
        </p:txBody>
      </p:sp>
    </p:spTree>
    <p:extLst>
      <p:ext uri="{BB962C8B-B14F-4D97-AF65-F5344CB8AC3E}">
        <p14:creationId xmlns:p14="http://schemas.microsoft.com/office/powerpoint/2010/main" val="18022993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1777FEE-59F5-47B5-AA1C-C4B778A1660C}"/>
              </a:ext>
            </a:extLst>
          </p:cNvPr>
          <p:cNvSpPr>
            <a:spLocks noGrp="1"/>
          </p:cNvSpPr>
          <p:nvPr>
            <p:ph type="title"/>
          </p:nvPr>
        </p:nvSpPr>
        <p:spPr/>
        <p:txBody>
          <a:bodyPr/>
          <a:lstStyle/>
          <a:p>
            <a:r>
              <a:rPr lang="en-US" dirty="0"/>
              <a:t>Understanding Cyberspace: Assessment Questions (Multiple Choice)</a:t>
            </a:r>
          </a:p>
        </p:txBody>
      </p:sp>
      <p:sp>
        <p:nvSpPr>
          <p:cNvPr id="3" name="Rectangle 2">
            <a:extLst>
              <a:ext uri="{FF2B5EF4-FFF2-40B4-BE49-F238E27FC236}">
                <a16:creationId xmlns:a16="http://schemas.microsoft.com/office/drawing/2014/main" xmlns="" id="{ACDE370F-7567-4378-90E1-A3B148D51BA3}"/>
              </a:ext>
            </a:extLst>
          </p:cNvPr>
          <p:cNvSpPr/>
          <p:nvPr/>
        </p:nvSpPr>
        <p:spPr>
          <a:xfrm>
            <a:off x="628650" y="1934619"/>
            <a:ext cx="7886700" cy="3430170"/>
          </a:xfrm>
          <a:prstGeom prst="rect">
            <a:avLst/>
          </a:prstGeom>
        </p:spPr>
        <p:txBody>
          <a:bodyPr wrap="square">
            <a:spAutoFit/>
          </a:bodyPr>
          <a:lstStyle/>
          <a:p>
            <a:r>
              <a:rPr lang="en-US" sz="2000" dirty="0"/>
              <a:t>Which of the following is </a:t>
            </a:r>
            <a:r>
              <a:rPr lang="en-US" sz="2000" b="1" dirty="0"/>
              <a:t>NOT</a:t>
            </a:r>
            <a:r>
              <a:rPr lang="en-US" sz="2000" dirty="0"/>
              <a:t> considered a biometric process?</a:t>
            </a:r>
          </a:p>
          <a:p>
            <a:endParaRPr lang="en-US" sz="2000" dirty="0"/>
          </a:p>
          <a:p>
            <a:pPr marL="457200" indent="-457200">
              <a:lnSpc>
                <a:spcPct val="150000"/>
              </a:lnSpc>
              <a:buAutoNum type="alphaUcPeriod"/>
            </a:pPr>
            <a:r>
              <a:rPr lang="en-US" sz="2000" dirty="0"/>
              <a:t>Retina scan</a:t>
            </a:r>
          </a:p>
          <a:p>
            <a:pPr marL="457200" indent="-457200">
              <a:lnSpc>
                <a:spcPct val="150000"/>
              </a:lnSpc>
              <a:buAutoNum type="alphaUcPeriod"/>
            </a:pPr>
            <a:r>
              <a:rPr lang="en-US" sz="2000" dirty="0"/>
              <a:t>DNA</a:t>
            </a:r>
          </a:p>
          <a:p>
            <a:pPr marL="457200" indent="-457200">
              <a:lnSpc>
                <a:spcPct val="150000"/>
              </a:lnSpc>
              <a:buAutoNum type="alphaUcPeriod"/>
            </a:pPr>
            <a:r>
              <a:rPr lang="en-US" sz="2000" dirty="0"/>
              <a:t>Gait analysis</a:t>
            </a:r>
          </a:p>
          <a:p>
            <a:pPr marL="457200" indent="-457200">
              <a:lnSpc>
                <a:spcPct val="150000"/>
              </a:lnSpc>
              <a:buAutoNum type="alphaUcPeriod"/>
            </a:pPr>
            <a:r>
              <a:rPr lang="en-US" sz="2000" dirty="0"/>
              <a:t>Facial recognition</a:t>
            </a:r>
          </a:p>
          <a:p>
            <a:pPr marL="457200" indent="-457200">
              <a:lnSpc>
                <a:spcPct val="150000"/>
              </a:lnSpc>
              <a:buAutoNum type="alphaUcPeriod"/>
            </a:pPr>
            <a:r>
              <a:rPr lang="en-US" sz="2000" dirty="0"/>
              <a:t>Fingerprint scan</a:t>
            </a:r>
          </a:p>
          <a:p>
            <a:pPr marL="457200" indent="-457200">
              <a:lnSpc>
                <a:spcPct val="150000"/>
              </a:lnSpc>
              <a:buAutoNum type="alphaUcPeriod"/>
            </a:pPr>
            <a:r>
              <a:rPr lang="en-US" sz="2000" dirty="0"/>
              <a:t>Keycard scan</a:t>
            </a:r>
          </a:p>
        </p:txBody>
      </p:sp>
      <p:pic>
        <p:nvPicPr>
          <p:cNvPr id="8" name="Content Placeholder 7" descr="Image of a cartoon person looking at a question mark.">
            <a:extLst>
              <a:ext uri="{FF2B5EF4-FFF2-40B4-BE49-F238E27FC236}">
                <a16:creationId xmlns:a16="http://schemas.microsoft.com/office/drawing/2014/main" xmlns="" id="{72DE5588-7E79-4A5E-8B05-4EEB1005E07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81706" y="2623693"/>
            <a:ext cx="4276725" cy="3238500"/>
          </a:xfrm>
        </p:spPr>
      </p:pic>
    </p:spTree>
    <p:extLst>
      <p:ext uri="{BB962C8B-B14F-4D97-AF65-F5344CB8AC3E}">
        <p14:creationId xmlns:p14="http://schemas.microsoft.com/office/powerpoint/2010/main" val="29650142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1777FEE-59F5-47B5-AA1C-C4B778A1660C}"/>
              </a:ext>
            </a:extLst>
          </p:cNvPr>
          <p:cNvSpPr>
            <a:spLocks noGrp="1"/>
          </p:cNvSpPr>
          <p:nvPr>
            <p:ph type="title"/>
          </p:nvPr>
        </p:nvSpPr>
        <p:spPr/>
        <p:txBody>
          <a:bodyPr/>
          <a:lstStyle/>
          <a:p>
            <a:r>
              <a:rPr lang="en-US" dirty="0"/>
              <a:t>Understanding Cyberspace: Assessment Questions (Multiple Choice) Answer</a:t>
            </a:r>
          </a:p>
        </p:txBody>
      </p:sp>
      <p:sp>
        <p:nvSpPr>
          <p:cNvPr id="3" name="Rectangle 2">
            <a:extLst>
              <a:ext uri="{FF2B5EF4-FFF2-40B4-BE49-F238E27FC236}">
                <a16:creationId xmlns:a16="http://schemas.microsoft.com/office/drawing/2014/main" xmlns="" id="{ACDE370F-7567-4378-90E1-A3B148D51BA3}"/>
              </a:ext>
            </a:extLst>
          </p:cNvPr>
          <p:cNvSpPr/>
          <p:nvPr/>
        </p:nvSpPr>
        <p:spPr>
          <a:xfrm>
            <a:off x="628650" y="1934619"/>
            <a:ext cx="7886700" cy="3430170"/>
          </a:xfrm>
          <a:prstGeom prst="rect">
            <a:avLst/>
          </a:prstGeom>
        </p:spPr>
        <p:txBody>
          <a:bodyPr wrap="square">
            <a:spAutoFit/>
          </a:bodyPr>
          <a:lstStyle/>
          <a:p>
            <a:r>
              <a:rPr lang="en-US" sz="2000" dirty="0"/>
              <a:t>Which of the following is </a:t>
            </a:r>
            <a:r>
              <a:rPr lang="en-US" sz="2000" b="1" dirty="0"/>
              <a:t>NOT</a:t>
            </a:r>
            <a:r>
              <a:rPr lang="en-US" sz="2000" dirty="0"/>
              <a:t> considered a biometric process?</a:t>
            </a:r>
          </a:p>
          <a:p>
            <a:endParaRPr lang="en-US" sz="2000" dirty="0"/>
          </a:p>
          <a:p>
            <a:pPr marL="457200" indent="-457200">
              <a:lnSpc>
                <a:spcPct val="150000"/>
              </a:lnSpc>
              <a:buAutoNum type="alphaUcPeriod"/>
            </a:pPr>
            <a:r>
              <a:rPr lang="en-US" sz="2000" dirty="0"/>
              <a:t>Retina scan</a:t>
            </a:r>
          </a:p>
          <a:p>
            <a:pPr marL="457200" indent="-457200">
              <a:lnSpc>
                <a:spcPct val="150000"/>
              </a:lnSpc>
              <a:buAutoNum type="alphaUcPeriod"/>
            </a:pPr>
            <a:r>
              <a:rPr lang="en-US" sz="2000" dirty="0"/>
              <a:t>DNA</a:t>
            </a:r>
          </a:p>
          <a:p>
            <a:pPr marL="457200" indent="-457200">
              <a:lnSpc>
                <a:spcPct val="150000"/>
              </a:lnSpc>
              <a:buAutoNum type="alphaUcPeriod"/>
            </a:pPr>
            <a:r>
              <a:rPr lang="en-US" sz="2000" dirty="0"/>
              <a:t>Gait analysis</a:t>
            </a:r>
          </a:p>
          <a:p>
            <a:pPr marL="457200" indent="-457200">
              <a:lnSpc>
                <a:spcPct val="150000"/>
              </a:lnSpc>
              <a:buAutoNum type="alphaUcPeriod"/>
            </a:pPr>
            <a:r>
              <a:rPr lang="en-US" sz="2000" dirty="0"/>
              <a:t>Facial recognition</a:t>
            </a:r>
          </a:p>
          <a:p>
            <a:pPr marL="457200" indent="-457200">
              <a:lnSpc>
                <a:spcPct val="150000"/>
              </a:lnSpc>
              <a:buAutoNum type="alphaUcPeriod"/>
            </a:pPr>
            <a:r>
              <a:rPr lang="en-US" sz="2000" dirty="0"/>
              <a:t>Fingerprint scan</a:t>
            </a:r>
          </a:p>
          <a:p>
            <a:pPr marL="457200" indent="-457200">
              <a:lnSpc>
                <a:spcPct val="150000"/>
              </a:lnSpc>
              <a:buAutoNum type="alphaUcPeriod"/>
            </a:pPr>
            <a:r>
              <a:rPr lang="en-US" sz="2000" b="1" dirty="0"/>
              <a:t>Keycard scan</a:t>
            </a:r>
          </a:p>
        </p:txBody>
      </p:sp>
      <p:pic>
        <p:nvPicPr>
          <p:cNvPr id="8" name="Content Placeholder 7" descr="Image of a cartoon person looking at a question mark.">
            <a:extLst>
              <a:ext uri="{FF2B5EF4-FFF2-40B4-BE49-F238E27FC236}">
                <a16:creationId xmlns:a16="http://schemas.microsoft.com/office/drawing/2014/main" xmlns="" id="{72DE5588-7E79-4A5E-8B05-4EEB1005E07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81706" y="2623693"/>
            <a:ext cx="4276725" cy="3238500"/>
          </a:xfrm>
        </p:spPr>
      </p:pic>
    </p:spTree>
    <p:extLst>
      <p:ext uri="{BB962C8B-B14F-4D97-AF65-F5344CB8AC3E}">
        <p14:creationId xmlns:p14="http://schemas.microsoft.com/office/powerpoint/2010/main" val="1547171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3ECE1B6-F393-482D-829E-ECC82EDAD4CB}"/>
              </a:ext>
            </a:extLst>
          </p:cNvPr>
          <p:cNvSpPr>
            <a:spLocks noGrp="1"/>
          </p:cNvSpPr>
          <p:nvPr>
            <p:ph type="title"/>
          </p:nvPr>
        </p:nvSpPr>
        <p:spPr/>
        <p:txBody>
          <a:bodyPr/>
          <a:lstStyle/>
          <a:p>
            <a:r>
              <a:rPr lang="en-US" dirty="0"/>
              <a:t>Understanding Cyberspace: Assessment Questions</a:t>
            </a:r>
          </a:p>
        </p:txBody>
      </p:sp>
      <p:sp>
        <p:nvSpPr>
          <p:cNvPr id="3" name="Content Placeholder 2">
            <a:extLst>
              <a:ext uri="{FF2B5EF4-FFF2-40B4-BE49-F238E27FC236}">
                <a16:creationId xmlns:a16="http://schemas.microsoft.com/office/drawing/2014/main" xmlns="" id="{E58EF8E6-54A1-48F0-9BB3-78FE66FA4F92}"/>
              </a:ext>
            </a:extLst>
          </p:cNvPr>
          <p:cNvSpPr>
            <a:spLocks noGrp="1"/>
          </p:cNvSpPr>
          <p:nvPr>
            <p:ph idx="1"/>
          </p:nvPr>
        </p:nvSpPr>
        <p:spPr>
          <a:xfrm>
            <a:off x="628650" y="1502775"/>
            <a:ext cx="7886700" cy="4351338"/>
          </a:xfrm>
        </p:spPr>
        <p:txBody>
          <a:bodyPr/>
          <a:lstStyle/>
          <a:p>
            <a:pPr marL="0" indent="0">
              <a:buNone/>
            </a:pPr>
            <a:endParaRPr lang="en-US" dirty="0"/>
          </a:p>
          <a:p>
            <a:pPr marL="0" indent="0">
              <a:buNone/>
            </a:pPr>
            <a:r>
              <a:rPr lang="en-US" sz="2400" dirty="0"/>
              <a:t>How does cell cite triangulation work to pinpoint someone’s location?</a:t>
            </a:r>
          </a:p>
          <a:p>
            <a:pPr marL="0" indent="0">
              <a:buNone/>
            </a:pPr>
            <a:endParaRPr lang="en-US" sz="2400" dirty="0"/>
          </a:p>
          <a:p>
            <a:pPr marL="0" indent="0">
              <a:buNone/>
            </a:pPr>
            <a:r>
              <a:rPr lang="en-US" sz="2400" dirty="0"/>
              <a:t>What legal issues can arise regarding location based tracking? </a:t>
            </a:r>
          </a:p>
          <a:p>
            <a:pPr marL="0" indent="0">
              <a:buNone/>
            </a:pPr>
            <a:endParaRPr lang="en-US" dirty="0"/>
          </a:p>
        </p:txBody>
      </p:sp>
      <p:pic>
        <p:nvPicPr>
          <p:cNvPr id="6" name="Picture 5" descr="Clipart image of three people having a discussion.">
            <a:extLst>
              <a:ext uri="{FF2B5EF4-FFF2-40B4-BE49-F238E27FC236}">
                <a16:creationId xmlns:a16="http://schemas.microsoft.com/office/drawing/2014/main" xmlns="" id="{3E0899FB-C663-4F9C-9DDA-5A630D8EE9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5539" y="3678444"/>
            <a:ext cx="3332922" cy="2360820"/>
          </a:xfrm>
          <a:prstGeom prst="rect">
            <a:avLst/>
          </a:prstGeom>
        </p:spPr>
      </p:pic>
    </p:spTree>
    <p:extLst>
      <p:ext uri="{BB962C8B-B14F-4D97-AF65-F5344CB8AC3E}">
        <p14:creationId xmlns:p14="http://schemas.microsoft.com/office/powerpoint/2010/main" val="18946541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F95A2C-1600-48A3-9597-E1D46F109712}"/>
              </a:ext>
            </a:extLst>
          </p:cNvPr>
          <p:cNvSpPr>
            <a:spLocks noGrp="1"/>
          </p:cNvSpPr>
          <p:nvPr>
            <p:ph type="title"/>
          </p:nvPr>
        </p:nvSpPr>
        <p:spPr/>
        <p:txBody>
          <a:bodyPr/>
          <a:lstStyle/>
          <a:p>
            <a:r>
              <a:rPr lang="en-US" dirty="0"/>
              <a:t>Image Attribution</a:t>
            </a:r>
          </a:p>
        </p:txBody>
      </p:sp>
      <p:sp>
        <p:nvSpPr>
          <p:cNvPr id="3" name="Content Placeholder 2">
            <a:extLst>
              <a:ext uri="{FF2B5EF4-FFF2-40B4-BE49-F238E27FC236}">
                <a16:creationId xmlns:a16="http://schemas.microsoft.com/office/drawing/2014/main" xmlns="" id="{63C193A0-CEC7-443A-A862-09785964F41C}"/>
              </a:ext>
            </a:extLst>
          </p:cNvPr>
          <p:cNvSpPr>
            <a:spLocks noGrp="1"/>
          </p:cNvSpPr>
          <p:nvPr>
            <p:ph idx="1"/>
          </p:nvPr>
        </p:nvSpPr>
        <p:spPr>
          <a:xfrm>
            <a:off x="628650" y="1505243"/>
            <a:ext cx="7886700" cy="4671720"/>
          </a:xfrm>
        </p:spPr>
        <p:txBody>
          <a:bodyPr/>
          <a:lstStyle/>
          <a:p>
            <a:pPr marL="0" indent="0">
              <a:buNone/>
            </a:pPr>
            <a:r>
              <a:rPr lang="en-US" sz="2400" dirty="0"/>
              <a:t>The images on the following slides are from </a:t>
            </a:r>
            <a:r>
              <a:rPr lang="en-US" sz="2400" dirty="0" err="1"/>
              <a:t>Pixabay</a:t>
            </a:r>
            <a:r>
              <a:rPr lang="en-US" sz="2400" dirty="0"/>
              <a:t> (https://pixabay.com), and per the website: “All images and videos on </a:t>
            </a:r>
            <a:r>
              <a:rPr lang="en-US" sz="2400" dirty="0" err="1"/>
              <a:t>Pixabay</a:t>
            </a:r>
            <a:r>
              <a:rPr lang="en-US" sz="2400" dirty="0"/>
              <a:t> are released under the Creative Commons CC0. Thus, they may be used freely for almost any purpose - even commercially and in printed format. Attribution is appreciated, but not required.)”</a:t>
            </a:r>
            <a:r>
              <a:rPr lang="en-US" sz="2400" baseline="30000" dirty="0"/>
              <a:t>22</a:t>
            </a:r>
          </a:p>
          <a:p>
            <a:pPr lvl="1"/>
            <a:endParaRPr lang="en-US" sz="2400" dirty="0"/>
          </a:p>
          <a:p>
            <a:pPr lvl="1"/>
            <a:r>
              <a:rPr lang="en-US" sz="2400" dirty="0"/>
              <a:t>Slides 2-22</a:t>
            </a:r>
          </a:p>
          <a:p>
            <a:pPr lvl="1"/>
            <a:r>
              <a:rPr lang="en-US" sz="2400" dirty="0"/>
              <a:t>Slides 25-27</a:t>
            </a:r>
          </a:p>
          <a:p>
            <a:endParaRPr lang="en-US" sz="2000" baseline="30000" dirty="0"/>
          </a:p>
          <a:p>
            <a:endParaRPr lang="en-US" sz="2000" baseline="30000" dirty="0"/>
          </a:p>
        </p:txBody>
      </p:sp>
      <p:sp>
        <p:nvSpPr>
          <p:cNvPr id="4" name="TextBox 3">
            <a:extLst>
              <a:ext uri="{FF2B5EF4-FFF2-40B4-BE49-F238E27FC236}">
                <a16:creationId xmlns:a16="http://schemas.microsoft.com/office/drawing/2014/main" xmlns="" id="{49EFA781-04A5-4C10-9083-D0F6982EA875}"/>
              </a:ext>
            </a:extLst>
          </p:cNvPr>
          <p:cNvSpPr txBox="1"/>
          <p:nvPr/>
        </p:nvSpPr>
        <p:spPr>
          <a:xfrm>
            <a:off x="628650" y="6176963"/>
            <a:ext cx="7174523" cy="246221"/>
          </a:xfrm>
          <a:prstGeom prst="rect">
            <a:avLst/>
          </a:prstGeom>
          <a:noFill/>
        </p:spPr>
        <p:txBody>
          <a:bodyPr wrap="square" rtlCol="0">
            <a:spAutoFit/>
          </a:bodyPr>
          <a:lstStyle/>
          <a:p>
            <a:r>
              <a:rPr lang="en-US" sz="1000" dirty="0"/>
              <a:t>22. https://pixabay.com/en/blog/posts/public-domain-images-what-is-allowed-and-what-is-4/</a:t>
            </a:r>
          </a:p>
        </p:txBody>
      </p:sp>
    </p:spTree>
    <p:extLst>
      <p:ext uri="{BB962C8B-B14F-4D97-AF65-F5344CB8AC3E}">
        <p14:creationId xmlns:p14="http://schemas.microsoft.com/office/powerpoint/2010/main" val="1478491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538843" y="619026"/>
            <a:ext cx="8605157" cy="1325563"/>
          </a:xfrm>
        </p:spPr>
        <p:txBody>
          <a:bodyPr/>
          <a:lstStyle/>
          <a:p>
            <a:pPr eaLnBrk="1" hangingPunct="1"/>
            <a:r>
              <a:rPr lang="en-US" dirty="0"/>
              <a:t>Learning Outcomes: </a:t>
            </a:r>
            <a:r>
              <a:rPr lang="en-US" sz="3600" dirty="0"/>
              <a:t>Cellular Technology, Enhanced Visual Surveillance &amp; Cyber Tracking</a:t>
            </a:r>
            <a:r>
              <a:rPr lang="en-US" dirty="0"/>
              <a:t/>
            </a:r>
            <a:br>
              <a:rPr lang="en-US" dirty="0"/>
            </a:br>
            <a:endParaRPr lang="en-US" dirty="0"/>
          </a:p>
        </p:txBody>
      </p:sp>
      <p:sp>
        <p:nvSpPr>
          <p:cNvPr id="5" name="Content Placeholder 2">
            <a:extLst>
              <a:ext uri="{FF2B5EF4-FFF2-40B4-BE49-F238E27FC236}">
                <a16:creationId xmlns:a16="http://schemas.microsoft.com/office/drawing/2014/main" xmlns="" id="{6F6B65BD-F532-494A-975F-9F572BA4F5BA}"/>
              </a:ext>
            </a:extLst>
          </p:cNvPr>
          <p:cNvSpPr>
            <a:spLocks noGrp="1"/>
          </p:cNvSpPr>
          <p:nvPr>
            <p:ph idx="1"/>
          </p:nvPr>
        </p:nvSpPr>
        <p:spPr>
          <a:xfrm>
            <a:off x="538843" y="1994798"/>
            <a:ext cx="7886700" cy="3332576"/>
          </a:xfrm>
        </p:spPr>
        <p:txBody>
          <a:bodyPr>
            <a:normAutofit/>
          </a:bodyPr>
          <a:lstStyle/>
          <a:p>
            <a:pPr marL="0" indent="0" eaLnBrk="1" hangingPunct="1">
              <a:lnSpc>
                <a:spcPct val="100000"/>
              </a:lnSpc>
              <a:spcBef>
                <a:spcPts val="0"/>
              </a:spcBef>
              <a:buNone/>
            </a:pPr>
            <a:r>
              <a:rPr lang="en-US" sz="2400" dirty="0"/>
              <a:t>Upon completion of this module, students will:</a:t>
            </a:r>
          </a:p>
          <a:p>
            <a:pPr marL="0" indent="0" eaLnBrk="1" hangingPunct="1">
              <a:lnSpc>
                <a:spcPct val="100000"/>
              </a:lnSpc>
              <a:spcBef>
                <a:spcPts val="0"/>
              </a:spcBef>
              <a:buNone/>
            </a:pPr>
            <a:endParaRPr lang="en-US" sz="200" dirty="0"/>
          </a:p>
          <a:p>
            <a:pPr marL="0" indent="0" eaLnBrk="1" hangingPunct="1">
              <a:lnSpc>
                <a:spcPct val="100000"/>
              </a:lnSpc>
              <a:spcBef>
                <a:spcPts val="0"/>
              </a:spcBef>
              <a:buNone/>
            </a:pPr>
            <a:endParaRPr lang="en-US" sz="200" dirty="0"/>
          </a:p>
          <a:p>
            <a:pPr lvl="1" eaLnBrk="1" hangingPunct="1">
              <a:lnSpc>
                <a:spcPct val="100000"/>
              </a:lnSpc>
              <a:spcBef>
                <a:spcPts val="0"/>
              </a:spcBef>
            </a:pPr>
            <a:r>
              <a:rPr lang="en-US" sz="2000" dirty="0"/>
              <a:t>Explain how cellphones, cellphone towers and tracking technology work.</a:t>
            </a:r>
          </a:p>
          <a:p>
            <a:pPr lvl="1" eaLnBrk="1" hangingPunct="1">
              <a:lnSpc>
                <a:spcPct val="100000"/>
              </a:lnSpc>
              <a:spcBef>
                <a:spcPts val="0"/>
              </a:spcBef>
            </a:pPr>
            <a:r>
              <a:rPr lang="en-US" sz="2000" dirty="0"/>
              <a:t>Comprehend how cellular and GPS tracking functions</a:t>
            </a:r>
          </a:p>
          <a:p>
            <a:pPr lvl="1" eaLnBrk="1" hangingPunct="1">
              <a:lnSpc>
                <a:spcPct val="100000"/>
              </a:lnSpc>
              <a:spcBef>
                <a:spcPts val="0"/>
              </a:spcBef>
            </a:pPr>
            <a:r>
              <a:rPr lang="en-US" sz="2000" dirty="0"/>
              <a:t>Understand how biometrics and biometric tracking work.</a:t>
            </a:r>
            <a:endParaRPr lang="en-US" sz="2000" dirty="0">
              <a:cs typeface="Calibri"/>
            </a:endParaRPr>
          </a:p>
          <a:p>
            <a:pPr lvl="1" eaLnBrk="1" hangingPunct="1">
              <a:lnSpc>
                <a:spcPct val="100000"/>
              </a:lnSpc>
              <a:spcBef>
                <a:spcPts val="0"/>
              </a:spcBef>
            </a:pPr>
            <a:r>
              <a:rPr lang="en-US" sz="2000" dirty="0"/>
              <a:t>Identify cyber-physical tracking and what it means for every day citizens. </a:t>
            </a:r>
          </a:p>
          <a:p>
            <a:pPr lvl="1" eaLnBrk="1" hangingPunct="1">
              <a:lnSpc>
                <a:spcPct val="100000"/>
              </a:lnSpc>
              <a:spcBef>
                <a:spcPts val="0"/>
              </a:spcBef>
            </a:pPr>
            <a:endParaRPr lang="en-US" dirty="0"/>
          </a:p>
          <a:p>
            <a:endParaRPr lang="en-US" sz="1800" dirty="0"/>
          </a:p>
          <a:p>
            <a:endParaRPr lang="en-US" sz="1800" dirty="0"/>
          </a:p>
          <a:p>
            <a:endParaRPr lang="en-US" sz="1800" dirty="0"/>
          </a:p>
          <a:p>
            <a:pPr marL="457200" lvl="1" indent="0">
              <a:buNone/>
            </a:pPr>
            <a:endParaRPr lang="en-US" sz="1800" dirty="0"/>
          </a:p>
          <a:p>
            <a:pPr lvl="1"/>
            <a:endParaRPr lang="en-US" sz="1800" dirty="0"/>
          </a:p>
        </p:txBody>
      </p:sp>
      <p:pic>
        <p:nvPicPr>
          <p:cNvPr id="4" name="Picture 3" descr="Clip art of a learning outcome timeline.  First comes the question, next comes the research, then the knowledge and finally understanding.">
            <a:extLst>
              <a:ext uri="{FF2B5EF4-FFF2-40B4-BE49-F238E27FC236}">
                <a16:creationId xmlns:a16="http://schemas.microsoft.com/office/drawing/2014/main" xmlns="" id="{875BE39D-9266-46E7-A86A-2467F80BBDBD}"/>
              </a:ext>
            </a:extLst>
          </p:cNvPr>
          <p:cNvPicPr>
            <a:picLocks noChangeAspect="1"/>
          </p:cNvPicPr>
          <p:nvPr/>
        </p:nvPicPr>
        <p:blipFill>
          <a:blip r:embed="rId3"/>
          <a:stretch>
            <a:fillRect/>
          </a:stretch>
        </p:blipFill>
        <p:spPr>
          <a:xfrm>
            <a:off x="2841136" y="4452084"/>
            <a:ext cx="3608874" cy="2405916"/>
          </a:xfrm>
          <a:prstGeom prst="rect">
            <a:avLst/>
          </a:prstGeom>
        </p:spPr>
      </p:pic>
    </p:spTree>
    <p:extLst>
      <p:ext uri="{BB962C8B-B14F-4D97-AF65-F5344CB8AC3E}">
        <p14:creationId xmlns:p14="http://schemas.microsoft.com/office/powerpoint/2010/main" val="14230383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1: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dirty="0"/>
              <a:t>Smartphones and Cellular Communication Platforms</a:t>
            </a:r>
          </a:p>
        </p:txBody>
      </p:sp>
      <p:pic>
        <p:nvPicPr>
          <p:cNvPr id="6" name="Picture 5" descr="Clipart of person holding a cell phone">
            <a:extLst>
              <a:ext uri="{FF2B5EF4-FFF2-40B4-BE49-F238E27FC236}">
                <a16:creationId xmlns:a16="http://schemas.microsoft.com/office/drawing/2014/main" xmlns="" id="{E09162DC-FB31-4029-A800-A2DE25C54F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9645" y="768349"/>
            <a:ext cx="3465311" cy="3614128"/>
          </a:xfrm>
          <a:prstGeom prst="rect">
            <a:avLst/>
          </a:prstGeom>
        </p:spPr>
      </p:pic>
    </p:spTree>
    <p:extLst>
      <p:ext uri="{BB962C8B-B14F-4D97-AF65-F5344CB8AC3E}">
        <p14:creationId xmlns:p14="http://schemas.microsoft.com/office/powerpoint/2010/main" val="3474856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F734488-1CC9-4175-98AB-0B3A26F5A4C1}"/>
              </a:ext>
            </a:extLst>
          </p:cNvPr>
          <p:cNvSpPr>
            <a:spLocks noGrp="1"/>
          </p:cNvSpPr>
          <p:nvPr>
            <p:ph type="title"/>
          </p:nvPr>
        </p:nvSpPr>
        <p:spPr/>
        <p:txBody>
          <a:bodyPr/>
          <a:lstStyle/>
          <a:p>
            <a:r>
              <a:rPr lang="en-US" dirty="0"/>
              <a:t>Cellular Technology and Cellular Tracking</a:t>
            </a:r>
          </a:p>
        </p:txBody>
      </p:sp>
      <p:sp>
        <p:nvSpPr>
          <p:cNvPr id="3" name="Content Placeholder 2">
            <a:extLst>
              <a:ext uri="{FF2B5EF4-FFF2-40B4-BE49-F238E27FC236}">
                <a16:creationId xmlns:a16="http://schemas.microsoft.com/office/drawing/2014/main" xmlns="" id="{6DF7CC1E-42C7-4BD1-A7EC-51B996028628}"/>
              </a:ext>
            </a:extLst>
          </p:cNvPr>
          <p:cNvSpPr>
            <a:spLocks noGrp="1"/>
          </p:cNvSpPr>
          <p:nvPr>
            <p:ph idx="1"/>
          </p:nvPr>
        </p:nvSpPr>
        <p:spPr>
          <a:xfrm>
            <a:off x="628650" y="1690689"/>
            <a:ext cx="7886700" cy="4486274"/>
          </a:xfrm>
        </p:spPr>
        <p:txBody>
          <a:bodyPr/>
          <a:lstStyle/>
          <a:p>
            <a:pPr marL="0" indent="0">
              <a:buNone/>
            </a:pPr>
            <a:r>
              <a:rPr lang="en-US" dirty="0"/>
              <a:t>“</a:t>
            </a:r>
            <a:r>
              <a:rPr lang="en-US" sz="2400" dirty="0"/>
              <a:t>A cellular phone is no longer just a means of mobile communication. More often than not, a cellular phone is capable of functioning as a mobile telephone, a camera, a video recorder, a text messaging device, a computer with Internet and e-mail capabilities, a television, and an MP-3 player.</a:t>
            </a:r>
            <a:r>
              <a:rPr lang="en-US" sz="2400" baseline="30000" dirty="0"/>
              <a:t>1</a:t>
            </a:r>
            <a:r>
              <a:rPr lang="en-US" sz="2400" dirty="0"/>
              <a:t> These advances are occurring so rapidly that they blur distinctions made by legislatures and courts as to what is required to investigate, track, and/or search and seize a cellular telephone</a:t>
            </a:r>
            <a:r>
              <a:rPr lang="en-US" dirty="0"/>
              <a:t>.”</a:t>
            </a:r>
            <a:r>
              <a:rPr lang="en-US" baseline="30000" dirty="0"/>
              <a:t>1</a:t>
            </a:r>
            <a:r>
              <a:rPr lang="en-US" dirty="0"/>
              <a:t/>
            </a:r>
            <a:br>
              <a:rPr lang="en-US" dirty="0"/>
            </a:br>
            <a:endParaRPr lang="en-US" dirty="0"/>
          </a:p>
        </p:txBody>
      </p:sp>
      <p:sp>
        <p:nvSpPr>
          <p:cNvPr id="4" name="TextBox 3">
            <a:extLst>
              <a:ext uri="{FF2B5EF4-FFF2-40B4-BE49-F238E27FC236}">
                <a16:creationId xmlns:a16="http://schemas.microsoft.com/office/drawing/2014/main" xmlns="" id="{75858914-77C3-40B8-8F13-74DD5910CAE8}"/>
              </a:ext>
            </a:extLst>
          </p:cNvPr>
          <p:cNvSpPr txBox="1"/>
          <p:nvPr/>
        </p:nvSpPr>
        <p:spPr>
          <a:xfrm>
            <a:off x="628650" y="6492874"/>
            <a:ext cx="7886700" cy="400110"/>
          </a:xfrm>
          <a:prstGeom prst="rect">
            <a:avLst/>
          </a:prstGeom>
          <a:noFill/>
        </p:spPr>
        <p:txBody>
          <a:bodyPr wrap="square" rtlCol="0">
            <a:spAutoFit/>
          </a:bodyPr>
          <a:lstStyle/>
          <a:p>
            <a:r>
              <a:rPr lang="en-US" sz="1000" dirty="0"/>
              <a:t>1. § 28:2.Cellular phone technology, Fishman and McKenna, Wiretapping and Eavesdropping § 28:2</a:t>
            </a:r>
          </a:p>
          <a:p>
            <a:endParaRPr lang="en-US" sz="1000" dirty="0"/>
          </a:p>
        </p:txBody>
      </p:sp>
      <p:pic>
        <p:nvPicPr>
          <p:cNvPr id="6" name="Picture 5" descr="Image of someone holding a cell phone.">
            <a:extLst>
              <a:ext uri="{FF2B5EF4-FFF2-40B4-BE49-F238E27FC236}">
                <a16:creationId xmlns:a16="http://schemas.microsoft.com/office/drawing/2014/main" xmlns="" id="{C0821EF3-639E-4745-9AB9-91D4F5EAA4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2975" y="4695041"/>
            <a:ext cx="1618049" cy="1797833"/>
          </a:xfrm>
          <a:prstGeom prst="rect">
            <a:avLst/>
          </a:prstGeom>
        </p:spPr>
      </p:pic>
    </p:spTree>
    <p:extLst>
      <p:ext uri="{BB962C8B-B14F-4D97-AF65-F5344CB8AC3E}">
        <p14:creationId xmlns:p14="http://schemas.microsoft.com/office/powerpoint/2010/main" val="3363457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486603" y="365125"/>
            <a:ext cx="7886700" cy="1325563"/>
          </a:xfrm>
        </p:spPr>
        <p:txBody>
          <a:bodyPr/>
          <a:lstStyle/>
          <a:p>
            <a:pPr eaLnBrk="1" hangingPunct="1"/>
            <a:r>
              <a:rPr lang="en-US" dirty="0"/>
              <a:t>Cellular Phones &amp; Base Stations</a:t>
            </a:r>
            <a:br>
              <a:rPr lang="en-US" dirty="0"/>
            </a:br>
            <a:endParaRPr lang="en-US" dirty="0"/>
          </a:p>
        </p:txBody>
      </p:sp>
      <p:sp>
        <p:nvSpPr>
          <p:cNvPr id="14338" name="Content Placeholder 2"/>
          <p:cNvSpPr>
            <a:spLocks noGrp="1"/>
          </p:cNvSpPr>
          <p:nvPr>
            <p:ph idx="1"/>
          </p:nvPr>
        </p:nvSpPr>
        <p:spPr>
          <a:xfrm>
            <a:off x="486604" y="1209743"/>
            <a:ext cx="8170793" cy="4146965"/>
          </a:xfrm>
        </p:spPr>
        <p:txBody>
          <a:bodyPr/>
          <a:lstStyle/>
          <a:p>
            <a:pPr marL="0" indent="0">
              <a:lnSpc>
                <a:spcPct val="150000"/>
              </a:lnSpc>
              <a:buNone/>
            </a:pPr>
            <a:r>
              <a:rPr lang="en-US" b="1" dirty="0"/>
              <a:t>The Basic Functioning</a:t>
            </a:r>
            <a:r>
              <a:rPr lang="en-US" b="1" baseline="30000" dirty="0"/>
              <a:t>2</a:t>
            </a:r>
            <a:r>
              <a:rPr lang="en-US" b="1" dirty="0"/>
              <a:t> </a:t>
            </a:r>
          </a:p>
          <a:p>
            <a:pPr marL="0" indent="0">
              <a:buNone/>
            </a:pPr>
            <a:r>
              <a:rPr lang="en-US" sz="2000" dirty="0"/>
              <a:t>A cellular phone is a sophisticated two-way radio; it has a low-power transmitter that operates in a network of cell sites. The word “cell” refers to geographic regions often illustrated as hexagons, A “cell site” is where the radio transceiver and base station controller are located (at the point where three hexagons meet). Thus, a cell site lies at the edge of several cells, not at the center of a cell (“Cell sites” are also referred to as “Cell Towers”). </a:t>
            </a:r>
          </a:p>
          <a:p>
            <a:pPr marL="0" indent="0">
              <a:buNone/>
            </a:pPr>
            <a:r>
              <a:rPr lang="en-US" sz="2000" dirty="0"/>
              <a:t>Cellular phones and base stations communicate with each other using frequencies called channels. Two frequencies are paired to create a channel; one frequency for transmitting and one frequency for receiving. Channels that carry only cell system data are called “control” channels. The control channel is a frequency shared by the phone and the base station to communicate information for setting up calls and channel changing when the user moves from one cell to another. These are separate and distinct from voice channels, which are those paired frequencies that handle a call's traffic, be it voice or data, and also handle signaling information about the call itself. </a:t>
            </a:r>
          </a:p>
          <a:p>
            <a:pPr marL="0" indent="0">
              <a:lnSpc>
                <a:spcPct val="150000"/>
              </a:lnSpc>
              <a:buNone/>
            </a:pPr>
            <a:endParaRPr lang="en-US" b="1" dirty="0"/>
          </a:p>
        </p:txBody>
      </p:sp>
      <p:sp>
        <p:nvSpPr>
          <p:cNvPr id="5" name="TextBox 4">
            <a:extLst>
              <a:ext uri="{FF2B5EF4-FFF2-40B4-BE49-F238E27FC236}">
                <a16:creationId xmlns:a16="http://schemas.microsoft.com/office/drawing/2014/main" xmlns="" id="{F18C601D-BF2B-4071-8FC2-E9414FE3DDEB}"/>
              </a:ext>
            </a:extLst>
          </p:cNvPr>
          <p:cNvSpPr txBox="1"/>
          <p:nvPr/>
        </p:nvSpPr>
        <p:spPr>
          <a:xfrm>
            <a:off x="486603" y="6313856"/>
            <a:ext cx="7886700" cy="400110"/>
          </a:xfrm>
          <a:prstGeom prst="rect">
            <a:avLst/>
          </a:prstGeom>
          <a:noFill/>
        </p:spPr>
        <p:txBody>
          <a:bodyPr wrap="square" rtlCol="0">
            <a:spAutoFit/>
          </a:bodyPr>
          <a:lstStyle/>
          <a:p>
            <a:r>
              <a:rPr lang="en-US" sz="1000" dirty="0"/>
              <a:t>2 § 28:2.Cellular phone technology, Fishman and McKenna, Wiretapping and Eavesdropping § 28:2</a:t>
            </a:r>
          </a:p>
          <a:p>
            <a:endParaRPr lang="en-US" sz="1000" dirty="0"/>
          </a:p>
        </p:txBody>
      </p:sp>
      <p:pic>
        <p:nvPicPr>
          <p:cNvPr id="6" name="Picture 5" descr="Image of a cell tower">
            <a:extLst>
              <a:ext uri="{FF2B5EF4-FFF2-40B4-BE49-F238E27FC236}">
                <a16:creationId xmlns:a16="http://schemas.microsoft.com/office/drawing/2014/main" xmlns="" id="{4D3C5BAA-66AF-4B5D-B26B-87D88C010F6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92634" y="143344"/>
            <a:ext cx="1045431" cy="1393908"/>
          </a:xfrm>
          <a:prstGeom prst="rect">
            <a:avLst/>
          </a:prstGeom>
        </p:spPr>
      </p:pic>
    </p:spTree>
    <p:extLst>
      <p:ext uri="{BB962C8B-B14F-4D97-AF65-F5344CB8AC3E}">
        <p14:creationId xmlns:p14="http://schemas.microsoft.com/office/powerpoint/2010/main" val="3089055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278295" y="370714"/>
            <a:ext cx="7886700" cy="1325563"/>
          </a:xfrm>
        </p:spPr>
        <p:txBody>
          <a:bodyPr/>
          <a:lstStyle/>
          <a:p>
            <a:pPr eaLnBrk="1" hangingPunct="1"/>
            <a:r>
              <a:rPr lang="en-US" dirty="0"/>
              <a:t>Cell Sites &amp; Codes</a:t>
            </a:r>
            <a:br>
              <a:rPr lang="en-US" dirty="0"/>
            </a:br>
            <a:endParaRPr lang="en-US" dirty="0"/>
          </a:p>
        </p:txBody>
      </p:sp>
      <p:sp>
        <p:nvSpPr>
          <p:cNvPr id="14338" name="Content Placeholder 2"/>
          <p:cNvSpPr>
            <a:spLocks noGrp="1"/>
          </p:cNvSpPr>
          <p:nvPr>
            <p:ph idx="1"/>
          </p:nvPr>
        </p:nvSpPr>
        <p:spPr>
          <a:xfrm>
            <a:off x="450574" y="1325218"/>
            <a:ext cx="8269356" cy="4213226"/>
          </a:xfrm>
        </p:spPr>
        <p:txBody>
          <a:bodyPr/>
          <a:lstStyle/>
          <a:p>
            <a:pPr marL="0" indent="0">
              <a:lnSpc>
                <a:spcPct val="150000"/>
              </a:lnSpc>
              <a:buNone/>
            </a:pPr>
            <a:r>
              <a:rPr lang="en-US" b="1" dirty="0"/>
              <a:t>The Basic Functioning</a:t>
            </a:r>
            <a:r>
              <a:rPr lang="en-US" b="1" baseline="30000" dirty="0"/>
              <a:t>3</a:t>
            </a:r>
            <a:r>
              <a:rPr lang="en-US" b="1" dirty="0"/>
              <a:t> </a:t>
            </a:r>
          </a:p>
          <a:p>
            <a:pPr marL="0" indent="0">
              <a:buNone/>
            </a:pPr>
            <a:r>
              <a:rPr lang="en-US" sz="2000" dirty="0"/>
              <a:t>The cell site or tower constantly sends and receives traffic from the cell phones in its geographic area to what is called a Mobile Telecommunications Switching Office (MTSO), which handles all phone connections and controls all the base stations (or towers) in a given region. Almost every city has a MTSO; essentially, it operates like a command center for all mobile traffic in its locale. </a:t>
            </a:r>
          </a:p>
          <a:p>
            <a:pPr marL="0" indent="0">
              <a:buNone/>
            </a:pPr>
            <a:r>
              <a:rPr lang="en-US" sz="2000" dirty="0"/>
              <a:t>When a cell phone is powered or turned on, it scans and re-scans every seven seconds - constantly searching through a list of control channels and switching to the cell site or tower with the strongest signal. The cell phone searches for a five-digit number known as the System Identification Code assigned to service providers. After selecting a channel, the cell phone identifies itself by sending its programmed codes, which identify the phone, the phone's owner, and the service provider. These codes include an Electronic Serial Number (a unique 32-bit number programmed into the phone by the manufacturer), and a Mobile Identification Number, a 10-digit number derived from the phone's number. </a:t>
            </a:r>
            <a:endParaRPr lang="en-US" sz="2000" b="1" dirty="0"/>
          </a:p>
        </p:txBody>
      </p:sp>
      <p:sp>
        <p:nvSpPr>
          <p:cNvPr id="5" name="TextBox 4">
            <a:extLst>
              <a:ext uri="{FF2B5EF4-FFF2-40B4-BE49-F238E27FC236}">
                <a16:creationId xmlns:a16="http://schemas.microsoft.com/office/drawing/2014/main" xmlns="" id="{9E8C4886-B6EC-4B91-8850-1695382B2034}"/>
              </a:ext>
            </a:extLst>
          </p:cNvPr>
          <p:cNvSpPr txBox="1"/>
          <p:nvPr/>
        </p:nvSpPr>
        <p:spPr>
          <a:xfrm>
            <a:off x="450574" y="6326351"/>
            <a:ext cx="7886700" cy="400110"/>
          </a:xfrm>
          <a:prstGeom prst="rect">
            <a:avLst/>
          </a:prstGeom>
          <a:noFill/>
        </p:spPr>
        <p:txBody>
          <a:bodyPr wrap="square" rtlCol="0">
            <a:spAutoFit/>
          </a:bodyPr>
          <a:lstStyle/>
          <a:p>
            <a:r>
              <a:rPr lang="en-US" sz="1000" dirty="0"/>
              <a:t>3. § 28:2.Cellular phone technology, Fishman and McKenna, Wiretapping and Eavesdropping § 28:2</a:t>
            </a:r>
          </a:p>
          <a:p>
            <a:endParaRPr lang="en-US" sz="1000" dirty="0"/>
          </a:p>
        </p:txBody>
      </p:sp>
      <p:pic>
        <p:nvPicPr>
          <p:cNvPr id="3" name="Picture 2" descr="Image of a cell tower">
            <a:extLst>
              <a:ext uri="{FF2B5EF4-FFF2-40B4-BE49-F238E27FC236}">
                <a16:creationId xmlns:a16="http://schemas.microsoft.com/office/drawing/2014/main" xmlns="" id="{BC858317-5768-4315-8883-C4DC05E4CD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92716" y="178268"/>
            <a:ext cx="1004565" cy="1518009"/>
          </a:xfrm>
          <a:prstGeom prst="rect">
            <a:avLst/>
          </a:prstGeom>
        </p:spPr>
      </p:pic>
    </p:spTree>
    <p:extLst>
      <p:ext uri="{BB962C8B-B14F-4D97-AF65-F5344CB8AC3E}">
        <p14:creationId xmlns:p14="http://schemas.microsoft.com/office/powerpoint/2010/main" val="29027571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49" y="338620"/>
            <a:ext cx="7886700" cy="1325563"/>
          </a:xfrm>
        </p:spPr>
        <p:txBody>
          <a:bodyPr/>
          <a:lstStyle/>
          <a:p>
            <a:pPr eaLnBrk="1" hangingPunct="1"/>
            <a:r>
              <a:rPr lang="en-US" dirty="0"/>
              <a:t>Cell Site Registration</a:t>
            </a:r>
            <a:br>
              <a:rPr lang="en-US" dirty="0"/>
            </a:br>
            <a:endParaRPr lang="en-US" dirty="0"/>
          </a:p>
        </p:txBody>
      </p:sp>
      <p:sp>
        <p:nvSpPr>
          <p:cNvPr id="14338" name="Content Placeholder 2"/>
          <p:cNvSpPr>
            <a:spLocks noGrp="1"/>
          </p:cNvSpPr>
          <p:nvPr>
            <p:ph idx="1"/>
          </p:nvPr>
        </p:nvSpPr>
        <p:spPr>
          <a:xfrm>
            <a:off x="628648" y="1209743"/>
            <a:ext cx="7886700" cy="3987939"/>
          </a:xfrm>
        </p:spPr>
        <p:txBody>
          <a:bodyPr/>
          <a:lstStyle/>
          <a:p>
            <a:pPr marL="0" indent="0">
              <a:lnSpc>
                <a:spcPct val="150000"/>
              </a:lnSpc>
              <a:buNone/>
            </a:pPr>
            <a:r>
              <a:rPr lang="en-US" b="1" dirty="0"/>
              <a:t>The Basic Functioning</a:t>
            </a:r>
            <a:r>
              <a:rPr lang="en-US" b="1" baseline="30000" dirty="0"/>
              <a:t>4</a:t>
            </a:r>
            <a:r>
              <a:rPr lang="en-US" b="1" dirty="0"/>
              <a:t> </a:t>
            </a:r>
          </a:p>
          <a:p>
            <a:pPr marL="0" indent="0">
              <a:buNone/>
            </a:pPr>
            <a:r>
              <a:rPr lang="en-US" dirty="0"/>
              <a:t>The cell site or tower relays these codes to the MTSO in a process known as registration. The cell site data that is transmitted during this registration process is not controlled by (or capable of being controlled by) the cellular telephone user. Movement constantly triggers the registration process anew.</a:t>
            </a:r>
          </a:p>
          <a:p>
            <a:pPr marL="0" indent="0">
              <a:buNone/>
            </a:pPr>
            <a:r>
              <a:rPr lang="en-US" dirty="0"/>
              <a:t>A cell site can even initiate registration on its own by sending a signal to the cellphone causing the phone to transmit and identify itself. (This is how cellular site simulators-like Stingrays-work.)</a:t>
            </a:r>
          </a:p>
          <a:p>
            <a:pPr marL="0" indent="0">
              <a:lnSpc>
                <a:spcPct val="150000"/>
              </a:lnSpc>
              <a:buNone/>
            </a:pPr>
            <a:endParaRPr lang="en-US" b="1" dirty="0"/>
          </a:p>
        </p:txBody>
      </p:sp>
      <p:sp>
        <p:nvSpPr>
          <p:cNvPr id="5" name="TextBox 4">
            <a:extLst>
              <a:ext uri="{FF2B5EF4-FFF2-40B4-BE49-F238E27FC236}">
                <a16:creationId xmlns:a16="http://schemas.microsoft.com/office/drawing/2014/main" xmlns="" id="{E467709A-0213-4616-97DA-1855AB53AD47}"/>
              </a:ext>
            </a:extLst>
          </p:cNvPr>
          <p:cNvSpPr txBox="1"/>
          <p:nvPr/>
        </p:nvSpPr>
        <p:spPr>
          <a:xfrm>
            <a:off x="628650" y="6492874"/>
            <a:ext cx="7886700" cy="400110"/>
          </a:xfrm>
          <a:prstGeom prst="rect">
            <a:avLst/>
          </a:prstGeom>
          <a:noFill/>
        </p:spPr>
        <p:txBody>
          <a:bodyPr wrap="square" rtlCol="0">
            <a:spAutoFit/>
          </a:bodyPr>
          <a:lstStyle/>
          <a:p>
            <a:r>
              <a:rPr lang="en-US" sz="1000" dirty="0"/>
              <a:t>4. § 28:2.Cellular phone technology, Fishman and McKenna, Wiretapping and Eavesdropping § 28:2</a:t>
            </a:r>
          </a:p>
          <a:p>
            <a:endParaRPr lang="en-US" sz="1000" dirty="0"/>
          </a:p>
        </p:txBody>
      </p:sp>
      <p:pic>
        <p:nvPicPr>
          <p:cNvPr id="4" name="Picture 3" descr="Clipart of a cell tower.">
            <a:extLst>
              <a:ext uri="{FF2B5EF4-FFF2-40B4-BE49-F238E27FC236}">
                <a16:creationId xmlns:a16="http://schemas.microsoft.com/office/drawing/2014/main" xmlns="" id="{D515D043-801D-4F33-A1F6-B855CE146B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5780" y="4293150"/>
            <a:ext cx="3412435" cy="2132772"/>
          </a:xfrm>
          <a:prstGeom prst="rect">
            <a:avLst/>
          </a:prstGeom>
        </p:spPr>
      </p:pic>
    </p:spTree>
    <p:extLst>
      <p:ext uri="{BB962C8B-B14F-4D97-AF65-F5344CB8AC3E}">
        <p14:creationId xmlns:p14="http://schemas.microsoft.com/office/powerpoint/2010/main" val="16866483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415455" y="370715"/>
            <a:ext cx="7886700" cy="1325563"/>
          </a:xfrm>
        </p:spPr>
        <p:txBody>
          <a:bodyPr/>
          <a:lstStyle/>
          <a:p>
            <a:pPr eaLnBrk="1" hangingPunct="1"/>
            <a:r>
              <a:rPr lang="en-US" dirty="0"/>
              <a:t>Cell Site Triangulation and Tracking</a:t>
            </a:r>
          </a:p>
        </p:txBody>
      </p:sp>
      <p:sp>
        <p:nvSpPr>
          <p:cNvPr id="14338" name="Content Placeholder 2"/>
          <p:cNvSpPr>
            <a:spLocks noGrp="1"/>
          </p:cNvSpPr>
          <p:nvPr>
            <p:ph idx="1"/>
          </p:nvPr>
        </p:nvSpPr>
        <p:spPr>
          <a:xfrm>
            <a:off x="628650" y="1658940"/>
            <a:ext cx="7886700" cy="4025278"/>
          </a:xfrm>
        </p:spPr>
        <p:txBody>
          <a:bodyPr/>
          <a:lstStyle/>
          <a:p>
            <a:pPr marL="0" indent="0">
              <a:buNone/>
            </a:pPr>
            <a:r>
              <a:rPr lang="en-US" sz="2000" dirty="0"/>
              <a:t>How exactly does triangulation work?</a:t>
            </a:r>
            <a:r>
              <a:rPr lang="en-US" sz="2000" baseline="30000" dirty="0"/>
              <a:t>5</a:t>
            </a:r>
          </a:p>
          <a:p>
            <a:pPr marL="0" indent="0">
              <a:buNone/>
            </a:pPr>
            <a:r>
              <a:rPr lang="en-US" sz="2000" dirty="0"/>
              <a:t>Cellular service providers' computers automatically keep track of the identity of all the cell towers serving a phone at any given time and the aspect of each tower facing the phone.  When a phone is on and registering with more than one tower, law enforcement (with the provider's help) can compare signals and locate the approximate whereabouts of the phone. </a:t>
            </a:r>
          </a:p>
          <a:p>
            <a:pPr marL="0" indent="0">
              <a:buNone/>
            </a:pPr>
            <a:r>
              <a:rPr lang="en-US" sz="2000" dirty="0"/>
              <a:t>This process of triangulation is very accurate (Federal Communications Commission requires that all phones be capable of being located to within 100 meters (for 911 purposes). </a:t>
            </a:r>
          </a:p>
          <a:p>
            <a:pPr marL="0" indent="0">
              <a:buNone/>
            </a:pPr>
            <a:r>
              <a:rPr lang="en-US" sz="2000" dirty="0"/>
              <a:t>Triangulation permits both “real-time” tracking and “historical” tracking of cellular phones using the provider’s cell-site location information (CSLI). Real-time tracking allows the cellular provider (and potentially law enforcement) to determine the cellular phone's current location and to track the movement of the cellular phone as it occurs.</a:t>
            </a:r>
            <a:endParaRPr lang="en-US" b="1" dirty="0"/>
          </a:p>
        </p:txBody>
      </p:sp>
      <p:sp>
        <p:nvSpPr>
          <p:cNvPr id="5" name="TextBox 4">
            <a:extLst>
              <a:ext uri="{FF2B5EF4-FFF2-40B4-BE49-F238E27FC236}">
                <a16:creationId xmlns:a16="http://schemas.microsoft.com/office/drawing/2014/main" xmlns="" id="{88CC1CBD-D398-42C6-B900-6F52C78E3C97}"/>
              </a:ext>
            </a:extLst>
          </p:cNvPr>
          <p:cNvSpPr txBox="1"/>
          <p:nvPr/>
        </p:nvSpPr>
        <p:spPr>
          <a:xfrm>
            <a:off x="628650" y="6283956"/>
            <a:ext cx="7886700" cy="400110"/>
          </a:xfrm>
          <a:prstGeom prst="rect">
            <a:avLst/>
          </a:prstGeom>
          <a:noFill/>
        </p:spPr>
        <p:txBody>
          <a:bodyPr wrap="square" rtlCol="0">
            <a:spAutoFit/>
          </a:bodyPr>
          <a:lstStyle/>
          <a:p>
            <a:r>
              <a:rPr lang="en-US" sz="1000" dirty="0"/>
              <a:t>5. § 28:2.Cellular phone technology, Fishman and McKenna, Wiretapping and Eavesdropping § 28:2</a:t>
            </a:r>
          </a:p>
          <a:p>
            <a:endParaRPr lang="en-US" sz="1000" dirty="0"/>
          </a:p>
        </p:txBody>
      </p:sp>
      <p:pic>
        <p:nvPicPr>
          <p:cNvPr id="3" name="Picture 2" descr="Image of the top of a cell tower.">
            <a:extLst>
              <a:ext uri="{FF2B5EF4-FFF2-40B4-BE49-F238E27FC236}">
                <a16:creationId xmlns:a16="http://schemas.microsoft.com/office/drawing/2014/main" xmlns="" id="{2D79E649-0C26-404E-BA9C-09FCC5BBF07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74065" y="496667"/>
            <a:ext cx="1554480" cy="1036320"/>
          </a:xfrm>
          <a:prstGeom prst="rect">
            <a:avLst/>
          </a:prstGeom>
        </p:spPr>
      </p:pic>
    </p:spTree>
    <p:extLst>
      <p:ext uri="{BB962C8B-B14F-4D97-AF65-F5344CB8AC3E}">
        <p14:creationId xmlns:p14="http://schemas.microsoft.com/office/powerpoint/2010/main" val="2915795619"/>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9887</TotalTime>
  <Words>3374</Words>
  <Application>Microsoft Office PowerPoint</Application>
  <PresentationFormat>On-screen Show (4:3)</PresentationFormat>
  <Paragraphs>309</Paragraphs>
  <Slides>28</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Calibri Light</vt:lpstr>
      <vt:lpstr>Segoe UI</vt:lpstr>
      <vt:lpstr>Times New Roman</vt:lpstr>
      <vt:lpstr>PP_C5Modules_CC_License_standard</vt:lpstr>
      <vt:lpstr>  Module I. Overview of Cyberspace Week 2: Understanding Cyberspace</vt:lpstr>
      <vt:lpstr>Lesson Outline: Cellular Technology, Enhanced Visual Surveillance &amp; Cyber Tracking </vt:lpstr>
      <vt:lpstr>Learning Outcomes: Cellular Technology, Enhanced Visual Surveillance &amp; Cyber Tracking </vt:lpstr>
      <vt:lpstr>Section 1: </vt:lpstr>
      <vt:lpstr>Cellular Technology and Cellular Tracking</vt:lpstr>
      <vt:lpstr>Cellular Phones &amp; Base Stations </vt:lpstr>
      <vt:lpstr>Cell Sites &amp; Codes </vt:lpstr>
      <vt:lpstr>Cell Site Registration </vt:lpstr>
      <vt:lpstr>Cell Site Triangulation and Tracking</vt:lpstr>
      <vt:lpstr>Cell Site Simulators and Cellular Tracking</vt:lpstr>
      <vt:lpstr>Cell Site Simulator Illustration7 </vt:lpstr>
      <vt:lpstr>Application: Tracking &amp; Apps </vt:lpstr>
      <vt:lpstr>Section 2: </vt:lpstr>
      <vt:lpstr>Video and CCTV Systems </vt:lpstr>
      <vt:lpstr>Biometrics and Biometric Tracking </vt:lpstr>
      <vt:lpstr>Biometrics: The Advancing Technologies11   </vt:lpstr>
      <vt:lpstr>Biometrics: Evolution of  Identification Systems12</vt:lpstr>
      <vt:lpstr>Biometrics: Evolution of Technology13 </vt:lpstr>
      <vt:lpstr>Biometrics: Evolution of Identification Systems (cont.)  </vt:lpstr>
      <vt:lpstr>Biometric Identification Systems as a Means of Surveillance:15   </vt:lpstr>
      <vt:lpstr>Biometric Technologies - Altering Society16  </vt:lpstr>
      <vt:lpstr>Cyber-physical Tracking </vt:lpstr>
      <vt:lpstr>Cyber-physical Tracking: Facebook – Tracking Litigation </vt:lpstr>
      <vt:lpstr>Cyber-physical Tracking in China</vt:lpstr>
      <vt:lpstr>Understanding Cyberspace: Assessment Questions (Multiple Choice)</vt:lpstr>
      <vt:lpstr>Understanding Cyberspace: Assessment Questions (Multiple Choice) Answer</vt:lpstr>
      <vt:lpstr>Understanding Cyberspace: Assessment Questions</vt:lpstr>
      <vt:lpstr>Image Attribution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International Law</dc:title>
  <dc:creator>Thorsten Swider</dc:creator>
  <cp:lastModifiedBy>Kevin S. Kuczynski</cp:lastModifiedBy>
  <cp:revision>327</cp:revision>
  <dcterms:created xsi:type="dcterms:W3CDTF">2018-01-05T18:03:52Z</dcterms:created>
  <dcterms:modified xsi:type="dcterms:W3CDTF">2019-02-25T15:07:19Z</dcterms:modified>
</cp:coreProperties>
</file>