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300" r:id="rId2"/>
    <p:sldId id="310" r:id="rId3"/>
    <p:sldId id="273" r:id="rId4"/>
    <p:sldId id="391" r:id="rId5"/>
    <p:sldId id="279" r:id="rId6"/>
    <p:sldId id="372" r:id="rId7"/>
    <p:sldId id="294" r:id="rId8"/>
    <p:sldId id="386" r:id="rId9"/>
    <p:sldId id="387" r:id="rId10"/>
    <p:sldId id="329" r:id="rId11"/>
    <p:sldId id="406" r:id="rId12"/>
    <p:sldId id="390" r:id="rId13"/>
    <p:sldId id="388" r:id="rId14"/>
    <p:sldId id="330" r:id="rId15"/>
    <p:sldId id="389" r:id="rId16"/>
    <p:sldId id="407" r:id="rId17"/>
    <p:sldId id="373" r:id="rId18"/>
    <p:sldId id="392" r:id="rId19"/>
    <p:sldId id="394" r:id="rId20"/>
    <p:sldId id="395" r:id="rId21"/>
    <p:sldId id="396" r:id="rId22"/>
    <p:sldId id="405" r:id="rId23"/>
    <p:sldId id="397" r:id="rId24"/>
    <p:sldId id="399" r:id="rId25"/>
    <p:sldId id="401" r:id="rId26"/>
    <p:sldId id="402" r:id="rId27"/>
    <p:sldId id="403" r:id="rId28"/>
    <p:sldId id="404" r:id="rId29"/>
    <p:sldId id="400" r:id="rId30"/>
    <p:sldId id="315" r:id="rId31"/>
    <p:sldId id="426" r:id="rId32"/>
    <p:sldId id="317" r:id="rId33"/>
    <p:sldId id="425"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ext uri="{19B8F6BF-5375-455C-9EA6-DF929625EA0E}">
        <p15:presenceInfo xmlns:p15="http://schemas.microsoft.com/office/powerpoint/2012/main" userId="S-1-5-21-755334853-669077136-483988704-25579" providerId="AD"/>
      </p:ext>
    </p:extLst>
  </p:cmAuthor>
  <p:cmAuthor id="2" name="Thorsten Swider" initials="TS" lastIdx="5" clrIdx="1">
    <p:extLst>
      <p:ext uri="{19B8F6BF-5375-455C-9EA6-DF929625EA0E}">
        <p15:presenceInfo xmlns:p15="http://schemas.microsoft.com/office/powerpoint/2012/main" userId="b3af3d09c54e43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24" autoAdjust="0"/>
    <p:restoredTop sz="94291" autoAdjust="0"/>
  </p:normalViewPr>
  <p:slideViewPr>
    <p:cSldViewPr snapToGrid="0">
      <p:cViewPr varScale="1">
        <p:scale>
          <a:sx n="110" d="100"/>
          <a:sy n="110" d="100"/>
        </p:scale>
        <p:origin x="2148" y="96"/>
      </p:cViewPr>
      <p:guideLst/>
    </p:cSldViewPr>
  </p:slideViewPr>
  <p:notesTextViewPr>
    <p:cViewPr>
      <p:scale>
        <a:sx n="1" d="1"/>
        <a:sy n="1" d="1"/>
      </p:scale>
      <p:origin x="0" y="0"/>
    </p:cViewPr>
  </p:notesTextViewPr>
  <p:sorterViewPr>
    <p:cViewPr>
      <p:scale>
        <a:sx n="100" d="100"/>
        <a:sy n="100" d="100"/>
      </p:scale>
      <p:origin x="0" y="-1398"/>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C8ABCB38-3E0B-4E23-AF1B-F5A2377155FF}"/>
    <pc:docChg chg="modSld">
      <pc:chgData name="" userId="" providerId="" clId="Web-{C8ABCB38-3E0B-4E23-AF1B-F5A2377155FF}" dt="2018-08-02T17:17:30.618" v="10" actId="1076"/>
      <pc:docMkLst>
        <pc:docMk/>
      </pc:docMkLst>
      <pc:sldChg chg="modSp">
        <pc:chgData name="" userId="" providerId="" clId="Web-{C8ABCB38-3E0B-4E23-AF1B-F5A2377155FF}" dt="2018-08-02T17:17:30.618" v="10" actId="1076"/>
        <pc:sldMkLst>
          <pc:docMk/>
          <pc:sldMk cId="1423038318" sldId="273"/>
        </pc:sldMkLst>
        <pc:spChg chg="mod">
          <ac:chgData name="" userId="" providerId="" clId="Web-{C8ABCB38-3E0B-4E23-AF1B-F5A2377155FF}" dt="2018-08-02T17:17:25.633" v="6" actId="20577"/>
          <ac:spMkLst>
            <pc:docMk/>
            <pc:sldMk cId="1423038318" sldId="273"/>
            <ac:spMk id="5" creationId="{6F6B65BD-F532-494A-975F-9F572BA4F5BA}"/>
          </ac:spMkLst>
        </pc:spChg>
        <pc:picChg chg="mod">
          <ac:chgData name="" userId="" providerId="" clId="Web-{C8ABCB38-3E0B-4E23-AF1B-F5A2377155FF}" dt="2018-08-02T17:17:30.618" v="10" actId="1076"/>
          <ac:picMkLst>
            <pc:docMk/>
            <pc:sldMk cId="1423038318" sldId="273"/>
            <ac:picMk id="4" creationId="{875BE39D-9266-46E7-A86A-2467F80BBDBD}"/>
          </ac:picMkLst>
        </pc:picChg>
      </pc:sldChg>
    </pc:docChg>
  </pc:docChgLst>
  <pc:docChgLst>
    <pc:chgData clId="Web-{138842EC-431C-4A09-A80D-B2F2FDE06DA8}"/>
    <pc:docChg chg="modSld">
      <pc:chgData name="" userId="" providerId="" clId="Web-{138842EC-431C-4A09-A80D-B2F2FDE06DA8}" dt="2018-08-03T02:36:57.178" v="25" actId="20577"/>
      <pc:docMkLst>
        <pc:docMk/>
      </pc:docMkLst>
      <pc:sldChg chg="addSp delSp modSp">
        <pc:chgData name="" userId="" providerId="" clId="Web-{138842EC-431C-4A09-A80D-B2F2FDE06DA8}" dt="2018-08-03T02:36:55.897" v="23" actId="20577"/>
        <pc:sldMkLst>
          <pc:docMk/>
          <pc:sldMk cId="2293517571" sldId="300"/>
        </pc:sldMkLst>
        <pc:spChg chg="add mod">
          <ac:chgData name="" userId="" providerId="" clId="Web-{138842EC-431C-4A09-A80D-B2F2FDE06DA8}" dt="2018-08-03T02:36:55.897" v="23" actId="20577"/>
          <ac:spMkLst>
            <pc:docMk/>
            <pc:sldMk cId="2293517571" sldId="300"/>
            <ac:spMk id="4" creationId="{CF6D3F69-2F17-4809-9401-2327F7D88F15}"/>
          </ac:spMkLst>
        </pc:spChg>
        <pc:picChg chg="del">
          <ac:chgData name="" userId="" providerId="" clId="Web-{138842EC-431C-4A09-A80D-B2F2FDE06DA8}" dt="2018-08-03T02:35:38.675" v="0"/>
          <ac:picMkLst>
            <pc:docMk/>
            <pc:sldMk cId="2293517571" sldId="300"/>
            <ac:picMk id="3" creationId="{F1050918-D436-4451-8079-6968E87B6914}"/>
          </ac:picMkLst>
        </pc:picChg>
      </pc:sldChg>
    </pc:docChg>
  </pc:docChgLst>
  <pc:docChgLst>
    <pc:chgData clId="Web-{B092AB37-34DB-4A41-82F5-3EC1F40A3ADE}"/>
    <pc:docChg chg="modSld">
      <pc:chgData name="" userId="" providerId="" clId="Web-{B092AB37-34DB-4A41-82F5-3EC1F40A3ADE}" dt="2018-08-02T19:06:18.128" v="2" actId="14100"/>
      <pc:docMkLst>
        <pc:docMk/>
      </pc:docMkLst>
      <pc:sldChg chg="addSp modSp">
        <pc:chgData name="" userId="" providerId="" clId="Web-{B092AB37-34DB-4A41-82F5-3EC1F40A3ADE}" dt="2018-08-02T19:06:18.128" v="2" actId="14100"/>
        <pc:sldMkLst>
          <pc:docMk/>
          <pc:sldMk cId="2293517571" sldId="300"/>
        </pc:sldMkLst>
        <pc:picChg chg="add mod">
          <ac:chgData name="" userId="" providerId="" clId="Web-{B092AB37-34DB-4A41-82F5-3EC1F40A3ADE}" dt="2018-08-02T19:06:18.128" v="2" actId="14100"/>
          <ac:picMkLst>
            <pc:docMk/>
            <pc:sldMk cId="2293517571" sldId="300"/>
            <ac:picMk id="3" creationId="{F1050918-D436-4451-8079-6968E87B691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7C7819-6C89-4F83-B78F-FBC56785085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5F2AF1D-AAEC-4026-9A7F-DC961D760361}">
      <dgm:prSet phldrT="[Text]"/>
      <dgm:spPr/>
      <dgm:t>
        <a:bodyPr/>
        <a:lstStyle/>
        <a:p>
          <a:r>
            <a:rPr lang="en-US" dirty="0"/>
            <a:t>Sources of Data</a:t>
          </a:r>
        </a:p>
      </dgm:t>
      <dgm:extLst>
        <a:ext uri="{E40237B7-FDA0-4F09-8148-C483321AD2D9}">
          <dgm14:cNvPr xmlns:dgm14="http://schemas.microsoft.com/office/drawing/2010/diagram" id="0" name="" descr="Chart of the 3 Sources of Data:  Individual, Private Industry and Government"/>
        </a:ext>
      </dgm:extLst>
    </dgm:pt>
    <dgm:pt modelId="{1FD720F6-14CB-41AC-9A0E-D399A538D95E}" type="parTrans" cxnId="{BD8AF86E-FC88-4008-895B-94378BC951B0}">
      <dgm:prSet/>
      <dgm:spPr/>
      <dgm:t>
        <a:bodyPr/>
        <a:lstStyle/>
        <a:p>
          <a:endParaRPr lang="en-US"/>
        </a:p>
      </dgm:t>
    </dgm:pt>
    <dgm:pt modelId="{920B4D7A-C268-4F9D-8373-FDCBC12B3456}" type="sibTrans" cxnId="{BD8AF86E-FC88-4008-895B-94378BC951B0}">
      <dgm:prSet/>
      <dgm:spPr/>
      <dgm:t>
        <a:bodyPr/>
        <a:lstStyle/>
        <a:p>
          <a:endParaRPr lang="en-US"/>
        </a:p>
      </dgm:t>
    </dgm:pt>
    <dgm:pt modelId="{E2865BA4-D22F-4DDA-B5FB-A0F4A0FE4B14}">
      <dgm:prSet phldrT="[Text]"/>
      <dgm:spPr/>
      <dgm:t>
        <a:bodyPr/>
        <a:lstStyle/>
        <a:p>
          <a:r>
            <a:rPr lang="en-US" dirty="0"/>
            <a:t>Individual</a:t>
          </a:r>
        </a:p>
      </dgm:t>
      <dgm:extLst>
        <a:ext uri="{E40237B7-FDA0-4F09-8148-C483321AD2D9}">
          <dgm14:cNvPr xmlns:dgm14="http://schemas.microsoft.com/office/drawing/2010/diagram" id="0" name="" descr="Chart of the 3 Sources of Data:  Individual, Private Industry and Government"/>
        </a:ext>
      </dgm:extLst>
    </dgm:pt>
    <dgm:pt modelId="{B687C655-1A7A-46BD-A8DA-77EA08F54D70}" type="parTrans" cxnId="{F0B0658E-8BEE-4FA9-854B-580B314CB058}">
      <dgm:prSet/>
      <dgm:spPr/>
      <dgm:t>
        <a:bodyPr/>
        <a:lstStyle/>
        <a:p>
          <a:endParaRPr lang="en-US"/>
        </a:p>
      </dgm:t>
      <dgm:extLst>
        <a:ext uri="{E40237B7-FDA0-4F09-8148-C483321AD2D9}">
          <dgm14:cNvPr xmlns:dgm14="http://schemas.microsoft.com/office/drawing/2010/diagram" id="0" name="" descr="Chart of the 3 Sources of Data:  Individual, Private Industry and Government"/>
        </a:ext>
      </dgm:extLst>
    </dgm:pt>
    <dgm:pt modelId="{2A19DA9B-99B7-446A-BD8F-1FBF5246CC5C}" type="sibTrans" cxnId="{F0B0658E-8BEE-4FA9-854B-580B314CB058}">
      <dgm:prSet/>
      <dgm:spPr/>
      <dgm:t>
        <a:bodyPr/>
        <a:lstStyle/>
        <a:p>
          <a:endParaRPr lang="en-US"/>
        </a:p>
      </dgm:t>
    </dgm:pt>
    <dgm:pt modelId="{0A515774-40EA-439E-AE5F-97BF4CCB3763}">
      <dgm:prSet phldrT="[Text]"/>
      <dgm:spPr/>
      <dgm:t>
        <a:bodyPr/>
        <a:lstStyle/>
        <a:p>
          <a:r>
            <a:rPr lang="en-US" dirty="0"/>
            <a:t>Private Industry</a:t>
          </a:r>
        </a:p>
      </dgm:t>
      <dgm:extLst>
        <a:ext uri="{E40237B7-FDA0-4F09-8148-C483321AD2D9}">
          <dgm14:cNvPr xmlns:dgm14="http://schemas.microsoft.com/office/drawing/2010/diagram" id="0" name="" descr="Chart of the 3 Sources of Data:  Individual, Private Industry and Government"/>
        </a:ext>
      </dgm:extLst>
    </dgm:pt>
    <dgm:pt modelId="{E2F60311-A58C-431B-9D68-6E4122194C0F}" type="parTrans" cxnId="{F0C6C902-AD8F-41B8-8F12-DB4ABC3EA8E7}">
      <dgm:prSet/>
      <dgm:spPr/>
      <dgm:t>
        <a:bodyPr/>
        <a:lstStyle/>
        <a:p>
          <a:endParaRPr lang="en-US"/>
        </a:p>
      </dgm:t>
    </dgm:pt>
    <dgm:pt modelId="{2080CA4B-19BC-4A71-9151-70C0AEE6F0B1}" type="sibTrans" cxnId="{F0C6C902-AD8F-41B8-8F12-DB4ABC3EA8E7}">
      <dgm:prSet/>
      <dgm:spPr/>
      <dgm:t>
        <a:bodyPr/>
        <a:lstStyle/>
        <a:p>
          <a:endParaRPr lang="en-US"/>
        </a:p>
      </dgm:t>
    </dgm:pt>
    <dgm:pt modelId="{A25DFA3A-E8E4-419E-B39A-2FC78F90F14C}">
      <dgm:prSet phldrT="[Text]"/>
      <dgm:spPr/>
      <dgm:t>
        <a:bodyPr/>
        <a:lstStyle/>
        <a:p>
          <a:r>
            <a:rPr lang="en-US" dirty="0"/>
            <a:t>Government</a:t>
          </a:r>
        </a:p>
      </dgm:t>
      <dgm:extLst>
        <a:ext uri="{E40237B7-FDA0-4F09-8148-C483321AD2D9}">
          <dgm14:cNvPr xmlns:dgm14="http://schemas.microsoft.com/office/drawing/2010/diagram" id="0" name="" descr="Chart of the 3 Sources of Data:  Individual, Private Industry and Government"/>
        </a:ext>
      </dgm:extLst>
    </dgm:pt>
    <dgm:pt modelId="{EC62741C-36CA-4ADC-99F9-76897E315A19}" type="parTrans" cxnId="{5F1E153E-7860-4D47-A41C-BFCD6202D998}">
      <dgm:prSet/>
      <dgm:spPr/>
      <dgm:t>
        <a:bodyPr/>
        <a:lstStyle/>
        <a:p>
          <a:endParaRPr lang="en-US"/>
        </a:p>
      </dgm:t>
      <dgm:extLst>
        <a:ext uri="{E40237B7-FDA0-4F09-8148-C483321AD2D9}">
          <dgm14:cNvPr xmlns:dgm14="http://schemas.microsoft.com/office/drawing/2010/diagram" id="0" name="" descr="Chart of the 3 Sources of Data:  Individual, Private Industry and Government"/>
        </a:ext>
      </dgm:extLst>
    </dgm:pt>
    <dgm:pt modelId="{FBD6DBD0-B630-415A-95C1-1C55259FB6CA}" type="sibTrans" cxnId="{5F1E153E-7860-4D47-A41C-BFCD6202D998}">
      <dgm:prSet/>
      <dgm:spPr/>
      <dgm:t>
        <a:bodyPr/>
        <a:lstStyle/>
        <a:p>
          <a:endParaRPr lang="en-US"/>
        </a:p>
      </dgm:t>
    </dgm:pt>
    <dgm:pt modelId="{A0811101-936B-463F-ADC9-88886E303DE9}" type="pres">
      <dgm:prSet presAssocID="{E17C7819-6C89-4F83-B78F-FBC56785085E}" presName="hierChild1" presStyleCnt="0">
        <dgm:presLayoutVars>
          <dgm:orgChart val="1"/>
          <dgm:chPref val="1"/>
          <dgm:dir/>
          <dgm:animOne val="branch"/>
          <dgm:animLvl val="lvl"/>
          <dgm:resizeHandles/>
        </dgm:presLayoutVars>
      </dgm:prSet>
      <dgm:spPr/>
      <dgm:t>
        <a:bodyPr/>
        <a:lstStyle/>
        <a:p>
          <a:endParaRPr lang="en-US"/>
        </a:p>
      </dgm:t>
    </dgm:pt>
    <dgm:pt modelId="{D582C8D2-0BB6-4AA2-AFF7-820A24CBB3DE}" type="pres">
      <dgm:prSet presAssocID="{05F2AF1D-AAEC-4026-9A7F-DC961D760361}" presName="hierRoot1" presStyleCnt="0">
        <dgm:presLayoutVars>
          <dgm:hierBranch val="init"/>
        </dgm:presLayoutVars>
      </dgm:prSet>
      <dgm:spPr/>
    </dgm:pt>
    <dgm:pt modelId="{E4FDFE97-9D7A-42FC-907B-64F7C826B89F}" type="pres">
      <dgm:prSet presAssocID="{05F2AF1D-AAEC-4026-9A7F-DC961D760361}" presName="rootComposite1" presStyleCnt="0"/>
      <dgm:spPr/>
    </dgm:pt>
    <dgm:pt modelId="{6EEFF3D6-EB97-4D4C-95FF-7FB5F25E5C91}" type="pres">
      <dgm:prSet presAssocID="{05F2AF1D-AAEC-4026-9A7F-DC961D760361}" presName="rootText1" presStyleLbl="node0" presStyleIdx="0" presStyleCnt="1">
        <dgm:presLayoutVars>
          <dgm:chPref val="3"/>
        </dgm:presLayoutVars>
      </dgm:prSet>
      <dgm:spPr/>
      <dgm:t>
        <a:bodyPr/>
        <a:lstStyle/>
        <a:p>
          <a:endParaRPr lang="en-US"/>
        </a:p>
      </dgm:t>
    </dgm:pt>
    <dgm:pt modelId="{FB39EC67-F196-4870-B00E-E3C3F06844C5}" type="pres">
      <dgm:prSet presAssocID="{05F2AF1D-AAEC-4026-9A7F-DC961D760361}" presName="rootConnector1" presStyleLbl="node1" presStyleIdx="0" presStyleCnt="0"/>
      <dgm:spPr/>
      <dgm:t>
        <a:bodyPr/>
        <a:lstStyle/>
        <a:p>
          <a:endParaRPr lang="en-US"/>
        </a:p>
      </dgm:t>
    </dgm:pt>
    <dgm:pt modelId="{610893FA-BA20-4AB0-83F3-999FA3620E3E}" type="pres">
      <dgm:prSet presAssocID="{05F2AF1D-AAEC-4026-9A7F-DC961D760361}" presName="hierChild2" presStyleCnt="0"/>
      <dgm:spPr/>
    </dgm:pt>
    <dgm:pt modelId="{BABF9915-3482-4157-8E9F-37346A7121CB}" type="pres">
      <dgm:prSet presAssocID="{B687C655-1A7A-46BD-A8DA-77EA08F54D70}" presName="Name37" presStyleLbl="parChTrans1D2" presStyleIdx="0" presStyleCnt="3"/>
      <dgm:spPr/>
      <dgm:t>
        <a:bodyPr/>
        <a:lstStyle/>
        <a:p>
          <a:endParaRPr lang="en-US"/>
        </a:p>
      </dgm:t>
    </dgm:pt>
    <dgm:pt modelId="{B21D085B-BDEB-4640-8D87-F7B757B5960C}" type="pres">
      <dgm:prSet presAssocID="{E2865BA4-D22F-4DDA-B5FB-A0F4A0FE4B14}" presName="hierRoot2" presStyleCnt="0">
        <dgm:presLayoutVars>
          <dgm:hierBranch val="init"/>
        </dgm:presLayoutVars>
      </dgm:prSet>
      <dgm:spPr/>
    </dgm:pt>
    <dgm:pt modelId="{138C162B-5204-4376-8A7D-6E854961056C}" type="pres">
      <dgm:prSet presAssocID="{E2865BA4-D22F-4DDA-B5FB-A0F4A0FE4B14}" presName="rootComposite" presStyleCnt="0"/>
      <dgm:spPr/>
    </dgm:pt>
    <dgm:pt modelId="{C3D3CC66-59FE-4C6E-B593-3F826AAE7279}" type="pres">
      <dgm:prSet presAssocID="{E2865BA4-D22F-4DDA-B5FB-A0F4A0FE4B14}" presName="rootText" presStyleLbl="node2" presStyleIdx="0" presStyleCnt="3">
        <dgm:presLayoutVars>
          <dgm:chPref val="3"/>
        </dgm:presLayoutVars>
      </dgm:prSet>
      <dgm:spPr/>
      <dgm:t>
        <a:bodyPr/>
        <a:lstStyle/>
        <a:p>
          <a:endParaRPr lang="en-US"/>
        </a:p>
      </dgm:t>
    </dgm:pt>
    <dgm:pt modelId="{BC8EFDA7-CD4A-4AF7-98F9-3C89D24C4902}" type="pres">
      <dgm:prSet presAssocID="{E2865BA4-D22F-4DDA-B5FB-A0F4A0FE4B14}" presName="rootConnector" presStyleLbl="node2" presStyleIdx="0" presStyleCnt="3"/>
      <dgm:spPr/>
      <dgm:t>
        <a:bodyPr/>
        <a:lstStyle/>
        <a:p>
          <a:endParaRPr lang="en-US"/>
        </a:p>
      </dgm:t>
    </dgm:pt>
    <dgm:pt modelId="{1F88A9B9-819A-4B58-AFBA-1B736C35E3D6}" type="pres">
      <dgm:prSet presAssocID="{E2865BA4-D22F-4DDA-B5FB-A0F4A0FE4B14}" presName="hierChild4" presStyleCnt="0"/>
      <dgm:spPr/>
    </dgm:pt>
    <dgm:pt modelId="{69C81AA7-B421-4EC7-B86B-487706975109}" type="pres">
      <dgm:prSet presAssocID="{E2865BA4-D22F-4DDA-B5FB-A0F4A0FE4B14}" presName="hierChild5" presStyleCnt="0"/>
      <dgm:spPr/>
    </dgm:pt>
    <dgm:pt modelId="{5F7789F9-32A2-4A82-A8BF-013EB314EAE5}" type="pres">
      <dgm:prSet presAssocID="{E2F60311-A58C-431B-9D68-6E4122194C0F}" presName="Name37" presStyleLbl="parChTrans1D2" presStyleIdx="1" presStyleCnt="3"/>
      <dgm:spPr/>
      <dgm:t>
        <a:bodyPr/>
        <a:lstStyle/>
        <a:p>
          <a:endParaRPr lang="en-US"/>
        </a:p>
      </dgm:t>
    </dgm:pt>
    <dgm:pt modelId="{3016D7E7-D21B-4F3D-98AE-5AC83CAE1337}" type="pres">
      <dgm:prSet presAssocID="{0A515774-40EA-439E-AE5F-97BF4CCB3763}" presName="hierRoot2" presStyleCnt="0">
        <dgm:presLayoutVars>
          <dgm:hierBranch val="init"/>
        </dgm:presLayoutVars>
      </dgm:prSet>
      <dgm:spPr/>
    </dgm:pt>
    <dgm:pt modelId="{6A0B51B7-E17C-495B-8DC3-8EFC32A6BA9E}" type="pres">
      <dgm:prSet presAssocID="{0A515774-40EA-439E-AE5F-97BF4CCB3763}" presName="rootComposite" presStyleCnt="0"/>
      <dgm:spPr/>
    </dgm:pt>
    <dgm:pt modelId="{4CF48D21-4CE4-496E-911E-25ACBDBA5B42}" type="pres">
      <dgm:prSet presAssocID="{0A515774-40EA-439E-AE5F-97BF4CCB3763}" presName="rootText" presStyleLbl="node2" presStyleIdx="1" presStyleCnt="3">
        <dgm:presLayoutVars>
          <dgm:chPref val="3"/>
        </dgm:presLayoutVars>
      </dgm:prSet>
      <dgm:spPr/>
      <dgm:t>
        <a:bodyPr/>
        <a:lstStyle/>
        <a:p>
          <a:endParaRPr lang="en-US"/>
        </a:p>
      </dgm:t>
    </dgm:pt>
    <dgm:pt modelId="{1538AD23-1F7A-403D-8365-FFBC7A6EE197}" type="pres">
      <dgm:prSet presAssocID="{0A515774-40EA-439E-AE5F-97BF4CCB3763}" presName="rootConnector" presStyleLbl="node2" presStyleIdx="1" presStyleCnt="3"/>
      <dgm:spPr/>
      <dgm:t>
        <a:bodyPr/>
        <a:lstStyle/>
        <a:p>
          <a:endParaRPr lang="en-US"/>
        </a:p>
      </dgm:t>
    </dgm:pt>
    <dgm:pt modelId="{65973F84-6071-4479-9B79-8CC9044ECE11}" type="pres">
      <dgm:prSet presAssocID="{0A515774-40EA-439E-AE5F-97BF4CCB3763}" presName="hierChild4" presStyleCnt="0"/>
      <dgm:spPr/>
    </dgm:pt>
    <dgm:pt modelId="{4DD9513D-C37E-4BD0-AEFF-358900167DEE}" type="pres">
      <dgm:prSet presAssocID="{0A515774-40EA-439E-AE5F-97BF4CCB3763}" presName="hierChild5" presStyleCnt="0"/>
      <dgm:spPr/>
    </dgm:pt>
    <dgm:pt modelId="{D62EE194-B9A3-47D0-9ED3-229326F885AE}" type="pres">
      <dgm:prSet presAssocID="{EC62741C-36CA-4ADC-99F9-76897E315A19}" presName="Name37" presStyleLbl="parChTrans1D2" presStyleIdx="2" presStyleCnt="3"/>
      <dgm:spPr/>
      <dgm:t>
        <a:bodyPr/>
        <a:lstStyle/>
        <a:p>
          <a:endParaRPr lang="en-US"/>
        </a:p>
      </dgm:t>
    </dgm:pt>
    <dgm:pt modelId="{C8A6ACAB-E17E-4220-B7A9-75A552F82BB8}" type="pres">
      <dgm:prSet presAssocID="{A25DFA3A-E8E4-419E-B39A-2FC78F90F14C}" presName="hierRoot2" presStyleCnt="0">
        <dgm:presLayoutVars>
          <dgm:hierBranch val="init"/>
        </dgm:presLayoutVars>
      </dgm:prSet>
      <dgm:spPr/>
    </dgm:pt>
    <dgm:pt modelId="{163081FA-C7C4-4880-B691-6C9B846D545B}" type="pres">
      <dgm:prSet presAssocID="{A25DFA3A-E8E4-419E-B39A-2FC78F90F14C}" presName="rootComposite" presStyleCnt="0"/>
      <dgm:spPr/>
    </dgm:pt>
    <dgm:pt modelId="{E2413C7E-22EF-4669-833D-A3AD68888DDC}" type="pres">
      <dgm:prSet presAssocID="{A25DFA3A-E8E4-419E-B39A-2FC78F90F14C}" presName="rootText" presStyleLbl="node2" presStyleIdx="2" presStyleCnt="3">
        <dgm:presLayoutVars>
          <dgm:chPref val="3"/>
        </dgm:presLayoutVars>
      </dgm:prSet>
      <dgm:spPr/>
      <dgm:t>
        <a:bodyPr/>
        <a:lstStyle/>
        <a:p>
          <a:endParaRPr lang="en-US"/>
        </a:p>
      </dgm:t>
    </dgm:pt>
    <dgm:pt modelId="{CDD37D03-22BF-43CA-8B18-E2E03859B919}" type="pres">
      <dgm:prSet presAssocID="{A25DFA3A-E8E4-419E-B39A-2FC78F90F14C}" presName="rootConnector" presStyleLbl="node2" presStyleIdx="2" presStyleCnt="3"/>
      <dgm:spPr/>
      <dgm:t>
        <a:bodyPr/>
        <a:lstStyle/>
        <a:p>
          <a:endParaRPr lang="en-US"/>
        </a:p>
      </dgm:t>
    </dgm:pt>
    <dgm:pt modelId="{435710D9-7CE8-448E-8A75-195254F27204}" type="pres">
      <dgm:prSet presAssocID="{A25DFA3A-E8E4-419E-B39A-2FC78F90F14C}" presName="hierChild4" presStyleCnt="0"/>
      <dgm:spPr/>
    </dgm:pt>
    <dgm:pt modelId="{E93EB49E-22D4-4C52-A6B6-74F50E2D0F8D}" type="pres">
      <dgm:prSet presAssocID="{A25DFA3A-E8E4-419E-B39A-2FC78F90F14C}" presName="hierChild5" presStyleCnt="0"/>
      <dgm:spPr/>
    </dgm:pt>
    <dgm:pt modelId="{82DD51A5-DD06-4ED8-8EC2-13CC24E379F4}" type="pres">
      <dgm:prSet presAssocID="{05F2AF1D-AAEC-4026-9A7F-DC961D760361}" presName="hierChild3" presStyleCnt="0"/>
      <dgm:spPr/>
    </dgm:pt>
  </dgm:ptLst>
  <dgm:cxnLst>
    <dgm:cxn modelId="{F00B1B0D-5E03-4FC2-AAB9-A2171DE4A437}" type="presOf" srcId="{E2865BA4-D22F-4DDA-B5FB-A0F4A0FE4B14}" destId="{C3D3CC66-59FE-4C6E-B593-3F826AAE7279}" srcOrd="0" destOrd="0" presId="urn:microsoft.com/office/officeart/2005/8/layout/orgChart1"/>
    <dgm:cxn modelId="{3C317244-59DF-4899-A5EA-9BACA3CC4498}" type="presOf" srcId="{0A515774-40EA-439E-AE5F-97BF4CCB3763}" destId="{4CF48D21-4CE4-496E-911E-25ACBDBA5B42}" srcOrd="0" destOrd="0" presId="urn:microsoft.com/office/officeart/2005/8/layout/orgChart1"/>
    <dgm:cxn modelId="{09100858-9E17-4AB6-8014-DC9834EB43AA}" type="presOf" srcId="{E17C7819-6C89-4F83-B78F-FBC56785085E}" destId="{A0811101-936B-463F-ADC9-88886E303DE9}" srcOrd="0" destOrd="0" presId="urn:microsoft.com/office/officeart/2005/8/layout/orgChart1"/>
    <dgm:cxn modelId="{82BE7786-99DA-4605-BB83-7A37320A506F}" type="presOf" srcId="{E2865BA4-D22F-4DDA-B5FB-A0F4A0FE4B14}" destId="{BC8EFDA7-CD4A-4AF7-98F9-3C89D24C4902}" srcOrd="1" destOrd="0" presId="urn:microsoft.com/office/officeart/2005/8/layout/orgChart1"/>
    <dgm:cxn modelId="{F0C6C902-AD8F-41B8-8F12-DB4ABC3EA8E7}" srcId="{05F2AF1D-AAEC-4026-9A7F-DC961D760361}" destId="{0A515774-40EA-439E-AE5F-97BF4CCB3763}" srcOrd="1" destOrd="0" parTransId="{E2F60311-A58C-431B-9D68-6E4122194C0F}" sibTransId="{2080CA4B-19BC-4A71-9151-70C0AEE6F0B1}"/>
    <dgm:cxn modelId="{ACEB44B7-A1E2-4491-8F0E-EF34CA4E49EF}" type="presOf" srcId="{A25DFA3A-E8E4-419E-B39A-2FC78F90F14C}" destId="{CDD37D03-22BF-43CA-8B18-E2E03859B919}" srcOrd="1" destOrd="0" presId="urn:microsoft.com/office/officeart/2005/8/layout/orgChart1"/>
    <dgm:cxn modelId="{5F1E153E-7860-4D47-A41C-BFCD6202D998}" srcId="{05F2AF1D-AAEC-4026-9A7F-DC961D760361}" destId="{A25DFA3A-E8E4-419E-B39A-2FC78F90F14C}" srcOrd="2" destOrd="0" parTransId="{EC62741C-36CA-4ADC-99F9-76897E315A19}" sibTransId="{FBD6DBD0-B630-415A-95C1-1C55259FB6CA}"/>
    <dgm:cxn modelId="{FDBA5B42-A2CD-4FBF-BF85-91A671E791EF}" type="presOf" srcId="{B687C655-1A7A-46BD-A8DA-77EA08F54D70}" destId="{BABF9915-3482-4157-8E9F-37346A7121CB}" srcOrd="0" destOrd="0" presId="urn:microsoft.com/office/officeart/2005/8/layout/orgChart1"/>
    <dgm:cxn modelId="{F16F972C-139C-40E2-982D-F1EDE3613996}" type="presOf" srcId="{A25DFA3A-E8E4-419E-B39A-2FC78F90F14C}" destId="{E2413C7E-22EF-4669-833D-A3AD68888DDC}" srcOrd="0" destOrd="0" presId="urn:microsoft.com/office/officeart/2005/8/layout/orgChart1"/>
    <dgm:cxn modelId="{ADF05EE7-C8B9-4C9E-B475-114ECA27BF06}" type="presOf" srcId="{0A515774-40EA-439E-AE5F-97BF4CCB3763}" destId="{1538AD23-1F7A-403D-8365-FFBC7A6EE197}" srcOrd="1" destOrd="0" presId="urn:microsoft.com/office/officeart/2005/8/layout/orgChart1"/>
    <dgm:cxn modelId="{F0B0658E-8BEE-4FA9-854B-580B314CB058}" srcId="{05F2AF1D-AAEC-4026-9A7F-DC961D760361}" destId="{E2865BA4-D22F-4DDA-B5FB-A0F4A0FE4B14}" srcOrd="0" destOrd="0" parTransId="{B687C655-1A7A-46BD-A8DA-77EA08F54D70}" sibTransId="{2A19DA9B-99B7-446A-BD8F-1FBF5246CC5C}"/>
    <dgm:cxn modelId="{04CFC947-2B44-4AE2-B54C-E29F6D0B5648}" type="presOf" srcId="{05F2AF1D-AAEC-4026-9A7F-DC961D760361}" destId="{6EEFF3D6-EB97-4D4C-95FF-7FB5F25E5C91}" srcOrd="0" destOrd="0" presId="urn:microsoft.com/office/officeart/2005/8/layout/orgChart1"/>
    <dgm:cxn modelId="{15860118-2A89-4C33-A8EA-955875C5463E}" type="presOf" srcId="{EC62741C-36CA-4ADC-99F9-76897E315A19}" destId="{D62EE194-B9A3-47D0-9ED3-229326F885AE}" srcOrd="0" destOrd="0" presId="urn:microsoft.com/office/officeart/2005/8/layout/orgChart1"/>
    <dgm:cxn modelId="{639F9E76-2614-4A23-8827-088B37AEB2CF}" type="presOf" srcId="{E2F60311-A58C-431B-9D68-6E4122194C0F}" destId="{5F7789F9-32A2-4A82-A8BF-013EB314EAE5}" srcOrd="0" destOrd="0" presId="urn:microsoft.com/office/officeart/2005/8/layout/orgChart1"/>
    <dgm:cxn modelId="{BD8AF86E-FC88-4008-895B-94378BC951B0}" srcId="{E17C7819-6C89-4F83-B78F-FBC56785085E}" destId="{05F2AF1D-AAEC-4026-9A7F-DC961D760361}" srcOrd="0" destOrd="0" parTransId="{1FD720F6-14CB-41AC-9A0E-D399A538D95E}" sibTransId="{920B4D7A-C268-4F9D-8373-FDCBC12B3456}"/>
    <dgm:cxn modelId="{840B49F7-5716-4074-8CD0-C1ECBE47F6CA}" type="presOf" srcId="{05F2AF1D-AAEC-4026-9A7F-DC961D760361}" destId="{FB39EC67-F196-4870-B00E-E3C3F06844C5}" srcOrd="1" destOrd="0" presId="urn:microsoft.com/office/officeart/2005/8/layout/orgChart1"/>
    <dgm:cxn modelId="{DA13BA4E-6C0A-4EB5-AA60-2B50349F1F47}" type="presParOf" srcId="{A0811101-936B-463F-ADC9-88886E303DE9}" destId="{D582C8D2-0BB6-4AA2-AFF7-820A24CBB3DE}" srcOrd="0" destOrd="0" presId="urn:microsoft.com/office/officeart/2005/8/layout/orgChart1"/>
    <dgm:cxn modelId="{8DA8E9FE-D5E4-4C80-8785-67C4AA49F9DF}" type="presParOf" srcId="{D582C8D2-0BB6-4AA2-AFF7-820A24CBB3DE}" destId="{E4FDFE97-9D7A-42FC-907B-64F7C826B89F}" srcOrd="0" destOrd="0" presId="urn:microsoft.com/office/officeart/2005/8/layout/orgChart1"/>
    <dgm:cxn modelId="{09F89EEF-3A41-4718-BC60-9B7C2DA6B476}" type="presParOf" srcId="{E4FDFE97-9D7A-42FC-907B-64F7C826B89F}" destId="{6EEFF3D6-EB97-4D4C-95FF-7FB5F25E5C91}" srcOrd="0" destOrd="0" presId="urn:microsoft.com/office/officeart/2005/8/layout/orgChart1"/>
    <dgm:cxn modelId="{95BC2F85-EF86-4B0C-B6F3-180FAE487A78}" type="presParOf" srcId="{E4FDFE97-9D7A-42FC-907B-64F7C826B89F}" destId="{FB39EC67-F196-4870-B00E-E3C3F06844C5}" srcOrd="1" destOrd="0" presId="urn:microsoft.com/office/officeart/2005/8/layout/orgChart1"/>
    <dgm:cxn modelId="{C78975E7-8B7F-4658-AE90-710041DF167A}" type="presParOf" srcId="{D582C8D2-0BB6-4AA2-AFF7-820A24CBB3DE}" destId="{610893FA-BA20-4AB0-83F3-999FA3620E3E}" srcOrd="1" destOrd="0" presId="urn:microsoft.com/office/officeart/2005/8/layout/orgChart1"/>
    <dgm:cxn modelId="{08339D36-4EAC-414D-913A-57DBBF3BF10E}" type="presParOf" srcId="{610893FA-BA20-4AB0-83F3-999FA3620E3E}" destId="{BABF9915-3482-4157-8E9F-37346A7121CB}" srcOrd="0" destOrd="0" presId="urn:microsoft.com/office/officeart/2005/8/layout/orgChart1"/>
    <dgm:cxn modelId="{364944E8-3431-4BB3-8462-A8D1D7277C23}" type="presParOf" srcId="{610893FA-BA20-4AB0-83F3-999FA3620E3E}" destId="{B21D085B-BDEB-4640-8D87-F7B757B5960C}" srcOrd="1" destOrd="0" presId="urn:microsoft.com/office/officeart/2005/8/layout/orgChart1"/>
    <dgm:cxn modelId="{24FF17D6-AFC3-47FF-89C0-082AC27E2EBE}" type="presParOf" srcId="{B21D085B-BDEB-4640-8D87-F7B757B5960C}" destId="{138C162B-5204-4376-8A7D-6E854961056C}" srcOrd="0" destOrd="0" presId="urn:microsoft.com/office/officeart/2005/8/layout/orgChart1"/>
    <dgm:cxn modelId="{086D93F2-B113-44D2-B0F5-64B0EAB3DF57}" type="presParOf" srcId="{138C162B-5204-4376-8A7D-6E854961056C}" destId="{C3D3CC66-59FE-4C6E-B593-3F826AAE7279}" srcOrd="0" destOrd="0" presId="urn:microsoft.com/office/officeart/2005/8/layout/orgChart1"/>
    <dgm:cxn modelId="{97530333-090C-427F-842E-CDA58C174FB4}" type="presParOf" srcId="{138C162B-5204-4376-8A7D-6E854961056C}" destId="{BC8EFDA7-CD4A-4AF7-98F9-3C89D24C4902}" srcOrd="1" destOrd="0" presId="urn:microsoft.com/office/officeart/2005/8/layout/orgChart1"/>
    <dgm:cxn modelId="{C665B964-C370-401E-81A7-968E0E2D328F}" type="presParOf" srcId="{B21D085B-BDEB-4640-8D87-F7B757B5960C}" destId="{1F88A9B9-819A-4B58-AFBA-1B736C35E3D6}" srcOrd="1" destOrd="0" presId="urn:microsoft.com/office/officeart/2005/8/layout/orgChart1"/>
    <dgm:cxn modelId="{4D03912A-9911-436F-B922-CD32863130F7}" type="presParOf" srcId="{B21D085B-BDEB-4640-8D87-F7B757B5960C}" destId="{69C81AA7-B421-4EC7-B86B-487706975109}" srcOrd="2" destOrd="0" presId="urn:microsoft.com/office/officeart/2005/8/layout/orgChart1"/>
    <dgm:cxn modelId="{DC4F8E56-F3E3-42E7-A72E-2C0AC78A327E}" type="presParOf" srcId="{610893FA-BA20-4AB0-83F3-999FA3620E3E}" destId="{5F7789F9-32A2-4A82-A8BF-013EB314EAE5}" srcOrd="2" destOrd="0" presId="urn:microsoft.com/office/officeart/2005/8/layout/orgChart1"/>
    <dgm:cxn modelId="{C5E656D1-C61D-4161-A0AE-EDCBC3FEDABD}" type="presParOf" srcId="{610893FA-BA20-4AB0-83F3-999FA3620E3E}" destId="{3016D7E7-D21B-4F3D-98AE-5AC83CAE1337}" srcOrd="3" destOrd="0" presId="urn:microsoft.com/office/officeart/2005/8/layout/orgChart1"/>
    <dgm:cxn modelId="{B69D70E0-2DF3-4FFB-A902-C84BEFC901D4}" type="presParOf" srcId="{3016D7E7-D21B-4F3D-98AE-5AC83CAE1337}" destId="{6A0B51B7-E17C-495B-8DC3-8EFC32A6BA9E}" srcOrd="0" destOrd="0" presId="urn:microsoft.com/office/officeart/2005/8/layout/orgChart1"/>
    <dgm:cxn modelId="{C85C24C9-8EEF-4A14-A118-A3EDE5EECC5A}" type="presParOf" srcId="{6A0B51B7-E17C-495B-8DC3-8EFC32A6BA9E}" destId="{4CF48D21-4CE4-496E-911E-25ACBDBA5B42}" srcOrd="0" destOrd="0" presId="urn:microsoft.com/office/officeart/2005/8/layout/orgChart1"/>
    <dgm:cxn modelId="{17FDB15A-53D3-41CB-B9B2-89840F956715}" type="presParOf" srcId="{6A0B51B7-E17C-495B-8DC3-8EFC32A6BA9E}" destId="{1538AD23-1F7A-403D-8365-FFBC7A6EE197}" srcOrd="1" destOrd="0" presId="urn:microsoft.com/office/officeart/2005/8/layout/orgChart1"/>
    <dgm:cxn modelId="{257B9C05-ED65-4409-9F60-8B1953F70DAF}" type="presParOf" srcId="{3016D7E7-D21B-4F3D-98AE-5AC83CAE1337}" destId="{65973F84-6071-4479-9B79-8CC9044ECE11}" srcOrd="1" destOrd="0" presId="urn:microsoft.com/office/officeart/2005/8/layout/orgChart1"/>
    <dgm:cxn modelId="{C375AFD1-DCF0-4399-94E5-D8D0BC0A7F2F}" type="presParOf" srcId="{3016D7E7-D21B-4F3D-98AE-5AC83CAE1337}" destId="{4DD9513D-C37E-4BD0-AEFF-358900167DEE}" srcOrd="2" destOrd="0" presId="urn:microsoft.com/office/officeart/2005/8/layout/orgChart1"/>
    <dgm:cxn modelId="{4C3391E6-04AB-45ED-8776-DDCEE734FA3C}" type="presParOf" srcId="{610893FA-BA20-4AB0-83F3-999FA3620E3E}" destId="{D62EE194-B9A3-47D0-9ED3-229326F885AE}" srcOrd="4" destOrd="0" presId="urn:microsoft.com/office/officeart/2005/8/layout/orgChart1"/>
    <dgm:cxn modelId="{7523BA09-15B4-4834-937E-82EDA7090613}" type="presParOf" srcId="{610893FA-BA20-4AB0-83F3-999FA3620E3E}" destId="{C8A6ACAB-E17E-4220-B7A9-75A552F82BB8}" srcOrd="5" destOrd="0" presId="urn:microsoft.com/office/officeart/2005/8/layout/orgChart1"/>
    <dgm:cxn modelId="{00451D0A-85F6-4927-A646-F49EA8D5FA10}" type="presParOf" srcId="{C8A6ACAB-E17E-4220-B7A9-75A552F82BB8}" destId="{163081FA-C7C4-4880-B691-6C9B846D545B}" srcOrd="0" destOrd="0" presId="urn:microsoft.com/office/officeart/2005/8/layout/orgChart1"/>
    <dgm:cxn modelId="{73325A25-46CE-4204-9E07-C0DE01AC75EB}" type="presParOf" srcId="{163081FA-C7C4-4880-B691-6C9B846D545B}" destId="{E2413C7E-22EF-4669-833D-A3AD68888DDC}" srcOrd="0" destOrd="0" presId="urn:microsoft.com/office/officeart/2005/8/layout/orgChart1"/>
    <dgm:cxn modelId="{3DE75546-71FA-4722-8E37-0E14B4766784}" type="presParOf" srcId="{163081FA-C7C4-4880-B691-6C9B846D545B}" destId="{CDD37D03-22BF-43CA-8B18-E2E03859B919}" srcOrd="1" destOrd="0" presId="urn:microsoft.com/office/officeart/2005/8/layout/orgChart1"/>
    <dgm:cxn modelId="{EC280698-00F4-4649-B455-F55A4C016271}" type="presParOf" srcId="{C8A6ACAB-E17E-4220-B7A9-75A552F82BB8}" destId="{435710D9-7CE8-448E-8A75-195254F27204}" srcOrd="1" destOrd="0" presId="urn:microsoft.com/office/officeart/2005/8/layout/orgChart1"/>
    <dgm:cxn modelId="{9E2E9170-C95B-4E3D-A7BB-1858CB4EDE13}" type="presParOf" srcId="{C8A6ACAB-E17E-4220-B7A9-75A552F82BB8}" destId="{E93EB49E-22D4-4C52-A6B6-74F50E2D0F8D}" srcOrd="2" destOrd="0" presId="urn:microsoft.com/office/officeart/2005/8/layout/orgChart1"/>
    <dgm:cxn modelId="{67328C35-2BFD-470E-AD5F-021965B4F97A}" type="presParOf" srcId="{D582C8D2-0BB6-4AA2-AFF7-820A24CBB3DE}" destId="{82DD51A5-DD06-4ED8-8EC2-13CC24E379F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1DB960-F9B3-4757-97B4-C463A8E93F5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E7FAC27-D689-4879-A44C-311732F65C27}">
      <dgm:prSet phldrT="[Text]"/>
      <dgm:spPr/>
      <dgm:t>
        <a:bodyPr/>
        <a:lstStyle/>
        <a:p>
          <a:r>
            <a:rPr lang="en-US" dirty="0"/>
            <a:t>Financial</a:t>
          </a:r>
        </a:p>
      </dgm:t>
    </dgm:pt>
    <dgm:pt modelId="{97532ED5-DC30-4392-BCAA-48A483F3CD19}" type="parTrans" cxnId="{0A758D43-A104-45C9-A7AD-78EE965F91AD}">
      <dgm:prSet/>
      <dgm:spPr/>
      <dgm:t>
        <a:bodyPr/>
        <a:lstStyle/>
        <a:p>
          <a:endParaRPr lang="en-US"/>
        </a:p>
      </dgm:t>
    </dgm:pt>
    <dgm:pt modelId="{13B14DC9-33F8-4721-A4E8-F5A894334099}" type="sibTrans" cxnId="{0A758D43-A104-45C9-A7AD-78EE965F91AD}">
      <dgm:prSet/>
      <dgm:spPr/>
      <dgm:t>
        <a:bodyPr/>
        <a:lstStyle/>
        <a:p>
          <a:endParaRPr lang="en-US"/>
        </a:p>
      </dgm:t>
    </dgm:pt>
    <dgm:pt modelId="{EAB3C22E-9D90-48F5-B8CA-7F172DBE1E09}">
      <dgm:prSet phldrT="[Text]"/>
      <dgm:spPr/>
      <dgm:t>
        <a:bodyPr/>
        <a:lstStyle/>
        <a:p>
          <a:r>
            <a:rPr lang="en-US" dirty="0"/>
            <a:t>Federal Trade Commission Act</a:t>
          </a:r>
        </a:p>
      </dgm:t>
    </dgm:pt>
    <dgm:pt modelId="{4BD5E913-B859-413E-BC14-35BCD26C50C9}" type="parTrans" cxnId="{A4031B17-A19D-4999-A4FC-730163B8A1DE}">
      <dgm:prSet/>
      <dgm:spPr/>
      <dgm:t>
        <a:bodyPr/>
        <a:lstStyle/>
        <a:p>
          <a:endParaRPr lang="en-US"/>
        </a:p>
      </dgm:t>
    </dgm:pt>
    <dgm:pt modelId="{C3A28C6D-8F0F-47E0-8353-8907A97457DE}" type="sibTrans" cxnId="{A4031B17-A19D-4999-A4FC-730163B8A1DE}">
      <dgm:prSet/>
      <dgm:spPr/>
      <dgm:t>
        <a:bodyPr/>
        <a:lstStyle/>
        <a:p>
          <a:endParaRPr lang="en-US"/>
        </a:p>
      </dgm:t>
    </dgm:pt>
    <dgm:pt modelId="{27475852-F1EA-4514-BE12-94160F729C91}">
      <dgm:prSet phldrT="[Text]"/>
      <dgm:spPr/>
      <dgm:t>
        <a:bodyPr/>
        <a:lstStyle/>
        <a:p>
          <a:r>
            <a:rPr lang="en-US" dirty="0"/>
            <a:t>Medical</a:t>
          </a:r>
        </a:p>
      </dgm:t>
    </dgm:pt>
    <dgm:pt modelId="{0A59B26C-A508-451D-92DB-6310103F3FB8}" type="parTrans" cxnId="{90128DC1-5AAF-4DB3-A888-DECBF2B96A23}">
      <dgm:prSet/>
      <dgm:spPr/>
      <dgm:t>
        <a:bodyPr/>
        <a:lstStyle/>
        <a:p>
          <a:endParaRPr lang="en-US"/>
        </a:p>
      </dgm:t>
    </dgm:pt>
    <dgm:pt modelId="{C0428225-CC83-40B7-A157-0FEDC67C99DF}" type="sibTrans" cxnId="{90128DC1-5AAF-4DB3-A888-DECBF2B96A23}">
      <dgm:prSet/>
      <dgm:spPr/>
      <dgm:t>
        <a:bodyPr/>
        <a:lstStyle/>
        <a:p>
          <a:endParaRPr lang="en-US"/>
        </a:p>
      </dgm:t>
    </dgm:pt>
    <dgm:pt modelId="{A0A5B273-D9C9-4A4B-B49B-D36815A0C091}">
      <dgm:prSet phldrT="[Text]"/>
      <dgm:spPr/>
      <dgm:t>
        <a:bodyPr/>
        <a:lstStyle/>
        <a:p>
          <a:r>
            <a:rPr lang="en-US" dirty="0"/>
            <a:t>Health Insurance Portability and Accountability Act (HIPAA)</a:t>
          </a:r>
        </a:p>
      </dgm:t>
    </dgm:pt>
    <dgm:pt modelId="{15817496-ED64-4320-9843-957A6C0EC1BD}" type="parTrans" cxnId="{236E9803-B37C-4D7F-BB69-C94A3E8DD8D2}">
      <dgm:prSet/>
      <dgm:spPr/>
      <dgm:t>
        <a:bodyPr/>
        <a:lstStyle/>
        <a:p>
          <a:endParaRPr lang="en-US"/>
        </a:p>
      </dgm:t>
    </dgm:pt>
    <dgm:pt modelId="{74C76439-90ED-4EE6-AF6F-CEF4A7E077DE}" type="sibTrans" cxnId="{236E9803-B37C-4D7F-BB69-C94A3E8DD8D2}">
      <dgm:prSet/>
      <dgm:spPr/>
      <dgm:t>
        <a:bodyPr/>
        <a:lstStyle/>
        <a:p>
          <a:endParaRPr lang="en-US"/>
        </a:p>
      </dgm:t>
    </dgm:pt>
    <dgm:pt modelId="{4C3ACA18-BCEE-44BB-94A9-4DCBB3B8145B}">
      <dgm:prSet phldrT="[Text]"/>
      <dgm:spPr/>
      <dgm:t>
        <a:bodyPr/>
        <a:lstStyle/>
        <a:p>
          <a:r>
            <a:rPr lang="en-US" dirty="0"/>
            <a:t>PII</a:t>
          </a:r>
        </a:p>
      </dgm:t>
    </dgm:pt>
    <dgm:pt modelId="{5B8344AE-14F6-46E5-B37E-13D310D85D23}" type="parTrans" cxnId="{9D34FE8E-50A4-49C9-9632-9293FC201117}">
      <dgm:prSet/>
      <dgm:spPr/>
      <dgm:t>
        <a:bodyPr/>
        <a:lstStyle/>
        <a:p>
          <a:endParaRPr lang="en-US"/>
        </a:p>
      </dgm:t>
    </dgm:pt>
    <dgm:pt modelId="{5F4D20A2-C610-412A-93FB-29F774B78BE1}" type="sibTrans" cxnId="{9D34FE8E-50A4-49C9-9632-9293FC201117}">
      <dgm:prSet/>
      <dgm:spPr/>
      <dgm:t>
        <a:bodyPr/>
        <a:lstStyle/>
        <a:p>
          <a:endParaRPr lang="en-US"/>
        </a:p>
      </dgm:t>
    </dgm:pt>
    <dgm:pt modelId="{98F31388-6AA7-4292-A6C8-06E6EDFFF03D}">
      <dgm:prSet phldrT="[Text]"/>
      <dgm:spPr/>
      <dgm:t>
        <a:bodyPr/>
        <a:lstStyle/>
        <a:p>
          <a:r>
            <a:rPr lang="en-US" dirty="0"/>
            <a:t>Family Educational Rights and Privacy Act (FERPA)</a:t>
          </a:r>
        </a:p>
      </dgm:t>
    </dgm:pt>
    <dgm:pt modelId="{F23993A4-92D9-4C5E-8B70-1A4EBFB5D8B7}" type="parTrans" cxnId="{37F674DB-D643-4AA6-8C48-1D80C7E3F6C6}">
      <dgm:prSet/>
      <dgm:spPr/>
      <dgm:t>
        <a:bodyPr/>
        <a:lstStyle/>
        <a:p>
          <a:endParaRPr lang="en-US"/>
        </a:p>
      </dgm:t>
    </dgm:pt>
    <dgm:pt modelId="{FC7A85AC-17EA-4F35-B65B-D2C3DCBE183F}" type="sibTrans" cxnId="{37F674DB-D643-4AA6-8C48-1D80C7E3F6C6}">
      <dgm:prSet/>
      <dgm:spPr/>
      <dgm:t>
        <a:bodyPr/>
        <a:lstStyle/>
        <a:p>
          <a:endParaRPr lang="en-US"/>
        </a:p>
      </dgm:t>
    </dgm:pt>
    <dgm:pt modelId="{E009FEE5-89BA-45ED-929B-41A30F125761}">
      <dgm:prSet phldrT="[Text]"/>
      <dgm:spPr/>
      <dgm:t>
        <a:bodyPr/>
        <a:lstStyle/>
        <a:p>
          <a:r>
            <a:rPr lang="en-US" dirty="0"/>
            <a:t>State Laws</a:t>
          </a:r>
        </a:p>
      </dgm:t>
    </dgm:pt>
    <dgm:pt modelId="{9F435387-B21A-4CAF-8616-53169BF20896}" type="parTrans" cxnId="{48981401-39E3-4D6A-8F7E-91338209930F}">
      <dgm:prSet/>
      <dgm:spPr/>
      <dgm:t>
        <a:bodyPr/>
        <a:lstStyle/>
        <a:p>
          <a:endParaRPr lang="en-US"/>
        </a:p>
      </dgm:t>
    </dgm:pt>
    <dgm:pt modelId="{D73AF319-7833-4740-9D95-F4D584FE4734}" type="sibTrans" cxnId="{48981401-39E3-4D6A-8F7E-91338209930F}">
      <dgm:prSet/>
      <dgm:spPr/>
      <dgm:t>
        <a:bodyPr/>
        <a:lstStyle/>
        <a:p>
          <a:endParaRPr lang="en-US"/>
        </a:p>
      </dgm:t>
    </dgm:pt>
    <dgm:pt modelId="{B9AD00B2-EEC4-4FE5-97B5-1430924D3121}">
      <dgm:prSet/>
      <dgm:spPr/>
      <dgm:t>
        <a:bodyPr/>
        <a:lstStyle/>
        <a:p>
          <a:r>
            <a:rPr lang="en-US" dirty="0"/>
            <a:t>Financial Services Modernization Act (Gramm-Leach-Bliley Act (GLB))</a:t>
          </a:r>
        </a:p>
      </dgm:t>
    </dgm:pt>
    <dgm:pt modelId="{2FFEB9DE-95D3-4E39-BA5A-1B301430133B}" type="parTrans" cxnId="{F6D46BA8-382B-4823-8E44-735D2FF0E8FF}">
      <dgm:prSet/>
      <dgm:spPr/>
      <dgm:t>
        <a:bodyPr/>
        <a:lstStyle/>
        <a:p>
          <a:endParaRPr lang="en-US"/>
        </a:p>
      </dgm:t>
    </dgm:pt>
    <dgm:pt modelId="{F742FFF8-7804-4D23-91A0-66A98F39C631}" type="sibTrans" cxnId="{F6D46BA8-382B-4823-8E44-735D2FF0E8FF}">
      <dgm:prSet/>
      <dgm:spPr/>
      <dgm:t>
        <a:bodyPr/>
        <a:lstStyle/>
        <a:p>
          <a:endParaRPr lang="en-US"/>
        </a:p>
      </dgm:t>
    </dgm:pt>
    <dgm:pt modelId="{39D0D774-211E-4801-8198-ED7E0C3A6AE9}">
      <dgm:prSet/>
      <dgm:spPr/>
      <dgm:t>
        <a:bodyPr/>
        <a:lstStyle/>
        <a:p>
          <a:r>
            <a:rPr lang="en-US" dirty="0"/>
            <a:t>Children’s Online Privacy Protection Act (COPPA)</a:t>
          </a:r>
        </a:p>
      </dgm:t>
    </dgm:pt>
    <dgm:pt modelId="{0B3D8F2B-350F-49F1-B381-B3F94288E56C}" type="parTrans" cxnId="{6C831AFF-9CEC-45D9-ACF2-F22F66A7E7DB}">
      <dgm:prSet/>
      <dgm:spPr/>
      <dgm:t>
        <a:bodyPr/>
        <a:lstStyle/>
        <a:p>
          <a:endParaRPr lang="en-US"/>
        </a:p>
      </dgm:t>
    </dgm:pt>
    <dgm:pt modelId="{615DA260-C605-4760-B761-C6928F6CCE56}" type="sibTrans" cxnId="{6C831AFF-9CEC-45D9-ACF2-F22F66A7E7DB}">
      <dgm:prSet/>
      <dgm:spPr/>
      <dgm:t>
        <a:bodyPr/>
        <a:lstStyle/>
        <a:p>
          <a:endParaRPr lang="en-US"/>
        </a:p>
      </dgm:t>
    </dgm:pt>
    <dgm:pt modelId="{C4065E24-B72E-4B09-90AC-58A6FC1D40DA}" type="pres">
      <dgm:prSet presAssocID="{D51DB960-F9B3-4757-97B4-C463A8E93F50}" presName="Name0" presStyleCnt="0">
        <dgm:presLayoutVars>
          <dgm:dir/>
          <dgm:animLvl val="lvl"/>
          <dgm:resizeHandles val="exact"/>
        </dgm:presLayoutVars>
      </dgm:prSet>
      <dgm:spPr/>
      <dgm:t>
        <a:bodyPr/>
        <a:lstStyle/>
        <a:p>
          <a:endParaRPr lang="en-US"/>
        </a:p>
      </dgm:t>
    </dgm:pt>
    <dgm:pt modelId="{19A39C59-E035-4035-B9A3-0BBF7DB0FD58}" type="pres">
      <dgm:prSet presAssocID="{0E7FAC27-D689-4879-A44C-311732F65C27}" presName="composite" presStyleCnt="0"/>
      <dgm:spPr/>
    </dgm:pt>
    <dgm:pt modelId="{5388054B-00F7-456A-BA56-34490BC47784}" type="pres">
      <dgm:prSet presAssocID="{0E7FAC27-D689-4879-A44C-311732F65C27}" presName="parTx" presStyleLbl="alignNode1" presStyleIdx="0" presStyleCnt="3">
        <dgm:presLayoutVars>
          <dgm:chMax val="0"/>
          <dgm:chPref val="0"/>
          <dgm:bulletEnabled val="1"/>
        </dgm:presLayoutVars>
      </dgm:prSet>
      <dgm:spPr/>
      <dgm:t>
        <a:bodyPr/>
        <a:lstStyle/>
        <a:p>
          <a:endParaRPr lang="en-US"/>
        </a:p>
      </dgm:t>
    </dgm:pt>
    <dgm:pt modelId="{DDC2466F-D677-4D93-ABA4-5DF6B8B2014E}" type="pres">
      <dgm:prSet presAssocID="{0E7FAC27-D689-4879-A44C-311732F65C27}" presName="desTx" presStyleLbl="alignAccFollowNode1" presStyleIdx="0" presStyleCnt="3">
        <dgm:presLayoutVars>
          <dgm:bulletEnabled val="1"/>
        </dgm:presLayoutVars>
      </dgm:prSet>
      <dgm:spPr/>
      <dgm:t>
        <a:bodyPr/>
        <a:lstStyle/>
        <a:p>
          <a:endParaRPr lang="en-US"/>
        </a:p>
      </dgm:t>
    </dgm:pt>
    <dgm:pt modelId="{C522DFE9-2E7C-437E-ABCD-00131C381A3D}" type="pres">
      <dgm:prSet presAssocID="{13B14DC9-33F8-4721-A4E8-F5A894334099}" presName="space" presStyleCnt="0"/>
      <dgm:spPr/>
    </dgm:pt>
    <dgm:pt modelId="{EFF079D6-2B42-4E59-AFB1-E9ECC2E4ECE5}" type="pres">
      <dgm:prSet presAssocID="{27475852-F1EA-4514-BE12-94160F729C91}" presName="composite" presStyleCnt="0"/>
      <dgm:spPr/>
    </dgm:pt>
    <dgm:pt modelId="{42C365C5-3F99-4381-8CF5-EED2E5FC2083}" type="pres">
      <dgm:prSet presAssocID="{27475852-F1EA-4514-BE12-94160F729C91}" presName="parTx" presStyleLbl="alignNode1" presStyleIdx="1" presStyleCnt="3">
        <dgm:presLayoutVars>
          <dgm:chMax val="0"/>
          <dgm:chPref val="0"/>
          <dgm:bulletEnabled val="1"/>
        </dgm:presLayoutVars>
      </dgm:prSet>
      <dgm:spPr/>
      <dgm:t>
        <a:bodyPr/>
        <a:lstStyle/>
        <a:p>
          <a:endParaRPr lang="en-US"/>
        </a:p>
      </dgm:t>
    </dgm:pt>
    <dgm:pt modelId="{BF5C3EAB-AA2A-4585-B79F-5054D902D1DE}" type="pres">
      <dgm:prSet presAssocID="{27475852-F1EA-4514-BE12-94160F729C91}" presName="desTx" presStyleLbl="alignAccFollowNode1" presStyleIdx="1" presStyleCnt="3">
        <dgm:presLayoutVars>
          <dgm:bulletEnabled val="1"/>
        </dgm:presLayoutVars>
      </dgm:prSet>
      <dgm:spPr/>
      <dgm:t>
        <a:bodyPr/>
        <a:lstStyle/>
        <a:p>
          <a:endParaRPr lang="en-US"/>
        </a:p>
      </dgm:t>
    </dgm:pt>
    <dgm:pt modelId="{6455AFF5-20A1-4BBE-979E-CFC3804E4AB0}" type="pres">
      <dgm:prSet presAssocID="{C0428225-CC83-40B7-A157-0FEDC67C99DF}" presName="space" presStyleCnt="0"/>
      <dgm:spPr/>
    </dgm:pt>
    <dgm:pt modelId="{21303981-7DF1-4492-AB59-475C05DD18AE}" type="pres">
      <dgm:prSet presAssocID="{4C3ACA18-BCEE-44BB-94A9-4DCBB3B8145B}" presName="composite" presStyleCnt="0"/>
      <dgm:spPr/>
    </dgm:pt>
    <dgm:pt modelId="{E013A330-17B2-412E-99B8-7D446D3668ED}" type="pres">
      <dgm:prSet presAssocID="{4C3ACA18-BCEE-44BB-94A9-4DCBB3B8145B}" presName="parTx" presStyleLbl="alignNode1" presStyleIdx="2" presStyleCnt="3">
        <dgm:presLayoutVars>
          <dgm:chMax val="0"/>
          <dgm:chPref val="0"/>
          <dgm:bulletEnabled val="1"/>
        </dgm:presLayoutVars>
      </dgm:prSet>
      <dgm:spPr/>
      <dgm:t>
        <a:bodyPr/>
        <a:lstStyle/>
        <a:p>
          <a:endParaRPr lang="en-US"/>
        </a:p>
      </dgm:t>
    </dgm:pt>
    <dgm:pt modelId="{EB7E0B10-C213-4A05-9D79-F881326D7A04}" type="pres">
      <dgm:prSet presAssocID="{4C3ACA18-BCEE-44BB-94A9-4DCBB3B8145B}" presName="desTx" presStyleLbl="alignAccFollowNode1" presStyleIdx="2" presStyleCnt="3">
        <dgm:presLayoutVars>
          <dgm:bulletEnabled val="1"/>
        </dgm:presLayoutVars>
      </dgm:prSet>
      <dgm:spPr/>
      <dgm:t>
        <a:bodyPr/>
        <a:lstStyle/>
        <a:p>
          <a:endParaRPr lang="en-US"/>
        </a:p>
      </dgm:t>
    </dgm:pt>
  </dgm:ptLst>
  <dgm:cxnLst>
    <dgm:cxn modelId="{B2E6A86D-F10A-468C-9EB0-D1730597414F}" type="presOf" srcId="{39D0D774-211E-4801-8198-ED7E0C3A6AE9}" destId="{EB7E0B10-C213-4A05-9D79-F881326D7A04}" srcOrd="0" destOrd="1" presId="urn:microsoft.com/office/officeart/2005/8/layout/hList1"/>
    <dgm:cxn modelId="{0A758D43-A104-45C9-A7AD-78EE965F91AD}" srcId="{D51DB960-F9B3-4757-97B4-C463A8E93F50}" destId="{0E7FAC27-D689-4879-A44C-311732F65C27}" srcOrd="0" destOrd="0" parTransId="{97532ED5-DC30-4392-BCAA-48A483F3CD19}" sibTransId="{13B14DC9-33F8-4721-A4E8-F5A894334099}"/>
    <dgm:cxn modelId="{A4031B17-A19D-4999-A4FC-730163B8A1DE}" srcId="{0E7FAC27-D689-4879-A44C-311732F65C27}" destId="{EAB3C22E-9D90-48F5-B8CA-7F172DBE1E09}" srcOrd="0" destOrd="0" parTransId="{4BD5E913-B859-413E-BC14-35BCD26C50C9}" sibTransId="{C3A28C6D-8F0F-47E0-8353-8907A97457DE}"/>
    <dgm:cxn modelId="{844289A6-5565-4C55-9EB8-E978F537EAC5}" type="presOf" srcId="{0E7FAC27-D689-4879-A44C-311732F65C27}" destId="{5388054B-00F7-456A-BA56-34490BC47784}" srcOrd="0" destOrd="0" presId="urn:microsoft.com/office/officeart/2005/8/layout/hList1"/>
    <dgm:cxn modelId="{0801F57B-E44F-440E-9AB2-C3394F5EF019}" type="presOf" srcId="{D51DB960-F9B3-4757-97B4-C463A8E93F50}" destId="{C4065E24-B72E-4B09-90AC-58A6FC1D40DA}" srcOrd="0" destOrd="0" presId="urn:microsoft.com/office/officeart/2005/8/layout/hList1"/>
    <dgm:cxn modelId="{9D34FE8E-50A4-49C9-9632-9293FC201117}" srcId="{D51DB960-F9B3-4757-97B4-C463A8E93F50}" destId="{4C3ACA18-BCEE-44BB-94A9-4DCBB3B8145B}" srcOrd="2" destOrd="0" parTransId="{5B8344AE-14F6-46E5-B37E-13D310D85D23}" sibTransId="{5F4D20A2-C610-412A-93FB-29F774B78BE1}"/>
    <dgm:cxn modelId="{38515F68-DA17-4025-8880-DE08E6609699}" type="presOf" srcId="{E009FEE5-89BA-45ED-929B-41A30F125761}" destId="{EB7E0B10-C213-4A05-9D79-F881326D7A04}" srcOrd="0" destOrd="2" presId="urn:microsoft.com/office/officeart/2005/8/layout/hList1"/>
    <dgm:cxn modelId="{CEDE34B6-A249-463F-844F-4FCF65664FDF}" type="presOf" srcId="{98F31388-6AA7-4292-A6C8-06E6EDFFF03D}" destId="{EB7E0B10-C213-4A05-9D79-F881326D7A04}" srcOrd="0" destOrd="0" presId="urn:microsoft.com/office/officeart/2005/8/layout/hList1"/>
    <dgm:cxn modelId="{BF32815F-053E-4F4C-A24B-AECB6E9C7E50}" type="presOf" srcId="{B9AD00B2-EEC4-4FE5-97B5-1430924D3121}" destId="{DDC2466F-D677-4D93-ABA4-5DF6B8B2014E}" srcOrd="0" destOrd="1" presId="urn:microsoft.com/office/officeart/2005/8/layout/hList1"/>
    <dgm:cxn modelId="{37F674DB-D643-4AA6-8C48-1D80C7E3F6C6}" srcId="{4C3ACA18-BCEE-44BB-94A9-4DCBB3B8145B}" destId="{98F31388-6AA7-4292-A6C8-06E6EDFFF03D}" srcOrd="0" destOrd="0" parTransId="{F23993A4-92D9-4C5E-8B70-1A4EBFB5D8B7}" sibTransId="{FC7A85AC-17EA-4F35-B65B-D2C3DCBE183F}"/>
    <dgm:cxn modelId="{4C1772F5-719C-4E36-A2E1-0ED9005C7F30}" type="presOf" srcId="{EAB3C22E-9D90-48F5-B8CA-7F172DBE1E09}" destId="{DDC2466F-D677-4D93-ABA4-5DF6B8B2014E}" srcOrd="0" destOrd="0" presId="urn:microsoft.com/office/officeart/2005/8/layout/hList1"/>
    <dgm:cxn modelId="{8ED70E18-EED6-4E52-A1E9-FF71A602A781}" type="presOf" srcId="{27475852-F1EA-4514-BE12-94160F729C91}" destId="{42C365C5-3F99-4381-8CF5-EED2E5FC2083}" srcOrd="0" destOrd="0" presId="urn:microsoft.com/office/officeart/2005/8/layout/hList1"/>
    <dgm:cxn modelId="{236E9803-B37C-4D7F-BB69-C94A3E8DD8D2}" srcId="{27475852-F1EA-4514-BE12-94160F729C91}" destId="{A0A5B273-D9C9-4A4B-B49B-D36815A0C091}" srcOrd="0" destOrd="0" parTransId="{15817496-ED64-4320-9843-957A6C0EC1BD}" sibTransId="{74C76439-90ED-4EE6-AF6F-CEF4A7E077DE}"/>
    <dgm:cxn modelId="{90128DC1-5AAF-4DB3-A888-DECBF2B96A23}" srcId="{D51DB960-F9B3-4757-97B4-C463A8E93F50}" destId="{27475852-F1EA-4514-BE12-94160F729C91}" srcOrd="1" destOrd="0" parTransId="{0A59B26C-A508-451D-92DB-6310103F3FB8}" sibTransId="{C0428225-CC83-40B7-A157-0FEDC67C99DF}"/>
    <dgm:cxn modelId="{6C831AFF-9CEC-45D9-ACF2-F22F66A7E7DB}" srcId="{4C3ACA18-BCEE-44BB-94A9-4DCBB3B8145B}" destId="{39D0D774-211E-4801-8198-ED7E0C3A6AE9}" srcOrd="1" destOrd="0" parTransId="{0B3D8F2B-350F-49F1-B381-B3F94288E56C}" sibTransId="{615DA260-C605-4760-B761-C6928F6CCE56}"/>
    <dgm:cxn modelId="{48981401-39E3-4D6A-8F7E-91338209930F}" srcId="{4C3ACA18-BCEE-44BB-94A9-4DCBB3B8145B}" destId="{E009FEE5-89BA-45ED-929B-41A30F125761}" srcOrd="2" destOrd="0" parTransId="{9F435387-B21A-4CAF-8616-53169BF20896}" sibTransId="{D73AF319-7833-4740-9D95-F4D584FE4734}"/>
    <dgm:cxn modelId="{E72D546F-884A-4FBC-8962-E42C0076595C}" type="presOf" srcId="{A0A5B273-D9C9-4A4B-B49B-D36815A0C091}" destId="{BF5C3EAB-AA2A-4585-B79F-5054D902D1DE}" srcOrd="0" destOrd="0" presId="urn:microsoft.com/office/officeart/2005/8/layout/hList1"/>
    <dgm:cxn modelId="{F6D46BA8-382B-4823-8E44-735D2FF0E8FF}" srcId="{0E7FAC27-D689-4879-A44C-311732F65C27}" destId="{B9AD00B2-EEC4-4FE5-97B5-1430924D3121}" srcOrd="1" destOrd="0" parTransId="{2FFEB9DE-95D3-4E39-BA5A-1B301430133B}" sibTransId="{F742FFF8-7804-4D23-91A0-66A98F39C631}"/>
    <dgm:cxn modelId="{11877251-3AD6-4B03-B5D7-6F952CB7FFC2}" type="presOf" srcId="{4C3ACA18-BCEE-44BB-94A9-4DCBB3B8145B}" destId="{E013A330-17B2-412E-99B8-7D446D3668ED}" srcOrd="0" destOrd="0" presId="urn:microsoft.com/office/officeart/2005/8/layout/hList1"/>
    <dgm:cxn modelId="{799E1640-1921-4779-86D7-C73315017726}" type="presParOf" srcId="{C4065E24-B72E-4B09-90AC-58A6FC1D40DA}" destId="{19A39C59-E035-4035-B9A3-0BBF7DB0FD58}" srcOrd="0" destOrd="0" presId="urn:microsoft.com/office/officeart/2005/8/layout/hList1"/>
    <dgm:cxn modelId="{C9DC3001-0F7A-4046-864C-373882D225F3}" type="presParOf" srcId="{19A39C59-E035-4035-B9A3-0BBF7DB0FD58}" destId="{5388054B-00F7-456A-BA56-34490BC47784}" srcOrd="0" destOrd="0" presId="urn:microsoft.com/office/officeart/2005/8/layout/hList1"/>
    <dgm:cxn modelId="{D0A8C411-7271-4889-93E7-83C064244F8C}" type="presParOf" srcId="{19A39C59-E035-4035-B9A3-0BBF7DB0FD58}" destId="{DDC2466F-D677-4D93-ABA4-5DF6B8B2014E}" srcOrd="1" destOrd="0" presId="urn:microsoft.com/office/officeart/2005/8/layout/hList1"/>
    <dgm:cxn modelId="{EC54B90F-C874-422C-96BE-33A9B71BC288}" type="presParOf" srcId="{C4065E24-B72E-4B09-90AC-58A6FC1D40DA}" destId="{C522DFE9-2E7C-437E-ABCD-00131C381A3D}" srcOrd="1" destOrd="0" presId="urn:microsoft.com/office/officeart/2005/8/layout/hList1"/>
    <dgm:cxn modelId="{40C61239-347B-4DC5-BF1F-F02E379F56D5}" type="presParOf" srcId="{C4065E24-B72E-4B09-90AC-58A6FC1D40DA}" destId="{EFF079D6-2B42-4E59-AFB1-E9ECC2E4ECE5}" srcOrd="2" destOrd="0" presId="urn:microsoft.com/office/officeart/2005/8/layout/hList1"/>
    <dgm:cxn modelId="{EEFA6901-E2C6-47D5-886F-5C754B320F14}" type="presParOf" srcId="{EFF079D6-2B42-4E59-AFB1-E9ECC2E4ECE5}" destId="{42C365C5-3F99-4381-8CF5-EED2E5FC2083}" srcOrd="0" destOrd="0" presId="urn:microsoft.com/office/officeart/2005/8/layout/hList1"/>
    <dgm:cxn modelId="{D8DFAC80-5830-4D5A-BEB4-52A1191564ED}" type="presParOf" srcId="{EFF079D6-2B42-4E59-AFB1-E9ECC2E4ECE5}" destId="{BF5C3EAB-AA2A-4585-B79F-5054D902D1DE}" srcOrd="1" destOrd="0" presId="urn:microsoft.com/office/officeart/2005/8/layout/hList1"/>
    <dgm:cxn modelId="{BE43A5FC-2D1B-4294-A586-CDA66F003EE4}" type="presParOf" srcId="{C4065E24-B72E-4B09-90AC-58A6FC1D40DA}" destId="{6455AFF5-20A1-4BBE-979E-CFC3804E4AB0}" srcOrd="3" destOrd="0" presId="urn:microsoft.com/office/officeart/2005/8/layout/hList1"/>
    <dgm:cxn modelId="{98EA2253-BC38-40E4-800A-CEFF7646589F}" type="presParOf" srcId="{C4065E24-B72E-4B09-90AC-58A6FC1D40DA}" destId="{21303981-7DF1-4492-AB59-475C05DD18AE}" srcOrd="4" destOrd="0" presId="urn:microsoft.com/office/officeart/2005/8/layout/hList1"/>
    <dgm:cxn modelId="{00CCCF6C-7075-4D3D-A43C-98D3B78977F7}" type="presParOf" srcId="{21303981-7DF1-4492-AB59-475C05DD18AE}" destId="{E013A330-17B2-412E-99B8-7D446D3668ED}" srcOrd="0" destOrd="0" presId="urn:microsoft.com/office/officeart/2005/8/layout/hList1"/>
    <dgm:cxn modelId="{753A1E17-9BA5-4338-B075-00260B879016}" type="presParOf" srcId="{21303981-7DF1-4492-AB59-475C05DD18AE}" destId="{EB7E0B10-C213-4A05-9D79-F881326D7A0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D0EE9-D155-4EF2-A320-D573086AD338}" type="datetimeFigureOut">
              <a:rPr lang="en-US" smtClean="0"/>
              <a:t>8/24/2018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1DFB-AAB2-4FB4-A08B-4F38174FAD63}" type="slidenum">
              <a:rPr lang="en-US" smtClean="0"/>
              <a:t>‹#›</a:t>
            </a:fld>
            <a:endParaRPr lang="en-US"/>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56340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679973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16</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147839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260627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91412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20</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172841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64749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112703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713244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391178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480303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364785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26</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0286369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831985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8208397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3774911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for Prof. Mckenna:</a:t>
            </a:r>
          </a:p>
          <a:p>
            <a:pPr marL="228600" indent="-228600">
              <a:buAutoNum type="arabicPeriod"/>
            </a:pPr>
            <a:r>
              <a:rPr lang="en-US" dirty="0"/>
              <a:t>Learning outcomes</a:t>
            </a:r>
          </a:p>
          <a:p>
            <a:pPr marL="228600" indent="-228600">
              <a:buAutoNum type="arabicPeriod"/>
            </a:pPr>
            <a:r>
              <a:rPr lang="en-US" dirty="0"/>
              <a:t>Assessment questions - MCQs</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32</a:t>
            </a:fld>
            <a:endParaRPr lang="en-US"/>
          </a:p>
        </p:txBody>
      </p:sp>
    </p:spTree>
    <p:extLst>
      <p:ext uri="{BB962C8B-B14F-4D97-AF65-F5344CB8AC3E}">
        <p14:creationId xmlns:p14="http://schemas.microsoft.com/office/powerpoint/2010/main" val="2857002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r>
              <a:rPr lang="en-US" sz="1200" b="0" i="0" kern="1200" dirty="0">
                <a:solidFill>
                  <a:schemeClr val="tx1"/>
                </a:solidFill>
                <a:effectLst/>
                <a:latin typeface="+mn-lt"/>
                <a:ea typeface="+mn-ea"/>
                <a:cs typeface="+mn-cs"/>
              </a:rPr>
              <a:t>National Security Presidential Directive 54/Homeland Security Presidential Directive 23, 2008 https://fas.org/irp/offdocs/nspd/nspd-54.pdf</a:t>
            </a:r>
          </a:p>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139967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97949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121317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346948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386039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51261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967418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5406" y="4010025"/>
            <a:ext cx="4862946" cy="702253"/>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 Overview of Cyberspace</a:t>
            </a:r>
            <a:br>
              <a:rPr lang="en-US" sz="3300" dirty="0"/>
            </a:br>
            <a:r>
              <a:rPr lang="en-US" sz="2700" dirty="0"/>
              <a:t>Week 3: Understanding Cyberspace</a:t>
            </a:r>
            <a:endParaRPr sz="2200" dirty="0"/>
          </a:p>
        </p:txBody>
      </p:sp>
      <p:sp>
        <p:nvSpPr>
          <p:cNvPr id="12290" name="Subtitle 2"/>
          <p:cNvSpPr>
            <a:spLocks noGrp="1"/>
          </p:cNvSpPr>
          <p:nvPr>
            <p:ph type="body" sz="quarter" idx="13"/>
          </p:nvPr>
        </p:nvSpPr>
        <p:spPr>
          <a:xfrm>
            <a:off x="2495406" y="4999038"/>
            <a:ext cx="4992072" cy="235571"/>
          </a:xfrm>
        </p:spPr>
        <p:txBody>
          <a:bodyPr/>
          <a:lstStyle/>
          <a:p>
            <a:pPr eaLnBrk="1" hangingPunct="1"/>
            <a:r>
              <a:rPr lang="en-US" sz="2000" b="1" dirty="0">
                <a:solidFill>
                  <a:srgbClr val="2F5597"/>
                </a:solidFill>
              </a:rPr>
              <a:t>Lesson 5</a:t>
            </a:r>
            <a:r>
              <a:rPr lang="en-US" sz="2000" b="1">
                <a:solidFill>
                  <a:srgbClr val="2F5597"/>
                </a:solidFill>
              </a:rPr>
              <a:t>: </a:t>
            </a:r>
            <a:r>
              <a:rPr lang="en-US" sz="2000" b="1" smtClean="0">
                <a:solidFill>
                  <a:srgbClr val="2F5597"/>
                </a:solidFill>
              </a:rPr>
              <a:t>Advancing Technologies, Data </a:t>
            </a:r>
            <a:r>
              <a:rPr lang="en-US" sz="2000" b="1" dirty="0" smtClean="0">
                <a:solidFill>
                  <a:srgbClr val="2F5597"/>
                </a:solidFill>
              </a:rPr>
              <a:t>Sharing Across Platforms &amp; </a:t>
            </a:r>
            <a:r>
              <a:rPr lang="en-US" sz="2000" b="1" dirty="0">
                <a:solidFill>
                  <a:srgbClr val="2F5597"/>
                </a:solidFill>
              </a:rPr>
              <a:t>Cyber Actors</a:t>
            </a:r>
          </a:p>
        </p:txBody>
      </p:sp>
      <p:sp>
        <p:nvSpPr>
          <p:cNvPr id="4" name="TextBox 3">
            <a:extLst>
              <a:ext uri="{FF2B5EF4-FFF2-40B4-BE49-F238E27FC236}">
                <a16:creationId xmlns:a16="http://schemas.microsoft.com/office/drawing/2014/main" xmlns="" id="{CF6D3F69-2F17-4809-9401-2327F7D88F15}"/>
              </a:ext>
            </a:extLst>
          </p:cNvPr>
          <p:cNvSpPr txBox="1"/>
          <p:nvPr/>
        </p:nvSpPr>
        <p:spPr>
          <a:xfrm>
            <a:off x="2237118" y="5536720"/>
            <a:ext cx="5388633" cy="600164"/>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t>Lesson Author: Anne Toomey McKenna, Distinguished Scholar of Cyber Law &amp; Policy, Penn State's Dickinson Law and Institute for </a:t>
            </a:r>
            <a:r>
              <a:rPr lang="en-US" sz="1100" dirty="0" err="1"/>
              <a:t>CyberScience</a:t>
            </a:r>
            <a:r>
              <a:rPr lang="en-US" sz="1100" dirty="0"/>
              <a:t>. The author wishes to thank Penn State Law </a:t>
            </a:r>
            <a:r>
              <a:rPr lang="en-US" sz="1100" dirty="0" smtClean="0"/>
              <a:t>students </a:t>
            </a:r>
            <a:r>
              <a:rPr lang="en-US" sz="1100" dirty="0"/>
              <a:t>Ann L. </a:t>
            </a:r>
            <a:r>
              <a:rPr lang="en-US" sz="1100" dirty="0" smtClean="0"/>
              <a:t>Mallison and Janvi Shah </a:t>
            </a:r>
            <a:r>
              <a:rPr lang="en-US" sz="1100" dirty="0"/>
              <a:t>for </a:t>
            </a:r>
            <a:r>
              <a:rPr lang="en-US" sz="1100" dirty="0" smtClean="0"/>
              <a:t>their </a:t>
            </a:r>
            <a:r>
              <a:rPr lang="en-US" sz="1100" dirty="0"/>
              <a:t>assistance with this lesson.</a:t>
            </a:r>
          </a:p>
        </p:txBody>
      </p:sp>
    </p:spTree>
    <p:extLst>
      <p:ext uri="{BB962C8B-B14F-4D97-AF65-F5344CB8AC3E}">
        <p14:creationId xmlns:p14="http://schemas.microsoft.com/office/powerpoint/2010/main" val="229351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243910"/>
            <a:ext cx="7886700" cy="1325563"/>
          </a:xfrm>
        </p:spPr>
        <p:txBody>
          <a:bodyPr/>
          <a:lstStyle/>
          <a:p>
            <a:pPr eaLnBrk="1" hangingPunct="1"/>
            <a:r>
              <a:rPr lang="en-US" dirty="0"/>
              <a:t>Smart Communities</a:t>
            </a:r>
            <a:br>
              <a:rPr lang="en-US" dirty="0"/>
            </a:br>
            <a:endParaRPr lang="en-US" dirty="0"/>
          </a:p>
        </p:txBody>
      </p:sp>
      <p:sp>
        <p:nvSpPr>
          <p:cNvPr id="14338" name="Content Placeholder 2"/>
          <p:cNvSpPr>
            <a:spLocks noGrp="1"/>
          </p:cNvSpPr>
          <p:nvPr>
            <p:ph idx="1"/>
          </p:nvPr>
        </p:nvSpPr>
        <p:spPr>
          <a:xfrm>
            <a:off x="588892" y="1323902"/>
            <a:ext cx="8184046" cy="3987939"/>
          </a:xfrm>
        </p:spPr>
        <p:txBody>
          <a:bodyPr/>
          <a:lstStyle/>
          <a:p>
            <a:pPr marL="0" indent="0">
              <a:lnSpc>
                <a:spcPct val="100000"/>
              </a:lnSpc>
              <a:buNone/>
            </a:pPr>
            <a:r>
              <a:rPr lang="en-US" b="1" dirty="0"/>
              <a:t>National Science Foundation - </a:t>
            </a:r>
            <a:r>
              <a:rPr lang="en-US" dirty="0"/>
              <a:t>Smart &amp; Connected Communities (S&amp;CC)</a:t>
            </a:r>
            <a:r>
              <a:rPr lang="en-US" baseline="30000" dirty="0"/>
              <a:t>1</a:t>
            </a:r>
            <a:endParaRPr lang="en-US" b="1" baseline="30000" dirty="0"/>
          </a:p>
          <a:p>
            <a:r>
              <a:rPr lang="en-US" dirty="0"/>
              <a:t>“Cities and communities in the U.S. and around the world are entering a new era of transformational change, in which their inhabitants and the surrounding built and natural environments are increasingly connected by smart technologies, leading to new opportunities for innovation, improved services, and enhanced quality of life.” </a:t>
            </a:r>
          </a:p>
          <a:p>
            <a:r>
              <a:rPr lang="en-US" dirty="0"/>
              <a:t>“The goal of this Smart &amp; Connected Communities (S&amp;CC) solicitation is to support strongly interdisciplinary, integrative research and research capacity-building activities that will improve understanding of smart and connected communities and lead to discoveries that enable sustainable change to enhance community functioning.”</a:t>
            </a:r>
          </a:p>
          <a:p>
            <a:r>
              <a:rPr lang="en-US" dirty="0"/>
              <a:t>The solicitation looks to gather physical and geographically-defined entities, such as towns, cities, or incorporated rural areas, consisting of various populations, with a governance structure and the ability to engage in meaningful ways with the proposed research.</a:t>
            </a:r>
          </a:p>
        </p:txBody>
      </p:sp>
      <p:sp>
        <p:nvSpPr>
          <p:cNvPr id="2" name="TextBox 1">
            <a:extLst>
              <a:ext uri="{FF2B5EF4-FFF2-40B4-BE49-F238E27FC236}">
                <a16:creationId xmlns:a16="http://schemas.microsoft.com/office/drawing/2014/main" xmlns="" id="{2B1C5E5B-F87E-4379-9E5A-5D26C0B85059}"/>
              </a:ext>
            </a:extLst>
          </p:cNvPr>
          <p:cNvSpPr txBox="1"/>
          <p:nvPr/>
        </p:nvSpPr>
        <p:spPr>
          <a:xfrm>
            <a:off x="728869" y="6370454"/>
            <a:ext cx="8044069" cy="246221"/>
          </a:xfrm>
          <a:prstGeom prst="rect">
            <a:avLst/>
          </a:prstGeom>
          <a:noFill/>
        </p:spPr>
        <p:txBody>
          <a:bodyPr wrap="square" rtlCol="0">
            <a:spAutoFit/>
          </a:bodyPr>
          <a:lstStyle/>
          <a:p>
            <a:r>
              <a:rPr lang="en-US" sz="1000" dirty="0"/>
              <a:t>1. https://www.nsf.gov/pubs/2016/nsf16610/nsf16610.htm </a:t>
            </a:r>
          </a:p>
        </p:txBody>
      </p:sp>
      <p:pic>
        <p:nvPicPr>
          <p:cNvPr id="4" name="Picture 3" descr="Image of people holding electronic devices.">
            <a:extLst>
              <a:ext uri="{FF2B5EF4-FFF2-40B4-BE49-F238E27FC236}">
                <a16:creationId xmlns:a16="http://schemas.microsoft.com/office/drawing/2014/main" xmlns="" id="{D115A67B-4D2E-49FA-B208-C76C067122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4697" y="177976"/>
            <a:ext cx="1582287" cy="947143"/>
          </a:xfrm>
          <a:prstGeom prst="rect">
            <a:avLst/>
          </a:prstGeom>
        </p:spPr>
      </p:pic>
    </p:spTree>
    <p:extLst>
      <p:ext uri="{BB962C8B-B14F-4D97-AF65-F5344CB8AC3E}">
        <p14:creationId xmlns:p14="http://schemas.microsoft.com/office/powerpoint/2010/main" val="2902757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Privacy Concerns</a:t>
            </a:r>
            <a:r>
              <a:rPr lang="en-US" baseline="30000" dirty="0"/>
              <a:t>2</a:t>
            </a:r>
            <a:r>
              <a:rPr lang="en-US" dirty="0"/>
              <a:t/>
            </a:r>
            <a:br>
              <a:rPr lang="en-US" dirty="0"/>
            </a:br>
            <a:r>
              <a:rPr lang="en-US" dirty="0"/>
              <a:t/>
            </a:r>
            <a:br>
              <a:rPr lang="en-US" dirty="0"/>
            </a:br>
            <a:endParaRPr lang="en-US" dirty="0"/>
          </a:p>
        </p:txBody>
      </p:sp>
      <p:sp>
        <p:nvSpPr>
          <p:cNvPr id="14338" name="Content Placeholder 2"/>
          <p:cNvSpPr>
            <a:spLocks noGrp="1"/>
          </p:cNvSpPr>
          <p:nvPr>
            <p:ph idx="1"/>
          </p:nvPr>
        </p:nvSpPr>
        <p:spPr>
          <a:xfrm>
            <a:off x="628650" y="1659988"/>
            <a:ext cx="8038272" cy="4110851"/>
          </a:xfrm>
        </p:spPr>
        <p:txBody>
          <a:bodyPr/>
          <a:lstStyle/>
          <a:p>
            <a:r>
              <a:rPr lang="en-US" sz="2400" dirty="0"/>
              <a:t>A smart city collects the data from digital objects, and uses it to create new products and services that make cities more livable.</a:t>
            </a:r>
          </a:p>
          <a:p>
            <a:r>
              <a:rPr lang="en-US" sz="2400" dirty="0"/>
              <a:t>Smart cities also raise serious privacy concerns. Through sensors embedded into our cities and the smartphones in our pockets, “smart cities will have the power to constantly identify where people are, who they are meeting and even perhaps what they are doing.”</a:t>
            </a:r>
          </a:p>
          <a:p>
            <a:r>
              <a:rPr lang="en-US" sz="2400" dirty="0"/>
              <a:t>Singapore, London and San Francisco all use technologies such as “urban sensing (which captures how people interact with each other and their surroundings), </a:t>
            </a:r>
            <a:r>
              <a:rPr lang="en-US" sz="2400" dirty="0" err="1"/>
              <a:t>geotracking</a:t>
            </a:r>
            <a:r>
              <a:rPr lang="en-US" sz="2400" dirty="0"/>
              <a:t> (which records the movement of people), and real-time analytics (which processes the vast amount of collected data).”</a:t>
            </a:r>
          </a:p>
        </p:txBody>
      </p:sp>
      <p:sp>
        <p:nvSpPr>
          <p:cNvPr id="2" name="TextBox 1">
            <a:extLst>
              <a:ext uri="{FF2B5EF4-FFF2-40B4-BE49-F238E27FC236}">
                <a16:creationId xmlns:a16="http://schemas.microsoft.com/office/drawing/2014/main" xmlns="" id="{D1834A89-0318-4D46-ADDB-88B200CAED62}"/>
              </a:ext>
            </a:extLst>
          </p:cNvPr>
          <p:cNvSpPr txBox="1"/>
          <p:nvPr/>
        </p:nvSpPr>
        <p:spPr>
          <a:xfrm>
            <a:off x="628650" y="6334288"/>
            <a:ext cx="7182678" cy="400110"/>
          </a:xfrm>
          <a:prstGeom prst="rect">
            <a:avLst/>
          </a:prstGeom>
          <a:noFill/>
        </p:spPr>
        <p:txBody>
          <a:bodyPr wrap="square" rtlCol="0">
            <a:spAutoFit/>
          </a:bodyPr>
          <a:lstStyle/>
          <a:p>
            <a:r>
              <a:rPr lang="en-US" sz="1000" dirty="0"/>
              <a:t>2. https://www.independent.co.uk/voices/city-personal-data-breach-facebook-cctv-movement-surveillance-privacy-a8308506.html</a:t>
            </a:r>
          </a:p>
          <a:p>
            <a:endParaRPr lang="en-US" sz="1000" dirty="0"/>
          </a:p>
        </p:txBody>
      </p:sp>
      <p:pic>
        <p:nvPicPr>
          <p:cNvPr id="4" name="Picture 3" descr="Image of a lock in front of binary data.">
            <a:extLst>
              <a:ext uri="{FF2B5EF4-FFF2-40B4-BE49-F238E27FC236}">
                <a16:creationId xmlns:a16="http://schemas.microsoft.com/office/drawing/2014/main" xmlns="" id="{336FE423-3F62-40FE-A15D-64976F2251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2265" y="158370"/>
            <a:ext cx="2473085" cy="1392134"/>
          </a:xfrm>
          <a:prstGeom prst="rect">
            <a:avLst/>
          </a:prstGeom>
        </p:spPr>
      </p:pic>
    </p:spTree>
    <p:extLst>
      <p:ext uri="{BB962C8B-B14F-4D97-AF65-F5344CB8AC3E}">
        <p14:creationId xmlns:p14="http://schemas.microsoft.com/office/powerpoint/2010/main" val="1696899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Smart Communities: </a:t>
            </a:r>
            <a:r>
              <a:rPr lang="en-US" sz="3600" dirty="0"/>
              <a:t>Cyber Concerns &amp; Examples</a:t>
            </a:r>
            <a:r>
              <a:rPr lang="en-US" sz="3600" baseline="30000" dirty="0"/>
              <a:t>3</a:t>
            </a:r>
            <a:r>
              <a:rPr lang="en-US" sz="3600" b="1" baseline="30000" dirty="0"/>
              <a:t/>
            </a:r>
            <a:br>
              <a:rPr lang="en-US" sz="3600" b="1" baseline="30000" dirty="0"/>
            </a:br>
            <a:r>
              <a:rPr lang="en-US" dirty="0"/>
              <a:t/>
            </a:r>
            <a:br>
              <a:rPr lang="en-US" dirty="0"/>
            </a:br>
            <a:endParaRPr lang="en-US" dirty="0"/>
          </a:p>
        </p:txBody>
      </p:sp>
      <p:sp>
        <p:nvSpPr>
          <p:cNvPr id="14338" name="Content Placeholder 2"/>
          <p:cNvSpPr>
            <a:spLocks noGrp="1"/>
          </p:cNvSpPr>
          <p:nvPr>
            <p:ph idx="1"/>
          </p:nvPr>
        </p:nvSpPr>
        <p:spPr>
          <a:xfrm>
            <a:off x="628650" y="1749286"/>
            <a:ext cx="8038272" cy="3987939"/>
          </a:xfrm>
        </p:spPr>
        <p:txBody>
          <a:bodyPr/>
          <a:lstStyle/>
          <a:p>
            <a:r>
              <a:rPr lang="en-US" dirty="0"/>
              <a:t>“As cities get smarter, our digital information becomes even more vulnerable to cyberattacks. For example, ransomware, which encrypts information and then asks for a ransom to free it, can hit even the biggest data holders, such as the NHS.”</a:t>
            </a:r>
          </a:p>
          <a:p>
            <a:r>
              <a:rPr lang="en-US" dirty="0"/>
              <a:t>“The recent cyberattack on the city of Atlanta crippled several critical systems across the city, including the police department.” </a:t>
            </a:r>
          </a:p>
          <a:p>
            <a:r>
              <a:rPr lang="en-US" dirty="0"/>
              <a:t>“Hackers can take control of entire buildings or systems. The power blackout that left more than 225,000 people without light in Ukraine in December 2015 is an example.”</a:t>
            </a:r>
          </a:p>
        </p:txBody>
      </p:sp>
      <p:sp>
        <p:nvSpPr>
          <p:cNvPr id="3" name="TextBox 2">
            <a:extLst>
              <a:ext uri="{FF2B5EF4-FFF2-40B4-BE49-F238E27FC236}">
                <a16:creationId xmlns:a16="http://schemas.microsoft.com/office/drawing/2014/main" xmlns="" id="{55BD4B3C-06BA-476B-8DEB-F3CC4A0DF779}"/>
              </a:ext>
            </a:extLst>
          </p:cNvPr>
          <p:cNvSpPr txBox="1"/>
          <p:nvPr/>
        </p:nvSpPr>
        <p:spPr>
          <a:xfrm>
            <a:off x="711890" y="6192463"/>
            <a:ext cx="7720220" cy="400110"/>
          </a:xfrm>
          <a:prstGeom prst="rect">
            <a:avLst/>
          </a:prstGeom>
          <a:noFill/>
        </p:spPr>
        <p:txBody>
          <a:bodyPr wrap="square" rtlCol="0">
            <a:spAutoFit/>
          </a:bodyPr>
          <a:lstStyle/>
          <a:p>
            <a:r>
              <a:rPr lang="en-US" sz="1000" dirty="0"/>
              <a:t>3. https://www.independent.co.uk/voices/city-personal-data-breach-facebook-cctv-movement-surveillance-privacy-a8308506.html </a:t>
            </a:r>
          </a:p>
          <a:p>
            <a:r>
              <a:rPr lang="en-US" sz="1000" dirty="0"/>
              <a:t> </a:t>
            </a:r>
          </a:p>
        </p:txBody>
      </p:sp>
      <p:pic>
        <p:nvPicPr>
          <p:cNvPr id="2" name="Picture 1" descr="Cartoon of a woman making a presentaiton.">
            <a:extLst>
              <a:ext uri="{FF2B5EF4-FFF2-40B4-BE49-F238E27FC236}">
                <a16:creationId xmlns:a16="http://schemas.microsoft.com/office/drawing/2014/main" xmlns="" id="{C90B05B7-5AE5-4111-B300-8DB58FBF0A52}"/>
              </a:ext>
            </a:extLst>
          </p:cNvPr>
          <p:cNvPicPr>
            <a:picLocks noChangeAspect="1"/>
          </p:cNvPicPr>
          <p:nvPr/>
        </p:nvPicPr>
        <p:blipFill>
          <a:blip r:embed="rId3"/>
          <a:stretch>
            <a:fillRect/>
          </a:stretch>
        </p:blipFill>
        <p:spPr>
          <a:xfrm>
            <a:off x="6738425" y="4598825"/>
            <a:ext cx="1928497" cy="1366019"/>
          </a:xfrm>
          <a:prstGeom prst="rect">
            <a:avLst/>
          </a:prstGeom>
        </p:spPr>
      </p:pic>
    </p:spTree>
    <p:extLst>
      <p:ext uri="{BB962C8B-B14F-4D97-AF65-F5344CB8AC3E}">
        <p14:creationId xmlns:p14="http://schemas.microsoft.com/office/powerpoint/2010/main" val="3045985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Precision Medicine</a:t>
            </a:r>
          </a:p>
        </p:txBody>
      </p:sp>
      <p:pic>
        <p:nvPicPr>
          <p:cNvPr id="7" name="Picture 6" descr="Outline of a human body connected with lines and dots.">
            <a:extLst>
              <a:ext uri="{FF2B5EF4-FFF2-40B4-BE49-F238E27FC236}">
                <a16:creationId xmlns:a16="http://schemas.microsoft.com/office/drawing/2014/main" xmlns="" id="{03EAFF24-4808-4AEE-B861-6D918DEBD7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7051" y="815734"/>
            <a:ext cx="2320373" cy="4640746"/>
          </a:xfrm>
          <a:prstGeom prst="rect">
            <a:avLst/>
          </a:prstGeom>
        </p:spPr>
      </p:pic>
    </p:spTree>
    <p:extLst>
      <p:ext uri="{BB962C8B-B14F-4D97-AF65-F5344CB8AC3E}">
        <p14:creationId xmlns:p14="http://schemas.microsoft.com/office/powerpoint/2010/main" val="25584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Precision Medicine</a:t>
            </a:r>
            <a:br>
              <a:rPr lang="en-US" dirty="0"/>
            </a:br>
            <a:endParaRPr lang="en-US" dirty="0"/>
          </a:p>
        </p:txBody>
      </p:sp>
      <p:sp>
        <p:nvSpPr>
          <p:cNvPr id="14338" name="Content Placeholder 2"/>
          <p:cNvSpPr>
            <a:spLocks noGrp="1"/>
          </p:cNvSpPr>
          <p:nvPr>
            <p:ph idx="1"/>
          </p:nvPr>
        </p:nvSpPr>
        <p:spPr>
          <a:xfrm>
            <a:off x="628650" y="1510851"/>
            <a:ext cx="7886700" cy="3987939"/>
          </a:xfrm>
        </p:spPr>
        <p:txBody>
          <a:bodyPr/>
          <a:lstStyle/>
          <a:p>
            <a:pPr marL="0" indent="0">
              <a:lnSpc>
                <a:spcPct val="150000"/>
              </a:lnSpc>
              <a:buNone/>
            </a:pPr>
            <a:r>
              <a:rPr lang="en-US" b="1" dirty="0"/>
              <a:t>What is Precision Medicine?</a:t>
            </a:r>
          </a:p>
          <a:p>
            <a:r>
              <a:rPr lang="en-US" dirty="0"/>
              <a:t>An emerging field of medicine that takes into account individual differences in people's genes, microbiomes, environments, and lifestyles. </a:t>
            </a:r>
          </a:p>
          <a:p>
            <a:r>
              <a:rPr lang="en-US" dirty="0"/>
              <a:t>This allows doctors and researchers to predict more accurately what treatment and prevention strategies for a particular disease will work in which groups of people.</a:t>
            </a:r>
          </a:p>
          <a:p>
            <a:r>
              <a:rPr lang="en-US" dirty="0"/>
              <a:t>The Precision Medicine Initiative was launched in 2015.</a:t>
            </a:r>
          </a:p>
          <a:p>
            <a:pPr lvl="1"/>
            <a:r>
              <a:rPr lang="en-US" dirty="0"/>
              <a:t>“The National Institutes of Health says the effort aims to enroll 1 million volunteers to share their health data and provide a biospecimen for genetic testing. Researchers will use the massive database to help expand the knowledge of approaches for precision medicine - also known as personalized medicine.”</a:t>
            </a:r>
            <a:r>
              <a:rPr lang="en-US" baseline="30000" dirty="0"/>
              <a:t>4</a:t>
            </a:r>
          </a:p>
          <a:p>
            <a:pPr lvl="1"/>
            <a:endParaRPr lang="en-US" dirty="0"/>
          </a:p>
        </p:txBody>
      </p:sp>
      <p:sp>
        <p:nvSpPr>
          <p:cNvPr id="2" name="TextBox 1">
            <a:extLst>
              <a:ext uri="{FF2B5EF4-FFF2-40B4-BE49-F238E27FC236}">
                <a16:creationId xmlns:a16="http://schemas.microsoft.com/office/drawing/2014/main" xmlns="" id="{60528624-189C-4E1A-BE19-537E182B5A7F}"/>
              </a:ext>
            </a:extLst>
          </p:cNvPr>
          <p:cNvSpPr txBox="1"/>
          <p:nvPr/>
        </p:nvSpPr>
        <p:spPr>
          <a:xfrm>
            <a:off x="768626" y="6268278"/>
            <a:ext cx="7169426" cy="400110"/>
          </a:xfrm>
          <a:prstGeom prst="rect">
            <a:avLst/>
          </a:prstGeom>
          <a:noFill/>
        </p:spPr>
        <p:txBody>
          <a:bodyPr wrap="square" rtlCol="0">
            <a:spAutoFit/>
          </a:bodyPr>
          <a:lstStyle/>
          <a:p>
            <a:r>
              <a:rPr lang="en-US" sz="1000" dirty="0"/>
              <a:t>4. https://www.govinfosecurity.com/interviews/precision-medicine-big-data-security-privacy-concerns-i-2935</a:t>
            </a:r>
          </a:p>
          <a:p>
            <a:endParaRPr lang="en-US" sz="1000" dirty="0"/>
          </a:p>
        </p:txBody>
      </p:sp>
      <p:pic>
        <p:nvPicPr>
          <p:cNvPr id="4" name="Picture 3" descr="Image of a doctor typing on a laptop.">
            <a:extLst>
              <a:ext uri="{FF2B5EF4-FFF2-40B4-BE49-F238E27FC236}">
                <a16:creationId xmlns:a16="http://schemas.microsoft.com/office/drawing/2014/main" xmlns="" id="{72249F99-790B-4FDA-AC9B-96765142B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8809" y="400750"/>
            <a:ext cx="2746541" cy="1546066"/>
          </a:xfrm>
          <a:prstGeom prst="rect">
            <a:avLst/>
          </a:prstGeom>
        </p:spPr>
      </p:pic>
    </p:spTree>
    <p:extLst>
      <p:ext uri="{BB962C8B-B14F-4D97-AF65-F5344CB8AC3E}">
        <p14:creationId xmlns:p14="http://schemas.microsoft.com/office/powerpoint/2010/main" val="1686648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Precision Medicine Example</a:t>
            </a:r>
            <a:br>
              <a:rPr lang="en-US" dirty="0"/>
            </a:br>
            <a:endParaRPr lang="en-US" dirty="0"/>
          </a:p>
        </p:txBody>
      </p:sp>
      <p:sp>
        <p:nvSpPr>
          <p:cNvPr id="14338" name="Content Placeholder 2"/>
          <p:cNvSpPr>
            <a:spLocks noGrp="1"/>
          </p:cNvSpPr>
          <p:nvPr>
            <p:ph idx="1"/>
          </p:nvPr>
        </p:nvSpPr>
        <p:spPr>
          <a:xfrm>
            <a:off x="628650" y="1849851"/>
            <a:ext cx="7886700" cy="3987939"/>
          </a:xfrm>
        </p:spPr>
        <p:txBody>
          <a:bodyPr/>
          <a:lstStyle/>
          <a:p>
            <a:pPr marL="0" indent="0">
              <a:buNone/>
            </a:pPr>
            <a:r>
              <a:rPr lang="en-US" sz="2800" dirty="0"/>
              <a:t>Cancer research</a:t>
            </a:r>
            <a:r>
              <a:rPr lang="en-US" sz="2800" baseline="30000" dirty="0"/>
              <a:t>5</a:t>
            </a:r>
          </a:p>
          <a:p>
            <a:pPr lvl="1"/>
            <a:r>
              <a:rPr lang="en-US" sz="2000" dirty="0"/>
              <a:t>“By comparing the DNA from a patient's tumor to that of their normal cells, researchers can learn how the cancer came about and where it may be vulnerable to treatment.” </a:t>
            </a:r>
          </a:p>
          <a:p>
            <a:pPr lvl="1"/>
            <a:r>
              <a:rPr lang="en-US" sz="2000" dirty="0"/>
              <a:t>“By tracking the genetic profiles of their patients' tumors, doctors can learn which treatments work best for which patients.” </a:t>
            </a:r>
          </a:p>
          <a:p>
            <a:pPr lvl="1"/>
            <a:r>
              <a:rPr lang="en-US" sz="2000" dirty="0"/>
              <a:t>“Also highly relevant to cancer care is understanding how treatments affect the rest of the body.” </a:t>
            </a:r>
          </a:p>
          <a:p>
            <a:pPr lvl="1"/>
            <a:r>
              <a:rPr lang="en-US" sz="2000" dirty="0"/>
              <a:t>“For example, colon cancers that have a normally functioning version of a surface protein called KRAS are likely to respond to certain anti-EGFR antibody therapies; those in which the protein is absent or non-functional are not.”</a:t>
            </a:r>
          </a:p>
        </p:txBody>
      </p:sp>
      <p:sp>
        <p:nvSpPr>
          <p:cNvPr id="2" name="TextBox 1">
            <a:extLst>
              <a:ext uri="{FF2B5EF4-FFF2-40B4-BE49-F238E27FC236}">
                <a16:creationId xmlns:a16="http://schemas.microsoft.com/office/drawing/2014/main" xmlns="" id="{3B70E0BA-42B6-458A-BACC-3C76666D84E4}"/>
              </a:ext>
            </a:extLst>
          </p:cNvPr>
          <p:cNvSpPr txBox="1"/>
          <p:nvPr/>
        </p:nvSpPr>
        <p:spPr>
          <a:xfrm>
            <a:off x="363606" y="6267450"/>
            <a:ext cx="7665554" cy="246221"/>
          </a:xfrm>
          <a:prstGeom prst="rect">
            <a:avLst/>
          </a:prstGeom>
          <a:noFill/>
        </p:spPr>
        <p:txBody>
          <a:bodyPr wrap="square" rtlCol="0">
            <a:spAutoFit/>
          </a:bodyPr>
          <a:lstStyle/>
          <a:p>
            <a:pPr lvl="1"/>
            <a:r>
              <a:rPr lang="en-US" sz="1000" dirty="0"/>
              <a:t>5. http://learn.genetics.utah.edu/content/precision/action/</a:t>
            </a:r>
          </a:p>
        </p:txBody>
      </p:sp>
      <p:pic>
        <p:nvPicPr>
          <p:cNvPr id="3" name="Picture 2" descr="Image of human cells.">
            <a:extLst>
              <a:ext uri="{FF2B5EF4-FFF2-40B4-BE49-F238E27FC236}">
                <a16:creationId xmlns:a16="http://schemas.microsoft.com/office/drawing/2014/main" xmlns="" id="{CB500ECF-A2A8-47B3-A97B-C7B2FDDA49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5602" y="590550"/>
            <a:ext cx="2518602" cy="1259301"/>
          </a:xfrm>
          <a:prstGeom prst="rect">
            <a:avLst/>
          </a:prstGeom>
        </p:spPr>
      </p:pic>
    </p:spTree>
    <p:extLst>
      <p:ext uri="{BB962C8B-B14F-4D97-AF65-F5344CB8AC3E}">
        <p14:creationId xmlns:p14="http://schemas.microsoft.com/office/powerpoint/2010/main" val="3822102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Precision Medicine &amp; Cyberlaw</a:t>
            </a:r>
            <a:br>
              <a:rPr lang="en-US" dirty="0"/>
            </a:br>
            <a:endParaRPr lang="en-US" dirty="0"/>
          </a:p>
        </p:txBody>
      </p:sp>
      <p:sp>
        <p:nvSpPr>
          <p:cNvPr id="14338" name="Content Placeholder 2"/>
          <p:cNvSpPr>
            <a:spLocks noGrp="1"/>
          </p:cNvSpPr>
          <p:nvPr>
            <p:ph idx="1"/>
          </p:nvPr>
        </p:nvSpPr>
        <p:spPr>
          <a:xfrm>
            <a:off x="628650" y="1847917"/>
            <a:ext cx="7886700" cy="3987939"/>
          </a:xfrm>
        </p:spPr>
        <p:txBody>
          <a:bodyPr/>
          <a:lstStyle/>
          <a:p>
            <a:pPr marL="0" indent="0">
              <a:buNone/>
            </a:pPr>
            <a:r>
              <a:rPr lang="en-US" b="1" dirty="0"/>
              <a:t>Why does Precision Medicine or Precision Health matter to Cyberlaw?</a:t>
            </a:r>
            <a:r>
              <a:rPr lang="en-US" b="1" baseline="30000" dirty="0"/>
              <a:t>6</a:t>
            </a:r>
          </a:p>
          <a:p>
            <a:r>
              <a:rPr lang="en-US" dirty="0"/>
              <a:t>It is DATA – collected from a myriad of sources - that makes precision medicine possible.</a:t>
            </a:r>
          </a:p>
          <a:p>
            <a:r>
              <a:rPr lang="en-US" dirty="0"/>
              <a:t>When medical genome “information from one million people is brought together, it would make an attractive target for a hacker working to link the data back to individuals. Such a breach could rob both patients and their families of their privacy. </a:t>
            </a:r>
          </a:p>
          <a:p>
            <a:r>
              <a:rPr lang="en-US" dirty="0"/>
              <a:t>Data for research are typically scrubbed of identifying factors like a patient’s name and birth date, but someone with enough information about an individual’s family tree may be able to connect some dots.”</a:t>
            </a:r>
          </a:p>
        </p:txBody>
      </p:sp>
      <p:sp>
        <p:nvSpPr>
          <p:cNvPr id="2" name="TextBox 1">
            <a:extLst>
              <a:ext uri="{FF2B5EF4-FFF2-40B4-BE49-F238E27FC236}">
                <a16:creationId xmlns:a16="http://schemas.microsoft.com/office/drawing/2014/main" xmlns="" id="{96A56DF4-9C2F-4B15-A603-DF2642E67256}"/>
              </a:ext>
            </a:extLst>
          </p:cNvPr>
          <p:cNvSpPr txBox="1"/>
          <p:nvPr/>
        </p:nvSpPr>
        <p:spPr>
          <a:xfrm>
            <a:off x="825689" y="6161570"/>
            <a:ext cx="7492621" cy="246221"/>
          </a:xfrm>
          <a:prstGeom prst="rect">
            <a:avLst/>
          </a:prstGeom>
          <a:noFill/>
        </p:spPr>
        <p:txBody>
          <a:bodyPr wrap="square" rtlCol="0">
            <a:spAutoFit/>
          </a:bodyPr>
          <a:lstStyle/>
          <a:p>
            <a:r>
              <a:rPr lang="en-US" sz="1000" dirty="0"/>
              <a:t>6. https://www.scientificamerican.com/article/big-precision-medicine-plan-raises-patient-privacy-concerns/</a:t>
            </a:r>
          </a:p>
        </p:txBody>
      </p:sp>
      <p:pic>
        <p:nvPicPr>
          <p:cNvPr id="3" name="Picture 2" descr="Image of a body scan">
            <a:extLst>
              <a:ext uri="{FF2B5EF4-FFF2-40B4-BE49-F238E27FC236}">
                <a16:creationId xmlns:a16="http://schemas.microsoft.com/office/drawing/2014/main" xmlns="" id="{F769BC71-FD74-4875-9E3C-39BF9ADCF2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0525" y="263264"/>
            <a:ext cx="2354825" cy="1325564"/>
          </a:xfrm>
          <a:prstGeom prst="rect">
            <a:avLst/>
          </a:prstGeom>
        </p:spPr>
      </p:pic>
    </p:spTree>
    <p:extLst>
      <p:ext uri="{BB962C8B-B14F-4D97-AF65-F5344CB8AC3E}">
        <p14:creationId xmlns:p14="http://schemas.microsoft.com/office/powerpoint/2010/main" val="2098994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Actors in Cyberspace</a:t>
            </a:r>
          </a:p>
        </p:txBody>
      </p:sp>
      <p:pic>
        <p:nvPicPr>
          <p:cNvPr id="6" name="Picture 5" descr="Cartoon image of three people.">
            <a:extLst>
              <a:ext uri="{FF2B5EF4-FFF2-40B4-BE49-F238E27FC236}">
                <a16:creationId xmlns:a16="http://schemas.microsoft.com/office/drawing/2014/main" xmlns="" id="{54F7865B-588A-4BF9-B0C8-FDF37FAF5B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2482" y="2099559"/>
            <a:ext cx="3694376" cy="2462917"/>
          </a:xfrm>
          <a:prstGeom prst="rect">
            <a:avLst/>
          </a:prstGeom>
        </p:spPr>
      </p:pic>
    </p:spTree>
    <p:extLst>
      <p:ext uri="{BB962C8B-B14F-4D97-AF65-F5344CB8AC3E}">
        <p14:creationId xmlns:p14="http://schemas.microsoft.com/office/powerpoint/2010/main" val="1268976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Cyber Actors: Human</a:t>
            </a:r>
            <a:br>
              <a:rPr lang="en-US" dirty="0"/>
            </a:br>
            <a:endParaRPr lang="en-US" dirty="0"/>
          </a:p>
        </p:txBody>
      </p:sp>
      <p:sp>
        <p:nvSpPr>
          <p:cNvPr id="14338" name="Content Placeholder 2"/>
          <p:cNvSpPr>
            <a:spLocks noGrp="1"/>
          </p:cNvSpPr>
          <p:nvPr>
            <p:ph idx="1"/>
          </p:nvPr>
        </p:nvSpPr>
        <p:spPr>
          <a:xfrm>
            <a:off x="628650" y="1510747"/>
            <a:ext cx="7886700" cy="4146965"/>
          </a:xfrm>
        </p:spPr>
        <p:txBody>
          <a:bodyPr/>
          <a:lstStyle/>
          <a:p>
            <a:pPr marL="0" indent="0">
              <a:lnSpc>
                <a:spcPct val="150000"/>
              </a:lnSpc>
              <a:buNone/>
            </a:pPr>
            <a:r>
              <a:rPr lang="en-US" b="1" dirty="0"/>
              <a:t>Human Cyber Actors</a:t>
            </a:r>
            <a:r>
              <a:rPr lang="en-US" b="1" baseline="30000" dirty="0"/>
              <a:t>7</a:t>
            </a:r>
          </a:p>
          <a:p>
            <a:pPr>
              <a:spcBef>
                <a:spcPts val="0"/>
              </a:spcBef>
            </a:pPr>
            <a:r>
              <a:rPr lang="en-US" dirty="0"/>
              <a:t>Internal</a:t>
            </a:r>
          </a:p>
          <a:p>
            <a:pPr lvl="1"/>
            <a:r>
              <a:rPr lang="en-US" dirty="0"/>
              <a:t>    Employees </a:t>
            </a:r>
          </a:p>
          <a:p>
            <a:pPr lvl="1"/>
            <a:r>
              <a:rPr lang="en-US" dirty="0"/>
              <a:t>    Vendors</a:t>
            </a:r>
          </a:p>
          <a:p>
            <a:pPr lvl="1"/>
            <a:r>
              <a:rPr lang="en-US" dirty="0"/>
              <a:t>    Contractors</a:t>
            </a:r>
          </a:p>
          <a:p>
            <a:pPr lvl="1"/>
            <a:r>
              <a:rPr lang="en-US" dirty="0"/>
              <a:t>    Partners</a:t>
            </a:r>
          </a:p>
          <a:p>
            <a:r>
              <a:rPr lang="en-US" dirty="0"/>
              <a:t>External</a:t>
            </a:r>
          </a:p>
          <a:p>
            <a:pPr lvl="1"/>
            <a:r>
              <a:rPr lang="en-US" dirty="0"/>
              <a:t>    Cyber-criminals (professional hackers)</a:t>
            </a:r>
          </a:p>
          <a:p>
            <a:pPr lvl="1"/>
            <a:r>
              <a:rPr lang="en-US" dirty="0"/>
              <a:t>    Spies </a:t>
            </a:r>
          </a:p>
          <a:p>
            <a:pPr lvl="1"/>
            <a:r>
              <a:rPr lang="en-US" dirty="0"/>
              <a:t>    Non-professional hackers</a:t>
            </a:r>
          </a:p>
          <a:p>
            <a:pPr lvl="1"/>
            <a:r>
              <a:rPr lang="en-US" dirty="0"/>
              <a:t>    Activists</a:t>
            </a:r>
          </a:p>
          <a:p>
            <a:pPr lvl="1"/>
            <a:r>
              <a:rPr lang="en-US" dirty="0"/>
              <a:t>    Nation-state intelligence services </a:t>
            </a:r>
          </a:p>
          <a:p>
            <a:pPr lvl="1"/>
            <a:r>
              <a:rPr lang="en-US" dirty="0"/>
              <a:t>    Malware authors</a:t>
            </a:r>
          </a:p>
        </p:txBody>
      </p:sp>
      <p:sp>
        <p:nvSpPr>
          <p:cNvPr id="2" name="TextBox 1">
            <a:extLst>
              <a:ext uri="{FF2B5EF4-FFF2-40B4-BE49-F238E27FC236}">
                <a16:creationId xmlns:a16="http://schemas.microsoft.com/office/drawing/2014/main" xmlns="" id="{CF272907-522D-448F-A484-38B8E637AFD5}"/>
              </a:ext>
            </a:extLst>
          </p:cNvPr>
          <p:cNvSpPr txBox="1"/>
          <p:nvPr/>
        </p:nvSpPr>
        <p:spPr>
          <a:xfrm>
            <a:off x="628650" y="6042991"/>
            <a:ext cx="7886700" cy="400110"/>
          </a:xfrm>
          <a:prstGeom prst="rect">
            <a:avLst/>
          </a:prstGeom>
          <a:noFill/>
        </p:spPr>
        <p:txBody>
          <a:bodyPr wrap="square" rtlCol="0">
            <a:spAutoFit/>
          </a:bodyPr>
          <a:lstStyle/>
          <a:p>
            <a:r>
              <a:rPr lang="en-US" sz="1000" dirty="0"/>
              <a:t>7. https://www.escgs.com/services/cyber-security/services/identify-human-threats-actors</a:t>
            </a:r>
          </a:p>
          <a:p>
            <a:endParaRPr lang="en-US" sz="1000" dirty="0"/>
          </a:p>
        </p:txBody>
      </p:sp>
      <p:pic>
        <p:nvPicPr>
          <p:cNvPr id="4" name="Picture 3" descr="Image of a cyber actor in front of binary numbers.">
            <a:extLst>
              <a:ext uri="{FF2B5EF4-FFF2-40B4-BE49-F238E27FC236}">
                <a16:creationId xmlns:a16="http://schemas.microsoft.com/office/drawing/2014/main" xmlns="" id="{850389D9-2D37-4F25-BC44-80A8826DA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9444" y="1340643"/>
            <a:ext cx="2725906" cy="1879935"/>
          </a:xfrm>
          <a:prstGeom prst="rect">
            <a:avLst/>
          </a:prstGeom>
        </p:spPr>
      </p:pic>
    </p:spTree>
    <p:extLst>
      <p:ext uri="{BB962C8B-B14F-4D97-AF65-F5344CB8AC3E}">
        <p14:creationId xmlns:p14="http://schemas.microsoft.com/office/powerpoint/2010/main" val="3000110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Cyber Actors: Hardware and Software</a:t>
            </a:r>
            <a:br>
              <a:rPr lang="en-US" dirty="0"/>
            </a:br>
            <a:endParaRPr lang="en-US" dirty="0"/>
          </a:p>
        </p:txBody>
      </p:sp>
      <p:sp>
        <p:nvSpPr>
          <p:cNvPr id="3" name="TextBox 2">
            <a:extLst>
              <a:ext uri="{FF2B5EF4-FFF2-40B4-BE49-F238E27FC236}">
                <a16:creationId xmlns:a16="http://schemas.microsoft.com/office/drawing/2014/main" xmlns="" id="{FD6A7D81-BAAE-4A59-AB46-1094C0B97459}"/>
              </a:ext>
            </a:extLst>
          </p:cNvPr>
          <p:cNvSpPr txBox="1"/>
          <p:nvPr/>
        </p:nvSpPr>
        <p:spPr>
          <a:xfrm>
            <a:off x="986874" y="1895061"/>
            <a:ext cx="6096000" cy="4154984"/>
          </a:xfrm>
          <a:prstGeom prst="rect">
            <a:avLst/>
          </a:prstGeom>
          <a:noFill/>
        </p:spPr>
        <p:txBody>
          <a:bodyPr wrap="square" rtlCol="0">
            <a:spAutoFit/>
          </a:bodyPr>
          <a:lstStyle/>
          <a:p>
            <a:r>
              <a:rPr lang="en-US" sz="2400" dirty="0"/>
              <a:t>Hardware includes:</a:t>
            </a:r>
          </a:p>
          <a:p>
            <a:pPr marL="342900" lvl="0" indent="-342900">
              <a:buFont typeface="Arial" panose="020B0604020202020204" pitchFamily="34" charset="0"/>
              <a:buChar char="•"/>
            </a:pPr>
            <a:r>
              <a:rPr lang="en-US" sz="2400" dirty="0"/>
              <a:t>Physical Devices</a:t>
            </a:r>
          </a:p>
          <a:p>
            <a:pPr marL="342900" lvl="0" indent="-342900">
              <a:buFont typeface="Arial" panose="020B0604020202020204" pitchFamily="34" charset="0"/>
              <a:buChar char="•"/>
            </a:pPr>
            <a:r>
              <a:rPr lang="en-US" sz="2400" dirty="0"/>
              <a:t>Phone, hard drive, chips, screen, sensors</a:t>
            </a:r>
          </a:p>
          <a:p>
            <a:pPr marL="342900" lvl="0" indent="-342900">
              <a:buFont typeface="Arial" panose="020B0604020202020204" pitchFamily="34" charset="0"/>
              <a:buChar char="•"/>
            </a:pPr>
            <a:r>
              <a:rPr lang="en-US" sz="2400" dirty="0"/>
              <a:t>Legally protected with patents</a:t>
            </a:r>
          </a:p>
          <a:p>
            <a:pPr marL="285750" indent="-285750">
              <a:buFont typeface="Arial" panose="020B0604020202020204" pitchFamily="34" charset="0"/>
              <a:buChar char="•"/>
            </a:pPr>
            <a:endParaRPr lang="en-US" sz="2400" dirty="0"/>
          </a:p>
          <a:p>
            <a:r>
              <a:rPr lang="en-US" sz="2400" dirty="0"/>
              <a:t>Software encompasses:</a:t>
            </a:r>
          </a:p>
          <a:p>
            <a:pPr marL="342900" lvl="0" indent="-342900">
              <a:buFont typeface="Arial" panose="020B0604020202020204" pitchFamily="34" charset="0"/>
              <a:buChar char="•"/>
            </a:pPr>
            <a:r>
              <a:rPr lang="en-US" sz="2400" dirty="0"/>
              <a:t>Non-physical, programming</a:t>
            </a:r>
          </a:p>
          <a:p>
            <a:pPr marL="342900" indent="-342900">
              <a:buFont typeface="Arial" panose="020B0604020202020204" pitchFamily="34" charset="0"/>
              <a:buChar char="•"/>
            </a:pPr>
            <a:r>
              <a:rPr lang="en-US" sz="2400" dirty="0"/>
              <a:t>Operating system, apps, programs</a:t>
            </a:r>
          </a:p>
          <a:p>
            <a:pPr marL="342900" indent="-342900">
              <a:buFont typeface="Arial" panose="020B0604020202020204" pitchFamily="34" charset="0"/>
              <a:buChar char="•"/>
            </a:pPr>
            <a:r>
              <a:rPr lang="en-US" sz="2400" dirty="0"/>
              <a:t>Legally protected with copywrite</a:t>
            </a:r>
          </a:p>
          <a:p>
            <a:endParaRPr lang="en-US" sz="2400" dirty="0"/>
          </a:p>
          <a:p>
            <a:endParaRPr lang="en-US" sz="2400" dirty="0"/>
          </a:p>
        </p:txBody>
      </p:sp>
      <p:pic>
        <p:nvPicPr>
          <p:cNvPr id="7" name="Picture 6" descr="Clipart image of electronic devices.">
            <a:extLst>
              <a:ext uri="{FF2B5EF4-FFF2-40B4-BE49-F238E27FC236}">
                <a16:creationId xmlns:a16="http://schemas.microsoft.com/office/drawing/2014/main" xmlns="" id="{E2A3364B-1F9A-4493-A2D1-061C1FA869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194" y="3972553"/>
            <a:ext cx="3238500" cy="3238500"/>
          </a:xfrm>
          <a:prstGeom prst="rect">
            <a:avLst/>
          </a:prstGeom>
        </p:spPr>
      </p:pic>
    </p:spTree>
    <p:extLst>
      <p:ext uri="{BB962C8B-B14F-4D97-AF65-F5344CB8AC3E}">
        <p14:creationId xmlns:p14="http://schemas.microsoft.com/office/powerpoint/2010/main" val="173449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Outline: Understanding Data, Information Sharing, &amp; Actors</a:t>
            </a:r>
          </a:p>
        </p:txBody>
      </p:sp>
      <p:sp>
        <p:nvSpPr>
          <p:cNvPr id="3" name="Content Placeholder 2"/>
          <p:cNvSpPr>
            <a:spLocks noGrp="1"/>
          </p:cNvSpPr>
          <p:nvPr>
            <p:ph idx="1"/>
          </p:nvPr>
        </p:nvSpPr>
        <p:spPr>
          <a:xfrm>
            <a:off x="628650" y="1891886"/>
            <a:ext cx="7886700" cy="4351338"/>
          </a:xfrm>
        </p:spPr>
        <p:txBody>
          <a:bodyPr/>
          <a:lstStyle/>
          <a:p>
            <a:pPr marL="457200" indent="-457200">
              <a:buFont typeface="+mj-lt"/>
              <a:buAutoNum type="arabicPeriod"/>
            </a:pPr>
            <a:r>
              <a:rPr lang="en-US" dirty="0"/>
              <a:t>Understanding Data &amp; Information Sharing Across Cyber Platforms</a:t>
            </a:r>
          </a:p>
          <a:p>
            <a:pPr marL="800100" lvl="1" indent="-457200">
              <a:buFont typeface="+mj-lt"/>
              <a:buAutoNum type="arabicPeriod"/>
            </a:pPr>
            <a:r>
              <a:rPr lang="en-US" dirty="0"/>
              <a:t>Sources of Data Individual, Private Industry, Government</a:t>
            </a:r>
          </a:p>
          <a:p>
            <a:pPr marL="800100" lvl="1" indent="-457200">
              <a:buFont typeface="+mj-lt"/>
              <a:buAutoNum type="arabicPeriod"/>
            </a:pPr>
            <a:r>
              <a:rPr lang="en-US" dirty="0"/>
              <a:t>Distinction in U.S. Legal Treatment of Data Types (Financial, Medical, Personally Identifying)</a:t>
            </a:r>
          </a:p>
          <a:p>
            <a:pPr marL="800100" lvl="1" indent="-457200">
              <a:buFont typeface="+mj-lt"/>
              <a:buAutoNum type="arabicPeriod"/>
            </a:pPr>
            <a:r>
              <a:rPr lang="en-US" dirty="0"/>
              <a:t>Smart Communities</a:t>
            </a:r>
          </a:p>
          <a:p>
            <a:pPr marL="800100" lvl="1" indent="-457200">
              <a:buFont typeface="+mj-lt"/>
              <a:buAutoNum type="arabicPeriod"/>
            </a:pPr>
            <a:r>
              <a:rPr lang="en-US" dirty="0"/>
              <a:t>Precision Medicine</a:t>
            </a:r>
          </a:p>
          <a:p>
            <a:pPr marL="342900" indent="-342900">
              <a:buFont typeface="+mj-lt"/>
              <a:buAutoNum type="arabicPeriod"/>
            </a:pPr>
            <a:r>
              <a:rPr lang="en-US" dirty="0"/>
              <a:t>Understanding Who Are Actors &amp; What Are Actors in Cyberspace</a:t>
            </a:r>
          </a:p>
          <a:p>
            <a:pPr marL="800100" lvl="1" indent="-457200">
              <a:buFont typeface="+mj-lt"/>
              <a:buAutoNum type="arabicPeriod"/>
            </a:pPr>
            <a:r>
              <a:rPr lang="en-US" dirty="0"/>
              <a:t>Cyber Actors</a:t>
            </a:r>
          </a:p>
          <a:p>
            <a:pPr marL="1143000" lvl="2" indent="-457200">
              <a:buFont typeface="+mj-lt"/>
              <a:buAutoNum type="arabicPeriod"/>
            </a:pPr>
            <a:r>
              <a:rPr lang="en-US" dirty="0"/>
              <a:t>Human, Hardware, Software</a:t>
            </a:r>
          </a:p>
          <a:p>
            <a:pPr marL="1143000" lvl="2" indent="-457200">
              <a:buFont typeface="+mj-lt"/>
              <a:buAutoNum type="arabicPeriod"/>
            </a:pPr>
            <a:r>
              <a:rPr lang="en-US" dirty="0"/>
              <a:t>Private Actors and State Actors</a:t>
            </a:r>
          </a:p>
          <a:p>
            <a:pPr marL="800100" lvl="1" indent="-457200">
              <a:buFont typeface="+mj-lt"/>
              <a:buAutoNum type="arabicPeriod"/>
            </a:pPr>
            <a:r>
              <a:rPr lang="en-US" dirty="0"/>
              <a:t>Cyber Actions – Hack, Unauthorized Access, Stalk, Misinformation, Attack, etc.</a:t>
            </a:r>
          </a:p>
        </p:txBody>
      </p:sp>
      <p:pic>
        <p:nvPicPr>
          <p:cNvPr id="4" name="Picture 3" descr="Clipart of the scales of justice">
            <a:extLst>
              <a:ext uri="{FF2B5EF4-FFF2-40B4-BE49-F238E27FC236}">
                <a16:creationId xmlns:a16="http://schemas.microsoft.com/office/drawing/2014/main" xmlns="" id="{72B57788-A255-4725-945D-6150D98EDF8C}"/>
              </a:ext>
            </a:extLst>
          </p:cNvPr>
          <p:cNvPicPr>
            <a:picLocks noChangeAspect="1"/>
          </p:cNvPicPr>
          <p:nvPr/>
        </p:nvPicPr>
        <p:blipFill>
          <a:blip r:embed="rId2"/>
          <a:stretch>
            <a:fillRect/>
          </a:stretch>
        </p:blipFill>
        <p:spPr>
          <a:xfrm>
            <a:off x="7061305" y="309753"/>
            <a:ext cx="1454045" cy="1380936"/>
          </a:xfrm>
          <a:prstGeom prst="rect">
            <a:avLst/>
          </a:prstGeom>
        </p:spPr>
      </p:pic>
    </p:spTree>
    <p:extLst>
      <p:ext uri="{BB962C8B-B14F-4D97-AF65-F5344CB8AC3E}">
        <p14:creationId xmlns:p14="http://schemas.microsoft.com/office/powerpoint/2010/main" val="72731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Cyber Actors: Human, Hardware, and Software</a:t>
            </a:r>
            <a:br>
              <a:rPr lang="en-US" dirty="0"/>
            </a:br>
            <a:endParaRPr lang="en-US" dirty="0"/>
          </a:p>
        </p:txBody>
      </p:sp>
      <p:sp>
        <p:nvSpPr>
          <p:cNvPr id="14338" name="Content Placeholder 2"/>
          <p:cNvSpPr>
            <a:spLocks noGrp="1"/>
          </p:cNvSpPr>
          <p:nvPr>
            <p:ph idx="1"/>
          </p:nvPr>
        </p:nvSpPr>
        <p:spPr>
          <a:xfrm>
            <a:off x="628650" y="1359210"/>
            <a:ext cx="7886700" cy="4146965"/>
          </a:xfrm>
        </p:spPr>
        <p:txBody>
          <a:bodyPr/>
          <a:lstStyle/>
          <a:p>
            <a:pPr marL="0" indent="0">
              <a:lnSpc>
                <a:spcPct val="150000"/>
              </a:lnSpc>
              <a:buNone/>
            </a:pPr>
            <a:endParaRPr lang="en-US" b="1" dirty="0"/>
          </a:p>
          <a:p>
            <a:pPr marL="0" indent="0">
              <a:lnSpc>
                <a:spcPct val="150000"/>
              </a:lnSpc>
              <a:buNone/>
            </a:pPr>
            <a:r>
              <a:rPr lang="en-US" dirty="0"/>
              <a:t>The distinction between cyber actors may blur in the future, as artificial intelligence (AI) becomes more mainstream.</a:t>
            </a:r>
          </a:p>
        </p:txBody>
      </p:sp>
      <p:pic>
        <p:nvPicPr>
          <p:cNvPr id="4" name="Picture 3" descr="Graphic image of cyber actors connected by devices.">
            <a:extLst>
              <a:ext uri="{FF2B5EF4-FFF2-40B4-BE49-F238E27FC236}">
                <a16:creationId xmlns:a16="http://schemas.microsoft.com/office/drawing/2014/main" xmlns="" id="{17758812-12CA-4643-AFDB-68D2368F72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5948" y="3425308"/>
            <a:ext cx="4232103" cy="2821402"/>
          </a:xfrm>
          <a:prstGeom prst="rect">
            <a:avLst/>
          </a:prstGeom>
        </p:spPr>
      </p:pic>
    </p:spTree>
    <p:extLst>
      <p:ext uri="{BB962C8B-B14F-4D97-AF65-F5344CB8AC3E}">
        <p14:creationId xmlns:p14="http://schemas.microsoft.com/office/powerpoint/2010/main" val="1865834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30"/>
            <a:ext cx="7886700" cy="863886"/>
          </a:xfrm>
        </p:spPr>
        <p:txBody>
          <a:bodyPr/>
          <a:lstStyle/>
          <a:p>
            <a:pPr eaLnBrk="1" hangingPunct="1"/>
            <a:r>
              <a:rPr lang="en-US" dirty="0"/>
              <a:t>Cyber Actors: Private Actors and State Actors</a:t>
            </a:r>
            <a:br>
              <a:rPr lang="en-US" dirty="0"/>
            </a:br>
            <a:endParaRPr lang="en-US" dirty="0"/>
          </a:p>
        </p:txBody>
      </p:sp>
      <p:sp>
        <p:nvSpPr>
          <p:cNvPr id="2" name="TextBox 1">
            <a:extLst>
              <a:ext uri="{FF2B5EF4-FFF2-40B4-BE49-F238E27FC236}">
                <a16:creationId xmlns:a16="http://schemas.microsoft.com/office/drawing/2014/main" xmlns="" id="{C097E821-A32E-40B3-B277-21005649449A}"/>
              </a:ext>
            </a:extLst>
          </p:cNvPr>
          <p:cNvSpPr txBox="1"/>
          <p:nvPr/>
        </p:nvSpPr>
        <p:spPr>
          <a:xfrm>
            <a:off x="781878" y="1809958"/>
            <a:ext cx="7553739" cy="4616648"/>
          </a:xfrm>
          <a:prstGeom prst="rect">
            <a:avLst/>
          </a:prstGeom>
          <a:noFill/>
        </p:spPr>
        <p:txBody>
          <a:bodyPr wrap="square" rtlCol="0">
            <a:spAutoFit/>
          </a:bodyPr>
          <a:lstStyle/>
          <a:p>
            <a:pPr marL="285750" indent="-285750">
              <a:buFont typeface="Arial" panose="020B0604020202020204" pitchFamily="34" charset="0"/>
              <a:buChar char="•"/>
            </a:pPr>
            <a:r>
              <a:rPr lang="en-US" sz="2100" b="1" dirty="0"/>
              <a:t>Private Actors</a:t>
            </a:r>
          </a:p>
          <a:p>
            <a:pPr marL="742950" lvl="1" indent="-285750">
              <a:buFont typeface="Arial" panose="020B0604020202020204" pitchFamily="34" charset="0"/>
              <a:buChar char="•"/>
            </a:pPr>
            <a:r>
              <a:rPr lang="en-US" sz="2100" dirty="0"/>
              <a:t>Any entity not recognized as an organized government or law enforcement agency</a:t>
            </a:r>
          </a:p>
          <a:p>
            <a:pPr marL="742950" lvl="1" indent="-285750">
              <a:buFont typeface="Arial" panose="020B0604020202020204" pitchFamily="34" charset="0"/>
              <a:buChar char="•"/>
            </a:pPr>
            <a:r>
              <a:rPr lang="en-US" sz="2100" dirty="0"/>
              <a:t>Typically motivated by coercion &amp; personal financial gain</a:t>
            </a:r>
          </a:p>
          <a:p>
            <a:pPr marL="742950" lvl="1" indent="-285750">
              <a:buFont typeface="Arial" panose="020B0604020202020204" pitchFamily="34" charset="0"/>
              <a:buChar char="•"/>
            </a:pPr>
            <a:r>
              <a:rPr lang="en-US" sz="2100" dirty="0"/>
              <a:t>Private corporations – can take your data unless a law (ex. data breech laws) restricts them</a:t>
            </a:r>
          </a:p>
          <a:p>
            <a:pPr marL="285750" indent="-285750">
              <a:buFont typeface="Arial" panose="020B0604020202020204" pitchFamily="34" charset="0"/>
              <a:buChar char="•"/>
            </a:pPr>
            <a:endParaRPr lang="en-US" sz="2100" dirty="0"/>
          </a:p>
          <a:p>
            <a:pPr marL="285750" indent="-285750">
              <a:buFont typeface="Arial" panose="020B0604020202020204" pitchFamily="34" charset="0"/>
              <a:buChar char="•"/>
            </a:pPr>
            <a:r>
              <a:rPr lang="en-US" sz="2100" b="1" dirty="0"/>
              <a:t>State Actors </a:t>
            </a:r>
          </a:p>
          <a:p>
            <a:pPr marL="742950" lvl="1" indent="-285750">
              <a:buFont typeface="Arial" panose="020B0604020202020204" pitchFamily="34" charset="0"/>
              <a:buChar char="•"/>
            </a:pPr>
            <a:r>
              <a:rPr lang="en-US" sz="2100" dirty="0"/>
              <a:t>State, Fed or local government entity or law enforcement</a:t>
            </a:r>
          </a:p>
          <a:p>
            <a:pPr marL="742950" lvl="1" indent="-285750">
              <a:buFont typeface="Arial" panose="020B0604020202020204" pitchFamily="34" charset="0"/>
              <a:buChar char="•"/>
            </a:pPr>
            <a:r>
              <a:rPr lang="en-US" sz="2100" dirty="0"/>
              <a:t>Bound by the 1</a:t>
            </a:r>
            <a:r>
              <a:rPr lang="en-US" sz="2100" baseline="30000" dirty="0"/>
              <a:t>st</a:t>
            </a:r>
            <a:r>
              <a:rPr lang="en-US" sz="2100" dirty="0"/>
              <a:t> and 4</a:t>
            </a:r>
            <a:r>
              <a:rPr lang="en-US" sz="2100" baseline="30000" dirty="0"/>
              <a:t>th</a:t>
            </a:r>
            <a:r>
              <a:rPr lang="en-US" sz="2100" dirty="0"/>
              <a:t> Amendments</a:t>
            </a:r>
          </a:p>
          <a:p>
            <a:pPr marL="742950" lvl="1" indent="-285750">
              <a:buFont typeface="Arial" panose="020B0604020202020204" pitchFamily="34" charset="0"/>
              <a:buChar char="•"/>
            </a:pPr>
            <a:r>
              <a:rPr lang="en-US" sz="2100" dirty="0"/>
              <a:t>Typically motivated by long-term intelligence, geopolitics, &amp; deterring other states</a:t>
            </a:r>
          </a:p>
          <a:p>
            <a:pPr marL="742950" lvl="1" indent="-285750">
              <a:buFont typeface="Arial" panose="020B0604020202020204" pitchFamily="34" charset="0"/>
              <a:buChar char="•"/>
            </a:pPr>
            <a:r>
              <a:rPr lang="en-US" sz="2100" dirty="0"/>
              <a:t>Blurred: Yahoo App = Russian FSB and Canadian actors</a:t>
            </a:r>
          </a:p>
          <a:p>
            <a:pPr marL="1200150" lvl="2" indent="-285750">
              <a:buFont typeface="Arial" panose="020B0604020202020204" pitchFamily="34" charset="0"/>
              <a:buChar char="•"/>
            </a:pPr>
            <a:endParaRPr lang="en-US" sz="2100" dirty="0"/>
          </a:p>
        </p:txBody>
      </p:sp>
      <p:pic>
        <p:nvPicPr>
          <p:cNvPr id="7" name="Picture 6" descr="Image of a line of people standing in front of a building.">
            <a:extLst>
              <a:ext uri="{FF2B5EF4-FFF2-40B4-BE49-F238E27FC236}">
                <a16:creationId xmlns:a16="http://schemas.microsoft.com/office/drawing/2014/main" xmlns="" id="{EE3544F4-36C3-4E9E-B853-BEEF5444A059}"/>
              </a:ext>
            </a:extLst>
          </p:cNvPr>
          <p:cNvPicPr>
            <a:picLocks noChangeAspect="1"/>
          </p:cNvPicPr>
          <p:nvPr/>
        </p:nvPicPr>
        <p:blipFill>
          <a:blip r:embed="rId3"/>
          <a:stretch>
            <a:fillRect/>
          </a:stretch>
        </p:blipFill>
        <p:spPr>
          <a:xfrm>
            <a:off x="3856381" y="1215548"/>
            <a:ext cx="4479236" cy="863886"/>
          </a:xfrm>
          <a:prstGeom prst="rect">
            <a:avLst/>
          </a:prstGeom>
        </p:spPr>
      </p:pic>
    </p:spTree>
    <p:extLst>
      <p:ext uri="{BB962C8B-B14F-4D97-AF65-F5344CB8AC3E}">
        <p14:creationId xmlns:p14="http://schemas.microsoft.com/office/powerpoint/2010/main" val="41754418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30"/>
            <a:ext cx="7886700" cy="863886"/>
          </a:xfrm>
        </p:spPr>
        <p:txBody>
          <a:bodyPr/>
          <a:lstStyle/>
          <a:p>
            <a:pPr eaLnBrk="1" hangingPunct="1"/>
            <a:r>
              <a:rPr lang="en-US" dirty="0"/>
              <a:t>Cyber Actors: Blurring of Private &amp; State</a:t>
            </a:r>
            <a:br>
              <a:rPr lang="en-US" dirty="0"/>
            </a:br>
            <a:endParaRPr lang="en-US" dirty="0"/>
          </a:p>
        </p:txBody>
      </p:sp>
      <p:sp>
        <p:nvSpPr>
          <p:cNvPr id="2" name="TextBox 1">
            <a:extLst>
              <a:ext uri="{FF2B5EF4-FFF2-40B4-BE49-F238E27FC236}">
                <a16:creationId xmlns:a16="http://schemas.microsoft.com/office/drawing/2014/main" xmlns="" id="{C097E821-A32E-40B3-B277-21005649449A}"/>
              </a:ext>
            </a:extLst>
          </p:cNvPr>
          <p:cNvSpPr txBox="1"/>
          <p:nvPr/>
        </p:nvSpPr>
        <p:spPr>
          <a:xfrm>
            <a:off x="628649" y="1455117"/>
            <a:ext cx="7886699" cy="4247317"/>
          </a:xfrm>
          <a:prstGeom prst="rect">
            <a:avLst/>
          </a:prstGeom>
          <a:noFill/>
        </p:spPr>
        <p:txBody>
          <a:bodyPr wrap="square" rtlCol="0">
            <a:spAutoFit/>
          </a:bodyPr>
          <a:lstStyle/>
          <a:p>
            <a:r>
              <a:rPr lang="en-US" sz="2100" b="1" dirty="0"/>
              <a:t>Blurring of Private vs. State Actors: Example</a:t>
            </a:r>
          </a:p>
          <a:p>
            <a:pPr marL="285750" indent="-285750">
              <a:buFont typeface="Arial" panose="020B0604020202020204" pitchFamily="34" charset="0"/>
              <a:buChar char="•"/>
            </a:pPr>
            <a:r>
              <a:rPr lang="en-US" sz="2400" dirty="0"/>
              <a:t>Four actors were indicted in conjunction with the hack of a billion Yahoo accounts, which began in 2014.</a:t>
            </a:r>
            <a:r>
              <a:rPr lang="en-US" sz="2400" baseline="30000" dirty="0"/>
              <a:t>8</a:t>
            </a:r>
            <a:endParaRPr lang="en-US" sz="2100" baseline="30000" dirty="0"/>
          </a:p>
          <a:p>
            <a:pPr marL="742950" lvl="1" indent="-285750">
              <a:buFont typeface="Arial" panose="020B0604020202020204" pitchFamily="34" charset="0"/>
              <a:buChar char="•"/>
            </a:pPr>
            <a:r>
              <a:rPr lang="en-US" dirty="0"/>
              <a:t>The two Russian intelligence agents, both of whom work for the FSB (the Russian spy agency successor to the KGB), and two freelance hackers, one of </a:t>
            </a:r>
            <a:r>
              <a:rPr lang="en-US" dirty="0" smtClean="0"/>
              <a:t>whom </a:t>
            </a:r>
            <a:r>
              <a:rPr lang="en-US" dirty="0"/>
              <a:t>is a Canadian </a:t>
            </a:r>
            <a:r>
              <a:rPr lang="en-US" dirty="0" smtClean="0"/>
              <a:t>citizen, </a:t>
            </a:r>
            <a:r>
              <a:rPr lang="en-US" dirty="0"/>
              <a:t>were indicted</a:t>
            </a:r>
          </a:p>
          <a:p>
            <a:pPr marL="742950" lvl="1" indent="-285750">
              <a:buFont typeface="Arial" panose="020B0604020202020204" pitchFamily="34" charset="0"/>
              <a:buChar char="•"/>
            </a:pPr>
            <a:r>
              <a:rPr lang="en-US" dirty="0"/>
              <a:t>“The team financed its efforts in part by forcing Yahoo’s search engine results to point to a specific erectile dysfunction pill manufacturer for targeted users. The impotence pill manufacturer paid for this fraudulent traffic by the click.” </a:t>
            </a:r>
          </a:p>
          <a:p>
            <a:pPr marL="742950" lvl="1" indent="-285750">
              <a:buFont typeface="Arial" panose="020B0604020202020204" pitchFamily="34" charset="0"/>
              <a:buChar char="•"/>
            </a:pPr>
            <a:r>
              <a:rPr lang="en-US" dirty="0"/>
              <a:t>The hackers wrote authentication cookies for use on their own computers, and they forged cookies, uploaded them to Yahoo’s system and pushed them to individual users they wished to target.</a:t>
            </a:r>
          </a:p>
          <a:p>
            <a:pPr marL="285750" indent="-285750">
              <a:buFont typeface="Arial" panose="020B0604020202020204" pitchFamily="34" charset="0"/>
              <a:buChar char="•"/>
            </a:pPr>
            <a:r>
              <a:rPr lang="en-US" sz="2100" dirty="0"/>
              <a:t>Private or State Actors?</a:t>
            </a:r>
          </a:p>
        </p:txBody>
      </p:sp>
      <p:sp>
        <p:nvSpPr>
          <p:cNvPr id="3" name="TextBox 2">
            <a:extLst>
              <a:ext uri="{FF2B5EF4-FFF2-40B4-BE49-F238E27FC236}">
                <a16:creationId xmlns:a16="http://schemas.microsoft.com/office/drawing/2014/main" xmlns="" id="{11A5EF11-3F73-4746-8BF9-6F18BC7A62FE}"/>
              </a:ext>
            </a:extLst>
          </p:cNvPr>
          <p:cNvSpPr txBox="1"/>
          <p:nvPr/>
        </p:nvSpPr>
        <p:spPr>
          <a:xfrm>
            <a:off x="628648" y="6161570"/>
            <a:ext cx="7886700" cy="400110"/>
          </a:xfrm>
          <a:prstGeom prst="rect">
            <a:avLst/>
          </a:prstGeom>
          <a:noFill/>
        </p:spPr>
        <p:txBody>
          <a:bodyPr wrap="square" rtlCol="0">
            <a:spAutoFit/>
          </a:bodyPr>
          <a:lstStyle/>
          <a:p>
            <a:r>
              <a:rPr lang="en-US" sz="1000" dirty="0"/>
              <a:t>8. https://www.theguardian.com/technology/2017/mar/15/fbi-charges-two-russian-spies-hackers-yahoo-data-breach</a:t>
            </a:r>
          </a:p>
          <a:p>
            <a:endParaRPr lang="en-US" sz="1000" dirty="0"/>
          </a:p>
        </p:txBody>
      </p:sp>
    </p:spTree>
    <p:extLst>
      <p:ext uri="{BB962C8B-B14F-4D97-AF65-F5344CB8AC3E}">
        <p14:creationId xmlns:p14="http://schemas.microsoft.com/office/powerpoint/2010/main" val="3990867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106690"/>
            <a:ext cx="7886700" cy="1325563"/>
          </a:xfrm>
        </p:spPr>
        <p:txBody>
          <a:bodyPr/>
          <a:lstStyle/>
          <a:p>
            <a:pPr eaLnBrk="1" hangingPunct="1"/>
            <a:r>
              <a:rPr lang="en-US" dirty="0"/>
              <a:t>Cyber Actions</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432253"/>
            <a:ext cx="7886700" cy="4351338"/>
          </a:xfrm>
        </p:spPr>
        <p:txBody>
          <a:bodyPr/>
          <a:lstStyle/>
          <a:p>
            <a:pPr marL="0" indent="0">
              <a:buNone/>
            </a:pPr>
            <a:r>
              <a:rPr lang="en-US" b="1" dirty="0"/>
              <a:t>Terms to know:</a:t>
            </a:r>
          </a:p>
          <a:p>
            <a:r>
              <a:rPr lang="en-US" b="1" dirty="0"/>
              <a:t>Hack</a:t>
            </a:r>
            <a:r>
              <a:rPr lang="en-US" dirty="0"/>
              <a:t> - Gaining illegal access to (a computer network, system, etc.)</a:t>
            </a:r>
            <a:r>
              <a:rPr lang="en-US" sz="2000" baseline="30000" dirty="0"/>
              <a:t>9</a:t>
            </a:r>
            <a:endParaRPr lang="en-US" dirty="0"/>
          </a:p>
          <a:p>
            <a:r>
              <a:rPr lang="en-US" b="1" dirty="0"/>
              <a:t>Unauthorized Access </a:t>
            </a:r>
            <a:r>
              <a:rPr lang="en-US" dirty="0"/>
              <a:t>– Gaining access to a website, program, server, service, or other system using someone else's account or other methods</a:t>
            </a:r>
            <a:r>
              <a:rPr lang="en-US" sz="2000" baseline="30000" dirty="0"/>
              <a:t>10</a:t>
            </a:r>
            <a:endParaRPr lang="en-US" dirty="0"/>
          </a:p>
          <a:p>
            <a:r>
              <a:rPr lang="en-US" b="1" dirty="0"/>
              <a:t>Cyberstalking</a:t>
            </a:r>
            <a:r>
              <a:rPr lang="en-US" dirty="0"/>
              <a:t> – Using electronic communication to harass or threaten someone with physical harm</a:t>
            </a:r>
            <a:r>
              <a:rPr lang="en-US" sz="2000" baseline="30000" dirty="0"/>
              <a:t>11</a:t>
            </a:r>
            <a:endParaRPr lang="en-US" dirty="0"/>
          </a:p>
          <a:p>
            <a:r>
              <a:rPr lang="en-US" b="1" dirty="0"/>
              <a:t>Information Warfare </a:t>
            </a:r>
            <a:r>
              <a:rPr lang="en-US" dirty="0"/>
              <a:t>– Using or controlling information to sway public opinion or gain political or military advantage. “Digital data that can be remotely accessed and manipulated as well as disseminated globally.”</a:t>
            </a:r>
            <a:r>
              <a:rPr lang="en-US" sz="2000" baseline="30000" dirty="0"/>
              <a:t>12</a:t>
            </a:r>
            <a:endParaRPr lang="en-US" dirty="0"/>
          </a:p>
        </p:txBody>
      </p:sp>
      <p:sp>
        <p:nvSpPr>
          <p:cNvPr id="3" name="TextBox 2">
            <a:extLst>
              <a:ext uri="{FF2B5EF4-FFF2-40B4-BE49-F238E27FC236}">
                <a16:creationId xmlns:a16="http://schemas.microsoft.com/office/drawing/2014/main" xmlns="" id="{B29A1EBF-2FF4-46C5-B263-156BEA271F14}"/>
              </a:ext>
            </a:extLst>
          </p:cNvPr>
          <p:cNvSpPr txBox="1"/>
          <p:nvPr/>
        </p:nvSpPr>
        <p:spPr>
          <a:xfrm>
            <a:off x="628650" y="5783591"/>
            <a:ext cx="8110330" cy="707886"/>
          </a:xfrm>
          <a:prstGeom prst="rect">
            <a:avLst/>
          </a:prstGeom>
          <a:noFill/>
        </p:spPr>
        <p:txBody>
          <a:bodyPr wrap="square" rtlCol="0">
            <a:spAutoFit/>
          </a:bodyPr>
          <a:lstStyle/>
          <a:p>
            <a:r>
              <a:rPr lang="en-US" sz="1000" dirty="0"/>
              <a:t>9. https://www.merriam-webster.com/dictionary/hack</a:t>
            </a:r>
          </a:p>
          <a:p>
            <a:r>
              <a:rPr lang="en-US" sz="1000" dirty="0"/>
              <a:t>10. https://www.computerhope.com/jargon/u/unauacce.htm</a:t>
            </a:r>
          </a:p>
          <a:p>
            <a:r>
              <a:rPr lang="en-US" sz="1000" dirty="0"/>
              <a:t>11. https://www.merriam-webster.com/legal/cyberstalking</a:t>
            </a:r>
          </a:p>
          <a:p>
            <a:r>
              <a:rPr lang="en-US" sz="1000" dirty="0"/>
              <a:t>12. https://www.cyberark.com/blog/misinformation-loss-public-trust/</a:t>
            </a:r>
          </a:p>
        </p:txBody>
      </p:sp>
      <p:pic>
        <p:nvPicPr>
          <p:cNvPr id="2" name="Picture 1" descr="Image of the word &quot;HACKED&quot;">
            <a:extLst>
              <a:ext uri="{FF2B5EF4-FFF2-40B4-BE49-F238E27FC236}">
                <a16:creationId xmlns:a16="http://schemas.microsoft.com/office/drawing/2014/main" xmlns="" id="{C8CC614A-CFD6-4F61-84BA-1D726419583E}"/>
              </a:ext>
            </a:extLst>
          </p:cNvPr>
          <p:cNvPicPr>
            <a:picLocks noChangeAspect="1"/>
          </p:cNvPicPr>
          <p:nvPr/>
        </p:nvPicPr>
        <p:blipFill>
          <a:blip r:embed="rId3"/>
          <a:stretch>
            <a:fillRect/>
          </a:stretch>
        </p:blipFill>
        <p:spPr>
          <a:xfrm>
            <a:off x="6998665" y="107708"/>
            <a:ext cx="1516685" cy="1516685"/>
          </a:xfrm>
          <a:prstGeom prst="rect">
            <a:avLst/>
          </a:prstGeom>
        </p:spPr>
      </p:pic>
    </p:spTree>
    <p:extLst>
      <p:ext uri="{BB962C8B-B14F-4D97-AF65-F5344CB8AC3E}">
        <p14:creationId xmlns:p14="http://schemas.microsoft.com/office/powerpoint/2010/main" val="3012759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190100"/>
            <a:ext cx="7886700" cy="1325563"/>
          </a:xfrm>
        </p:spPr>
        <p:txBody>
          <a:bodyPr/>
          <a:lstStyle/>
          <a:p>
            <a:pPr eaLnBrk="1" hangingPunct="1"/>
            <a:r>
              <a:rPr lang="en-US" dirty="0"/>
              <a:t>Cyber Actions Part 2</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253331"/>
            <a:ext cx="7886700" cy="4351338"/>
          </a:xfrm>
        </p:spPr>
        <p:txBody>
          <a:bodyPr/>
          <a:lstStyle/>
          <a:p>
            <a:pPr marL="0" indent="0">
              <a:buNone/>
            </a:pPr>
            <a:r>
              <a:rPr lang="en-US" b="1" dirty="0"/>
              <a:t>Terms to know:</a:t>
            </a:r>
          </a:p>
          <a:p>
            <a:r>
              <a:rPr lang="en-US" b="1" dirty="0"/>
              <a:t>Cyber Attack </a:t>
            </a:r>
            <a:r>
              <a:rPr lang="en-US" dirty="0"/>
              <a:t>– Deliberately exploiting computer systems, technology-dependent enterprises and networks. “Cyberattacks use malicious code to alter computer code, logic or data, resulting in disruptive consequences that can compromise data and lead to cybercrimes, such as information and identity theft.”</a:t>
            </a:r>
            <a:r>
              <a:rPr lang="en-US" baseline="30000" dirty="0"/>
              <a:t>13</a:t>
            </a:r>
          </a:p>
          <a:p>
            <a:pPr lvl="1"/>
            <a:r>
              <a:rPr lang="en-US" dirty="0"/>
              <a:t>“May include the following consequences: </a:t>
            </a:r>
          </a:p>
          <a:p>
            <a:endParaRPr lang="en-US" dirty="0"/>
          </a:p>
        </p:txBody>
      </p:sp>
      <p:sp>
        <p:nvSpPr>
          <p:cNvPr id="2" name="TextBox 1">
            <a:extLst>
              <a:ext uri="{FF2B5EF4-FFF2-40B4-BE49-F238E27FC236}">
                <a16:creationId xmlns:a16="http://schemas.microsoft.com/office/drawing/2014/main" xmlns="" id="{8CC16403-D16E-4970-8281-80E21809D225}"/>
              </a:ext>
            </a:extLst>
          </p:cNvPr>
          <p:cNvSpPr txBox="1"/>
          <p:nvPr/>
        </p:nvSpPr>
        <p:spPr>
          <a:xfrm>
            <a:off x="1643269" y="3481010"/>
            <a:ext cx="7686261" cy="4247317"/>
          </a:xfrm>
          <a:prstGeom prst="rect">
            <a:avLst/>
          </a:prstGeom>
          <a:noFill/>
        </p:spPr>
        <p:txBody>
          <a:bodyPr wrap="square" numCol="2" rtlCol="0">
            <a:spAutoFit/>
          </a:bodyPr>
          <a:lstStyle/>
          <a:p>
            <a:pPr marL="285750" indent="-285750">
              <a:buFont typeface="Arial" panose="020B0604020202020204" pitchFamily="34" charset="0"/>
              <a:buChar char="•"/>
            </a:pPr>
            <a:r>
              <a:rPr lang="en-US" dirty="0"/>
              <a:t>Identity theft, fraud, extortion</a:t>
            </a:r>
          </a:p>
          <a:p>
            <a:pPr marL="285750" indent="-285750">
              <a:buFont typeface="Arial" panose="020B0604020202020204" pitchFamily="34" charset="0"/>
              <a:buChar char="•"/>
            </a:pPr>
            <a:r>
              <a:rPr lang="en-US" dirty="0"/>
              <a:t>Malware, pharming, phishing, spamming, spoofing, spyware, Trojans and viruses</a:t>
            </a:r>
          </a:p>
          <a:p>
            <a:pPr marL="285750" indent="-285750">
              <a:buFont typeface="Arial" panose="020B0604020202020204" pitchFamily="34" charset="0"/>
              <a:buChar char="•"/>
            </a:pPr>
            <a:r>
              <a:rPr lang="en-US" dirty="0"/>
              <a:t>Stolen hardware, such as laptops or mobile devices</a:t>
            </a:r>
          </a:p>
          <a:p>
            <a:pPr marL="285750" indent="-285750">
              <a:buFont typeface="Arial" panose="020B0604020202020204" pitchFamily="34" charset="0"/>
              <a:buChar char="•"/>
            </a:pPr>
            <a:r>
              <a:rPr lang="en-US" dirty="0"/>
              <a:t>Denial-of-service and distributed denial-of-service attacks</a:t>
            </a:r>
          </a:p>
          <a:p>
            <a:pPr marL="285750" indent="-285750">
              <a:buFont typeface="Arial" panose="020B0604020202020204" pitchFamily="34" charset="0"/>
              <a:buChar char="•"/>
            </a:pPr>
            <a:r>
              <a:rPr lang="en-US" dirty="0"/>
              <a:t>Breach of access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Password sniffing</a:t>
            </a:r>
          </a:p>
          <a:p>
            <a:pPr marL="285750" indent="-285750">
              <a:buFont typeface="Arial" panose="020B0604020202020204" pitchFamily="34" charset="0"/>
              <a:buChar char="•"/>
            </a:pPr>
            <a:r>
              <a:rPr lang="en-US" dirty="0"/>
              <a:t>System infiltration</a:t>
            </a:r>
          </a:p>
          <a:p>
            <a:pPr marL="285750" indent="-285750">
              <a:buFont typeface="Arial" panose="020B0604020202020204" pitchFamily="34" charset="0"/>
              <a:buChar char="•"/>
            </a:pPr>
            <a:r>
              <a:rPr lang="en-US" dirty="0"/>
              <a:t>Website defacement</a:t>
            </a:r>
          </a:p>
          <a:p>
            <a:pPr marL="285750" indent="-285750">
              <a:buFont typeface="Arial" panose="020B0604020202020204" pitchFamily="34" charset="0"/>
              <a:buChar char="•"/>
            </a:pPr>
            <a:r>
              <a:rPr lang="en-US" dirty="0"/>
              <a:t>Private and public Web browser exploits</a:t>
            </a:r>
          </a:p>
          <a:p>
            <a:pPr marL="285750" indent="-285750">
              <a:buFont typeface="Arial" panose="020B0604020202020204" pitchFamily="34" charset="0"/>
              <a:buChar char="•"/>
            </a:pPr>
            <a:r>
              <a:rPr lang="en-US" dirty="0"/>
              <a:t>Instant messaging abuse</a:t>
            </a:r>
          </a:p>
          <a:p>
            <a:pPr marL="285750" indent="-285750">
              <a:buFont typeface="Arial" panose="020B0604020202020204" pitchFamily="34" charset="0"/>
              <a:buChar char="•"/>
            </a:pPr>
            <a:r>
              <a:rPr lang="en-US" dirty="0"/>
              <a:t>Intellectual property (IP) theft or unauthorized access”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xmlns="" id="{C4C974FA-A491-45D4-AD48-6E32A98BB2CD}"/>
              </a:ext>
            </a:extLst>
          </p:cNvPr>
          <p:cNvSpPr txBox="1"/>
          <p:nvPr/>
        </p:nvSpPr>
        <p:spPr>
          <a:xfrm>
            <a:off x="628650" y="6329346"/>
            <a:ext cx="6321287" cy="246221"/>
          </a:xfrm>
          <a:prstGeom prst="rect">
            <a:avLst/>
          </a:prstGeom>
          <a:noFill/>
        </p:spPr>
        <p:txBody>
          <a:bodyPr wrap="square" rtlCol="0">
            <a:spAutoFit/>
          </a:bodyPr>
          <a:lstStyle/>
          <a:p>
            <a:r>
              <a:rPr lang="en-US" sz="1000" dirty="0"/>
              <a:t>13. https://www.techopedia.com/definition/24748/cyberattack</a:t>
            </a:r>
          </a:p>
        </p:txBody>
      </p:sp>
      <p:pic>
        <p:nvPicPr>
          <p:cNvPr id="6" name="Picture 5" descr="Image of the words: &quot;CYBER CRIME&quot;">
            <a:extLst>
              <a:ext uri="{FF2B5EF4-FFF2-40B4-BE49-F238E27FC236}">
                <a16:creationId xmlns:a16="http://schemas.microsoft.com/office/drawing/2014/main" xmlns="" id="{BD5A4AFD-499F-4C25-8643-35D697D025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2504" y="243482"/>
            <a:ext cx="2287862" cy="1336552"/>
          </a:xfrm>
          <a:prstGeom prst="rect">
            <a:avLst/>
          </a:prstGeom>
        </p:spPr>
      </p:pic>
    </p:spTree>
    <p:extLst>
      <p:ext uri="{BB962C8B-B14F-4D97-AF65-F5344CB8AC3E}">
        <p14:creationId xmlns:p14="http://schemas.microsoft.com/office/powerpoint/2010/main" val="40877554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274775"/>
            <a:ext cx="7886700" cy="1325563"/>
          </a:xfrm>
        </p:spPr>
        <p:txBody>
          <a:bodyPr/>
          <a:lstStyle/>
          <a:p>
            <a:pPr eaLnBrk="1" hangingPunct="1"/>
            <a:r>
              <a:rPr lang="en-US" dirty="0"/>
              <a:t>Cyber Actions Part 3</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600338"/>
            <a:ext cx="7886700" cy="4351338"/>
          </a:xfrm>
        </p:spPr>
        <p:txBody>
          <a:bodyPr/>
          <a:lstStyle/>
          <a:p>
            <a:pPr marL="0" indent="0">
              <a:buNone/>
            </a:pPr>
            <a:r>
              <a:rPr lang="en-US" b="1" dirty="0"/>
              <a:t>Types of Attack:</a:t>
            </a:r>
          </a:p>
          <a:p>
            <a:r>
              <a:rPr lang="en-US" b="1" dirty="0"/>
              <a:t>Malware</a:t>
            </a:r>
            <a:r>
              <a:rPr lang="en-US" dirty="0"/>
              <a:t> – Programs or files that are harmful to a computer user. “Malware includes computer viruses, worms, Trojan horses and spyware. These malicious programs can perform a variety of functions, including stealing, encrypting or deleting sensitive data, altering or hijacking core computing functions and monitoring users' computer activity without their permission.”</a:t>
            </a:r>
            <a:r>
              <a:rPr lang="en-US" baseline="30000" dirty="0"/>
              <a:t>14</a:t>
            </a:r>
            <a:r>
              <a:rPr lang="en-US" dirty="0"/>
              <a:t> </a:t>
            </a:r>
          </a:p>
          <a:p>
            <a:r>
              <a:rPr lang="en-US" b="1" dirty="0"/>
              <a:t>Pharming</a:t>
            </a:r>
            <a:r>
              <a:rPr lang="en-US" dirty="0"/>
              <a:t> – “A scamming practice in which malicious code is installed on a personal computer or server, misdirecting users to fraudulent Web sites without their knowledge or consent. Pharming has been called ‘phishing without a lure.’"</a:t>
            </a:r>
            <a:r>
              <a:rPr lang="en-US" baseline="30000" dirty="0"/>
              <a:t> 15</a:t>
            </a:r>
            <a:endParaRPr lang="en-US" dirty="0"/>
          </a:p>
        </p:txBody>
      </p:sp>
      <p:sp>
        <p:nvSpPr>
          <p:cNvPr id="2" name="TextBox 1">
            <a:extLst>
              <a:ext uri="{FF2B5EF4-FFF2-40B4-BE49-F238E27FC236}">
                <a16:creationId xmlns:a16="http://schemas.microsoft.com/office/drawing/2014/main" xmlns="" id="{E8095A37-8A68-4747-BF18-4107988E6013}"/>
              </a:ext>
            </a:extLst>
          </p:cNvPr>
          <p:cNvSpPr txBox="1"/>
          <p:nvPr/>
        </p:nvSpPr>
        <p:spPr>
          <a:xfrm>
            <a:off x="861391" y="6003235"/>
            <a:ext cx="7129670" cy="400110"/>
          </a:xfrm>
          <a:prstGeom prst="rect">
            <a:avLst/>
          </a:prstGeom>
          <a:noFill/>
        </p:spPr>
        <p:txBody>
          <a:bodyPr wrap="square" rtlCol="0">
            <a:spAutoFit/>
          </a:bodyPr>
          <a:lstStyle/>
          <a:p>
            <a:r>
              <a:rPr lang="en-US" sz="1000" dirty="0"/>
              <a:t>14. https://searchsecurity.techtarget.com/definition/malware</a:t>
            </a:r>
          </a:p>
          <a:p>
            <a:r>
              <a:rPr lang="en-US" sz="1000" dirty="0"/>
              <a:t>15. https://searchsecurity.techtarget.com/definition/pharming</a:t>
            </a:r>
          </a:p>
        </p:txBody>
      </p:sp>
      <p:pic>
        <p:nvPicPr>
          <p:cNvPr id="12" name="Picture 11" descr="Image of the word HACKED in the middle of binary code">
            <a:extLst>
              <a:ext uri="{FF2B5EF4-FFF2-40B4-BE49-F238E27FC236}">
                <a16:creationId xmlns:a16="http://schemas.microsoft.com/office/drawing/2014/main" xmlns="" id="{FAAAC8E0-641A-43DC-93A3-D0557FFAF0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707" y="217276"/>
            <a:ext cx="2017643" cy="1383062"/>
          </a:xfrm>
          <a:prstGeom prst="rect">
            <a:avLst/>
          </a:prstGeom>
        </p:spPr>
      </p:pic>
    </p:spTree>
    <p:extLst>
      <p:ext uri="{BB962C8B-B14F-4D97-AF65-F5344CB8AC3E}">
        <p14:creationId xmlns:p14="http://schemas.microsoft.com/office/powerpoint/2010/main" val="3941221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0"/>
            <a:ext cx="7886700" cy="1325563"/>
          </a:xfrm>
        </p:spPr>
        <p:txBody>
          <a:bodyPr/>
          <a:lstStyle/>
          <a:p>
            <a:pPr eaLnBrk="1" hangingPunct="1"/>
            <a:r>
              <a:rPr lang="en-US" dirty="0"/>
              <a:t>Cyber Actions Part 4</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253331"/>
            <a:ext cx="7886700" cy="4351338"/>
          </a:xfrm>
        </p:spPr>
        <p:txBody>
          <a:bodyPr/>
          <a:lstStyle/>
          <a:p>
            <a:pPr marL="0" indent="0">
              <a:buNone/>
            </a:pPr>
            <a:r>
              <a:rPr lang="en-US" b="1" dirty="0"/>
              <a:t>Types of Attack:</a:t>
            </a:r>
          </a:p>
          <a:p>
            <a:r>
              <a:rPr lang="en-US" b="1" dirty="0"/>
              <a:t>Phishing – </a:t>
            </a:r>
            <a:r>
              <a:rPr lang="en-US" dirty="0"/>
              <a:t>Fraudulent activity in which an attacker masquerades as a reputable entity or person in email or other communication channels. “The attacker uses phishing emails to distribute malicious links or attachments that can perform a variety of functions, including the extraction of login credentials or account information from victims.”</a:t>
            </a:r>
            <a:r>
              <a:rPr lang="en-US" baseline="30000" dirty="0"/>
              <a:t> 16</a:t>
            </a:r>
            <a:r>
              <a:rPr lang="en-US" dirty="0"/>
              <a:t> </a:t>
            </a:r>
          </a:p>
          <a:p>
            <a:r>
              <a:rPr lang="en-US" b="1" dirty="0"/>
              <a:t>Spamming</a:t>
            </a:r>
            <a:r>
              <a:rPr lang="en-US" dirty="0"/>
              <a:t> – Using electronic messaging systems, like e-mails and other digital delivery systems and broadcast media, to send unwanted bulk messages indiscriminately</a:t>
            </a:r>
            <a:r>
              <a:rPr lang="en-US" baseline="30000" dirty="0"/>
              <a:t> 17</a:t>
            </a:r>
            <a:r>
              <a:rPr lang="en-US" dirty="0"/>
              <a:t> </a:t>
            </a:r>
          </a:p>
          <a:p>
            <a:r>
              <a:rPr lang="en-US" b="1" dirty="0"/>
              <a:t>Spoofing</a:t>
            </a:r>
            <a:r>
              <a:rPr lang="en-US" dirty="0"/>
              <a:t> – “A fraudulent or malicious practice in which communication is sent from an unknown source disguised as a source known to the receiver. Spoofing is most prevalent in communication mechanisms that lack a high level of security.”</a:t>
            </a:r>
            <a:r>
              <a:rPr lang="en-US" baseline="30000" dirty="0"/>
              <a:t>18</a:t>
            </a:r>
            <a:r>
              <a:rPr lang="en-US" dirty="0"/>
              <a:t> </a:t>
            </a:r>
          </a:p>
        </p:txBody>
      </p:sp>
      <p:sp>
        <p:nvSpPr>
          <p:cNvPr id="2" name="TextBox 1">
            <a:extLst>
              <a:ext uri="{FF2B5EF4-FFF2-40B4-BE49-F238E27FC236}">
                <a16:creationId xmlns:a16="http://schemas.microsoft.com/office/drawing/2014/main" xmlns="" id="{0777A87C-615A-4745-90B1-0E665B787A89}"/>
              </a:ext>
            </a:extLst>
          </p:cNvPr>
          <p:cNvSpPr txBox="1"/>
          <p:nvPr/>
        </p:nvSpPr>
        <p:spPr>
          <a:xfrm>
            <a:off x="628650" y="6084333"/>
            <a:ext cx="7680463" cy="553998"/>
          </a:xfrm>
          <a:prstGeom prst="rect">
            <a:avLst/>
          </a:prstGeom>
          <a:noFill/>
        </p:spPr>
        <p:txBody>
          <a:bodyPr wrap="square" rtlCol="0">
            <a:spAutoFit/>
          </a:bodyPr>
          <a:lstStyle/>
          <a:p>
            <a:r>
              <a:rPr lang="en-US" sz="1000" dirty="0"/>
              <a:t>16. https://searchsecurity.techtarget.com/definition/phishing</a:t>
            </a:r>
          </a:p>
          <a:p>
            <a:r>
              <a:rPr lang="en-US" sz="1000" dirty="0"/>
              <a:t>17. https://www.techopedia.com/definition/23763/spamming</a:t>
            </a:r>
          </a:p>
          <a:p>
            <a:r>
              <a:rPr lang="en-US" sz="1000" dirty="0"/>
              <a:t>18. https://www.techopedia.com/definition/5398/spoofing</a:t>
            </a:r>
          </a:p>
        </p:txBody>
      </p:sp>
      <p:pic>
        <p:nvPicPr>
          <p:cNvPr id="3" name="Picture 2" descr="Image of a man at a computer and a hacker behind him, reaching toward the computer with a fishing pole. ">
            <a:extLst>
              <a:ext uri="{FF2B5EF4-FFF2-40B4-BE49-F238E27FC236}">
                <a16:creationId xmlns:a16="http://schemas.microsoft.com/office/drawing/2014/main" xmlns="" id="{7867C9C1-046A-4089-A595-4C0B6F5D87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1246" y="219669"/>
            <a:ext cx="1594104" cy="1036320"/>
          </a:xfrm>
          <a:prstGeom prst="rect">
            <a:avLst/>
          </a:prstGeom>
        </p:spPr>
      </p:pic>
    </p:spTree>
    <p:extLst>
      <p:ext uri="{BB962C8B-B14F-4D97-AF65-F5344CB8AC3E}">
        <p14:creationId xmlns:p14="http://schemas.microsoft.com/office/powerpoint/2010/main" val="2247109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0"/>
            <a:ext cx="7886700" cy="1325563"/>
          </a:xfrm>
        </p:spPr>
        <p:txBody>
          <a:bodyPr/>
          <a:lstStyle/>
          <a:p>
            <a:pPr eaLnBrk="1" hangingPunct="1"/>
            <a:r>
              <a:rPr lang="en-US" dirty="0"/>
              <a:t>Cyber Actions Part 5</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179617"/>
            <a:ext cx="7886700" cy="4570999"/>
          </a:xfrm>
        </p:spPr>
        <p:txBody>
          <a:bodyPr/>
          <a:lstStyle/>
          <a:p>
            <a:pPr marL="0" indent="0">
              <a:buNone/>
            </a:pPr>
            <a:r>
              <a:rPr lang="en-US" b="1" dirty="0"/>
              <a:t>Types of Attack:</a:t>
            </a:r>
          </a:p>
          <a:p>
            <a:r>
              <a:rPr lang="en-US" b="1" dirty="0"/>
              <a:t>Spyware</a:t>
            </a:r>
            <a:r>
              <a:rPr lang="en-US" dirty="0"/>
              <a:t> – “Software that is installed on a computing device without the end user's knowledge. Such software is controversial because even though it is sometimes installed for relatively innocuous reasons, it can violate the end user's privacy and has the potential to be abused.”</a:t>
            </a:r>
            <a:r>
              <a:rPr lang="en-US" baseline="30000" dirty="0"/>
              <a:t> 19</a:t>
            </a:r>
            <a:r>
              <a:rPr lang="en-US" dirty="0"/>
              <a:t> </a:t>
            </a:r>
          </a:p>
          <a:p>
            <a:r>
              <a:rPr lang="en-US" b="1" dirty="0"/>
              <a:t>Trojan Horse</a:t>
            </a:r>
            <a:r>
              <a:rPr lang="en-US" dirty="0"/>
              <a:t> – “A program that appears harmless, but is, in fact, malicious. Unexpected changes to computer settings and unusual activity, even when the computer should be idle, are strong indications that a Trojan is residing on a computer.”</a:t>
            </a:r>
            <a:r>
              <a:rPr lang="en-US" baseline="30000" dirty="0"/>
              <a:t> 20</a:t>
            </a:r>
            <a:endParaRPr lang="en-US" dirty="0"/>
          </a:p>
        </p:txBody>
      </p:sp>
      <p:sp>
        <p:nvSpPr>
          <p:cNvPr id="2" name="TextBox 1">
            <a:extLst>
              <a:ext uri="{FF2B5EF4-FFF2-40B4-BE49-F238E27FC236}">
                <a16:creationId xmlns:a16="http://schemas.microsoft.com/office/drawing/2014/main" xmlns="" id="{C348AC40-6A76-4650-AB7C-7080BA1AC7A6}"/>
              </a:ext>
            </a:extLst>
          </p:cNvPr>
          <p:cNvSpPr txBox="1"/>
          <p:nvPr/>
        </p:nvSpPr>
        <p:spPr>
          <a:xfrm>
            <a:off x="848139" y="6082748"/>
            <a:ext cx="7010400" cy="400110"/>
          </a:xfrm>
          <a:prstGeom prst="rect">
            <a:avLst/>
          </a:prstGeom>
          <a:noFill/>
        </p:spPr>
        <p:txBody>
          <a:bodyPr wrap="square" rtlCol="0">
            <a:spAutoFit/>
          </a:bodyPr>
          <a:lstStyle/>
          <a:p>
            <a:r>
              <a:rPr lang="en-US" sz="1000" dirty="0"/>
              <a:t>19. https://searchsecurity.techtarget.com/definition/spyware</a:t>
            </a:r>
          </a:p>
          <a:p>
            <a:r>
              <a:rPr lang="en-US" sz="1000" dirty="0"/>
              <a:t>20. https://searchsecurity.techtarget.com/definition/Trojan-horse</a:t>
            </a:r>
          </a:p>
        </p:txBody>
      </p:sp>
      <p:pic>
        <p:nvPicPr>
          <p:cNvPr id="8" name="Picture 7" descr="Cartoon image of a theif coming out of a laptop.">
            <a:extLst>
              <a:ext uri="{FF2B5EF4-FFF2-40B4-BE49-F238E27FC236}">
                <a16:creationId xmlns:a16="http://schemas.microsoft.com/office/drawing/2014/main" xmlns="" id="{C7B9CAEB-F2BA-4535-B58F-E84AD98946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7437" y="4772034"/>
            <a:ext cx="2048424" cy="1510769"/>
          </a:xfrm>
          <a:prstGeom prst="rect">
            <a:avLst/>
          </a:prstGeom>
        </p:spPr>
      </p:pic>
    </p:spTree>
    <p:extLst>
      <p:ext uri="{BB962C8B-B14F-4D97-AF65-F5344CB8AC3E}">
        <p14:creationId xmlns:p14="http://schemas.microsoft.com/office/powerpoint/2010/main" val="891454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0"/>
            <a:ext cx="7886700" cy="1325563"/>
          </a:xfrm>
        </p:spPr>
        <p:txBody>
          <a:bodyPr/>
          <a:lstStyle/>
          <a:p>
            <a:pPr eaLnBrk="1" hangingPunct="1"/>
            <a:r>
              <a:rPr lang="en-US" dirty="0"/>
              <a:t>Cyber Actions Part 6</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628650" y="1143500"/>
            <a:ext cx="7886700" cy="4570999"/>
          </a:xfrm>
        </p:spPr>
        <p:txBody>
          <a:bodyPr/>
          <a:lstStyle/>
          <a:p>
            <a:pPr marL="0" indent="0">
              <a:buNone/>
            </a:pPr>
            <a:r>
              <a:rPr lang="en-US" b="1" dirty="0"/>
              <a:t>Types of Attack:</a:t>
            </a:r>
          </a:p>
          <a:p>
            <a:r>
              <a:rPr lang="en-US" b="1" dirty="0"/>
              <a:t>Computer Virus</a:t>
            </a:r>
            <a:r>
              <a:rPr lang="en-US" dirty="0"/>
              <a:t> – “Malicious code that replicates by copying itself to another program, computer boot sector or document and changes how a computer works. The virus requires someone to knowingly or unknowingly spread the infection without the knowledge or permission of a user or system administrator.”</a:t>
            </a:r>
            <a:r>
              <a:rPr lang="en-US" baseline="30000" dirty="0"/>
              <a:t> 21</a:t>
            </a:r>
            <a:r>
              <a:rPr lang="en-US" dirty="0"/>
              <a:t> </a:t>
            </a:r>
          </a:p>
          <a:p>
            <a:r>
              <a:rPr lang="en-US" b="1" dirty="0"/>
              <a:t>Computer Worm </a:t>
            </a:r>
            <a:r>
              <a:rPr lang="en-US" dirty="0"/>
              <a:t>– “A type of malicious software program whose primary function is to infect other computers while remaining active on infected systems.” A worm is stand-alone programming that does not need to copy itself to a host program or require human interaction to spread.”</a:t>
            </a:r>
            <a:r>
              <a:rPr lang="en-US" baseline="30000" dirty="0"/>
              <a:t> 22</a:t>
            </a:r>
            <a:r>
              <a:rPr lang="en-US" dirty="0"/>
              <a:t> </a:t>
            </a:r>
          </a:p>
        </p:txBody>
      </p:sp>
      <p:sp>
        <p:nvSpPr>
          <p:cNvPr id="2" name="TextBox 1">
            <a:extLst>
              <a:ext uri="{FF2B5EF4-FFF2-40B4-BE49-F238E27FC236}">
                <a16:creationId xmlns:a16="http://schemas.microsoft.com/office/drawing/2014/main" xmlns="" id="{C7874C7D-0096-45A2-A97F-FC0B3E46D6A3}"/>
              </a:ext>
            </a:extLst>
          </p:cNvPr>
          <p:cNvSpPr txBox="1"/>
          <p:nvPr/>
        </p:nvSpPr>
        <p:spPr>
          <a:xfrm>
            <a:off x="704618" y="6128396"/>
            <a:ext cx="5626376" cy="400110"/>
          </a:xfrm>
          <a:prstGeom prst="rect">
            <a:avLst/>
          </a:prstGeom>
          <a:noFill/>
        </p:spPr>
        <p:txBody>
          <a:bodyPr wrap="square" rtlCol="0">
            <a:spAutoFit/>
          </a:bodyPr>
          <a:lstStyle/>
          <a:p>
            <a:r>
              <a:rPr lang="en-US" sz="1000" dirty="0"/>
              <a:t>21. https://searchsecurity.techtarget.com/definition/virus</a:t>
            </a:r>
          </a:p>
          <a:p>
            <a:r>
              <a:rPr lang="en-US" sz="1000" dirty="0"/>
              <a:t>22.https://searchsecurity.techtarget.com/definition/worm</a:t>
            </a:r>
          </a:p>
        </p:txBody>
      </p:sp>
      <p:pic>
        <p:nvPicPr>
          <p:cNvPr id="8" name="Picture 7" descr="Image of the word &quot;VIRUS&quot;">
            <a:extLst>
              <a:ext uri="{FF2B5EF4-FFF2-40B4-BE49-F238E27FC236}">
                <a16:creationId xmlns:a16="http://schemas.microsoft.com/office/drawing/2014/main" xmlns="" id="{7502028F-627B-4C09-BC28-8DC6A47DCF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6962" y="5120153"/>
            <a:ext cx="2108388" cy="1408353"/>
          </a:xfrm>
          <a:prstGeom prst="rect">
            <a:avLst/>
          </a:prstGeom>
        </p:spPr>
      </p:pic>
    </p:spTree>
    <p:extLst>
      <p:ext uri="{BB962C8B-B14F-4D97-AF65-F5344CB8AC3E}">
        <p14:creationId xmlns:p14="http://schemas.microsoft.com/office/powerpoint/2010/main" val="1256713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22984"/>
            <a:ext cx="7886700" cy="1325563"/>
          </a:xfrm>
        </p:spPr>
        <p:txBody>
          <a:bodyPr/>
          <a:lstStyle/>
          <a:p>
            <a:pPr eaLnBrk="1" hangingPunct="1"/>
            <a:r>
              <a:rPr lang="en-US" dirty="0"/>
              <a:t>Cyber Actions &amp; Actors Example</a:t>
            </a:r>
          </a:p>
        </p:txBody>
      </p:sp>
      <p:sp>
        <p:nvSpPr>
          <p:cNvPr id="4" name="Content Placeholder 3">
            <a:extLst>
              <a:ext uri="{FF2B5EF4-FFF2-40B4-BE49-F238E27FC236}">
                <a16:creationId xmlns:a16="http://schemas.microsoft.com/office/drawing/2014/main" xmlns="" id="{EF26DB20-E060-4BDA-83A4-1E7BFFF82022}"/>
              </a:ext>
            </a:extLst>
          </p:cNvPr>
          <p:cNvSpPr>
            <a:spLocks noGrp="1"/>
          </p:cNvSpPr>
          <p:nvPr>
            <p:ph idx="1"/>
          </p:nvPr>
        </p:nvSpPr>
        <p:spPr>
          <a:xfrm>
            <a:off x="496128" y="1348547"/>
            <a:ext cx="7886700" cy="4584252"/>
          </a:xfrm>
        </p:spPr>
        <p:txBody>
          <a:bodyPr/>
          <a:lstStyle/>
          <a:p>
            <a:pPr marL="0" indent="0">
              <a:buNone/>
            </a:pPr>
            <a:r>
              <a:rPr lang="en-US" b="1" dirty="0"/>
              <a:t>March 2018</a:t>
            </a:r>
            <a:r>
              <a:rPr lang="en-US" b="1" baseline="30000" dirty="0"/>
              <a:t>23</a:t>
            </a:r>
          </a:p>
          <a:p>
            <a:pPr>
              <a:spcBef>
                <a:spcPts val="400"/>
              </a:spcBef>
            </a:pPr>
            <a:r>
              <a:rPr lang="en-US" dirty="0"/>
              <a:t>“U.S. Department of Justice revealed details of an extensive nation-state cyber espionage campaign targeting non-military entities such as universities, businesses and government agencies.</a:t>
            </a:r>
          </a:p>
          <a:p>
            <a:pPr>
              <a:spcBef>
                <a:spcPts val="400"/>
              </a:spcBef>
            </a:pPr>
            <a:r>
              <a:rPr lang="en-US" dirty="0"/>
              <a:t>The government alleges that nine hackers associated with Iran’s Islamic Revolutionary Guard Corps accessed and compromised intellectual property (IP) that cost the victim organizations $3.4 billion to develop.</a:t>
            </a:r>
          </a:p>
          <a:p>
            <a:pPr>
              <a:spcBef>
                <a:spcPts val="400"/>
              </a:spcBef>
            </a:pPr>
            <a:r>
              <a:rPr lang="en-US" dirty="0"/>
              <a:t>The announcement is the latest acknowledgement that nation-states are targeting organizations in the private sector to obtain IP that will strengthen the competitive position of their national economies, as well as their militaries.</a:t>
            </a:r>
          </a:p>
          <a:p>
            <a:pPr>
              <a:spcBef>
                <a:spcPts val="400"/>
              </a:spcBef>
            </a:pPr>
            <a:r>
              <a:rPr lang="en-US" dirty="0"/>
              <a:t>Such cyber attacks seek to acquire technical leadership for nations lacking the investments, human talent or other foundational elements associated with technical innovation.”</a:t>
            </a:r>
          </a:p>
          <a:p>
            <a:endParaRPr lang="en-US" dirty="0"/>
          </a:p>
        </p:txBody>
      </p:sp>
      <p:sp>
        <p:nvSpPr>
          <p:cNvPr id="2" name="TextBox 1">
            <a:extLst>
              <a:ext uri="{FF2B5EF4-FFF2-40B4-BE49-F238E27FC236}">
                <a16:creationId xmlns:a16="http://schemas.microsoft.com/office/drawing/2014/main" xmlns="" id="{15FE7C9A-9422-4BEA-B151-463289656B10}"/>
              </a:ext>
            </a:extLst>
          </p:cNvPr>
          <p:cNvSpPr txBox="1"/>
          <p:nvPr/>
        </p:nvSpPr>
        <p:spPr>
          <a:xfrm>
            <a:off x="628650" y="6345718"/>
            <a:ext cx="7288696" cy="400110"/>
          </a:xfrm>
          <a:prstGeom prst="rect">
            <a:avLst/>
          </a:prstGeom>
          <a:noFill/>
        </p:spPr>
        <p:txBody>
          <a:bodyPr wrap="square" rtlCol="0">
            <a:spAutoFit/>
          </a:bodyPr>
          <a:lstStyle/>
          <a:p>
            <a:r>
              <a:rPr lang="en-US" sz="1000" dirty="0"/>
              <a:t>23. http://thehill.com/opinion/technology/380948-when-nation-states-hack-the-private-sector-for-intellectual-property</a:t>
            </a:r>
          </a:p>
          <a:p>
            <a:endParaRPr lang="en-US" sz="1000" dirty="0"/>
          </a:p>
        </p:txBody>
      </p:sp>
      <p:pic>
        <p:nvPicPr>
          <p:cNvPr id="10" name="Picture 9" descr="Image of a hand reaching out to computer code.">
            <a:extLst>
              <a:ext uri="{FF2B5EF4-FFF2-40B4-BE49-F238E27FC236}">
                <a16:creationId xmlns:a16="http://schemas.microsoft.com/office/drawing/2014/main" xmlns="" id="{FFA5618E-A50A-4916-BF3D-E784CA49C0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3918" y="312227"/>
            <a:ext cx="1551432" cy="1036320"/>
          </a:xfrm>
          <a:prstGeom prst="rect">
            <a:avLst/>
          </a:prstGeom>
        </p:spPr>
      </p:pic>
    </p:spTree>
    <p:extLst>
      <p:ext uri="{BB962C8B-B14F-4D97-AF65-F5344CB8AC3E}">
        <p14:creationId xmlns:p14="http://schemas.microsoft.com/office/powerpoint/2010/main" val="262310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38843" y="365125"/>
            <a:ext cx="8605157" cy="1325563"/>
          </a:xfrm>
        </p:spPr>
        <p:txBody>
          <a:bodyPr/>
          <a:lstStyle/>
          <a:p>
            <a:pPr eaLnBrk="1" hangingPunct="1"/>
            <a:r>
              <a:rPr lang="en-US" dirty="0"/>
              <a:t>Learning Outcomes: Understanding Data, Information Sharing, &amp; Actors</a:t>
            </a:r>
          </a:p>
        </p:txBody>
      </p:sp>
      <p:sp>
        <p:nvSpPr>
          <p:cNvPr id="5" name="Content Placeholder 2">
            <a:extLst>
              <a:ext uri="{FF2B5EF4-FFF2-40B4-BE49-F238E27FC236}">
                <a16:creationId xmlns:a16="http://schemas.microsoft.com/office/drawing/2014/main" xmlns="" id="{6F6B65BD-F532-494A-975F-9F572BA4F5BA}"/>
              </a:ext>
            </a:extLst>
          </p:cNvPr>
          <p:cNvSpPr>
            <a:spLocks noGrp="1"/>
          </p:cNvSpPr>
          <p:nvPr>
            <p:ph idx="1"/>
          </p:nvPr>
        </p:nvSpPr>
        <p:spPr>
          <a:xfrm>
            <a:off x="628650" y="1690688"/>
            <a:ext cx="7886700" cy="5014912"/>
          </a:xfrm>
        </p:spPr>
        <p:txBody>
          <a:bodyPr>
            <a:normAutofit/>
          </a:bodyPr>
          <a:lstStyle/>
          <a:p>
            <a:pPr marL="342900" lvl="1" indent="0" eaLnBrk="1" hangingPunct="1">
              <a:lnSpc>
                <a:spcPct val="100000"/>
              </a:lnSpc>
              <a:spcBef>
                <a:spcPts val="0"/>
              </a:spcBef>
              <a:buNone/>
            </a:pPr>
            <a:r>
              <a:rPr lang="en-US" sz="2000" dirty="0"/>
              <a:t>Upon completion of this module, students will:</a:t>
            </a:r>
            <a:endParaRPr lang="en-US" sz="2000" dirty="0">
              <a:cs typeface="Calibri"/>
            </a:endParaRPr>
          </a:p>
          <a:p>
            <a:pPr marL="342900" lvl="1" indent="0" eaLnBrk="1" hangingPunct="1">
              <a:lnSpc>
                <a:spcPct val="100000"/>
              </a:lnSpc>
              <a:spcBef>
                <a:spcPts val="0"/>
              </a:spcBef>
              <a:buNone/>
            </a:pPr>
            <a:endParaRPr lang="en-US" sz="2000" dirty="0">
              <a:cs typeface="Calibri"/>
            </a:endParaRPr>
          </a:p>
          <a:p>
            <a:pPr marL="340360" lvl="1" indent="0" eaLnBrk="1" hangingPunct="1">
              <a:spcBef>
                <a:spcPts val="0"/>
              </a:spcBef>
              <a:buNone/>
            </a:pPr>
            <a:r>
              <a:rPr lang="en-US" sz="2000" dirty="0">
                <a:cs typeface="Calibri"/>
              </a:rPr>
              <a:t>•Recognize different sources of data.</a:t>
            </a:r>
          </a:p>
          <a:p>
            <a:pPr marL="340360" lvl="1" indent="0" eaLnBrk="1" hangingPunct="1">
              <a:spcBef>
                <a:spcPts val="0"/>
              </a:spcBef>
              <a:buNone/>
            </a:pPr>
            <a:r>
              <a:rPr lang="en-US" sz="2000" dirty="0">
                <a:cs typeface="Calibri"/>
              </a:rPr>
              <a:t>•Identify how </a:t>
            </a:r>
            <a:r>
              <a:rPr lang="en-US" sz="2000" dirty="0"/>
              <a:t>the U.S. legal system treats different data.</a:t>
            </a:r>
            <a:endParaRPr lang="en-US" sz="2000" dirty="0">
              <a:cs typeface="Calibri"/>
            </a:endParaRPr>
          </a:p>
          <a:p>
            <a:pPr marL="340360" lvl="1" indent="0" eaLnBrk="1" hangingPunct="1">
              <a:spcBef>
                <a:spcPts val="0"/>
              </a:spcBef>
              <a:buNone/>
            </a:pPr>
            <a:r>
              <a:rPr lang="en-US" sz="2000" dirty="0"/>
              <a:t>•Understand how smart communities work.</a:t>
            </a:r>
            <a:endParaRPr lang="en-US" sz="2000" dirty="0">
              <a:cs typeface="Calibri"/>
            </a:endParaRPr>
          </a:p>
          <a:p>
            <a:pPr marL="340360" lvl="1" indent="0" eaLnBrk="1" hangingPunct="1">
              <a:spcBef>
                <a:spcPts val="0"/>
              </a:spcBef>
              <a:buNone/>
            </a:pPr>
            <a:r>
              <a:rPr lang="en-US" sz="2000" dirty="0"/>
              <a:t>•Determine how precision medicine is impacted by advances in technology.</a:t>
            </a:r>
            <a:endParaRPr lang="en-US" sz="2000" dirty="0">
              <a:cs typeface="Calibri"/>
            </a:endParaRPr>
          </a:p>
          <a:p>
            <a:pPr marL="340360" lvl="1" indent="0" eaLnBrk="1" hangingPunct="1">
              <a:spcBef>
                <a:spcPts val="0"/>
              </a:spcBef>
              <a:buNone/>
            </a:pPr>
            <a:r>
              <a:rPr lang="en-US" sz="2000" dirty="0"/>
              <a:t>•Identify the different types of actors in </a:t>
            </a:r>
            <a:r>
              <a:rPr lang="en-US" sz="2000" dirty="0">
                <a:cs typeface="Calibri"/>
              </a:rPr>
              <a:t>cyberspace</a:t>
            </a:r>
            <a:r>
              <a:rPr lang="en-US" sz="2000" dirty="0"/>
              <a:t>.</a:t>
            </a:r>
            <a:endParaRPr lang="en-US" sz="2000" dirty="0">
              <a:cs typeface="Calibri"/>
            </a:endParaRPr>
          </a:p>
          <a:p>
            <a:pPr marL="340360" lvl="1" indent="0" eaLnBrk="1" hangingPunct="1">
              <a:spcBef>
                <a:spcPts val="0"/>
              </a:spcBef>
              <a:buNone/>
            </a:pPr>
            <a:r>
              <a:rPr lang="en-US" sz="2000" dirty="0"/>
              <a:t>•Understand and explain the different types of cyber actions.</a:t>
            </a:r>
            <a:endParaRPr lang="en-US" sz="2000" dirty="0">
              <a:cs typeface="Calibri"/>
            </a:endParaRPr>
          </a:p>
          <a:p>
            <a:pPr lvl="1" eaLnBrk="1" hangingPunct="1">
              <a:lnSpc>
                <a:spcPct val="100000"/>
              </a:lnSpc>
              <a:spcBef>
                <a:spcPts val="0"/>
              </a:spcBef>
            </a:pPr>
            <a:endParaRPr lang="en-US" dirty="0">
              <a:cs typeface="Calibri"/>
            </a:endParaRPr>
          </a:p>
          <a:p>
            <a:endParaRPr lang="en-US" sz="1800" dirty="0"/>
          </a:p>
          <a:p>
            <a:endParaRPr lang="en-US" sz="1800" dirty="0"/>
          </a:p>
          <a:p>
            <a:endParaRPr lang="en-US" sz="1800" dirty="0"/>
          </a:p>
          <a:p>
            <a:pPr marL="457200" lvl="1" indent="0">
              <a:buNone/>
            </a:pPr>
            <a:endParaRPr lang="en-US" sz="1800" dirty="0"/>
          </a:p>
          <a:p>
            <a:pPr lvl="1"/>
            <a:endParaRPr lang="en-US" sz="1800" dirty="0"/>
          </a:p>
        </p:txBody>
      </p:sp>
      <p:pic>
        <p:nvPicPr>
          <p:cNvPr id="4" name="Picture 3" descr="Clip art of a learning outcome timeline.  First comes the question, next comes the research, then the knowledge and finally understanding.">
            <a:extLst>
              <a:ext uri="{FF2B5EF4-FFF2-40B4-BE49-F238E27FC236}">
                <a16:creationId xmlns:a16="http://schemas.microsoft.com/office/drawing/2014/main" xmlns="" id="{875BE39D-9266-46E7-A86A-2467F80BBDBD}"/>
              </a:ext>
            </a:extLst>
          </p:cNvPr>
          <p:cNvPicPr>
            <a:picLocks noChangeAspect="1"/>
          </p:cNvPicPr>
          <p:nvPr/>
        </p:nvPicPr>
        <p:blipFill>
          <a:blip r:embed="rId3"/>
          <a:stretch>
            <a:fillRect/>
          </a:stretch>
        </p:blipFill>
        <p:spPr>
          <a:xfrm>
            <a:off x="3400166" y="4825096"/>
            <a:ext cx="2329290" cy="1557652"/>
          </a:xfrm>
          <a:prstGeom prst="rect">
            <a:avLst/>
          </a:prstGeom>
        </p:spPr>
      </p:pic>
    </p:spTree>
    <p:extLst>
      <p:ext uri="{BB962C8B-B14F-4D97-AF65-F5344CB8AC3E}">
        <p14:creationId xmlns:p14="http://schemas.microsoft.com/office/powerpoint/2010/main" val="1423038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a:t>
            </a:r>
          </a:p>
        </p:txBody>
      </p:sp>
      <p:pic>
        <p:nvPicPr>
          <p:cNvPr id="8" name="Content Placeholder 7" descr="Cartoon image of a person looking at a question mark.">
            <a:extLst>
              <a:ext uri="{FF2B5EF4-FFF2-40B4-BE49-F238E27FC236}">
                <a16:creationId xmlns:a16="http://schemas.microsoft.com/office/drawing/2014/main" xmlns="" id="{72DE5588-7E79-4A5E-8B05-4EEB1005E0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706" y="2623693"/>
            <a:ext cx="4276725" cy="3238500"/>
          </a:xfrm>
        </p:spPr>
      </p:pic>
      <p:sp>
        <p:nvSpPr>
          <p:cNvPr id="3" name="TextBox 2">
            <a:extLst>
              <a:ext uri="{FF2B5EF4-FFF2-40B4-BE49-F238E27FC236}">
                <a16:creationId xmlns:a16="http://schemas.microsoft.com/office/drawing/2014/main" xmlns="" id="{9E4D8ADC-0F51-424E-9532-74AAB594EBA0}"/>
              </a:ext>
            </a:extLst>
          </p:cNvPr>
          <p:cNvSpPr txBox="1"/>
          <p:nvPr/>
        </p:nvSpPr>
        <p:spPr>
          <a:xfrm>
            <a:off x="751480" y="1828800"/>
            <a:ext cx="6468186" cy="4385816"/>
          </a:xfrm>
          <a:prstGeom prst="rect">
            <a:avLst/>
          </a:prstGeom>
          <a:noFill/>
        </p:spPr>
        <p:txBody>
          <a:bodyPr wrap="square" rtlCol="0">
            <a:spAutoFit/>
          </a:bodyPr>
          <a:lstStyle/>
          <a:p>
            <a:r>
              <a:rPr lang="en-US" sz="2100" dirty="0"/>
              <a:t>Which of the following is </a:t>
            </a:r>
            <a:r>
              <a:rPr lang="en-US" sz="2100" b="1" dirty="0"/>
              <a:t>NOT </a:t>
            </a:r>
            <a:r>
              <a:rPr lang="en-US" sz="2100" dirty="0"/>
              <a:t>considered a state actor?</a:t>
            </a:r>
          </a:p>
          <a:p>
            <a:pPr>
              <a:lnSpc>
                <a:spcPct val="150000"/>
              </a:lnSpc>
            </a:pPr>
            <a:endParaRPr lang="en-US" sz="1000" dirty="0"/>
          </a:p>
          <a:p>
            <a:pPr marL="342900" indent="-342900">
              <a:lnSpc>
                <a:spcPct val="150000"/>
              </a:lnSpc>
              <a:buFont typeface="+mj-lt"/>
              <a:buAutoNum type="alphaUcPeriod"/>
            </a:pPr>
            <a:r>
              <a:rPr lang="en-US" sz="2100" dirty="0"/>
              <a:t>FBI</a:t>
            </a:r>
          </a:p>
          <a:p>
            <a:pPr marL="342900" indent="-342900">
              <a:lnSpc>
                <a:spcPct val="150000"/>
              </a:lnSpc>
              <a:buFont typeface="+mj-lt"/>
              <a:buAutoNum type="alphaUcPeriod"/>
            </a:pPr>
            <a:r>
              <a:rPr lang="en-US" sz="2100" dirty="0"/>
              <a:t>Russian FSB</a:t>
            </a:r>
          </a:p>
          <a:p>
            <a:pPr marL="342900" indent="-342900">
              <a:lnSpc>
                <a:spcPct val="150000"/>
              </a:lnSpc>
              <a:buFont typeface="+mj-lt"/>
              <a:buAutoNum type="alphaUcPeriod"/>
            </a:pPr>
            <a:r>
              <a:rPr lang="en-US" sz="2100" dirty="0"/>
              <a:t>PA State Police</a:t>
            </a:r>
          </a:p>
          <a:p>
            <a:pPr marL="342900" indent="-342900">
              <a:lnSpc>
                <a:spcPct val="150000"/>
              </a:lnSpc>
              <a:buFont typeface="+mj-lt"/>
              <a:buAutoNum type="alphaUcPeriod"/>
            </a:pPr>
            <a:r>
              <a:rPr lang="en-US" sz="2100" dirty="0"/>
              <a:t>CIA</a:t>
            </a:r>
          </a:p>
          <a:p>
            <a:pPr marL="342900" indent="-342900">
              <a:lnSpc>
                <a:spcPct val="150000"/>
              </a:lnSpc>
              <a:buFont typeface="+mj-lt"/>
              <a:buAutoNum type="alphaUcPeriod"/>
            </a:pPr>
            <a:r>
              <a:rPr lang="en-US" sz="2100" dirty="0"/>
              <a:t>Royal Canadian Mounted Police</a:t>
            </a:r>
          </a:p>
          <a:p>
            <a:pPr marL="342900" indent="-342900">
              <a:lnSpc>
                <a:spcPct val="150000"/>
              </a:lnSpc>
              <a:buFont typeface="+mj-lt"/>
              <a:buAutoNum type="alphaUcPeriod"/>
            </a:pPr>
            <a:r>
              <a:rPr lang="en-US" sz="2100" dirty="0"/>
              <a:t>Google</a:t>
            </a:r>
          </a:p>
          <a:p>
            <a:pPr marL="342900" indent="-342900">
              <a:buFont typeface="+mj-lt"/>
              <a:buAutoNum type="alphaUcPeriod"/>
            </a:pPr>
            <a:endParaRPr lang="en-US" dirty="0"/>
          </a:p>
          <a:p>
            <a:endParaRPr lang="en-US" dirty="0"/>
          </a:p>
          <a:p>
            <a:endParaRPr lang="en-US" dirty="0"/>
          </a:p>
        </p:txBody>
      </p:sp>
    </p:spTree>
    <p:extLst>
      <p:ext uri="{BB962C8B-B14F-4D97-AF65-F5344CB8AC3E}">
        <p14:creationId xmlns:p14="http://schemas.microsoft.com/office/powerpoint/2010/main" val="2965014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 Answer</a:t>
            </a:r>
          </a:p>
        </p:txBody>
      </p:sp>
      <p:pic>
        <p:nvPicPr>
          <p:cNvPr id="8" name="Content Placeholder 7" descr="Cartoon image of a person looking at a question mark.">
            <a:extLst>
              <a:ext uri="{FF2B5EF4-FFF2-40B4-BE49-F238E27FC236}">
                <a16:creationId xmlns:a16="http://schemas.microsoft.com/office/drawing/2014/main" xmlns="" id="{72DE5588-7E79-4A5E-8B05-4EEB1005E0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706" y="2623693"/>
            <a:ext cx="4276725" cy="3238500"/>
          </a:xfrm>
        </p:spPr>
      </p:pic>
      <p:sp>
        <p:nvSpPr>
          <p:cNvPr id="3" name="TextBox 2">
            <a:extLst>
              <a:ext uri="{FF2B5EF4-FFF2-40B4-BE49-F238E27FC236}">
                <a16:creationId xmlns:a16="http://schemas.microsoft.com/office/drawing/2014/main" xmlns="" id="{9E4D8ADC-0F51-424E-9532-74AAB594EBA0}"/>
              </a:ext>
            </a:extLst>
          </p:cNvPr>
          <p:cNvSpPr txBox="1"/>
          <p:nvPr/>
        </p:nvSpPr>
        <p:spPr>
          <a:xfrm>
            <a:off x="751480" y="1828800"/>
            <a:ext cx="6468186" cy="4385816"/>
          </a:xfrm>
          <a:prstGeom prst="rect">
            <a:avLst/>
          </a:prstGeom>
          <a:noFill/>
        </p:spPr>
        <p:txBody>
          <a:bodyPr wrap="square" rtlCol="0">
            <a:spAutoFit/>
          </a:bodyPr>
          <a:lstStyle/>
          <a:p>
            <a:r>
              <a:rPr lang="en-US" sz="2100" dirty="0"/>
              <a:t>Which of the following is </a:t>
            </a:r>
            <a:r>
              <a:rPr lang="en-US" sz="2100" b="1" dirty="0"/>
              <a:t>NOT </a:t>
            </a:r>
            <a:r>
              <a:rPr lang="en-US" sz="2100" dirty="0"/>
              <a:t>considered a state actor?</a:t>
            </a:r>
          </a:p>
          <a:p>
            <a:pPr>
              <a:lnSpc>
                <a:spcPct val="150000"/>
              </a:lnSpc>
            </a:pPr>
            <a:endParaRPr lang="en-US" sz="1000" dirty="0"/>
          </a:p>
          <a:p>
            <a:pPr marL="342900" indent="-342900">
              <a:lnSpc>
                <a:spcPct val="150000"/>
              </a:lnSpc>
              <a:buFont typeface="+mj-lt"/>
              <a:buAutoNum type="alphaUcPeriod"/>
            </a:pPr>
            <a:r>
              <a:rPr lang="en-US" sz="2100" dirty="0"/>
              <a:t>FBI</a:t>
            </a:r>
          </a:p>
          <a:p>
            <a:pPr marL="342900" indent="-342900">
              <a:lnSpc>
                <a:spcPct val="150000"/>
              </a:lnSpc>
              <a:buFont typeface="+mj-lt"/>
              <a:buAutoNum type="alphaUcPeriod"/>
            </a:pPr>
            <a:r>
              <a:rPr lang="en-US" sz="2100" dirty="0"/>
              <a:t>Russian FSB</a:t>
            </a:r>
          </a:p>
          <a:p>
            <a:pPr marL="342900" indent="-342900">
              <a:lnSpc>
                <a:spcPct val="150000"/>
              </a:lnSpc>
              <a:buFont typeface="+mj-lt"/>
              <a:buAutoNum type="alphaUcPeriod"/>
            </a:pPr>
            <a:r>
              <a:rPr lang="en-US" sz="2100" dirty="0"/>
              <a:t>PA State Police</a:t>
            </a:r>
          </a:p>
          <a:p>
            <a:pPr marL="342900" indent="-342900">
              <a:lnSpc>
                <a:spcPct val="150000"/>
              </a:lnSpc>
              <a:buFont typeface="+mj-lt"/>
              <a:buAutoNum type="alphaUcPeriod"/>
            </a:pPr>
            <a:r>
              <a:rPr lang="en-US" sz="2100" dirty="0"/>
              <a:t>CIA</a:t>
            </a:r>
          </a:p>
          <a:p>
            <a:pPr marL="342900" indent="-342900">
              <a:lnSpc>
                <a:spcPct val="150000"/>
              </a:lnSpc>
              <a:buFont typeface="+mj-lt"/>
              <a:buAutoNum type="alphaUcPeriod"/>
            </a:pPr>
            <a:r>
              <a:rPr lang="en-US" sz="2100" dirty="0"/>
              <a:t>Royal Canadian Mounted Police</a:t>
            </a:r>
          </a:p>
          <a:p>
            <a:pPr marL="342900" indent="-342900">
              <a:lnSpc>
                <a:spcPct val="150000"/>
              </a:lnSpc>
              <a:buFont typeface="+mj-lt"/>
              <a:buAutoNum type="alphaUcPeriod"/>
            </a:pPr>
            <a:r>
              <a:rPr lang="en-US" sz="2100" b="1" u="sng" dirty="0"/>
              <a:t>Google</a:t>
            </a:r>
          </a:p>
          <a:p>
            <a:pPr marL="342900" indent="-342900">
              <a:buFont typeface="+mj-lt"/>
              <a:buAutoNum type="alphaUcPeriod"/>
            </a:pPr>
            <a:endParaRPr lang="en-US" dirty="0"/>
          </a:p>
          <a:p>
            <a:endParaRPr lang="en-US" dirty="0"/>
          </a:p>
          <a:p>
            <a:endParaRPr lang="en-US" dirty="0"/>
          </a:p>
        </p:txBody>
      </p:sp>
    </p:spTree>
    <p:extLst>
      <p:ext uri="{BB962C8B-B14F-4D97-AF65-F5344CB8AC3E}">
        <p14:creationId xmlns:p14="http://schemas.microsoft.com/office/powerpoint/2010/main" val="17428009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ECE1B6-F393-482D-829E-ECC82EDAD4CB}"/>
              </a:ext>
            </a:extLst>
          </p:cNvPr>
          <p:cNvSpPr>
            <a:spLocks noGrp="1"/>
          </p:cNvSpPr>
          <p:nvPr>
            <p:ph type="title"/>
          </p:nvPr>
        </p:nvSpPr>
        <p:spPr/>
        <p:txBody>
          <a:bodyPr/>
          <a:lstStyle/>
          <a:p>
            <a:r>
              <a:rPr lang="en-US" dirty="0"/>
              <a:t>Understanding Cyberspace: Assessment Questions</a:t>
            </a:r>
          </a:p>
        </p:txBody>
      </p:sp>
      <p:sp>
        <p:nvSpPr>
          <p:cNvPr id="4" name="TextBox 3">
            <a:extLst>
              <a:ext uri="{FF2B5EF4-FFF2-40B4-BE49-F238E27FC236}">
                <a16:creationId xmlns:a16="http://schemas.microsoft.com/office/drawing/2014/main" xmlns="" id="{1ECAFCBD-8DF7-4333-AB0B-81B2B1ABAFA8}"/>
              </a:ext>
            </a:extLst>
          </p:cNvPr>
          <p:cNvSpPr txBox="1"/>
          <p:nvPr/>
        </p:nvSpPr>
        <p:spPr>
          <a:xfrm>
            <a:off x="805218" y="1825625"/>
            <a:ext cx="7055892" cy="1200329"/>
          </a:xfrm>
          <a:prstGeom prst="rect">
            <a:avLst/>
          </a:prstGeom>
          <a:noFill/>
        </p:spPr>
        <p:txBody>
          <a:bodyPr wrap="square" rtlCol="0">
            <a:spAutoFit/>
          </a:bodyPr>
          <a:lstStyle/>
          <a:p>
            <a:r>
              <a:rPr lang="en-US" sz="2400" dirty="0"/>
              <a:t>What privacy and cyber security concerns arise from emerging technology such as precision medicine and smart cities?</a:t>
            </a:r>
          </a:p>
        </p:txBody>
      </p:sp>
      <p:pic>
        <p:nvPicPr>
          <p:cNvPr id="6" name="Picture 5" descr="Clipart of three people having a discussion.">
            <a:extLst>
              <a:ext uri="{FF2B5EF4-FFF2-40B4-BE49-F238E27FC236}">
                <a16:creationId xmlns:a16="http://schemas.microsoft.com/office/drawing/2014/main" xmlns="" id="{3E0899FB-C663-4F9C-9DDA-5A630D8EE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5539" y="3678444"/>
            <a:ext cx="3332922" cy="2360820"/>
          </a:xfrm>
          <a:prstGeom prst="rect">
            <a:avLst/>
          </a:prstGeom>
        </p:spPr>
      </p:pic>
    </p:spTree>
    <p:extLst>
      <p:ext uri="{BB962C8B-B14F-4D97-AF65-F5344CB8AC3E}">
        <p14:creationId xmlns:p14="http://schemas.microsoft.com/office/powerpoint/2010/main" val="1894654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24</a:t>
            </a:r>
          </a:p>
          <a:p>
            <a:pPr lvl="1"/>
            <a:endParaRPr lang="en-US" sz="2400" dirty="0"/>
          </a:p>
          <a:p>
            <a:pPr lvl="1"/>
            <a:r>
              <a:rPr lang="en-US" sz="2400" dirty="0"/>
              <a:t>Slides 2-4</a:t>
            </a:r>
          </a:p>
          <a:p>
            <a:pPr lvl="1"/>
            <a:r>
              <a:rPr lang="en-US" sz="2400" dirty="0"/>
              <a:t>Slides 6-7</a:t>
            </a:r>
          </a:p>
          <a:p>
            <a:pPr lvl="1"/>
            <a:r>
              <a:rPr lang="en-US" sz="2400" dirty="0"/>
              <a:t>Slides 9-21</a:t>
            </a:r>
          </a:p>
          <a:p>
            <a:pPr lvl="1"/>
            <a:r>
              <a:rPr lang="en-US" sz="2400" dirty="0"/>
              <a:t>Slides 23-32</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24.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Understanding Data &amp; Information Sharing Across Cyber Platforms</a:t>
            </a:r>
          </a:p>
        </p:txBody>
      </p:sp>
      <p:pic>
        <p:nvPicPr>
          <p:cNvPr id="6" name="Picture 5" descr="Image of two faces made out of circuits, with binary numbers in the background.">
            <a:extLst>
              <a:ext uri="{FF2B5EF4-FFF2-40B4-BE49-F238E27FC236}">
                <a16:creationId xmlns:a16="http://schemas.microsoft.com/office/drawing/2014/main" xmlns="" id="{7C791130-1C26-4039-83B7-7C82D0906A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2921" y="1165436"/>
            <a:ext cx="4572000" cy="3238500"/>
          </a:xfrm>
          <a:prstGeom prst="rect">
            <a:avLst/>
          </a:prstGeom>
        </p:spPr>
      </p:pic>
    </p:spTree>
    <p:extLst>
      <p:ext uri="{BB962C8B-B14F-4D97-AF65-F5344CB8AC3E}">
        <p14:creationId xmlns:p14="http://schemas.microsoft.com/office/powerpoint/2010/main" val="2691779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ontent Placeholder 1" descr="Chart of the sources of data:  Individual, Private Industry and Government.">
            <a:extLst>
              <a:ext uri="{FF2B5EF4-FFF2-40B4-BE49-F238E27FC236}">
                <a16:creationId xmlns:a16="http://schemas.microsoft.com/office/drawing/2014/main" xmlns="" id="{30BE8D12-FD32-4F6C-AC07-5E3FC27B0242}"/>
              </a:ext>
            </a:extLst>
          </p:cNvPr>
          <p:cNvGraphicFramePr>
            <a:graphicFrameLocks noGrp="1"/>
          </p:cNvGraphicFramePr>
          <p:nvPr>
            <p:ph idx="1"/>
            <p:extLst>
              <p:ext uri="{D42A27DB-BD31-4B8C-83A1-F6EECF244321}">
                <p14:modId xmlns:p14="http://schemas.microsoft.com/office/powerpoint/2010/main" val="2849805053"/>
              </p:ext>
            </p:extLst>
          </p:nvPr>
        </p:nvGraphicFramePr>
        <p:xfrm>
          <a:off x="538843" y="989978"/>
          <a:ext cx="7886700" cy="55028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a:extLst>
              <a:ext uri="{FF2B5EF4-FFF2-40B4-BE49-F238E27FC236}">
                <a16:creationId xmlns:a16="http://schemas.microsoft.com/office/drawing/2014/main" xmlns="" id="{E0480398-BE22-4F0C-8F48-A1B2D612EA2C}"/>
              </a:ext>
            </a:extLst>
          </p:cNvPr>
          <p:cNvSpPr>
            <a:spLocks noGrp="1"/>
          </p:cNvSpPr>
          <p:nvPr>
            <p:ph type="title"/>
          </p:nvPr>
        </p:nvSpPr>
        <p:spPr>
          <a:xfrm>
            <a:off x="538843" y="365125"/>
            <a:ext cx="8605157" cy="1325563"/>
          </a:xfrm>
        </p:spPr>
        <p:txBody>
          <a:bodyPr/>
          <a:lstStyle/>
          <a:p>
            <a:pPr eaLnBrk="1" hangingPunct="1"/>
            <a:r>
              <a:rPr lang="en-US" dirty="0"/>
              <a:t>Sources of Data</a:t>
            </a:r>
          </a:p>
        </p:txBody>
      </p:sp>
    </p:spTree>
    <p:extLst>
      <p:ext uri="{BB962C8B-B14F-4D97-AF65-F5344CB8AC3E}">
        <p14:creationId xmlns:p14="http://schemas.microsoft.com/office/powerpoint/2010/main" val="464549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Distinction in U.S. Legal Treatment of Data Types</a:t>
            </a:r>
          </a:p>
        </p:txBody>
      </p:sp>
      <p:pic>
        <p:nvPicPr>
          <p:cNvPr id="2" name="Picture 1" descr="Graphic image of circles with binary numbers in them.">
            <a:extLst>
              <a:ext uri="{FF2B5EF4-FFF2-40B4-BE49-F238E27FC236}">
                <a16:creationId xmlns:a16="http://schemas.microsoft.com/office/drawing/2014/main" xmlns="" id="{9FE47786-D486-4CDF-8BE4-5CB04553023A}"/>
              </a:ext>
            </a:extLst>
          </p:cNvPr>
          <p:cNvPicPr>
            <a:picLocks noChangeAspect="1"/>
          </p:cNvPicPr>
          <p:nvPr/>
        </p:nvPicPr>
        <p:blipFill>
          <a:blip r:embed="rId2"/>
          <a:stretch>
            <a:fillRect/>
          </a:stretch>
        </p:blipFill>
        <p:spPr>
          <a:xfrm>
            <a:off x="3309937" y="1200150"/>
            <a:ext cx="5210175" cy="323850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74470"/>
            <a:ext cx="7886700" cy="1325563"/>
          </a:xfrm>
        </p:spPr>
        <p:txBody>
          <a:bodyPr/>
          <a:lstStyle/>
          <a:p>
            <a:pPr eaLnBrk="1" hangingPunct="1"/>
            <a:r>
              <a:rPr lang="en-US" dirty="0"/>
              <a:t>Distinction in U.S. Legal Treatment of Data Types</a:t>
            </a:r>
            <a:br>
              <a:rPr lang="en-US" dirty="0"/>
            </a:br>
            <a:r>
              <a:rPr lang="en-US" dirty="0"/>
              <a:t/>
            </a:r>
            <a:br>
              <a:rPr lang="en-US" dirty="0"/>
            </a:br>
            <a:endParaRPr lang="en-US" dirty="0"/>
          </a:p>
        </p:txBody>
      </p:sp>
      <p:sp>
        <p:nvSpPr>
          <p:cNvPr id="14338" name="Content Placeholder 2"/>
          <p:cNvSpPr>
            <a:spLocks noGrp="1"/>
          </p:cNvSpPr>
          <p:nvPr>
            <p:ph idx="1"/>
          </p:nvPr>
        </p:nvSpPr>
        <p:spPr>
          <a:xfrm>
            <a:off x="628650" y="1537252"/>
            <a:ext cx="7886700" cy="4146965"/>
          </a:xfrm>
        </p:spPr>
        <p:txBody>
          <a:bodyPr/>
          <a:lstStyle/>
          <a:p>
            <a:pPr marL="0" indent="0">
              <a:lnSpc>
                <a:spcPct val="150000"/>
              </a:lnSpc>
              <a:buNone/>
            </a:pPr>
            <a:r>
              <a:rPr lang="en-US" b="1" dirty="0"/>
              <a:t>U.S. Privacy and Data Security: A Sectorial Approach</a:t>
            </a:r>
          </a:p>
          <a:p>
            <a:pPr marL="0" indent="0">
              <a:buNone/>
            </a:pPr>
            <a:r>
              <a:rPr lang="en-US" dirty="0"/>
              <a:t>Wedded to pre-Internet concepts of data, the U.S. continues to rely upon and create new industry specific or data-type specific legislative controls.</a:t>
            </a:r>
          </a:p>
          <a:p>
            <a:pPr lvl="1"/>
            <a:r>
              <a:rPr lang="en-US" dirty="0"/>
              <a:t>Financial</a:t>
            </a:r>
          </a:p>
          <a:p>
            <a:pPr lvl="1"/>
            <a:r>
              <a:rPr lang="en-US" dirty="0"/>
              <a:t>Medical - health-related information that is associated with regular patient care.</a:t>
            </a:r>
          </a:p>
          <a:p>
            <a:pPr lvl="1"/>
            <a:r>
              <a:rPr lang="en-US" dirty="0"/>
              <a:t>Personally Identifying - information that can be used to distinguish or trace an individual’s identity, either alone or when combined with other personal or identifying information that is linked or linkable to a specific individual.</a:t>
            </a:r>
          </a:p>
          <a:p>
            <a:pPr lvl="1"/>
            <a:endParaRPr lang="en-US" dirty="0"/>
          </a:p>
          <a:p>
            <a:pPr marL="0" indent="0">
              <a:lnSpc>
                <a:spcPct val="150000"/>
              </a:lnSpc>
              <a:buNone/>
            </a:pPr>
            <a:endParaRPr lang="en-US" b="1" dirty="0"/>
          </a:p>
        </p:txBody>
      </p:sp>
      <p:pic>
        <p:nvPicPr>
          <p:cNvPr id="3" name="Picture 2" descr="Cartoon image of charts and graphs">
            <a:extLst>
              <a:ext uri="{FF2B5EF4-FFF2-40B4-BE49-F238E27FC236}">
                <a16:creationId xmlns:a16="http://schemas.microsoft.com/office/drawing/2014/main" xmlns="" id="{A37E8E81-E7AA-4D9C-9E5B-B95654CC0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497" y="4818851"/>
            <a:ext cx="2591006" cy="1730731"/>
          </a:xfrm>
          <a:prstGeom prst="rect">
            <a:avLst/>
          </a:prstGeom>
        </p:spPr>
      </p:pic>
    </p:spTree>
    <p:extLst>
      <p:ext uri="{BB962C8B-B14F-4D97-AF65-F5344CB8AC3E}">
        <p14:creationId xmlns:p14="http://schemas.microsoft.com/office/powerpoint/2010/main" val="3089055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Types of Data &amp; Governing Legislation</a:t>
            </a:r>
            <a:br>
              <a:rPr lang="en-US" dirty="0"/>
            </a:br>
            <a:endParaRPr lang="en-US" dirty="0"/>
          </a:p>
        </p:txBody>
      </p:sp>
      <p:graphicFrame>
        <p:nvGraphicFramePr>
          <p:cNvPr id="3" name="Diagram 2" descr="Chart of who legislates data:  Financial = Federal Trade Commission Act  &amp; Gramm-Leach-Bliley Act.  Medical = HIPPA, PII = FERPA, COPPA &amp; State laws&#10;">
            <a:extLst>
              <a:ext uri="{FF2B5EF4-FFF2-40B4-BE49-F238E27FC236}">
                <a16:creationId xmlns:a16="http://schemas.microsoft.com/office/drawing/2014/main" xmlns="" id="{FC366E8B-1C98-4CEF-9614-EBEB0684E953}"/>
              </a:ext>
            </a:extLst>
          </p:cNvPr>
          <p:cNvGraphicFramePr/>
          <p:nvPr>
            <p:extLst>
              <p:ext uri="{D42A27DB-BD31-4B8C-83A1-F6EECF244321}">
                <p14:modId xmlns:p14="http://schemas.microsoft.com/office/powerpoint/2010/main" val="3093594218"/>
              </p:ext>
            </p:extLst>
          </p:nvPr>
        </p:nvGraphicFramePr>
        <p:xfrm>
          <a:off x="787675" y="1396999"/>
          <a:ext cx="7363984" cy="45002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703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Smart Communities</a:t>
            </a:r>
          </a:p>
        </p:txBody>
      </p:sp>
      <p:pic>
        <p:nvPicPr>
          <p:cNvPr id="6" name="Picture 5" descr="A picture containing monitor, computer, table, indoor&#10;">
            <a:extLst>
              <a:ext uri="{FF2B5EF4-FFF2-40B4-BE49-F238E27FC236}">
                <a16:creationId xmlns:a16="http://schemas.microsoft.com/office/drawing/2014/main" xmlns="" id="{D863BDA5-ACAF-4FD7-821B-06E8182E6F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6921" y="1287271"/>
            <a:ext cx="4671632" cy="3302193"/>
          </a:xfrm>
          <a:prstGeom prst="rect">
            <a:avLst/>
          </a:prstGeom>
        </p:spPr>
      </p:pic>
    </p:spTree>
    <p:extLst>
      <p:ext uri="{BB962C8B-B14F-4D97-AF65-F5344CB8AC3E}">
        <p14:creationId xmlns:p14="http://schemas.microsoft.com/office/powerpoint/2010/main" val="2469190430"/>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10398</TotalTime>
  <Words>3143</Words>
  <Application>Microsoft Office PowerPoint</Application>
  <PresentationFormat>On-screen Show (4:3)</PresentationFormat>
  <Paragraphs>385</Paragraphs>
  <Slides>33</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Times New Roman</vt:lpstr>
      <vt:lpstr>PP_C5Modules_CC_License_standard</vt:lpstr>
      <vt:lpstr>  Module I. Overview of Cyberspace Week 3: Understanding Cyberspace</vt:lpstr>
      <vt:lpstr>Lesson Outline: Understanding Data, Information Sharing, &amp; Actors</vt:lpstr>
      <vt:lpstr>Learning Outcomes: Understanding Data, Information Sharing, &amp; Actors</vt:lpstr>
      <vt:lpstr>Section 1: </vt:lpstr>
      <vt:lpstr>Sources of Data</vt:lpstr>
      <vt:lpstr>Section 2: </vt:lpstr>
      <vt:lpstr>Distinction in U.S. Legal Treatment of Data Types  </vt:lpstr>
      <vt:lpstr>Types of Data &amp; Governing Legislation </vt:lpstr>
      <vt:lpstr>Section 3: </vt:lpstr>
      <vt:lpstr>Smart Communities </vt:lpstr>
      <vt:lpstr>Privacy Concerns2  </vt:lpstr>
      <vt:lpstr>Smart Communities: Cyber Concerns &amp; Examples3  </vt:lpstr>
      <vt:lpstr>Section 4: </vt:lpstr>
      <vt:lpstr>Precision Medicine </vt:lpstr>
      <vt:lpstr>Precision Medicine Example </vt:lpstr>
      <vt:lpstr>Precision Medicine &amp; Cyberlaw </vt:lpstr>
      <vt:lpstr>Section 4: </vt:lpstr>
      <vt:lpstr>Cyber Actors: Human </vt:lpstr>
      <vt:lpstr>Cyber Actors: Hardware and Software </vt:lpstr>
      <vt:lpstr>Cyber Actors: Human, Hardware, and Software </vt:lpstr>
      <vt:lpstr>Cyber Actors: Private Actors and State Actors </vt:lpstr>
      <vt:lpstr>Cyber Actors: Blurring of Private &amp; State </vt:lpstr>
      <vt:lpstr>Cyber Actions</vt:lpstr>
      <vt:lpstr>Cyber Actions Part 2</vt:lpstr>
      <vt:lpstr>Cyber Actions Part 3</vt:lpstr>
      <vt:lpstr>Cyber Actions Part 4</vt:lpstr>
      <vt:lpstr>Cyber Actions Part 5</vt:lpstr>
      <vt:lpstr>Cyber Actions Part 6</vt:lpstr>
      <vt:lpstr>Cyber Actions &amp; Actors Example</vt:lpstr>
      <vt:lpstr>Understanding Cyberspace: Assessment Questions (Multiple Choice)</vt:lpstr>
      <vt:lpstr>Understanding Cyberspace: Assessment Questions (Multiple Choice) Answer</vt:lpstr>
      <vt:lpstr>Understanding Cyberspace: Assessment Questions</vt:lpstr>
      <vt:lpstr>Image Attribution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362</cp:revision>
  <dcterms:created xsi:type="dcterms:W3CDTF">2018-01-05T18:03:52Z</dcterms:created>
  <dcterms:modified xsi:type="dcterms:W3CDTF">2018-08-24T17:01:42Z</dcterms:modified>
</cp:coreProperties>
</file>