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5"/>
  </p:notesMasterIdLst>
  <p:sldIdLst>
    <p:sldId id="256" r:id="rId3"/>
    <p:sldId id="257" r:id="rId4"/>
    <p:sldId id="293" r:id="rId5"/>
    <p:sldId id="294" r:id="rId6"/>
    <p:sldId id="353" r:id="rId7"/>
    <p:sldId id="295" r:id="rId8"/>
    <p:sldId id="297" r:id="rId9"/>
    <p:sldId id="298" r:id="rId10"/>
    <p:sldId id="332" r:id="rId11"/>
    <p:sldId id="300" r:id="rId12"/>
    <p:sldId id="333" r:id="rId13"/>
    <p:sldId id="334" r:id="rId14"/>
    <p:sldId id="335" r:id="rId15"/>
    <p:sldId id="349" r:id="rId16"/>
    <p:sldId id="350" r:id="rId17"/>
    <p:sldId id="302" r:id="rId18"/>
    <p:sldId id="303" r:id="rId19"/>
    <p:sldId id="329" r:id="rId20"/>
    <p:sldId id="336" r:id="rId21"/>
    <p:sldId id="342" r:id="rId22"/>
    <p:sldId id="330" r:id="rId23"/>
    <p:sldId id="325" r:id="rId24"/>
    <p:sldId id="326" r:id="rId25"/>
    <p:sldId id="327" r:id="rId26"/>
    <p:sldId id="328" r:id="rId27"/>
    <p:sldId id="344" r:id="rId28"/>
    <p:sldId id="337" r:id="rId29"/>
    <p:sldId id="345" r:id="rId30"/>
    <p:sldId id="318" r:id="rId31"/>
    <p:sldId id="319" r:id="rId32"/>
    <p:sldId id="321" r:id="rId33"/>
    <p:sldId id="338" r:id="rId34"/>
    <p:sldId id="343" r:id="rId35"/>
    <p:sldId id="354" r:id="rId36"/>
    <p:sldId id="339" r:id="rId37"/>
    <p:sldId id="346" r:id="rId38"/>
    <p:sldId id="340" r:id="rId39"/>
    <p:sldId id="347" r:id="rId40"/>
    <p:sldId id="341" r:id="rId41"/>
    <p:sldId id="348" r:id="rId42"/>
    <p:sldId id="351" r:id="rId43"/>
    <p:sldId id="352" r:id="rId44"/>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029" autoAdjust="0"/>
    <p:restoredTop sz="87231" autoAdjust="0"/>
  </p:normalViewPr>
  <p:slideViewPr>
    <p:cSldViewPr snapToGrid="0">
      <p:cViewPr varScale="1">
        <p:scale>
          <a:sx n="101" d="100"/>
          <a:sy n="101" d="100"/>
        </p:scale>
        <p:origin x="1536" y="11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0" d="100"/>
          <a:sy n="80" d="100"/>
        </p:scale>
        <p:origin x="2754"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5B8F9BD-86AB-4E7C-82C8-08D6FAEE5F73}" type="datetimeFigureOut">
              <a:rPr lang="en-US" smtClean="0"/>
              <a:t>3/3/2019</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F429455-A1E2-47A0-828F-BF27763DA736}" type="slidenum">
              <a:rPr lang="en-US" smtClean="0"/>
              <a:t>‹#›</a:t>
            </a:fld>
            <a:endParaRPr lang="en-US" dirty="0"/>
          </a:p>
        </p:txBody>
      </p:sp>
    </p:spTree>
    <p:extLst>
      <p:ext uri="{BB962C8B-B14F-4D97-AF65-F5344CB8AC3E}">
        <p14:creationId xmlns:p14="http://schemas.microsoft.com/office/powerpoint/2010/main" val="1222713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D3F77F84-EBF5-4DC2-873D-49BD8B121CCF}" type="slidenum">
              <a:rPr lang="en-US" sz="1300">
                <a:solidFill>
                  <a:prstClr val="black"/>
                </a:solidFill>
                <a:latin typeface="Calibri"/>
                <a:cs typeface="Arial" charset="0"/>
              </a:rPr>
              <a:pPr defTabSz="465887" fontAlgn="base">
                <a:spcBef>
                  <a:spcPct val="0"/>
                </a:spcBef>
                <a:spcAft>
                  <a:spcPct val="0"/>
                </a:spcAft>
                <a:defRPr/>
              </a:pPr>
              <a:t>1</a:t>
            </a:fld>
            <a:endParaRPr lang="en-US" sz="1300" dirty="0">
              <a:solidFill>
                <a:prstClr val="black"/>
              </a:solidFill>
              <a:latin typeface="Calibri"/>
              <a:cs typeface="Arial" charset="0"/>
            </a:endParaRPr>
          </a:p>
        </p:txBody>
      </p:sp>
    </p:spTree>
    <p:extLst>
      <p:ext uri="{BB962C8B-B14F-4D97-AF65-F5344CB8AC3E}">
        <p14:creationId xmlns:p14="http://schemas.microsoft.com/office/powerpoint/2010/main" val="146500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419743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3124745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3570169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3356656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387975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8068469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2364732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2018612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3562239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43197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3351063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25439547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327548915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4049693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2422630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1403831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3200673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26374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1095345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0812B2-29C4-45EA-A70C-729F3D31640E}" type="slidenum">
              <a:rPr lang="en-US" smtClean="0"/>
              <a:t>‹#›</a:t>
            </a:fld>
            <a:endParaRPr lang="en-US" dirty="0"/>
          </a:p>
        </p:txBody>
      </p:sp>
    </p:spTree>
    <p:extLst>
      <p:ext uri="{BB962C8B-B14F-4D97-AF65-F5344CB8AC3E}">
        <p14:creationId xmlns:p14="http://schemas.microsoft.com/office/powerpoint/2010/main" val="1015677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1.pn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0812B2-29C4-45EA-A70C-729F3D31640E}" type="slidenum">
              <a:rPr lang="en-US" smtClean="0"/>
              <a:t>‹#›</a:t>
            </a:fld>
            <a:endParaRPr lang="en-US" dirty="0"/>
          </a:p>
        </p:txBody>
      </p:sp>
    </p:spTree>
    <p:extLst>
      <p:ext uri="{BB962C8B-B14F-4D97-AF65-F5344CB8AC3E}">
        <p14:creationId xmlns:p14="http://schemas.microsoft.com/office/powerpoint/2010/main" val="4242128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dirty="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425231499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7" y="3555667"/>
            <a:ext cx="4611687" cy="803275"/>
          </a:xfrm>
        </p:spPr>
        <p:txBody>
          <a:bodyPr rtlCol="0">
            <a:normAutofit fontScale="90000"/>
          </a:bodyPr>
          <a:lstStyle/>
          <a:p>
            <a:pPr eaLnBrk="1" fontAlgn="auto" hangingPunct="1">
              <a:spcAft>
                <a:spcPts val="0"/>
              </a:spcAft>
              <a:defRPr/>
            </a:pPr>
            <a:r>
              <a:rPr sz="3300" dirty="0"/>
              <a:t/>
            </a:r>
            <a:br>
              <a:rPr sz="3300" dirty="0"/>
            </a:br>
            <a:r>
              <a:rPr sz="3300" dirty="0"/>
              <a:t>Module IV</a:t>
            </a:r>
            <a:br>
              <a:rPr sz="3300" dirty="0"/>
            </a:br>
            <a:r>
              <a:rPr sz="3300" dirty="0"/>
              <a:t>Cyber Governance</a:t>
            </a:r>
            <a:endParaRPr dirty="0"/>
          </a:p>
        </p:txBody>
      </p:sp>
      <p:sp>
        <p:nvSpPr>
          <p:cNvPr id="12290" name="Subtitle 2"/>
          <p:cNvSpPr>
            <a:spLocks noGrp="1"/>
          </p:cNvSpPr>
          <p:nvPr>
            <p:ph type="body" sz="quarter" idx="13"/>
          </p:nvPr>
        </p:nvSpPr>
        <p:spPr>
          <a:xfrm>
            <a:off x="2630487" y="4999038"/>
            <a:ext cx="4960483" cy="277812"/>
          </a:xfrm>
        </p:spPr>
        <p:txBody>
          <a:bodyPr/>
          <a:lstStyle/>
          <a:p>
            <a:pPr eaLnBrk="1" hangingPunct="1"/>
            <a:r>
              <a:rPr lang="en-US" sz="2000" b="1" dirty="0">
                <a:solidFill>
                  <a:srgbClr val="2F5597"/>
                </a:solidFill>
              </a:rPr>
              <a:t>Lesson 24:  Shared Responsibility for National Security Governance</a:t>
            </a:r>
          </a:p>
        </p:txBody>
      </p:sp>
      <p:sp>
        <p:nvSpPr>
          <p:cNvPr id="4" name="TextBox 3">
            <a:extLst>
              <a:ext uri="{FF2B5EF4-FFF2-40B4-BE49-F238E27FC236}">
                <a16:creationId xmlns:a16="http://schemas.microsoft.com/office/drawing/2014/main" xmlns="" id="{1D13C156-48DB-4527-8C41-07374B2B995A}"/>
              </a:ext>
            </a:extLst>
          </p:cNvPr>
          <p:cNvSpPr txBox="1"/>
          <p:nvPr/>
        </p:nvSpPr>
        <p:spPr>
          <a:xfrm>
            <a:off x="2236763" y="5580503"/>
            <a:ext cx="5373858" cy="769441"/>
          </a:xfrm>
          <a:prstGeom prst="rect">
            <a:avLst/>
          </a:prstGeom>
          <a:noFill/>
          <a:ln>
            <a:solidFill>
              <a:schemeClr val="accent5">
                <a:lumMod val="75000"/>
              </a:schemeClr>
            </a:solidFill>
          </a:ln>
        </p:spPr>
        <p:txBody>
          <a:bodyPr wrap="square" rtlCol="0">
            <a:spAutoFit/>
          </a:bodyPr>
          <a:lstStyle/>
          <a:p>
            <a:r>
              <a:rPr lang="en-US" sz="1100" dirty="0"/>
              <a:t>Lesson Author: James W. Houck, Vice Admiral, Judge Advocate General's Corps, U.S. Navy (Ret.) and Distinguished Scholar in Residence, Penn State Law. The author wishes to thank Penn State Law students Lucas Breaux, Charles Deibel, and Thorsten </a:t>
            </a:r>
            <a:r>
              <a:rPr lang="en-US" sz="1100" dirty="0" err="1"/>
              <a:t>Swider</a:t>
            </a:r>
            <a:r>
              <a:rPr lang="en-US" sz="1100" dirty="0"/>
              <a:t> for their assistance with this Lesson.</a:t>
            </a:r>
            <a:endParaRPr lang="en-US" sz="1200" dirty="0">
              <a:latin typeface="+mn-lt"/>
            </a:endParaRPr>
          </a:p>
        </p:txBody>
      </p:sp>
    </p:spTree>
    <p:extLst>
      <p:ext uri="{BB962C8B-B14F-4D97-AF65-F5344CB8AC3E}">
        <p14:creationId xmlns:p14="http://schemas.microsoft.com/office/powerpoint/2010/main" val="1684899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999302" cy="1325563"/>
          </a:xfrm>
        </p:spPr>
        <p:txBody>
          <a:bodyPr/>
          <a:lstStyle/>
          <a:p>
            <a:r>
              <a:rPr lang="en-US" dirty="0"/>
              <a:t>2. Framework for Shared Governance</a:t>
            </a:r>
            <a:br>
              <a:rPr lang="en-US" dirty="0"/>
            </a:br>
            <a:r>
              <a:rPr lang="en-US" dirty="0"/>
              <a:t>When Congress and the President Disagree </a:t>
            </a:r>
            <a:endParaRPr lang="en-US" sz="2000" dirty="0"/>
          </a:p>
        </p:txBody>
      </p:sp>
      <p:sp>
        <p:nvSpPr>
          <p:cNvPr id="3" name="Content Placeholder 2"/>
          <p:cNvSpPr>
            <a:spLocks noGrp="1"/>
          </p:cNvSpPr>
          <p:nvPr>
            <p:ph idx="1"/>
          </p:nvPr>
        </p:nvSpPr>
        <p:spPr>
          <a:xfrm>
            <a:off x="628650" y="1805561"/>
            <a:ext cx="8261853" cy="4351338"/>
          </a:xfrm>
        </p:spPr>
        <p:txBody>
          <a:bodyPr/>
          <a:lstStyle/>
          <a:p>
            <a:pPr marL="0" indent="0">
              <a:buNone/>
            </a:pPr>
            <a:r>
              <a:rPr lang="en-US" dirty="0"/>
              <a:t>Justice Jackson’s third category – Category 3 – occurs when the President takes action that goes against the express will of Congress.  In these situations, the President’s power is at its lowest.  For Presidential action to prevail, it must be based on a Presidential power even Congress cannot undermine.  </a:t>
            </a:r>
          </a:p>
          <a:p>
            <a:pPr marL="0" indent="0">
              <a:buNone/>
            </a:pPr>
            <a:r>
              <a:rPr lang="en-US" dirty="0"/>
              <a:t>While it is very difficult for the President to prevail in a Category 3 case, it is not impossible.  In the case of </a:t>
            </a:r>
            <a:r>
              <a:rPr lang="en-US" i="1" dirty="0"/>
              <a:t>Zivotofsky v. Kerry </a:t>
            </a:r>
            <a:r>
              <a:rPr lang="en-US" dirty="0"/>
              <a:t>(2015):</a:t>
            </a:r>
            <a:r>
              <a:rPr lang="en-US" baseline="30000" dirty="0"/>
              <a:t>3</a:t>
            </a:r>
            <a:endParaRPr lang="en-US" dirty="0"/>
          </a:p>
          <a:p>
            <a:pPr lvl="1"/>
            <a:r>
              <a:rPr lang="en-US" sz="1600" dirty="0"/>
              <a:t>The Supreme Court reviewed the President’s refusal to implement a statute that required the State Department to allow U.S. citizens, born in Jerusalem, to list Israel as their birthplace on their U.S. passport.  The Bush and Obama administrations refused to comply with the law out of concern that equating Jerusalem with Israel on an official U.S. document could be interpreted as an endorsement of Israeli sovereignty over Jerusalem.  (The U.S. did not recognize any nation’s sovereignty over Jerusalem.)</a:t>
            </a:r>
          </a:p>
          <a:p>
            <a:pPr lvl="1"/>
            <a:r>
              <a:rPr lang="en-US" sz="1600" dirty="0"/>
              <a:t>The Court agreed that the President was acting contrary to the will of Congress; however, the President’s power to recognize foreign governments (and the authorized borders of the state these governments represented) was exclusive, making the statute an impermissible intrusion on the President’s power.</a:t>
            </a:r>
          </a:p>
          <a:p>
            <a:pPr marL="0" indent="0">
              <a:lnSpc>
                <a:spcPct val="100000"/>
              </a:lnSpc>
              <a:spcBef>
                <a:spcPts val="0"/>
              </a:spcBef>
              <a:buNone/>
            </a:pPr>
            <a:endParaRPr lang="en-US" sz="1000" dirty="0"/>
          </a:p>
          <a:p>
            <a:pPr marL="0" indent="0">
              <a:lnSpc>
                <a:spcPct val="100000"/>
              </a:lnSpc>
              <a:spcBef>
                <a:spcPts val="0"/>
              </a:spcBef>
              <a:buNone/>
            </a:pPr>
            <a:r>
              <a:rPr lang="en-US" sz="1000" dirty="0"/>
              <a:t>3. Zivotofsky v. Kerry, 135 S. Ct. 2076 (2015).</a:t>
            </a:r>
          </a:p>
          <a:p>
            <a:pPr marL="342900" lvl="1" indent="0">
              <a:buNone/>
            </a:pPr>
            <a:endParaRPr lang="en-US" dirty="0"/>
          </a:p>
          <a:p>
            <a:pPr marL="0" indent="0">
              <a:buNone/>
            </a:pPr>
            <a:endParaRPr lang="en-US" dirty="0"/>
          </a:p>
        </p:txBody>
      </p:sp>
    </p:spTree>
    <p:extLst>
      <p:ext uri="{BB962C8B-B14F-4D97-AF65-F5344CB8AC3E}">
        <p14:creationId xmlns:p14="http://schemas.microsoft.com/office/powerpoint/2010/main" val="1685063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Framework for Shared Governance</a:t>
            </a:r>
          </a:p>
        </p:txBody>
      </p:sp>
      <p:sp>
        <p:nvSpPr>
          <p:cNvPr id="3" name="Content Placeholder 2"/>
          <p:cNvSpPr>
            <a:spLocks noGrp="1"/>
          </p:cNvSpPr>
          <p:nvPr>
            <p:ph idx="1"/>
          </p:nvPr>
        </p:nvSpPr>
        <p:spPr/>
        <p:txBody>
          <a:bodyPr/>
          <a:lstStyle/>
          <a:p>
            <a:pPr marL="0" indent="0">
              <a:buNone/>
            </a:pPr>
            <a:r>
              <a:rPr lang="en-US" dirty="0"/>
              <a:t>Even though Justice Jackson’s described his three categories nearly 70 years ago, they provide a useful way today to evaluate Presidential actions in light of their relationship to Congressional legislation, or the lack thereof.  Consequently, Justice Jackson’s three categories remain relevant as tools for anticipating how the President might shape national security cyber policy or potential operations in light of actions Congress does or does not take.  </a:t>
            </a:r>
          </a:p>
        </p:txBody>
      </p:sp>
    </p:spTree>
    <p:extLst>
      <p:ext uri="{BB962C8B-B14F-4D97-AF65-F5344CB8AC3E}">
        <p14:creationId xmlns:p14="http://schemas.microsoft.com/office/powerpoint/2010/main" val="2182971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a:t>
            </a:r>
          </a:p>
        </p:txBody>
      </p:sp>
      <p:sp>
        <p:nvSpPr>
          <p:cNvPr id="3" name="Content Placeholder 2"/>
          <p:cNvSpPr>
            <a:spLocks noGrp="1"/>
          </p:cNvSpPr>
          <p:nvPr>
            <p:ph idx="1"/>
          </p:nvPr>
        </p:nvSpPr>
        <p:spPr>
          <a:xfrm>
            <a:off x="628650" y="1560060"/>
            <a:ext cx="8047264" cy="4351338"/>
          </a:xfrm>
        </p:spPr>
        <p:txBody>
          <a:bodyPr/>
          <a:lstStyle/>
          <a:p>
            <a:pPr marL="0" indent="0">
              <a:buNone/>
            </a:pPr>
            <a:r>
              <a:rPr lang="en-US" dirty="0"/>
              <a:t>1. Congress passes a law requiring U.S. CYBER COMMAND to: </a:t>
            </a:r>
          </a:p>
          <a:p>
            <a:pPr marL="342900" lvl="1" indent="0">
              <a:buNone/>
            </a:pPr>
            <a:r>
              <a:rPr lang="en-US" dirty="0"/>
              <a:t>“Conduct offensive cyber operations against any party operating from outside the United States who intrudes on cyber infrastructure owned or operated by the U.S. Government without permission.”</a:t>
            </a:r>
          </a:p>
          <a:p>
            <a:pPr marL="0" indent="0">
              <a:buNone/>
            </a:pPr>
            <a:r>
              <a:rPr lang="en-US" dirty="0"/>
              <a:t>One week later, CYBERCOM discovers that a hacker has removed thousands of employee personnel files from a federal agency’s database.  With “high confidence,” CYBERCOM attributes the action to a state also serving as member of the U.N. Security Council.  CYBERCOM, in accordance with the federal law, seeks authorization from the President to initiate offensive cyber operations against the perpetrator.  </a:t>
            </a:r>
          </a:p>
          <a:p>
            <a:pPr marL="0" indent="0">
              <a:buNone/>
            </a:pPr>
            <a:r>
              <a:rPr lang="en-US" dirty="0"/>
              <a:t>The President refuses to authorize the offensive cyber operations, and a Senator and Congresswoman sue the President in federal court to require the President to comply with the law.  </a:t>
            </a:r>
          </a:p>
          <a:p>
            <a:pPr marL="0" indent="0">
              <a:buNone/>
            </a:pPr>
            <a:r>
              <a:rPr lang="en-US" dirty="0"/>
              <a:t>As the federal judge hearing the case, what arguments are you likely to hear from both sides?  How will you decide this case?</a:t>
            </a:r>
          </a:p>
        </p:txBody>
      </p:sp>
    </p:spTree>
    <p:extLst>
      <p:ext uri="{BB962C8B-B14F-4D97-AF65-F5344CB8AC3E}">
        <p14:creationId xmlns:p14="http://schemas.microsoft.com/office/powerpoint/2010/main" val="596589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 Answered</a:t>
            </a:r>
          </a:p>
        </p:txBody>
      </p:sp>
      <p:sp>
        <p:nvSpPr>
          <p:cNvPr id="3" name="Content Placeholder 2"/>
          <p:cNvSpPr>
            <a:spLocks noGrp="1"/>
          </p:cNvSpPr>
          <p:nvPr>
            <p:ph idx="1"/>
          </p:nvPr>
        </p:nvSpPr>
        <p:spPr>
          <a:xfrm>
            <a:off x="628650" y="1406525"/>
            <a:ext cx="7886700" cy="4351338"/>
          </a:xfrm>
        </p:spPr>
        <p:txBody>
          <a:bodyPr/>
          <a:lstStyle/>
          <a:p>
            <a:pPr marL="0" indent="0">
              <a:buNone/>
            </a:pPr>
            <a:r>
              <a:rPr lang="en-US" dirty="0"/>
              <a:t>1.  The Congressional “hack back statute” required the President to conduct offensive cyber operations.  If the President had ordered the operations, the President’s actions would have been difficult to challenge (i.e., Category 1).  However, since the President refused, the President is acting contrary to the will of Congress and the burden is on the President to show that the statute itself is an impermissible intrusion on a Constitutionally-granted power of the President.</a:t>
            </a:r>
          </a:p>
          <a:p>
            <a:pPr lvl="1"/>
            <a:r>
              <a:rPr lang="en-US" sz="1600" dirty="0"/>
              <a:t>The Congressional plaintiffs would argue that Congress has the authority to make laws to protect federal employees and that the requirement to conduct offensive cyber operations against hackers is designed to deter the kind of hacks that occurred in this case.  Congressional plaintiffs would therefore argue that the President is acting unconstitutionally by ignoring the Congressional directive.</a:t>
            </a:r>
          </a:p>
          <a:p>
            <a:pPr lvl="1"/>
            <a:r>
              <a:rPr lang="en-US" sz="1600" dirty="0"/>
              <a:t>The President would argue that Congress may not require the President to take actions falling within the President’s commander in chief power or that might affect the foreign relations of the United States.  The President, not Congress, is in a better position to know what consequences offensive operations against this actor might have in other areas of national defense or foreign policy.</a:t>
            </a:r>
          </a:p>
          <a:p>
            <a:pPr marL="0" indent="0">
              <a:spcBef>
                <a:spcPts val="600"/>
              </a:spcBef>
              <a:buNone/>
            </a:pPr>
            <a:r>
              <a:rPr lang="en-US" dirty="0"/>
              <a:t>Although it is possible, it seems unlikely a court would intervene and order the President to conduct an operation in these circumstances.</a:t>
            </a:r>
          </a:p>
        </p:txBody>
      </p:sp>
    </p:spTree>
    <p:extLst>
      <p:ext uri="{BB962C8B-B14F-4D97-AF65-F5344CB8AC3E}">
        <p14:creationId xmlns:p14="http://schemas.microsoft.com/office/powerpoint/2010/main" val="3886622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Discussion Questions</a:t>
            </a:r>
          </a:p>
        </p:txBody>
      </p:sp>
      <p:sp>
        <p:nvSpPr>
          <p:cNvPr id="3" name="Content Placeholder 2"/>
          <p:cNvSpPr>
            <a:spLocks noGrp="1"/>
          </p:cNvSpPr>
          <p:nvPr>
            <p:ph idx="1"/>
          </p:nvPr>
        </p:nvSpPr>
        <p:spPr/>
        <p:txBody>
          <a:bodyPr>
            <a:normAutofit/>
          </a:bodyPr>
          <a:lstStyle/>
          <a:p>
            <a:pPr marL="457200" indent="-457200">
              <a:buFont typeface="+mj-lt"/>
              <a:buAutoNum type="arabicPeriod" startAt="2"/>
            </a:pPr>
            <a:r>
              <a:rPr lang="en-US" sz="2100" dirty="0"/>
              <a:t>In which of Justice Jackson’s categories does the example above fall?  Explain why.</a:t>
            </a:r>
          </a:p>
          <a:p>
            <a:pPr marL="457200" indent="-457200">
              <a:buFont typeface="+mj-lt"/>
              <a:buAutoNum type="arabicPeriod" startAt="2"/>
            </a:pPr>
            <a:r>
              <a:rPr lang="en-US" sz="2100" dirty="0"/>
              <a:t>Describe Justice Jackson’s other two categories not discussed in question 2 above.</a:t>
            </a:r>
          </a:p>
        </p:txBody>
      </p:sp>
    </p:spTree>
    <p:extLst>
      <p:ext uri="{BB962C8B-B14F-4D97-AF65-F5344CB8AC3E}">
        <p14:creationId xmlns:p14="http://schemas.microsoft.com/office/powerpoint/2010/main" val="1496157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Discussion Questions Answered</a:t>
            </a:r>
          </a:p>
        </p:txBody>
      </p:sp>
      <p:sp>
        <p:nvSpPr>
          <p:cNvPr id="3" name="Content Placeholder 2"/>
          <p:cNvSpPr>
            <a:spLocks noGrp="1"/>
          </p:cNvSpPr>
          <p:nvPr>
            <p:ph idx="1"/>
          </p:nvPr>
        </p:nvSpPr>
        <p:spPr/>
        <p:txBody>
          <a:bodyPr>
            <a:normAutofit/>
          </a:bodyPr>
          <a:lstStyle/>
          <a:p>
            <a:pPr marL="457200" indent="-457200">
              <a:buFont typeface="+mj-lt"/>
              <a:buAutoNum type="arabicPeriod" startAt="2"/>
            </a:pPr>
            <a:r>
              <a:rPr lang="en-US" sz="1900" dirty="0"/>
              <a:t>This is a Category 3 case because the President is refusing to act despite a Congressional statute ordering the action.  Although it is difficult for the President to prevail in such a conflict, if the President is able to rely on his or her own authority based in the Constitution, and if the authority is “exclusive” (i.e., cannot be interfered with), the President will prevail. </a:t>
            </a:r>
          </a:p>
          <a:p>
            <a:pPr marL="457200" indent="-457200">
              <a:buFont typeface="+mj-lt"/>
              <a:buAutoNum type="arabicPeriod" startAt="2"/>
            </a:pPr>
            <a:r>
              <a:rPr lang="en-US" sz="1900" dirty="0"/>
              <a:t>Justice Jackson’s first category – Category 1 – occurs when the President acts with the express or implied authorization of Congress.  In these situations, the President’s authority is greatest. Justice Jackson’s second category – Category 2 – occurs when the President acts in the absence of either a Congressional grant of authority or a prohibition on executive action – i.e., when Congress is “silent.”  The challenge in such a case is determining if the President has independent authority to act even without the type of express mandate from Congress that characterizes a Category 1 situation.</a:t>
            </a:r>
          </a:p>
          <a:p>
            <a:pPr marL="457200" indent="-457200">
              <a:buFont typeface="+mj-lt"/>
              <a:buAutoNum type="arabicPeriod" startAt="2"/>
            </a:pPr>
            <a:endParaRPr lang="en-US" sz="2100" dirty="0"/>
          </a:p>
          <a:p>
            <a:pPr marL="457200" indent="-457200">
              <a:buFont typeface="+mj-lt"/>
              <a:buAutoNum type="arabicPeriod" startAt="2"/>
            </a:pPr>
            <a:endParaRPr lang="en-US" sz="2100" dirty="0"/>
          </a:p>
        </p:txBody>
      </p:sp>
    </p:spTree>
    <p:extLst>
      <p:ext uri="{BB962C8B-B14F-4D97-AF65-F5344CB8AC3E}">
        <p14:creationId xmlns:p14="http://schemas.microsoft.com/office/powerpoint/2010/main" val="2647694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p:spPr>
        <p:txBody>
          <a:bodyPr/>
          <a:lstStyle/>
          <a:p>
            <a:r>
              <a:rPr lang="en-US" dirty="0"/>
              <a:t>3. Congressional Regulation</a:t>
            </a:r>
          </a:p>
        </p:txBody>
      </p:sp>
      <p:sp>
        <p:nvSpPr>
          <p:cNvPr id="3" name="Content Placeholder 2"/>
          <p:cNvSpPr>
            <a:spLocks noGrp="1"/>
          </p:cNvSpPr>
          <p:nvPr>
            <p:ph idx="1"/>
          </p:nvPr>
        </p:nvSpPr>
        <p:spPr>
          <a:xfrm>
            <a:off x="628649" y="1471160"/>
            <a:ext cx="8370971" cy="4351338"/>
          </a:xfrm>
        </p:spPr>
        <p:txBody>
          <a:bodyPr/>
          <a:lstStyle/>
          <a:p>
            <a:pPr marL="0" indent="0">
              <a:buNone/>
            </a:pPr>
            <a:r>
              <a:rPr lang="en-US" dirty="0"/>
              <a:t>After the Vietnam War, Congress became more aggressive in asserting its authority to restrict Presidential action in the national security realm.  </a:t>
            </a:r>
          </a:p>
          <a:p>
            <a:pPr marL="0" indent="0">
              <a:buNone/>
            </a:pPr>
            <a:r>
              <a:rPr lang="en-US" dirty="0"/>
              <a:t>Congress’ best-known (and most controversial) attempt to do this is the War Powers Resolution (WPR) of 1973.</a:t>
            </a:r>
            <a:r>
              <a:rPr lang="en-US" baseline="30000" dirty="0"/>
              <a:t>4</a:t>
            </a:r>
            <a:r>
              <a:rPr lang="en-US" dirty="0"/>
              <a:t>  The WPR attempts to control when the President may order forces into hostilities and imposes reporting requirements and termination dates for such actions.  President Nixon vetoed the WPR as an unconstitutional infringement on the President’s constitutional authorities, but Congress passed the legislation over the veto.  Nonetheless, even though the WPR became law, every President since Nixon has refused to acknowledge the law’s constitutionality, creating the unusual situation in which Presidents, to varying degrees, have complied with the law even while disputing its constitutionality.</a:t>
            </a:r>
          </a:p>
          <a:p>
            <a:pPr marL="0" indent="0">
              <a:buNone/>
            </a:pPr>
            <a:r>
              <a:rPr lang="en-US" dirty="0"/>
              <a:t>The WPR and other Congressional regulatory devices are discussed below.  Each is potentially relevant to the President’s management of cyber policy and conduct of cyber operations.</a:t>
            </a:r>
            <a:endParaRPr lang="en-US" sz="1000" dirty="0"/>
          </a:p>
          <a:p>
            <a:pPr marL="0" indent="0">
              <a:buNone/>
            </a:pPr>
            <a:endParaRPr lang="en-US" sz="1000" dirty="0"/>
          </a:p>
          <a:p>
            <a:pPr marL="0" indent="0">
              <a:buNone/>
            </a:pPr>
            <a:r>
              <a:rPr lang="en-US" sz="1000" dirty="0"/>
              <a:t>4. War Powers Resolution, 50 U.S.C. §§ 1541-1548 (1973).</a:t>
            </a:r>
          </a:p>
        </p:txBody>
      </p:sp>
    </p:spTree>
    <p:extLst>
      <p:ext uri="{BB962C8B-B14F-4D97-AF65-F5344CB8AC3E}">
        <p14:creationId xmlns:p14="http://schemas.microsoft.com/office/powerpoint/2010/main" val="3312645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Congressional Regulation</a:t>
            </a:r>
            <a:br>
              <a:rPr lang="en-US" dirty="0"/>
            </a:br>
            <a:r>
              <a:rPr lang="en-US" dirty="0"/>
              <a:t>The War Powers Resolution</a:t>
            </a:r>
          </a:p>
        </p:txBody>
      </p:sp>
      <p:sp>
        <p:nvSpPr>
          <p:cNvPr id="3" name="Content Placeholder 2"/>
          <p:cNvSpPr>
            <a:spLocks noGrp="1"/>
          </p:cNvSpPr>
          <p:nvPr>
            <p:ph idx="1"/>
          </p:nvPr>
        </p:nvSpPr>
        <p:spPr>
          <a:xfrm>
            <a:off x="628650" y="1829326"/>
            <a:ext cx="8191500" cy="4351338"/>
          </a:xfrm>
        </p:spPr>
        <p:txBody>
          <a:bodyPr/>
          <a:lstStyle/>
          <a:p>
            <a:pPr marL="0" indent="0">
              <a:buNone/>
            </a:pPr>
            <a:r>
              <a:rPr lang="en-US" dirty="0"/>
              <a:t>The purpose of the WPR is to prevent the introduction of U.S. armed forces into hostilities without Congressional approval.  The only exceptions are for a national emergency created by an attack on U.S. territories, possessions, or armed forces.</a:t>
            </a:r>
          </a:p>
          <a:p>
            <a:pPr lvl="1"/>
            <a:r>
              <a:rPr lang="en-US" dirty="0"/>
              <a:t>If the President commits armed forces to hostilities, or “into situations where imminent involvement in hostilities is clearly indicated by the circumstances,” the President is required to consult with Congress in “every possible instance” before forces are introduced and “regularly” thereafter.</a:t>
            </a:r>
          </a:p>
          <a:p>
            <a:pPr lvl="1"/>
            <a:r>
              <a:rPr lang="en-US" dirty="0"/>
              <a:t>The President is also required to report within 48 hours of ordering U.S. forces into “hostilities or imminent hostilities”; into foreign territory, airspace, or waters while “equipped for combat”; or when there is a “substantial enlargement” of [the U.S. forces’] presence.</a:t>
            </a:r>
          </a:p>
          <a:p>
            <a:pPr lvl="1"/>
            <a:r>
              <a:rPr lang="en-US" dirty="0"/>
              <a:t>If following notification by the President, Congress does not authorize the commitment of forces within 60 days, the President must withdraw the forces, subject to a possible 30-day extension. </a:t>
            </a:r>
          </a:p>
          <a:p>
            <a:pPr lvl="1"/>
            <a:r>
              <a:rPr lang="en-US" dirty="0"/>
              <a:t>Force deployments in the situations above must be reviewed by Congress every six months.</a:t>
            </a:r>
          </a:p>
        </p:txBody>
      </p:sp>
    </p:spTree>
    <p:extLst>
      <p:ext uri="{BB962C8B-B14F-4D97-AF65-F5344CB8AC3E}">
        <p14:creationId xmlns:p14="http://schemas.microsoft.com/office/powerpoint/2010/main" val="1844835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47099"/>
            <a:ext cx="8023859" cy="4351338"/>
          </a:xfrm>
        </p:spPr>
        <p:txBody>
          <a:bodyPr/>
          <a:lstStyle/>
          <a:p>
            <a:pPr marL="0" indent="0">
              <a:spcBef>
                <a:spcPts val="0"/>
              </a:spcBef>
              <a:spcAft>
                <a:spcPts val="0"/>
              </a:spcAft>
              <a:buNone/>
            </a:pPr>
            <a:r>
              <a:rPr lang="en-US" dirty="0">
                <a:ea typeface="Calibri"/>
                <a:cs typeface="Times New Roman"/>
              </a:rPr>
              <a:t>The WPR has not resolved the disagreements between Congress and the President about the scope of the President’s authority to commit U.S. forces to hostilities.  Through the years, Presidents and scholars have raised objections to the WPR, including that:</a:t>
            </a:r>
            <a:r>
              <a:rPr lang="en-US" baseline="30000" dirty="0">
                <a:ea typeface="Calibri"/>
                <a:cs typeface="Times New Roman"/>
              </a:rPr>
              <a:t>5</a:t>
            </a:r>
            <a:r>
              <a:rPr lang="en-US" dirty="0">
                <a:ea typeface="Calibri"/>
                <a:cs typeface="Times New Roman"/>
              </a:rPr>
              <a:t>  </a:t>
            </a:r>
          </a:p>
          <a:p>
            <a:pPr lvl="1">
              <a:spcBef>
                <a:spcPts val="0"/>
              </a:spcBef>
              <a:spcAft>
                <a:spcPts val="0"/>
              </a:spcAft>
            </a:pPr>
            <a:r>
              <a:rPr lang="en-US" dirty="0">
                <a:ea typeface="Calibri"/>
                <a:cs typeface="Times New Roman"/>
              </a:rPr>
              <a:t>The law interferes with the President’s discretion to use force to protect Americans abroad, to protect U.S. property, to use deployments as part of foreign affairs diplomacy, and to conduct humanitarian intervention.</a:t>
            </a:r>
          </a:p>
          <a:p>
            <a:pPr lvl="1">
              <a:spcBef>
                <a:spcPts val="0"/>
              </a:spcBef>
              <a:spcAft>
                <a:spcPts val="0"/>
              </a:spcAft>
            </a:pPr>
            <a:r>
              <a:rPr lang="en-US" dirty="0">
                <a:ea typeface="Calibri"/>
                <a:cs typeface="Times New Roman"/>
              </a:rPr>
              <a:t>The law is unclear about with whom and how the President is required to implement the consultation requirement.</a:t>
            </a:r>
          </a:p>
          <a:p>
            <a:pPr lvl="1">
              <a:spcBef>
                <a:spcPts val="0"/>
              </a:spcBef>
              <a:spcAft>
                <a:spcPts val="0"/>
              </a:spcAft>
            </a:pPr>
            <a:r>
              <a:rPr lang="en-US" dirty="0">
                <a:ea typeface="Calibri"/>
                <a:cs typeface="Times New Roman"/>
              </a:rPr>
              <a:t>The 60/90-day cutoff period is flawed because it:</a:t>
            </a:r>
          </a:p>
          <a:p>
            <a:pPr lvl="2">
              <a:spcBef>
                <a:spcPts val="0"/>
              </a:spcBef>
              <a:spcAft>
                <a:spcPts val="0"/>
              </a:spcAft>
            </a:pPr>
            <a:r>
              <a:rPr lang="en-US" dirty="0">
                <a:ea typeface="Calibri"/>
                <a:cs typeface="Times New Roman"/>
              </a:rPr>
              <a:t>Interferes with core aspects of the commander in chief power by requiring troop withdrawals in circumstances that could put U.S. forces in danger</a:t>
            </a:r>
          </a:p>
          <a:p>
            <a:pPr lvl="2">
              <a:spcBef>
                <a:spcPts val="0"/>
              </a:spcBef>
              <a:spcAft>
                <a:spcPts val="0"/>
              </a:spcAft>
            </a:pPr>
            <a:r>
              <a:rPr lang="en-US" dirty="0">
                <a:ea typeface="Calibri"/>
                <a:cs typeface="Times New Roman"/>
              </a:rPr>
              <a:t>Gives the President a “free pass” to engage in hostilities for 60-days without any Congressional authorization</a:t>
            </a:r>
          </a:p>
          <a:p>
            <a:pPr lvl="2">
              <a:spcBef>
                <a:spcPts val="0"/>
              </a:spcBef>
              <a:spcAft>
                <a:spcPts val="0"/>
              </a:spcAft>
            </a:pPr>
            <a:r>
              <a:rPr lang="en-US" dirty="0">
                <a:ea typeface="Calibri"/>
                <a:cs typeface="Times New Roman"/>
              </a:rPr>
              <a:t>Telegraphs to the enemy when the U.S. will withdraw its forces</a:t>
            </a:r>
          </a:p>
          <a:p>
            <a:pPr lvl="2">
              <a:spcBef>
                <a:spcPts val="0"/>
              </a:spcBef>
              <a:spcAft>
                <a:spcPts val="0"/>
              </a:spcAft>
            </a:pPr>
            <a:r>
              <a:rPr lang="en-US" dirty="0">
                <a:ea typeface="Calibri"/>
                <a:cs typeface="Times New Roman"/>
              </a:rPr>
              <a:t>Allows Congress to end a conflict without taking any action at all. </a:t>
            </a:r>
          </a:p>
          <a:p>
            <a:pPr marL="0" indent="0">
              <a:spcBef>
                <a:spcPts val="0"/>
              </a:spcBef>
              <a:spcAft>
                <a:spcPts val="0"/>
              </a:spcAft>
              <a:buNone/>
            </a:pPr>
            <a:endParaRPr lang="en-US" sz="1000" dirty="0">
              <a:ea typeface="Calibri"/>
              <a:cs typeface="Times New Roman"/>
            </a:endParaRPr>
          </a:p>
          <a:p>
            <a:pPr marL="0" indent="0">
              <a:spcBef>
                <a:spcPts val="0"/>
              </a:spcBef>
              <a:spcAft>
                <a:spcPts val="0"/>
              </a:spcAft>
              <a:buNone/>
            </a:pPr>
            <a:endParaRPr lang="en-US" sz="1000" dirty="0">
              <a:ea typeface="Calibri"/>
              <a:cs typeface="Times New Roman"/>
            </a:endParaRPr>
          </a:p>
          <a:p>
            <a:pPr marL="0" indent="0">
              <a:spcBef>
                <a:spcPts val="0"/>
              </a:spcBef>
              <a:spcAft>
                <a:spcPts val="0"/>
              </a:spcAft>
              <a:buNone/>
            </a:pPr>
            <a:endParaRPr lang="en-US" sz="1000" dirty="0">
              <a:ea typeface="Calibri"/>
              <a:cs typeface="Times New Roman"/>
            </a:endParaRPr>
          </a:p>
          <a:p>
            <a:pPr marL="0" indent="0">
              <a:spcBef>
                <a:spcPts val="0"/>
              </a:spcBef>
              <a:spcAft>
                <a:spcPts val="0"/>
              </a:spcAft>
              <a:buNone/>
            </a:pPr>
            <a:endParaRPr lang="en-US" sz="1000" dirty="0">
              <a:ea typeface="Calibri"/>
              <a:cs typeface="Times New Roman"/>
            </a:endParaRPr>
          </a:p>
          <a:p>
            <a:pPr marL="0" indent="0">
              <a:spcBef>
                <a:spcPts val="0"/>
              </a:spcBef>
              <a:spcAft>
                <a:spcPts val="0"/>
              </a:spcAft>
              <a:buNone/>
            </a:pPr>
            <a:r>
              <a:rPr lang="en-US" sz="1000" dirty="0">
                <a:ea typeface="Calibri"/>
                <a:cs typeface="Times New Roman"/>
              </a:rPr>
              <a:t>5. </a:t>
            </a:r>
            <a:r>
              <a:rPr lang="en-US" sz="1000" i="1" dirty="0">
                <a:ea typeface="Calibri"/>
                <a:cs typeface="Times New Roman"/>
              </a:rPr>
              <a:t>See e.g. </a:t>
            </a:r>
            <a:r>
              <a:rPr lang="en-US" sz="1000" dirty="0">
                <a:ea typeface="Calibri"/>
                <a:cs typeface="Times New Roman"/>
              </a:rPr>
              <a:t>Richard M. Nixon, Veto of the War Powers Resolution, 1 Pub. Papers 893 (Oct. 24, 1973.</a:t>
            </a:r>
            <a:r>
              <a:rPr lang="en-US" dirty="0">
                <a:ea typeface="Calibri"/>
                <a:cs typeface="Times New Roman"/>
              </a:rPr>
              <a:t> </a:t>
            </a:r>
          </a:p>
          <a:p>
            <a:pPr marL="0" indent="0">
              <a:spcBef>
                <a:spcPts val="0"/>
              </a:spcBef>
              <a:spcAft>
                <a:spcPts val="0"/>
              </a:spcAft>
              <a:buNone/>
            </a:pPr>
            <a:endParaRPr lang="en-US" sz="1100" dirty="0">
              <a:latin typeface="Times New Roman"/>
              <a:ea typeface="Calibri"/>
              <a:cs typeface="Times New Roman"/>
            </a:endParaRPr>
          </a:p>
          <a:p>
            <a:pPr marL="0" indent="0">
              <a:buNone/>
            </a:pPr>
            <a:endParaRPr lang="en-US" dirty="0"/>
          </a:p>
        </p:txBody>
      </p:sp>
      <p:sp>
        <p:nvSpPr>
          <p:cNvPr id="6" name="Title 1"/>
          <p:cNvSpPr>
            <a:spLocks noGrp="1"/>
          </p:cNvSpPr>
          <p:nvPr>
            <p:ph type="title"/>
          </p:nvPr>
        </p:nvSpPr>
        <p:spPr>
          <a:xfrm>
            <a:off x="628650" y="365126"/>
            <a:ext cx="7886700" cy="1325563"/>
          </a:xfrm>
        </p:spPr>
        <p:txBody>
          <a:bodyPr/>
          <a:lstStyle/>
          <a:p>
            <a:r>
              <a:rPr lang="en-US" dirty="0"/>
              <a:t>3. Congressional Regulation</a:t>
            </a:r>
            <a:br>
              <a:rPr lang="en-US" dirty="0"/>
            </a:br>
            <a:r>
              <a:rPr lang="en-US" dirty="0"/>
              <a:t>The War Powers Resolution (cont.)</a:t>
            </a:r>
          </a:p>
        </p:txBody>
      </p:sp>
    </p:spTree>
    <p:extLst>
      <p:ext uri="{BB962C8B-B14F-4D97-AF65-F5344CB8AC3E}">
        <p14:creationId xmlns:p14="http://schemas.microsoft.com/office/powerpoint/2010/main" val="1092975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a:t>
            </a:r>
          </a:p>
        </p:txBody>
      </p:sp>
      <p:sp>
        <p:nvSpPr>
          <p:cNvPr id="3" name="Content Placeholder 2"/>
          <p:cNvSpPr>
            <a:spLocks noGrp="1"/>
          </p:cNvSpPr>
          <p:nvPr>
            <p:ph idx="1"/>
          </p:nvPr>
        </p:nvSpPr>
        <p:spPr>
          <a:xfrm>
            <a:off x="628650" y="1485991"/>
            <a:ext cx="7886700" cy="4351338"/>
          </a:xfrm>
        </p:spPr>
        <p:txBody>
          <a:bodyPr/>
          <a:lstStyle/>
          <a:p>
            <a:pPr marL="0" indent="0">
              <a:buNone/>
            </a:pPr>
            <a:r>
              <a:rPr lang="en-US" dirty="0"/>
              <a:t>U.S. intelligence and open-source news media report that State A is committing human rights violations against its own population and committing war crimes against a U.S.-supported rebel group.</a:t>
            </a:r>
          </a:p>
          <a:p>
            <a:pPr marL="0" indent="0">
              <a:buNone/>
            </a:pPr>
            <a:r>
              <a:rPr lang="en-US" dirty="0"/>
              <a:t>With just weeks to go before the U.S. presidential election, the President wishes to take decisive action to support the rebels but does not want to put U.S. “boots on the ground.”  Consequently, the President conducts cyber operations that:</a:t>
            </a:r>
          </a:p>
          <a:p>
            <a:pPr lvl="1"/>
            <a:r>
              <a:rPr lang="en-US" dirty="0"/>
              <a:t>Cause State A’s military GPS to malfunction, leading to a mid-air collision between two of State A’s military aircraft and an errant missile launch that hits State A’s own troops instead of rebel forces</a:t>
            </a:r>
          </a:p>
          <a:p>
            <a:pPr lvl="1"/>
            <a:r>
              <a:rPr lang="en-US" dirty="0"/>
              <a:t>Cause widespread electrical malfunctions leading to fires and explosions in State A’s capital city and on key military bases</a:t>
            </a:r>
          </a:p>
          <a:p>
            <a:pPr lvl="1"/>
            <a:r>
              <a:rPr lang="en-US" dirty="0"/>
              <a:t>Shut down State A’s military command and control networks for three days.</a:t>
            </a:r>
          </a:p>
          <a:p>
            <a:pPr marL="0" indent="0">
              <a:buNone/>
            </a:pPr>
            <a:r>
              <a:rPr lang="en-US" dirty="0"/>
              <a:t>In announcing this action to the American people, the President pledges to continue these operations until State A changes its ways.  Has the President violated the War Powers Resolution?</a:t>
            </a:r>
          </a:p>
        </p:txBody>
      </p:sp>
    </p:spTree>
    <p:extLst>
      <p:ext uri="{BB962C8B-B14F-4D97-AF65-F5344CB8AC3E}">
        <p14:creationId xmlns:p14="http://schemas.microsoft.com/office/powerpoint/2010/main" val="1828099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9333" y="-144409"/>
            <a:ext cx="7886700" cy="1325563"/>
          </a:xfrm>
        </p:spPr>
        <p:txBody>
          <a:bodyPr/>
          <a:lstStyle/>
          <a:p>
            <a:r>
              <a:rPr lang="en-US" dirty="0"/>
              <a:t>Lesson Outline: Shared Responsibility for National Security Governance</a:t>
            </a:r>
          </a:p>
        </p:txBody>
      </p:sp>
      <p:sp>
        <p:nvSpPr>
          <p:cNvPr id="3" name="Content Placeholder 2"/>
          <p:cNvSpPr>
            <a:spLocks noGrp="1"/>
          </p:cNvSpPr>
          <p:nvPr>
            <p:ph idx="1"/>
          </p:nvPr>
        </p:nvSpPr>
        <p:spPr>
          <a:xfrm>
            <a:off x="179333" y="1860535"/>
            <a:ext cx="7886700" cy="4351338"/>
          </a:xfrm>
        </p:spPr>
        <p:txBody>
          <a:bodyPr/>
          <a:lstStyle/>
          <a:p>
            <a:pPr marL="457200" indent="-457200">
              <a:buFont typeface="+mj-lt"/>
              <a:buAutoNum type="arabicPeriod"/>
            </a:pPr>
            <a:r>
              <a:rPr lang="en-US" dirty="0"/>
              <a:t>Introduction to shared national security governance</a:t>
            </a:r>
          </a:p>
          <a:p>
            <a:pPr marL="457200" indent="-457200">
              <a:buFont typeface="+mj-lt"/>
              <a:buAutoNum type="arabicPeriod"/>
            </a:pPr>
            <a:r>
              <a:rPr lang="en-US" dirty="0"/>
              <a:t>A framework for understanding shared governance</a:t>
            </a:r>
          </a:p>
          <a:p>
            <a:pPr marL="800100" lvl="1" indent="-457200">
              <a:buFont typeface="+mj-lt"/>
              <a:buAutoNum type="alphaLcPeriod"/>
            </a:pPr>
            <a:r>
              <a:rPr lang="en-US" dirty="0"/>
              <a:t>When Congress and the President agree</a:t>
            </a:r>
          </a:p>
          <a:p>
            <a:pPr marL="800100" lvl="1" indent="-457200">
              <a:buFont typeface="+mj-lt"/>
              <a:buAutoNum type="alphaLcPeriod"/>
            </a:pPr>
            <a:r>
              <a:rPr lang="en-US" dirty="0"/>
              <a:t>When Congress is silent</a:t>
            </a:r>
          </a:p>
          <a:p>
            <a:pPr marL="800100" lvl="1" indent="-457200">
              <a:buFont typeface="+mj-lt"/>
              <a:buAutoNum type="alphaLcPeriod"/>
            </a:pPr>
            <a:r>
              <a:rPr lang="en-US" dirty="0"/>
              <a:t>When Congress and the President disagree</a:t>
            </a:r>
          </a:p>
          <a:p>
            <a:pPr marL="457200" indent="-457200">
              <a:buFont typeface="+mj-lt"/>
              <a:buAutoNum type="arabicPeriod"/>
            </a:pPr>
            <a:r>
              <a:rPr lang="en-US" dirty="0"/>
              <a:t>Congressional regulation of national security</a:t>
            </a:r>
          </a:p>
          <a:p>
            <a:pPr marL="800100" lvl="1" indent="-457200">
              <a:buFont typeface="+mj-lt"/>
              <a:buAutoNum type="alphaLcPeriod"/>
            </a:pPr>
            <a:r>
              <a:rPr lang="en-US" dirty="0"/>
              <a:t>The War Powers Resolution of 1973</a:t>
            </a:r>
          </a:p>
          <a:p>
            <a:pPr marL="800100" lvl="1" indent="-457200">
              <a:buFont typeface="+mj-lt"/>
              <a:buAutoNum type="alphaLcPeriod"/>
            </a:pPr>
            <a:r>
              <a:rPr lang="en-US" dirty="0"/>
              <a:t>Authorizations to use military force</a:t>
            </a:r>
          </a:p>
          <a:p>
            <a:pPr marL="800100" lvl="1" indent="-457200">
              <a:buFont typeface="+mj-lt"/>
              <a:buAutoNum type="alphaLcPeriod"/>
            </a:pPr>
            <a:r>
              <a:rPr lang="en-US" dirty="0"/>
              <a:t>Limits on federal spending</a:t>
            </a:r>
          </a:p>
          <a:p>
            <a:pPr marL="800100" lvl="1" indent="-457200">
              <a:buFont typeface="+mj-lt"/>
              <a:buAutoNum type="alphaLcPeriod"/>
            </a:pPr>
            <a:r>
              <a:rPr lang="en-US" dirty="0"/>
              <a:t>Approving and reporting covert actions</a:t>
            </a:r>
          </a:p>
          <a:p>
            <a:pPr marL="800100" lvl="1" indent="-457200">
              <a:buFont typeface="+mj-lt"/>
              <a:buAutoNum type="alphaLcPeriod"/>
            </a:pPr>
            <a:r>
              <a:rPr lang="en-US" dirty="0"/>
              <a:t>Notification for sensitive military cyber operations</a:t>
            </a:r>
          </a:p>
          <a:p>
            <a:pPr marL="685800" lvl="2" indent="0">
              <a:buNone/>
            </a:pPr>
            <a:endParaRPr lang="en-US" dirty="0"/>
          </a:p>
        </p:txBody>
      </p:sp>
      <p:sp>
        <p:nvSpPr>
          <p:cNvPr id="5" name="TextBox 4">
            <a:extLst>
              <a:ext uri="{FF2B5EF4-FFF2-40B4-BE49-F238E27FC236}">
                <a16:creationId xmlns:a16="http://schemas.microsoft.com/office/drawing/2014/main" xmlns="" id="{A450B71C-8EC7-47CB-A96D-F68565D90900}"/>
              </a:ext>
            </a:extLst>
          </p:cNvPr>
          <p:cNvSpPr txBox="1"/>
          <p:nvPr/>
        </p:nvSpPr>
        <p:spPr>
          <a:xfrm>
            <a:off x="179333" y="1119351"/>
            <a:ext cx="6903108" cy="307777"/>
          </a:xfrm>
          <a:prstGeom prst="rect">
            <a:avLst/>
          </a:prstGeom>
          <a:noFill/>
        </p:spPr>
        <p:txBody>
          <a:bodyPr wrap="none" rtlCol="0">
            <a:spAutoFit/>
          </a:bodyPr>
          <a:lstStyle/>
          <a:p>
            <a:r>
              <a:rPr lang="en-US" sz="1400" b="1" dirty="0">
                <a:solidFill>
                  <a:srgbClr val="FF0000"/>
                </a:solidFill>
              </a:rPr>
              <a:t>THE MATERIAL IN THIS LESSON ASSUMES KNOWLEDGE OF MATERIAL TAUGHT IN LESSON 6</a:t>
            </a:r>
          </a:p>
        </p:txBody>
      </p:sp>
    </p:spTree>
    <p:extLst>
      <p:ext uri="{BB962C8B-B14F-4D97-AF65-F5344CB8AC3E}">
        <p14:creationId xmlns:p14="http://schemas.microsoft.com/office/powerpoint/2010/main" val="1280747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13264A-E22E-4CC8-9774-BAFCBCBD4C92}"/>
              </a:ext>
            </a:extLst>
          </p:cNvPr>
          <p:cNvSpPr>
            <a:spLocks noGrp="1"/>
          </p:cNvSpPr>
          <p:nvPr>
            <p:ph type="title"/>
          </p:nvPr>
        </p:nvSpPr>
        <p:spPr/>
        <p:txBody>
          <a:bodyPr/>
          <a:lstStyle/>
          <a:p>
            <a:r>
              <a:rPr lang="en-US" dirty="0"/>
              <a:t>Discussion Question Answered </a:t>
            </a:r>
          </a:p>
        </p:txBody>
      </p:sp>
      <p:sp>
        <p:nvSpPr>
          <p:cNvPr id="3" name="Content Placeholder 2">
            <a:extLst>
              <a:ext uri="{FF2B5EF4-FFF2-40B4-BE49-F238E27FC236}">
                <a16:creationId xmlns:a16="http://schemas.microsoft.com/office/drawing/2014/main" xmlns="" id="{B14A3E10-313C-4A3B-BF45-6EEEE786DC75}"/>
              </a:ext>
            </a:extLst>
          </p:cNvPr>
          <p:cNvSpPr>
            <a:spLocks noGrp="1"/>
          </p:cNvSpPr>
          <p:nvPr>
            <p:ph idx="1"/>
          </p:nvPr>
        </p:nvSpPr>
        <p:spPr>
          <a:xfrm>
            <a:off x="628650" y="1560060"/>
            <a:ext cx="7886700" cy="4351338"/>
          </a:xfrm>
        </p:spPr>
        <p:txBody>
          <a:bodyPr/>
          <a:lstStyle/>
          <a:p>
            <a:pPr marL="0" indent="0">
              <a:buNone/>
            </a:pPr>
            <a:r>
              <a:rPr lang="en-US" sz="2000" dirty="0"/>
              <a:t>In all likelihood, the Executive Branch would assert that the President has not violated the War Powers Resolution because the President has not committed any U.S. forces into hostilities or imminent hostilities, or, to a location where U.S. forces are “equipped for combat.” </a:t>
            </a:r>
          </a:p>
          <a:p>
            <a:pPr marL="0" indent="0">
              <a:buNone/>
            </a:pPr>
            <a:r>
              <a:rPr lang="en-US" sz="2000" dirty="0"/>
              <a:t>Congressional advocates would argue that since the cyber operations creating violent effects would have triggered the WPR if performed by U.S. forces using kinetic means, the WPR is still applicable.  If so, the President must report the operation with 48 hours of the operation and cease all hostile cyber operations within 60 days unless Congress authorizes an extension. </a:t>
            </a:r>
          </a:p>
          <a:p>
            <a:pPr marL="0" indent="0">
              <a:buNone/>
            </a:pPr>
            <a:r>
              <a:rPr lang="en-US" sz="2000" dirty="0"/>
              <a:t>As a practical matter, it would be difficult for Congress to stop the President.  Congress’ options would include passing specific legislation (in addition to the WPR) designed to stop the President; withdrawing funding for the operations; or suing the President and obtaining a federal court order to stop the operations.  The first two options would require political will; the latter would be difficult due to traditional judicial reluctance to enter these kinds of disputes between Congress and the President.</a:t>
            </a:r>
          </a:p>
          <a:p>
            <a:pPr marL="0" indent="0">
              <a:buNone/>
            </a:pPr>
            <a:endParaRPr lang="en-US" dirty="0"/>
          </a:p>
        </p:txBody>
      </p:sp>
    </p:spTree>
    <p:extLst>
      <p:ext uri="{BB962C8B-B14F-4D97-AF65-F5344CB8AC3E}">
        <p14:creationId xmlns:p14="http://schemas.microsoft.com/office/powerpoint/2010/main" val="3939995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06550"/>
            <a:ext cx="8439150" cy="4351338"/>
          </a:xfrm>
        </p:spPr>
        <p:txBody>
          <a:bodyPr/>
          <a:lstStyle/>
          <a:p>
            <a:pPr marL="0" indent="0">
              <a:buNone/>
            </a:pPr>
            <a:r>
              <a:rPr lang="en-US" dirty="0">
                <a:ea typeface="Calibri"/>
                <a:cs typeface="Times New Roman"/>
              </a:rPr>
              <a:t>During the Obama Administration, controversy arose over the President’s use of air strikes over Libya beyond 60 days without Congressional authorization.</a:t>
            </a:r>
          </a:p>
          <a:p>
            <a:pPr lvl="1"/>
            <a:r>
              <a:rPr lang="en-US" sz="1600" dirty="0">
                <a:ea typeface="Calibri"/>
                <a:cs typeface="Times New Roman"/>
              </a:rPr>
              <a:t>O</a:t>
            </a:r>
            <a:r>
              <a:rPr lang="en-US" sz="1600" dirty="0"/>
              <a:t>n March 19, 2011, U.S. military forces began operations to address a humanitarian crisis and the threat posed to international security by the crisis in Libya.  The U.S. began air strikes against air defense systems and military airfields to prepare for enforcement of a no-fly zone. The U.S. did not deploy ground forces.</a:t>
            </a:r>
          </a:p>
          <a:p>
            <a:pPr lvl="1"/>
            <a:r>
              <a:rPr lang="en-US" sz="1600" dirty="0">
                <a:ea typeface="Calibri"/>
                <a:cs typeface="Times New Roman"/>
              </a:rPr>
              <a:t>As the 60-day deadline approached, the Administration argued that a</a:t>
            </a:r>
            <a:r>
              <a:rPr lang="en-US" sz="1600" dirty="0"/>
              <a:t>ir strikes did not amount to “hostilities” under the WPR.  Despite destruction of the Libyan army, the Administration argued that extensive U.S. air sorties were part of  an “unusually limited” military mission that involved “limited exposure for U.S. troops and limited risk of serious escalation and employs limited military means.”</a:t>
            </a:r>
            <a:r>
              <a:rPr lang="en-US" sz="1600" baseline="30000" dirty="0"/>
              <a:t>6</a:t>
            </a:r>
            <a:endParaRPr lang="en-US" sz="1600" dirty="0"/>
          </a:p>
          <a:p>
            <a:pPr marL="0" indent="0">
              <a:buNone/>
            </a:pPr>
            <a:r>
              <a:rPr lang="en-US" dirty="0"/>
              <a:t>The Obama Administration’s justification for avoiding Congressional authorization for the Libyan strikes was widely criticized; however, Congress took no action to stop the strikes.  Thus, the “limited exposure” rationale may further erode the WPR’s relevance for future cyber operations.</a:t>
            </a:r>
          </a:p>
          <a:p>
            <a:pPr marL="0" indent="0">
              <a:buNone/>
            </a:pPr>
            <a:endParaRPr lang="en-US" sz="1000" dirty="0"/>
          </a:p>
          <a:p>
            <a:pPr marL="0" indent="0">
              <a:lnSpc>
                <a:spcPct val="100000"/>
              </a:lnSpc>
              <a:spcBef>
                <a:spcPts val="0"/>
              </a:spcBef>
              <a:buNone/>
            </a:pPr>
            <a:r>
              <a:rPr lang="en-US" sz="1000" dirty="0"/>
              <a:t>6. </a:t>
            </a:r>
            <a:r>
              <a:rPr lang="en-US" sz="1000" i="1" dirty="0"/>
              <a:t>Libya and War Powers: Hearing before the S. Comm. on Foreign Relations, </a:t>
            </a:r>
            <a:r>
              <a:rPr lang="en-US" sz="1000" dirty="0"/>
              <a:t>112th Cong. (2011) (statement of Harold Koh, Legal Adviser, U.S. Department of State).</a:t>
            </a:r>
          </a:p>
          <a:p>
            <a:pPr marL="0" indent="0">
              <a:buNone/>
            </a:pPr>
            <a:endParaRPr lang="en-US" dirty="0">
              <a:ea typeface="Calibri"/>
              <a:cs typeface="Times New Roman"/>
            </a:endParaRPr>
          </a:p>
          <a:p>
            <a:pPr marL="0" indent="0">
              <a:spcBef>
                <a:spcPts val="0"/>
              </a:spcBef>
              <a:spcAft>
                <a:spcPts val="0"/>
              </a:spcAft>
              <a:buNone/>
            </a:pPr>
            <a:endParaRPr lang="en-US" sz="1100" dirty="0">
              <a:latin typeface="Times New Roman"/>
              <a:ea typeface="Calibri"/>
              <a:cs typeface="Times New Roman"/>
            </a:endParaRPr>
          </a:p>
          <a:p>
            <a:pPr marL="0" indent="0">
              <a:buNone/>
            </a:pPr>
            <a:endParaRPr lang="en-US" dirty="0"/>
          </a:p>
        </p:txBody>
      </p:sp>
      <p:sp>
        <p:nvSpPr>
          <p:cNvPr id="6" name="Title 1"/>
          <p:cNvSpPr>
            <a:spLocks noGrp="1"/>
          </p:cNvSpPr>
          <p:nvPr>
            <p:ph type="title"/>
          </p:nvPr>
        </p:nvSpPr>
        <p:spPr>
          <a:xfrm>
            <a:off x="628650" y="365126"/>
            <a:ext cx="7886700" cy="1325563"/>
          </a:xfrm>
        </p:spPr>
        <p:txBody>
          <a:bodyPr/>
          <a:lstStyle/>
          <a:p>
            <a:r>
              <a:rPr lang="en-US" dirty="0"/>
              <a:t>3. Congressional Regulation</a:t>
            </a:r>
            <a:br>
              <a:rPr lang="en-US" dirty="0"/>
            </a:br>
            <a:r>
              <a:rPr lang="en-US" dirty="0"/>
              <a:t>The War Powers Resolution (cont.)</a:t>
            </a:r>
          </a:p>
        </p:txBody>
      </p:sp>
    </p:spTree>
    <p:extLst>
      <p:ext uri="{BB962C8B-B14F-4D97-AF65-F5344CB8AC3E}">
        <p14:creationId xmlns:p14="http://schemas.microsoft.com/office/powerpoint/2010/main" val="10150377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Congressional Regulation</a:t>
            </a:r>
            <a:br>
              <a:rPr lang="en-US" dirty="0"/>
            </a:br>
            <a:r>
              <a:rPr lang="en-US" dirty="0"/>
              <a:t>Authorizations to Use Military Force</a:t>
            </a:r>
          </a:p>
        </p:txBody>
      </p:sp>
      <p:sp>
        <p:nvSpPr>
          <p:cNvPr id="3" name="Content Placeholder 2"/>
          <p:cNvSpPr>
            <a:spLocks noGrp="1"/>
          </p:cNvSpPr>
          <p:nvPr>
            <p:ph idx="1"/>
          </p:nvPr>
        </p:nvSpPr>
        <p:spPr>
          <a:xfrm>
            <a:off x="628650" y="1735435"/>
            <a:ext cx="8031256" cy="4351338"/>
          </a:xfrm>
        </p:spPr>
        <p:txBody>
          <a:bodyPr/>
          <a:lstStyle/>
          <a:p>
            <a:pPr marL="0" indent="0">
              <a:buNone/>
            </a:pPr>
            <a:r>
              <a:rPr lang="en-US" dirty="0"/>
              <a:t>As previously discussed, Congress has the power to declare war. However, in certain cases, Congress has chosen to authorize the use of force without declaring war.  For example, after 9/11, Congress passed an Authorization for Use of Military Force (AUMF) authorizing the President to:</a:t>
            </a:r>
          </a:p>
          <a:p>
            <a:pPr marL="342900" lvl="1" indent="0">
              <a:buNone/>
            </a:pPr>
            <a:r>
              <a:rPr lang="en-US" dirty="0"/>
              <a:t>[U]se all necessary and appropriate force against those nations, organizations, or persons he determines planned, authorized, committed, or aided the terrorist attacks that occurred on September 11, 2001, or harbored such organizations or persons, in order to prevent any future acts of international terrorism against the United States by such nations, organizations or persons.</a:t>
            </a:r>
            <a:r>
              <a:rPr lang="en-US" baseline="30000" dirty="0"/>
              <a:t>7</a:t>
            </a:r>
            <a:endParaRPr lang="en-US" dirty="0"/>
          </a:p>
          <a:p>
            <a:pPr marL="0" indent="0">
              <a:buNone/>
            </a:pPr>
            <a:r>
              <a:rPr lang="en-US" dirty="0"/>
              <a:t>Congress may choose to use an AUMF rather than a declaration of war because it allows Congress to set more precise limits on the use of force and may also avoid the potential political consequences of declaring a full-scale war.</a:t>
            </a:r>
          </a:p>
          <a:p>
            <a:pPr marL="0" indent="0">
              <a:buNone/>
            </a:pPr>
            <a:endParaRPr lang="en-US" dirty="0"/>
          </a:p>
          <a:p>
            <a:pPr marL="0" indent="0">
              <a:lnSpc>
                <a:spcPct val="100000"/>
              </a:lnSpc>
              <a:spcBef>
                <a:spcPts val="0"/>
              </a:spcBef>
              <a:buNone/>
            </a:pPr>
            <a:endParaRPr lang="en-US" sz="1000" dirty="0"/>
          </a:p>
          <a:p>
            <a:pPr marL="0" indent="0">
              <a:lnSpc>
                <a:spcPct val="100000"/>
              </a:lnSpc>
              <a:spcBef>
                <a:spcPts val="0"/>
              </a:spcBef>
              <a:buNone/>
            </a:pPr>
            <a:r>
              <a:rPr lang="en-US" sz="1000" dirty="0"/>
              <a:t>7. Authorization for Use of Military Force, Pub. L. No. 107-40, 115 Stat. 224 (2001) (codified as a note to 50 U.S.C. § 1541).</a:t>
            </a:r>
          </a:p>
        </p:txBody>
      </p:sp>
    </p:spTree>
    <p:extLst>
      <p:ext uri="{BB962C8B-B14F-4D97-AF65-F5344CB8AC3E}">
        <p14:creationId xmlns:p14="http://schemas.microsoft.com/office/powerpoint/2010/main" val="3703568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Congressional Regulation</a:t>
            </a:r>
            <a:br>
              <a:rPr lang="en-US" dirty="0"/>
            </a:br>
            <a:r>
              <a:rPr lang="en-US" dirty="0"/>
              <a:t>Limits on Appropriations</a:t>
            </a:r>
          </a:p>
        </p:txBody>
      </p:sp>
      <p:sp>
        <p:nvSpPr>
          <p:cNvPr id="3" name="Content Placeholder 2"/>
          <p:cNvSpPr>
            <a:spLocks noGrp="1"/>
          </p:cNvSpPr>
          <p:nvPr>
            <p:ph idx="1"/>
          </p:nvPr>
        </p:nvSpPr>
        <p:spPr/>
        <p:txBody>
          <a:bodyPr/>
          <a:lstStyle/>
          <a:p>
            <a:pPr marL="0" lvl="0" indent="0">
              <a:buNone/>
            </a:pPr>
            <a:r>
              <a:rPr lang="en-US" dirty="0"/>
              <a:t>The Constitution provides that “No money shall be drawn from the Treasury but in Consequence of Appropriations made by Law.”  Further, a Congressional statute known as the Anti-Deficiency Act (ADA) f</a:t>
            </a:r>
            <a:r>
              <a:rPr lang="en-US" dirty="0">
                <a:ea typeface="Calibri"/>
              </a:rPr>
              <a:t>orbids agencies from spending money not appropriated or from accepting volunteer contributions designed to circumvent Congressional spending limitations.  Federal employees who violate the ADA may be criminally prosecuted.</a:t>
            </a:r>
            <a:r>
              <a:rPr lang="en-US" baseline="30000" dirty="0">
                <a:ea typeface="Calibri"/>
              </a:rPr>
              <a:t>8</a:t>
            </a:r>
            <a:endParaRPr lang="en-US" dirty="0">
              <a:ea typeface="Calibri"/>
            </a:endParaRPr>
          </a:p>
          <a:p>
            <a:pPr marL="0" lvl="0" indent="0">
              <a:buNone/>
            </a:pPr>
            <a:r>
              <a:rPr lang="en-US" dirty="0"/>
              <a:t>Together, the Constitution provision and the ADA give Congress a powerful tool to control Presidential actions in the national security realm.  Although Congress has not often withdrawn funding from a previously-funded activity, if it does, the operation must be terminated.  The following slide provides two examples.</a:t>
            </a:r>
          </a:p>
          <a:p>
            <a:pPr marL="0" lvl="0" indent="0">
              <a:buNone/>
            </a:pPr>
            <a:endParaRPr lang="en-US" dirty="0"/>
          </a:p>
          <a:p>
            <a:pPr marL="0" lvl="0" indent="0">
              <a:buNone/>
            </a:pPr>
            <a:endParaRPr lang="en-US" sz="1000" dirty="0"/>
          </a:p>
          <a:p>
            <a:pPr marL="0" lvl="0" indent="0">
              <a:lnSpc>
                <a:spcPct val="100000"/>
              </a:lnSpc>
              <a:spcBef>
                <a:spcPts val="0"/>
              </a:spcBef>
              <a:buNone/>
            </a:pPr>
            <a:endParaRPr lang="en-US" sz="1000" dirty="0"/>
          </a:p>
          <a:p>
            <a:pPr marL="0" lvl="0" indent="0">
              <a:lnSpc>
                <a:spcPct val="100000"/>
              </a:lnSpc>
              <a:spcBef>
                <a:spcPts val="0"/>
              </a:spcBef>
              <a:buNone/>
            </a:pPr>
            <a:endParaRPr lang="en-US" sz="1000" dirty="0"/>
          </a:p>
          <a:p>
            <a:pPr marL="0" lvl="0" indent="0">
              <a:lnSpc>
                <a:spcPct val="100000"/>
              </a:lnSpc>
              <a:spcBef>
                <a:spcPts val="0"/>
              </a:spcBef>
              <a:buNone/>
            </a:pPr>
            <a:r>
              <a:rPr lang="en-US" sz="1000" dirty="0"/>
              <a:t>8. Anti-Deficiency Act, 31 U.S.C. §§ 1341, 1342, 1349-1351, 1511-1519 (1870).</a:t>
            </a:r>
          </a:p>
        </p:txBody>
      </p:sp>
    </p:spTree>
    <p:extLst>
      <p:ext uri="{BB962C8B-B14F-4D97-AF65-F5344CB8AC3E}">
        <p14:creationId xmlns:p14="http://schemas.microsoft.com/office/powerpoint/2010/main" val="2137235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Congressional Regulation</a:t>
            </a:r>
            <a:br>
              <a:rPr lang="en-US" dirty="0"/>
            </a:br>
            <a:r>
              <a:rPr lang="en-US" dirty="0"/>
              <a:t>Limits on Appropriations (cont.)</a:t>
            </a:r>
          </a:p>
        </p:txBody>
      </p:sp>
      <p:sp>
        <p:nvSpPr>
          <p:cNvPr id="3" name="Content Placeholder 2"/>
          <p:cNvSpPr>
            <a:spLocks noGrp="1"/>
          </p:cNvSpPr>
          <p:nvPr>
            <p:ph idx="1"/>
          </p:nvPr>
        </p:nvSpPr>
        <p:spPr>
          <a:xfrm>
            <a:off x="628650" y="1690689"/>
            <a:ext cx="7992836" cy="4351338"/>
          </a:xfrm>
        </p:spPr>
        <p:txBody>
          <a:bodyPr/>
          <a:lstStyle/>
          <a:p>
            <a:pPr marL="0" indent="0">
              <a:buNone/>
            </a:pPr>
            <a:r>
              <a:rPr lang="en-US" dirty="0"/>
              <a:t>Vietnam</a:t>
            </a:r>
          </a:p>
          <a:p>
            <a:pPr marL="342900" lvl="1" indent="0">
              <a:buNone/>
            </a:pPr>
            <a:r>
              <a:rPr lang="en-US" dirty="0"/>
              <a:t>“Notwithstanding any other provision of law, on or after August 15, 1973, no funds herein or heretofore appropriated may be obligated or expended to finance directly or indirectly combat activities by United States military forces in or over or from off the shores of North Vietnam, South Vietnam, Laos or Cambodia.”</a:t>
            </a:r>
            <a:r>
              <a:rPr lang="en-US" baseline="30000" dirty="0"/>
              <a:t>9</a:t>
            </a:r>
            <a:endParaRPr lang="en-US" dirty="0"/>
          </a:p>
          <a:p>
            <a:pPr marL="0" indent="0">
              <a:buNone/>
            </a:pPr>
            <a:r>
              <a:rPr lang="en-US" dirty="0"/>
              <a:t>Somalia</a:t>
            </a:r>
          </a:p>
          <a:p>
            <a:pPr marL="342900" lvl="1" indent="0">
              <a:buNone/>
            </a:pPr>
            <a:r>
              <a:rPr lang="en-US" dirty="0"/>
              <a:t>“Provided, That funds appropriated, or otherwise made available, in this or any other Act to the Department of Defense may be obligated for expenses incurred only through March 31, 1994, for the operations of United States Armed Forces in Somalia. . . . Provided further, That funds may be obligated beyond March 31, 1994 to support a limited number of United States military personnel sufficient only to protect American diplomatic facilities and American citizens, and noncombat personnel to advise the United Nations commander in Somalia: Provided further, That United States combat forces in Somalia shall be under the command and control of United States commanders under the ultimate direction of the President of the United States.”</a:t>
            </a:r>
            <a:r>
              <a:rPr lang="en-US" baseline="30000" dirty="0"/>
              <a:t>10</a:t>
            </a:r>
            <a:endParaRPr lang="en-US" dirty="0"/>
          </a:p>
          <a:p>
            <a:pPr marL="0" indent="0">
              <a:lnSpc>
                <a:spcPct val="100000"/>
              </a:lnSpc>
              <a:spcBef>
                <a:spcPts val="0"/>
              </a:spcBef>
              <a:buNone/>
            </a:pPr>
            <a:endParaRPr lang="en-US" sz="1000" dirty="0"/>
          </a:p>
          <a:p>
            <a:pPr marL="0" indent="0">
              <a:lnSpc>
                <a:spcPct val="100000"/>
              </a:lnSpc>
              <a:spcBef>
                <a:spcPts val="0"/>
              </a:spcBef>
              <a:buNone/>
            </a:pPr>
            <a:r>
              <a:rPr lang="en-US" sz="1000" dirty="0"/>
              <a:t>9. H.J. Res. 636, The Joint Resolution Continuing Appropriations for Fiscal Year 1974, Pub. L. 93-52, § 108, 87 Stat. 134 (1973).</a:t>
            </a:r>
          </a:p>
          <a:p>
            <a:pPr marL="0" indent="0">
              <a:lnSpc>
                <a:spcPct val="100000"/>
              </a:lnSpc>
              <a:spcBef>
                <a:spcPts val="0"/>
              </a:spcBef>
              <a:buNone/>
            </a:pPr>
            <a:r>
              <a:rPr lang="en-US" sz="1000" dirty="0"/>
              <a:t>10. H.R. 3116, Dept. of Defense Appropriations Act 1994, Pub. L. 103-139, § 8151 (1993).</a:t>
            </a:r>
          </a:p>
        </p:txBody>
      </p:sp>
    </p:spTree>
    <p:extLst>
      <p:ext uri="{BB962C8B-B14F-4D97-AF65-F5344CB8AC3E}">
        <p14:creationId xmlns:p14="http://schemas.microsoft.com/office/powerpoint/2010/main" val="38489551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a:t>
            </a:r>
          </a:p>
        </p:txBody>
      </p:sp>
      <p:sp>
        <p:nvSpPr>
          <p:cNvPr id="3" name="Content Placeholder 2"/>
          <p:cNvSpPr>
            <a:spLocks noGrp="1"/>
          </p:cNvSpPr>
          <p:nvPr>
            <p:ph idx="1"/>
          </p:nvPr>
        </p:nvSpPr>
        <p:spPr/>
        <p:txBody>
          <a:bodyPr/>
          <a:lstStyle/>
          <a:p>
            <a:pPr marL="0" indent="0">
              <a:buNone/>
            </a:pPr>
            <a:r>
              <a:rPr lang="en-US" dirty="0"/>
              <a:t>The 2001 Authorization to Use Military Force authorizes the President to conduct cyber warfare against:</a:t>
            </a:r>
          </a:p>
          <a:p>
            <a:pPr marL="457200" indent="-457200">
              <a:buFont typeface="+mj-lt"/>
              <a:buAutoNum type="alphaUcPeriod"/>
            </a:pPr>
            <a:r>
              <a:rPr lang="en-US" dirty="0"/>
              <a:t>Al Qaeda, an organization that planned, committed, or aided the terrorist attacks that occurred on September 11, 2001</a:t>
            </a:r>
          </a:p>
          <a:p>
            <a:pPr marL="457200" indent="-457200">
              <a:buFont typeface="+mj-lt"/>
              <a:buAutoNum type="alphaUcPeriod"/>
            </a:pPr>
            <a:r>
              <a:rPr lang="en-US" dirty="0"/>
              <a:t>The Islamic State, an organization with lethal terrorist goals similar to those pursued by the 9/11 terrorists, with its origins in Al Qaeda</a:t>
            </a:r>
          </a:p>
          <a:p>
            <a:pPr marL="457200" indent="-457200">
              <a:buFont typeface="+mj-lt"/>
              <a:buAutoNum type="alphaUcPeriod"/>
            </a:pPr>
            <a:r>
              <a:rPr lang="en-US" dirty="0"/>
              <a:t>A and B</a:t>
            </a:r>
          </a:p>
          <a:p>
            <a:pPr marL="457200" indent="-457200">
              <a:buFont typeface="+mj-lt"/>
              <a:buAutoNum type="alphaUcPeriod"/>
            </a:pPr>
            <a:r>
              <a:rPr lang="en-US" dirty="0"/>
              <a:t>Maybe A and B</a:t>
            </a:r>
          </a:p>
          <a:p>
            <a:pPr marL="457200" indent="-457200">
              <a:buFont typeface="+mj-lt"/>
              <a:buAutoNum type="alphaUcPeriod"/>
            </a:pPr>
            <a:r>
              <a:rPr lang="en-US" dirty="0"/>
              <a:t>Hezbollah, a Shia Islamist political party and militant group based in Lebanon, supported by Iran and hostile to Israel.</a:t>
            </a:r>
          </a:p>
          <a:p>
            <a:pPr marL="457200" indent="-457200">
              <a:buFont typeface="+mj-lt"/>
              <a:buAutoNum type="alphaUcPeriod"/>
            </a:pPr>
            <a:r>
              <a:rPr lang="en-US" dirty="0"/>
              <a:t>D and E</a:t>
            </a:r>
          </a:p>
          <a:p>
            <a:pPr marL="685800" lvl="2" indent="0">
              <a:buNone/>
            </a:pPr>
            <a:endParaRPr lang="en-US" dirty="0"/>
          </a:p>
        </p:txBody>
      </p:sp>
    </p:spTree>
    <p:extLst>
      <p:ext uri="{BB962C8B-B14F-4D97-AF65-F5344CB8AC3E}">
        <p14:creationId xmlns:p14="http://schemas.microsoft.com/office/powerpoint/2010/main" val="7187110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C3FD9F-CBE3-452B-BFD1-4036D709F0F2}"/>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6B3FE80F-EA00-4DFA-B3FA-158A586D4832}"/>
              </a:ext>
            </a:extLst>
          </p:cNvPr>
          <p:cNvSpPr>
            <a:spLocks noGrp="1"/>
          </p:cNvSpPr>
          <p:nvPr>
            <p:ph idx="1"/>
          </p:nvPr>
        </p:nvSpPr>
        <p:spPr/>
        <p:txBody>
          <a:bodyPr/>
          <a:lstStyle/>
          <a:p>
            <a:pPr marL="0" indent="0">
              <a:buNone/>
            </a:pPr>
            <a:r>
              <a:rPr lang="en-US" dirty="0"/>
              <a:t>Correct Answer:  D.  The 2001 AUMF authorizes force against the parties noted in Slide 22.  The Obama and Trump Administrations argue that it also authorizes force against ISIS due to the group’s origins, although, this is controversial because ISIS did not exist in 2001.  To date, no one has asserted that Hezbollah falls within the coverage of the 2001 AUMF.</a:t>
            </a:r>
          </a:p>
        </p:txBody>
      </p:sp>
    </p:spTree>
    <p:extLst>
      <p:ext uri="{BB962C8B-B14F-4D97-AF65-F5344CB8AC3E}">
        <p14:creationId xmlns:p14="http://schemas.microsoft.com/office/powerpoint/2010/main" val="1376128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a:t>
            </a:r>
          </a:p>
        </p:txBody>
      </p:sp>
      <p:sp>
        <p:nvSpPr>
          <p:cNvPr id="3" name="Content Placeholder 2"/>
          <p:cNvSpPr>
            <a:spLocks noGrp="1"/>
          </p:cNvSpPr>
          <p:nvPr>
            <p:ph idx="1"/>
          </p:nvPr>
        </p:nvSpPr>
        <p:spPr>
          <a:xfrm>
            <a:off x="628650" y="1420677"/>
            <a:ext cx="8162654" cy="4351338"/>
          </a:xfrm>
        </p:spPr>
        <p:txBody>
          <a:bodyPr/>
          <a:lstStyle/>
          <a:p>
            <a:pPr marL="0" lvl="1" indent="0">
              <a:spcBef>
                <a:spcPts val="750"/>
              </a:spcBef>
              <a:buNone/>
            </a:pPr>
            <a:r>
              <a:rPr lang="en-US" sz="2100" dirty="0"/>
              <a:t>On learning that the Pentagon is planning a multi-faceted campaign to eliminate the North Korean nuclear weapons threat, including a possible preemptive strike, Congress passes a law that “effective January 1, no funds herein or heretofore appropriated may be obligated or expended to finance directly or indirectly combat activities by United States military forces in or over or from off the shores of North Korea.”  Which of the following statements is false:</a:t>
            </a:r>
          </a:p>
          <a:p>
            <a:pPr marL="457200" lvl="1" indent="-457200">
              <a:spcBef>
                <a:spcPts val="750"/>
              </a:spcBef>
              <a:buFont typeface="+mj-lt"/>
              <a:buAutoNum type="alphaUcPeriod"/>
            </a:pPr>
            <a:r>
              <a:rPr lang="en-US" sz="2100" dirty="0"/>
              <a:t>A President may argue that the statute is unconstitutional because it interferes with the President’s Constitutional powers</a:t>
            </a:r>
          </a:p>
          <a:p>
            <a:pPr marL="457200" lvl="1" indent="-457200">
              <a:spcBef>
                <a:spcPts val="750"/>
              </a:spcBef>
              <a:buFont typeface="+mj-lt"/>
              <a:buAutoNum type="alphaUcPeriod"/>
            </a:pPr>
            <a:r>
              <a:rPr lang="en-US" sz="2100" dirty="0"/>
              <a:t>Congress may not withhold funds once the President has begun to plan military operations in response to an existential threat</a:t>
            </a:r>
          </a:p>
          <a:p>
            <a:pPr marL="457200" lvl="1" indent="-457200">
              <a:spcBef>
                <a:spcPts val="750"/>
              </a:spcBef>
              <a:buFont typeface="+mj-lt"/>
              <a:buAutoNum type="alphaUcPeriod"/>
            </a:pPr>
            <a:r>
              <a:rPr lang="en-US" sz="2100" dirty="0"/>
              <a:t>Cyber operations might not be covered by the prohibition</a:t>
            </a:r>
          </a:p>
          <a:p>
            <a:pPr marL="457200" lvl="1" indent="-457200">
              <a:spcBef>
                <a:spcPts val="750"/>
              </a:spcBef>
              <a:buFont typeface="+mj-lt"/>
              <a:buAutoNum type="alphaUcPeriod"/>
            </a:pPr>
            <a:r>
              <a:rPr lang="en-US" sz="2100" dirty="0"/>
              <a:t>Officials who authorize a strike could be sentenced to jail time</a:t>
            </a:r>
          </a:p>
          <a:p>
            <a:pPr marL="457200" lvl="1" indent="-457200">
              <a:spcBef>
                <a:spcPts val="750"/>
              </a:spcBef>
              <a:buFont typeface="+mj-lt"/>
              <a:buAutoNum type="alphaUcPeriod"/>
            </a:pPr>
            <a:endParaRPr lang="en-US" sz="2100" dirty="0"/>
          </a:p>
        </p:txBody>
      </p:sp>
    </p:spTree>
    <p:extLst>
      <p:ext uri="{BB962C8B-B14F-4D97-AF65-F5344CB8AC3E}">
        <p14:creationId xmlns:p14="http://schemas.microsoft.com/office/powerpoint/2010/main" val="42344823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E54B4B-3A8D-44C4-8BB6-06DA263B882B}"/>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014888AA-9357-4C11-80CB-762CE2952EC3}"/>
              </a:ext>
            </a:extLst>
          </p:cNvPr>
          <p:cNvSpPr>
            <a:spLocks noGrp="1"/>
          </p:cNvSpPr>
          <p:nvPr>
            <p:ph idx="1"/>
          </p:nvPr>
        </p:nvSpPr>
        <p:spPr/>
        <p:txBody>
          <a:bodyPr/>
          <a:lstStyle/>
          <a:p>
            <a:pPr marL="0" indent="0">
              <a:buNone/>
            </a:pPr>
            <a:r>
              <a:rPr lang="en-US" dirty="0"/>
              <a:t>Correct answer:  B.  Congress may withhold funds at any time unless doing so would clearly interfere with a function reserved by the Constitution exclusively for the President.</a:t>
            </a:r>
          </a:p>
          <a:p>
            <a:endParaRPr lang="en-US" dirty="0"/>
          </a:p>
        </p:txBody>
      </p:sp>
    </p:spTree>
    <p:extLst>
      <p:ext uri="{BB962C8B-B14F-4D97-AF65-F5344CB8AC3E}">
        <p14:creationId xmlns:p14="http://schemas.microsoft.com/office/powerpoint/2010/main" val="31364468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Congressional Regulation</a:t>
            </a:r>
            <a:br>
              <a:rPr lang="en-US" dirty="0"/>
            </a:br>
            <a:r>
              <a:rPr lang="en-US" dirty="0"/>
              <a:t>Approving and Reporting Covert Actions</a:t>
            </a:r>
          </a:p>
        </p:txBody>
      </p:sp>
      <p:sp>
        <p:nvSpPr>
          <p:cNvPr id="3" name="Content Placeholder 2"/>
          <p:cNvSpPr>
            <a:spLocks noGrp="1"/>
          </p:cNvSpPr>
          <p:nvPr>
            <p:ph idx="1"/>
          </p:nvPr>
        </p:nvSpPr>
        <p:spPr>
          <a:xfrm>
            <a:off x="628650" y="1630955"/>
            <a:ext cx="7886700" cy="4351338"/>
          </a:xfrm>
        </p:spPr>
        <p:txBody>
          <a:bodyPr/>
          <a:lstStyle/>
          <a:p>
            <a:pPr marL="0" indent="0">
              <a:buNone/>
            </a:pPr>
            <a:r>
              <a:rPr lang="en-US" dirty="0"/>
              <a:t>After the Iran Contra Affair of the late 1980s, Congress dramatically increased its oversight of covert actions.  A “covert action” is an activity of the U.S. government designed to influence political, economic, or military conditions abroad, where it is intended that the role of the United States Government will not be apparent or acknowledged publicly.</a:t>
            </a:r>
            <a:r>
              <a:rPr lang="en-US" baseline="30000" dirty="0"/>
              <a:t>11</a:t>
            </a:r>
            <a:endParaRPr lang="en-US" dirty="0"/>
          </a:p>
          <a:p>
            <a:pPr marL="0" indent="0">
              <a:buNone/>
            </a:pPr>
            <a:r>
              <a:rPr lang="en-US" dirty="0"/>
              <a:t>A covert action does not include</a:t>
            </a:r>
          </a:p>
          <a:p>
            <a:pPr lvl="1"/>
            <a:r>
              <a:rPr lang="en-US" dirty="0"/>
              <a:t>Activities the primary purpose of which is to acquire intelligence</a:t>
            </a:r>
          </a:p>
          <a:p>
            <a:pPr lvl="1"/>
            <a:r>
              <a:rPr lang="en-US" dirty="0"/>
              <a:t>Traditional counterintelligence activities</a:t>
            </a:r>
          </a:p>
          <a:p>
            <a:pPr lvl="1"/>
            <a:r>
              <a:rPr lang="en-US" dirty="0"/>
              <a:t>Traditional diplomatic or military activities</a:t>
            </a:r>
          </a:p>
          <a:p>
            <a:pPr lvl="1"/>
            <a:r>
              <a:rPr lang="en-US" dirty="0"/>
              <a:t>Traditional law enforcement activities conducted by U.S. government law enforcement agencies.</a:t>
            </a:r>
          </a:p>
          <a:p>
            <a:pPr marL="0" indent="0">
              <a:buNone/>
            </a:pPr>
            <a:endParaRPr lang="en-US" dirty="0"/>
          </a:p>
          <a:p>
            <a:pPr marL="0" indent="0">
              <a:buNone/>
            </a:pPr>
            <a:endParaRPr lang="en-US" dirty="0"/>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11. 50 U.S.C. §§ 3091-3094 (1991).</a:t>
            </a:r>
          </a:p>
          <a:p>
            <a:pPr marL="0" indent="0">
              <a:buNone/>
            </a:pPr>
            <a:endParaRPr lang="en-US" dirty="0"/>
          </a:p>
        </p:txBody>
      </p:sp>
    </p:spTree>
    <p:extLst>
      <p:ext uri="{BB962C8B-B14F-4D97-AF65-F5344CB8AC3E}">
        <p14:creationId xmlns:p14="http://schemas.microsoft.com/office/powerpoint/2010/main" val="3527930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dirty="0"/>
              <a:t>Learning Outcomes: Shared Responsibility for National Security Governance</a:t>
            </a:r>
            <a:br>
              <a:rPr lang="en-US" dirty="0"/>
            </a:br>
            <a:endParaRPr lang="en-US" dirty="0"/>
          </a:p>
        </p:txBody>
      </p:sp>
      <p:sp>
        <p:nvSpPr>
          <p:cNvPr id="3" name="Content Placeholder 2"/>
          <p:cNvSpPr>
            <a:spLocks noGrp="1"/>
          </p:cNvSpPr>
          <p:nvPr>
            <p:ph idx="1"/>
          </p:nvPr>
        </p:nvSpPr>
        <p:spPr>
          <a:xfrm>
            <a:off x="628650" y="1825625"/>
            <a:ext cx="7649076" cy="4351338"/>
          </a:xfrm>
        </p:spPr>
        <p:txBody>
          <a:bodyPr/>
          <a:lstStyle/>
          <a:p>
            <a:pPr marL="0" indent="0">
              <a:buNone/>
            </a:pPr>
            <a:r>
              <a:rPr lang="en-US" dirty="0"/>
              <a:t>When you complete this course, you should be able to:</a:t>
            </a:r>
          </a:p>
          <a:p>
            <a:pPr lvl="1"/>
            <a:r>
              <a:rPr lang="en-US" dirty="0"/>
              <a:t>Explain how the Constitution gives Congress and the President both separate and overlapping responsibilities for national security.</a:t>
            </a:r>
          </a:p>
          <a:p>
            <a:pPr lvl="1"/>
            <a:r>
              <a:rPr lang="en-US" dirty="0"/>
              <a:t>Explain and apply Supreme Court Justice Robert Jackson’s concurring opinion in </a:t>
            </a:r>
            <a:r>
              <a:rPr lang="en-US" i="1" dirty="0"/>
              <a:t>Youngstown Sheet &amp; Tube Co. v. Sa</a:t>
            </a:r>
            <a:r>
              <a:rPr lang="en-US" dirty="0"/>
              <a:t>wyer (1952), which created a classic method for evaluating the legality of Presidential action based on three levels of Congressional involvement.</a:t>
            </a:r>
          </a:p>
          <a:p>
            <a:pPr lvl="1"/>
            <a:r>
              <a:rPr lang="en-US" dirty="0"/>
              <a:t>Explain how Congress has attempted to regulate the President’s conduct of national security actions through the War Powers Resolution of 1973; various authorizations to use military force; limits on federal spending; and approval and reporting requirements for covert actions and sensitive military cyber operations.</a:t>
            </a:r>
          </a:p>
        </p:txBody>
      </p:sp>
    </p:spTree>
    <p:extLst>
      <p:ext uri="{BB962C8B-B14F-4D97-AF65-F5344CB8AC3E}">
        <p14:creationId xmlns:p14="http://schemas.microsoft.com/office/powerpoint/2010/main" val="1405104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162653" cy="1325563"/>
          </a:xfrm>
        </p:spPr>
        <p:txBody>
          <a:bodyPr/>
          <a:lstStyle/>
          <a:p>
            <a:r>
              <a:rPr lang="en-US" dirty="0"/>
              <a:t>3. Congressional Regulation</a:t>
            </a:r>
            <a:br>
              <a:rPr lang="en-US" dirty="0"/>
            </a:br>
            <a:r>
              <a:rPr lang="en-US" dirty="0"/>
              <a:t>Approving and Reporting Covert Actions (cont.)</a:t>
            </a:r>
          </a:p>
        </p:txBody>
      </p:sp>
      <p:sp>
        <p:nvSpPr>
          <p:cNvPr id="3" name="Content Placeholder 2"/>
          <p:cNvSpPr>
            <a:spLocks noGrp="1"/>
          </p:cNvSpPr>
          <p:nvPr>
            <p:ph idx="1"/>
          </p:nvPr>
        </p:nvSpPr>
        <p:spPr/>
        <p:txBody>
          <a:bodyPr/>
          <a:lstStyle/>
          <a:p>
            <a:pPr marL="0" indent="0">
              <a:buNone/>
            </a:pPr>
            <a:r>
              <a:rPr lang="en-US" dirty="0"/>
              <a:t>A covert action is distinguished from a “clandestine action” because in the former case, the action itself may be public but the U.S. role will not be apparent or acknowledged publicly; in the latter case, the action itself is intended to be secret but if discovered, there is no intent to deny U.S. involvement.</a:t>
            </a:r>
            <a:r>
              <a:rPr lang="en-US" baseline="30000" dirty="0"/>
              <a:t>12</a:t>
            </a:r>
            <a:r>
              <a:rPr lang="en-US" dirty="0"/>
              <a:t>  It some cases, an action may be both covert and clandestine.</a:t>
            </a:r>
          </a:p>
          <a:p>
            <a:pPr marL="0" indent="0">
              <a:buNone/>
            </a:pPr>
            <a:r>
              <a:rPr lang="en-US" dirty="0"/>
              <a:t>No covert action may be conducted which is intended to influence United States political processes, public opinion, policies, or media.  To prevent this from occurring, intelligence officials must design covert actions to ensure that only foreign governments, media, and publics are affected.</a:t>
            </a:r>
            <a:r>
              <a:rPr lang="en-US" baseline="30000" dirty="0"/>
              <a:t>13</a:t>
            </a:r>
            <a:endParaRPr lang="en-US" dirty="0"/>
          </a:p>
          <a:p>
            <a:pPr marL="0" indent="0">
              <a:buNone/>
            </a:pPr>
            <a:endParaRPr lang="en-US" dirty="0"/>
          </a:p>
          <a:p>
            <a:pPr marL="0" indent="0">
              <a:buNone/>
            </a:pPr>
            <a:endParaRPr lang="en-US" sz="1000" dirty="0"/>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12. </a:t>
            </a:r>
            <a:r>
              <a:rPr lang="en-US" sz="1000" i="1" dirty="0"/>
              <a:t>Clandestine Operation</a:t>
            </a:r>
            <a:r>
              <a:rPr lang="en-US" sz="1000" dirty="0"/>
              <a:t>,</a:t>
            </a:r>
            <a:r>
              <a:rPr lang="en-US" sz="1000" i="1" dirty="0"/>
              <a:t> </a:t>
            </a:r>
            <a:r>
              <a:rPr lang="en-US" sz="1000" dirty="0"/>
              <a:t>DOD Dictionary of Military and Associated Terms, JP 3-05 (April 2018).</a:t>
            </a:r>
          </a:p>
          <a:p>
            <a:pPr marL="0" indent="0">
              <a:lnSpc>
                <a:spcPct val="100000"/>
              </a:lnSpc>
              <a:spcBef>
                <a:spcPts val="0"/>
              </a:spcBef>
              <a:buNone/>
            </a:pPr>
            <a:r>
              <a:rPr lang="en-US" sz="1000" dirty="0"/>
              <a:t>13. Exec. Order No. 12,333, 46 Fed. Reg. 59,941 (Dec. 4, 1981).</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7513178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49" y="1690689"/>
            <a:ext cx="8025157" cy="4351338"/>
          </a:xfrm>
        </p:spPr>
        <p:txBody>
          <a:bodyPr/>
          <a:lstStyle/>
          <a:p>
            <a:pPr marL="0" indent="0">
              <a:buNone/>
            </a:pPr>
            <a:r>
              <a:rPr lang="en-US" dirty="0"/>
              <a:t>The President may not authorize a covert action unless the President determines it is necessary to “support identifiable foreign policy objectives and is important to the national security.”</a:t>
            </a:r>
          </a:p>
          <a:p>
            <a:pPr marL="0" indent="0">
              <a:buNone/>
            </a:pPr>
            <a:r>
              <a:rPr lang="en-US" dirty="0"/>
              <a:t>Such determination requires a Presidential “finding,” which must be made in writing before the covert action occurs, or, if immediate action is required and time does not permit, no more than 48 hours after the decision is made.</a:t>
            </a:r>
          </a:p>
          <a:p>
            <a:pPr marL="0" indent="0">
              <a:buNone/>
            </a:pPr>
            <a:r>
              <a:rPr lang="en-US" dirty="0"/>
              <a:t>The President shall ensure that any finding is reported in writing to the congressional intelligence committees as soon as possible after such approval and before the initiation of the covert action.  </a:t>
            </a:r>
          </a:p>
          <a:p>
            <a:pPr marL="342900" lvl="1" indent="0">
              <a:buNone/>
            </a:pPr>
            <a:r>
              <a:rPr lang="en-US" dirty="0"/>
              <a:t>Note, if the President determines that it is essential to limit access to the finding to meet extraordinary circumstances, the finding may be reported to the chairmen and ranking minority members of the congressional intelligence committees, the Speaker and minority leader of the House of Representatives, the majority and minority leaders of the Senate.</a:t>
            </a:r>
          </a:p>
        </p:txBody>
      </p:sp>
      <p:sp>
        <p:nvSpPr>
          <p:cNvPr id="5" name="Title 1"/>
          <p:cNvSpPr>
            <a:spLocks noGrp="1"/>
          </p:cNvSpPr>
          <p:nvPr>
            <p:ph type="title"/>
          </p:nvPr>
        </p:nvSpPr>
        <p:spPr>
          <a:xfrm>
            <a:off x="628649" y="365126"/>
            <a:ext cx="8188779" cy="1325563"/>
          </a:xfrm>
        </p:spPr>
        <p:txBody>
          <a:bodyPr/>
          <a:lstStyle/>
          <a:p>
            <a:r>
              <a:rPr lang="en-US" dirty="0"/>
              <a:t>3. Congressional Regulation</a:t>
            </a:r>
            <a:br>
              <a:rPr lang="en-US" dirty="0"/>
            </a:br>
            <a:r>
              <a:rPr lang="en-US" dirty="0"/>
              <a:t>Approving and Reporting Covert Actions (cont.)</a:t>
            </a:r>
          </a:p>
        </p:txBody>
      </p:sp>
    </p:spTree>
    <p:extLst>
      <p:ext uri="{BB962C8B-B14F-4D97-AF65-F5344CB8AC3E}">
        <p14:creationId xmlns:p14="http://schemas.microsoft.com/office/powerpoint/2010/main" val="2363989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48" y="1834357"/>
            <a:ext cx="8188779" cy="4351338"/>
          </a:xfrm>
        </p:spPr>
        <p:txBody>
          <a:bodyPr/>
          <a:lstStyle/>
          <a:p>
            <a:pPr marL="0" indent="0">
              <a:buNone/>
            </a:pPr>
            <a:r>
              <a:rPr lang="en-US" dirty="0"/>
              <a:t>A finding may not authorize any action that would violate the Constitution or any U.S. statute.</a:t>
            </a:r>
            <a:endParaRPr lang="en-US" dirty="0">
              <a:solidFill>
                <a:sysClr val="windowText" lastClr="000000"/>
              </a:solidFill>
            </a:endParaRPr>
          </a:p>
          <a:p>
            <a:pPr marL="0" indent="0">
              <a:buNone/>
            </a:pPr>
            <a:r>
              <a:rPr lang="en-US" dirty="0">
                <a:solidFill>
                  <a:sysClr val="windowText" lastClr="000000"/>
                </a:solidFill>
              </a:rPr>
              <a:t>However, U.S. covert action laws contain no prohibition against violations of other nations’ domestic laws or of international law, generally.  This leads to complex questions regarding the extent to which a particular covert action may or may not be authorized because of its potential to violate customary international law or treaty provisions that may be considered part of U.S. law.  (Recall that the Constitution’s Supremacy Clause states that a treaty is the “supreme law of the land.”)  </a:t>
            </a:r>
          </a:p>
          <a:p>
            <a:pPr marL="0" indent="0">
              <a:buNone/>
            </a:pPr>
            <a:r>
              <a:rPr lang="en-US" dirty="0">
                <a:solidFill>
                  <a:sysClr val="windowText" lastClr="000000"/>
                </a:solidFill>
              </a:rPr>
              <a:t>The many factors that will be considered are beyond the scope of this course, however, it is important to be aware of the basic issue.</a:t>
            </a:r>
            <a:endParaRPr lang="en-US" dirty="0"/>
          </a:p>
          <a:p>
            <a:endParaRPr lang="en-US" dirty="0"/>
          </a:p>
        </p:txBody>
      </p:sp>
      <p:sp>
        <p:nvSpPr>
          <p:cNvPr id="5" name="Title 1"/>
          <p:cNvSpPr>
            <a:spLocks noGrp="1"/>
          </p:cNvSpPr>
          <p:nvPr>
            <p:ph type="title"/>
          </p:nvPr>
        </p:nvSpPr>
        <p:spPr>
          <a:xfrm>
            <a:off x="628649" y="365126"/>
            <a:ext cx="8188779" cy="1325563"/>
          </a:xfrm>
        </p:spPr>
        <p:txBody>
          <a:bodyPr/>
          <a:lstStyle/>
          <a:p>
            <a:r>
              <a:rPr lang="en-US" dirty="0"/>
              <a:t>3. Congressional Regulation</a:t>
            </a:r>
            <a:br>
              <a:rPr lang="en-US" dirty="0"/>
            </a:br>
            <a:r>
              <a:rPr lang="en-US" dirty="0"/>
              <a:t>Approving and Reporting Covert Actions (cont.)</a:t>
            </a:r>
          </a:p>
        </p:txBody>
      </p:sp>
    </p:spTree>
    <p:extLst>
      <p:ext uri="{BB962C8B-B14F-4D97-AF65-F5344CB8AC3E}">
        <p14:creationId xmlns:p14="http://schemas.microsoft.com/office/powerpoint/2010/main" val="26492914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7886700" cy="4351338"/>
          </a:xfrm>
        </p:spPr>
        <p:txBody>
          <a:bodyPr/>
          <a:lstStyle/>
          <a:p>
            <a:pPr marL="0" indent="0">
              <a:buNone/>
            </a:pPr>
            <a:r>
              <a:rPr lang="en-US" dirty="0"/>
              <a:t>The Secretary of Defense must notify the Senate and House Armed Services Committees (SASC and HASC) within 48 hours of a “sensitive military cyber operation,” which is defined as a cyber operation that is:</a:t>
            </a:r>
          </a:p>
          <a:p>
            <a:pPr marL="800100" lvl="1" indent="-457200">
              <a:buFont typeface="+mj-lt"/>
              <a:buAutoNum type="arabicPeriod"/>
            </a:pPr>
            <a:r>
              <a:rPr lang="en-US" dirty="0"/>
              <a:t>Carried out entirely by the armed forces</a:t>
            </a:r>
          </a:p>
          <a:p>
            <a:pPr marL="800100" lvl="1" indent="-457200">
              <a:buFont typeface="+mj-lt"/>
              <a:buAutoNum type="arabicPeriod"/>
            </a:pPr>
            <a:r>
              <a:rPr lang="en-US" dirty="0"/>
              <a:t>With the intent to have a “cyber effect outside a geographic location” where US armed forces are “involved in hostilities” or where “hostilities have been declared by the United States”</a:t>
            </a:r>
          </a:p>
          <a:p>
            <a:pPr marL="800100" lvl="1" indent="-457200">
              <a:buFont typeface="+mj-lt"/>
              <a:buAutoNum type="arabicPeriod"/>
            </a:pPr>
            <a:r>
              <a:rPr lang="en-US" dirty="0"/>
              <a:t>Offensive in nature, or else a defensive measure conducted outside DOD networks in order to “defeat an ongoing or imminent threat.”</a:t>
            </a:r>
          </a:p>
          <a:p>
            <a:pPr marL="0" indent="0">
              <a:buNone/>
            </a:pPr>
            <a:r>
              <a:rPr lang="en-US" dirty="0"/>
              <a:t>This provision is similar to the notification procedure used for covert actions and is meant to cover military cyber operations that would not otherwise fall within the covert action reporting requirement.  It does not affect existing obligations under the War Powers Resolution.</a:t>
            </a:r>
            <a:r>
              <a:rPr lang="en-US" baseline="30000" dirty="0"/>
              <a:t>14</a:t>
            </a:r>
            <a:endParaRPr lang="en-US"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14. 10 U.S.C. § 395</a:t>
            </a:r>
            <a:endParaRPr lang="en-US" dirty="0"/>
          </a:p>
          <a:p>
            <a:pPr marL="0" indent="0">
              <a:buNone/>
            </a:pPr>
            <a:endParaRPr lang="en-US" dirty="0"/>
          </a:p>
        </p:txBody>
      </p:sp>
      <p:sp>
        <p:nvSpPr>
          <p:cNvPr id="5" name="Title 1"/>
          <p:cNvSpPr>
            <a:spLocks noGrp="1"/>
          </p:cNvSpPr>
          <p:nvPr>
            <p:ph type="title"/>
          </p:nvPr>
        </p:nvSpPr>
        <p:spPr>
          <a:xfrm>
            <a:off x="628649" y="365126"/>
            <a:ext cx="8188779" cy="1325563"/>
          </a:xfrm>
        </p:spPr>
        <p:txBody>
          <a:bodyPr/>
          <a:lstStyle/>
          <a:p>
            <a:r>
              <a:rPr lang="en-US" dirty="0"/>
              <a:t>3. Congressional Regulation</a:t>
            </a:r>
            <a:br>
              <a:rPr lang="en-US" dirty="0"/>
            </a:br>
            <a:r>
              <a:rPr lang="en-US" sz="3000" dirty="0"/>
              <a:t>Notification for Sensitive Military Cyber Operations</a:t>
            </a:r>
          </a:p>
        </p:txBody>
      </p:sp>
    </p:spTree>
    <p:extLst>
      <p:ext uri="{BB962C8B-B14F-4D97-AF65-F5344CB8AC3E}">
        <p14:creationId xmlns:p14="http://schemas.microsoft.com/office/powerpoint/2010/main" val="21696630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7886700" cy="4351338"/>
          </a:xfrm>
        </p:spPr>
        <p:txBody>
          <a:bodyPr/>
          <a:lstStyle/>
          <a:p>
            <a:pPr marL="0" indent="0">
              <a:buNone/>
            </a:pPr>
            <a:r>
              <a:rPr lang="en-US" dirty="0"/>
              <a:t>The National Command Authority, which consists of the President and Secretary of Defense, is authorized to order:</a:t>
            </a:r>
          </a:p>
          <a:p>
            <a:pPr lvl="1"/>
            <a:r>
              <a:rPr lang="en-US" dirty="0"/>
              <a:t>Appropriate and proportional action in foreign cyberspace to disrupt, defeat, and deter</a:t>
            </a:r>
          </a:p>
          <a:p>
            <a:pPr lvl="1"/>
            <a:r>
              <a:rPr lang="en-US" dirty="0"/>
              <a:t>Any active, systematic, and ongoing campaign of attacks against the Government or people of the United States in cyberspace, including attempting to influence American elections or democratic political processes</a:t>
            </a:r>
          </a:p>
          <a:p>
            <a:pPr lvl="1"/>
            <a:r>
              <a:rPr lang="en-US" dirty="0"/>
              <a:t>By Russia, China, North Korea, or Iran.</a:t>
            </a:r>
          </a:p>
          <a:p>
            <a:pPr marL="0" indent="0">
              <a:buNone/>
            </a:pPr>
            <a:r>
              <a:rPr lang="en-US" dirty="0"/>
              <a:t>Likewise, this authorization does not affect existing obligations under the War Powers Resolution or the 2001 Authorization for the Use of Military Force.</a:t>
            </a:r>
            <a:r>
              <a:rPr lang="en-US" baseline="30000" dirty="0"/>
              <a:t>15</a:t>
            </a:r>
          </a:p>
          <a:p>
            <a:pPr marL="0" indent="0">
              <a:buNone/>
            </a:pPr>
            <a:endParaRPr lang="en-US" dirty="0"/>
          </a:p>
          <a:p>
            <a:pPr marL="0" indent="0">
              <a:lnSpc>
                <a:spcPct val="100000"/>
              </a:lnSpc>
              <a:spcBef>
                <a:spcPts val="0"/>
              </a:spcBef>
              <a:buNone/>
            </a:pPr>
            <a:endParaRPr lang="en-US" dirty="0"/>
          </a:p>
          <a:p>
            <a:pPr marL="0" indent="0">
              <a:lnSpc>
                <a:spcPct val="100000"/>
              </a:lnSpc>
              <a:spcBef>
                <a:spcPts val="0"/>
              </a:spcBef>
              <a:buNone/>
            </a:pPr>
            <a:r>
              <a:rPr lang="en-US" sz="1000" dirty="0"/>
              <a:t>15. John S. McCain National Defense Authorization Act for Fiscal Year 2019, Pub. L. 115-232, 132 Stat. 2132 (2018) (to be codified at 10 U.S.C. §394 note).</a:t>
            </a:r>
          </a:p>
          <a:p>
            <a:pPr marL="0" indent="0">
              <a:buNone/>
            </a:pPr>
            <a:endParaRPr lang="en-US" dirty="0"/>
          </a:p>
        </p:txBody>
      </p:sp>
      <p:sp>
        <p:nvSpPr>
          <p:cNvPr id="5" name="Title 1"/>
          <p:cNvSpPr>
            <a:spLocks noGrp="1"/>
          </p:cNvSpPr>
          <p:nvPr>
            <p:ph type="title"/>
          </p:nvPr>
        </p:nvSpPr>
        <p:spPr>
          <a:xfrm>
            <a:off x="628649" y="365126"/>
            <a:ext cx="8188779" cy="1325563"/>
          </a:xfrm>
        </p:spPr>
        <p:txBody>
          <a:bodyPr/>
          <a:lstStyle/>
          <a:p>
            <a:r>
              <a:rPr lang="en-US" dirty="0"/>
              <a:t>3. Congressional Regulation</a:t>
            </a:r>
            <a:br>
              <a:rPr lang="en-US" dirty="0"/>
            </a:br>
            <a:r>
              <a:rPr lang="en-US" sz="2800" dirty="0"/>
              <a:t>Active cyber defense against designated countries</a:t>
            </a:r>
          </a:p>
        </p:txBody>
      </p:sp>
    </p:spTree>
    <p:extLst>
      <p:ext uri="{BB962C8B-B14F-4D97-AF65-F5344CB8AC3E}">
        <p14:creationId xmlns:p14="http://schemas.microsoft.com/office/powerpoint/2010/main" val="35842310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a:t>
            </a:r>
          </a:p>
        </p:txBody>
      </p:sp>
      <p:sp>
        <p:nvSpPr>
          <p:cNvPr id="3" name="Content Placeholder 2"/>
          <p:cNvSpPr>
            <a:spLocks noGrp="1"/>
          </p:cNvSpPr>
          <p:nvPr>
            <p:ph idx="1"/>
          </p:nvPr>
        </p:nvSpPr>
        <p:spPr>
          <a:xfrm>
            <a:off x="628650" y="1577431"/>
            <a:ext cx="8175716" cy="4351338"/>
          </a:xfrm>
        </p:spPr>
        <p:txBody>
          <a:bodyPr/>
          <a:lstStyle/>
          <a:p>
            <a:pPr marL="0" indent="0">
              <a:buNone/>
            </a:pPr>
            <a:r>
              <a:rPr lang="en-US" dirty="0"/>
              <a:t>The U.S. is supporting an anti-government group within State A.  Which of the following actions could be considered covert actions?</a:t>
            </a:r>
          </a:p>
          <a:p>
            <a:pPr marL="800100" lvl="1" indent="-457200">
              <a:buFont typeface="+mj-lt"/>
              <a:buAutoNum type="alphaUcPeriod"/>
            </a:pPr>
            <a:r>
              <a:rPr lang="en-US" dirty="0"/>
              <a:t>U.S. embassy personnel in State A meet with privately with rebel leaders to get updates on the rebels’ next moves</a:t>
            </a:r>
          </a:p>
          <a:p>
            <a:pPr marL="800100" lvl="1" indent="-457200">
              <a:buFont typeface="+mj-lt"/>
              <a:buAutoNum type="alphaUcPeriod"/>
            </a:pPr>
            <a:r>
              <a:rPr lang="en-US" dirty="0"/>
              <a:t>U.S. personnel provide funds to the rebels to support food and transportation so people from the countryside may travel to the capital city to participate in “spontaneous street demonstrations”</a:t>
            </a:r>
          </a:p>
          <a:p>
            <a:pPr marL="800100" lvl="1" indent="-457200">
              <a:buFont typeface="+mj-lt"/>
              <a:buAutoNum type="alphaUcPeriod"/>
            </a:pPr>
            <a:r>
              <a:rPr lang="en-US" dirty="0"/>
              <a:t>U.S. special operations forces enter State A by cover of darkness to gather information on the disposition and troop strength of State A’s military in case U.S. embassy personnel must be removed in an emergency</a:t>
            </a:r>
          </a:p>
          <a:p>
            <a:pPr marL="800100" lvl="1" indent="-457200">
              <a:buFont typeface="+mj-lt"/>
              <a:buAutoNum type="alphaUcPeriod"/>
            </a:pPr>
            <a:r>
              <a:rPr lang="en-US" dirty="0"/>
              <a:t>“U.S. officials on background” give off the record interviews to opposition media saying the U.S. may impose trade sanctions if State A does not improve its human rights record.</a:t>
            </a:r>
          </a:p>
          <a:p>
            <a:pPr marL="800100" lvl="1" indent="-457200">
              <a:buFont typeface="+mj-lt"/>
              <a:buAutoNum type="alphaUcPeriod"/>
            </a:pPr>
            <a:r>
              <a:rPr lang="en-US" dirty="0"/>
              <a:t>All of the above.</a:t>
            </a:r>
          </a:p>
          <a:p>
            <a:pPr marL="1028700" lvl="3" indent="0">
              <a:buNone/>
            </a:pPr>
            <a:endParaRPr lang="en-US" dirty="0"/>
          </a:p>
          <a:p>
            <a:pPr marL="800100" lvl="1" indent="-457200">
              <a:buFont typeface="+mj-lt"/>
              <a:buAutoNum type="alphaUcPeriod"/>
            </a:pPr>
            <a:endParaRPr lang="en-US" dirty="0"/>
          </a:p>
        </p:txBody>
      </p:sp>
    </p:spTree>
    <p:extLst>
      <p:ext uri="{BB962C8B-B14F-4D97-AF65-F5344CB8AC3E}">
        <p14:creationId xmlns:p14="http://schemas.microsoft.com/office/powerpoint/2010/main" val="35438772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438C07-FD3C-4B4A-8F86-F3229A9B044D}"/>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08EED332-1686-41D1-AFD4-00346922C10F}"/>
              </a:ext>
            </a:extLst>
          </p:cNvPr>
          <p:cNvSpPr>
            <a:spLocks noGrp="1"/>
          </p:cNvSpPr>
          <p:nvPr>
            <p:ph idx="1"/>
          </p:nvPr>
        </p:nvSpPr>
        <p:spPr/>
        <p:txBody>
          <a:bodyPr/>
          <a:lstStyle/>
          <a:p>
            <a:pPr marL="0" indent="0">
              <a:buNone/>
            </a:pPr>
            <a:r>
              <a:rPr lang="en-US" dirty="0"/>
              <a:t>Correct answer:  B.  A is a traditional intelligence activity; C is a traditional military activity.  In D, the U.S. is not denying the information – it is simply protecting the identity of the individual source.</a:t>
            </a:r>
          </a:p>
          <a:p>
            <a:endParaRPr lang="en-US" dirty="0"/>
          </a:p>
        </p:txBody>
      </p:sp>
    </p:spTree>
    <p:extLst>
      <p:ext uri="{BB962C8B-B14F-4D97-AF65-F5344CB8AC3E}">
        <p14:creationId xmlns:p14="http://schemas.microsoft.com/office/powerpoint/2010/main" val="26298599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a:t>
            </a:r>
          </a:p>
        </p:txBody>
      </p:sp>
      <p:sp>
        <p:nvSpPr>
          <p:cNvPr id="3" name="Content Placeholder 2"/>
          <p:cNvSpPr>
            <a:spLocks noGrp="1"/>
          </p:cNvSpPr>
          <p:nvPr>
            <p:ph idx="1"/>
          </p:nvPr>
        </p:nvSpPr>
        <p:spPr>
          <a:xfrm>
            <a:off x="628650" y="1577430"/>
            <a:ext cx="7886700" cy="4411889"/>
          </a:xfrm>
        </p:spPr>
        <p:txBody>
          <a:bodyPr/>
          <a:lstStyle/>
          <a:p>
            <a:pPr marL="0" indent="0">
              <a:buNone/>
            </a:pPr>
            <a:r>
              <a:rPr lang="en-US" dirty="0"/>
              <a:t>The U.S. sponsors a social media campaign within State A designed to make it appear that State A voters support their government’s close ties to the U.S. and the continued receipt of U.S. agricultural aid.  The social media campaign would be a violation of U.S. covert action law, if the campaign:</a:t>
            </a:r>
          </a:p>
          <a:p>
            <a:pPr marL="800100" lvl="1" indent="-457200">
              <a:buFont typeface="+mj-lt"/>
              <a:buAutoNum type="alphaUcPeriod"/>
            </a:pPr>
            <a:r>
              <a:rPr lang="en-US" dirty="0"/>
              <a:t>Is intended to persuade U.S. voters that the Administration’s foreign policy is a success</a:t>
            </a:r>
          </a:p>
          <a:p>
            <a:pPr marL="800100" lvl="1" indent="-457200">
              <a:buFont typeface="+mj-lt"/>
              <a:buAutoNum type="alphaUcPeriod"/>
            </a:pPr>
            <a:r>
              <a:rPr lang="en-US" dirty="0"/>
              <a:t>Is intended to uphold State A’s government, a close U.S. ally with a questionable human rights record</a:t>
            </a:r>
          </a:p>
          <a:p>
            <a:pPr marL="800100" lvl="1" indent="-457200">
              <a:buFont typeface="+mj-lt"/>
              <a:buAutoNum type="alphaUcPeriod"/>
            </a:pPr>
            <a:r>
              <a:rPr lang="en-US" dirty="0"/>
              <a:t>Violates a multilateral treaty that prohibits foreign intervention in other states’ political processes</a:t>
            </a:r>
          </a:p>
          <a:p>
            <a:pPr marL="800100" lvl="1" indent="-457200">
              <a:buFont typeface="+mj-lt"/>
              <a:buAutoNum type="alphaUcPeriod"/>
            </a:pPr>
            <a:r>
              <a:rPr lang="en-US" dirty="0"/>
              <a:t>A and C</a:t>
            </a:r>
          </a:p>
          <a:p>
            <a:pPr marL="800100" lvl="1" indent="-457200">
              <a:buFont typeface="+mj-lt"/>
              <a:buAutoNum type="alphaUcPeriod"/>
            </a:pPr>
            <a:r>
              <a:rPr lang="en-US" dirty="0"/>
              <a:t>All of the above</a:t>
            </a:r>
          </a:p>
          <a:p>
            <a:pPr marL="685800" lvl="2" indent="0">
              <a:buNone/>
            </a:pPr>
            <a:endParaRPr lang="en-US" dirty="0"/>
          </a:p>
          <a:p>
            <a:pPr marL="342900" lvl="1" indent="0">
              <a:buNone/>
            </a:pPr>
            <a:endParaRPr lang="en-US" dirty="0"/>
          </a:p>
        </p:txBody>
      </p:sp>
    </p:spTree>
    <p:extLst>
      <p:ext uri="{BB962C8B-B14F-4D97-AF65-F5344CB8AC3E}">
        <p14:creationId xmlns:p14="http://schemas.microsoft.com/office/powerpoint/2010/main" val="35796903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63FD93-75C0-4ECD-91A4-8F36A2A73833}"/>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CE0DE7A7-E686-4C55-9680-AEB5C0401238}"/>
              </a:ext>
            </a:extLst>
          </p:cNvPr>
          <p:cNvSpPr>
            <a:spLocks noGrp="1"/>
          </p:cNvSpPr>
          <p:nvPr>
            <p:ph idx="1"/>
          </p:nvPr>
        </p:nvSpPr>
        <p:spPr/>
        <p:txBody>
          <a:bodyPr/>
          <a:lstStyle/>
          <a:p>
            <a:pPr marL="0" indent="0">
              <a:buNone/>
            </a:pPr>
            <a:r>
              <a:rPr lang="en-US" dirty="0"/>
              <a:t>Correct answer:  A.  Answer A is clearly a violation of the law.  B is incorrect because the law governing covert action does not regulate the President’s decisions regarding which governments to support; C does not provide enough information to be a correct answer because it is unclear whether the U.S. is a party to the treaty.</a:t>
            </a:r>
          </a:p>
          <a:p>
            <a:endParaRPr lang="en-US" dirty="0"/>
          </a:p>
        </p:txBody>
      </p:sp>
    </p:spTree>
    <p:extLst>
      <p:ext uri="{BB962C8B-B14F-4D97-AF65-F5344CB8AC3E}">
        <p14:creationId xmlns:p14="http://schemas.microsoft.com/office/powerpoint/2010/main" val="16452505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a:t>
            </a:r>
          </a:p>
        </p:txBody>
      </p:sp>
      <p:sp>
        <p:nvSpPr>
          <p:cNvPr id="3" name="Content Placeholder 2"/>
          <p:cNvSpPr>
            <a:spLocks noGrp="1"/>
          </p:cNvSpPr>
          <p:nvPr>
            <p:ph idx="1"/>
          </p:nvPr>
        </p:nvSpPr>
        <p:spPr/>
        <p:txBody>
          <a:bodyPr/>
          <a:lstStyle/>
          <a:p>
            <a:pPr marL="0" indent="0">
              <a:buNone/>
            </a:pPr>
            <a:r>
              <a:rPr lang="en-US" dirty="0"/>
              <a:t>Which of the following statements about the War Powers Resolution and U.S. covert action laws are true:</a:t>
            </a:r>
          </a:p>
          <a:p>
            <a:pPr marL="800100" lvl="1" indent="-457200">
              <a:buFont typeface="+mj-lt"/>
              <a:buAutoNum type="alphaUcPeriod"/>
            </a:pPr>
            <a:r>
              <a:rPr lang="en-US" dirty="0"/>
              <a:t>Both require the President to make reports to specific Congressional committees prior to contemplated U.S. action, or, as soon after the action occurs as possible</a:t>
            </a:r>
          </a:p>
          <a:p>
            <a:pPr marL="800100" lvl="1" indent="-457200">
              <a:buFont typeface="+mj-lt"/>
              <a:buAutoNum type="alphaUcPeriod"/>
            </a:pPr>
            <a:r>
              <a:rPr lang="en-US" dirty="0"/>
              <a:t>Both put a time limit on the length of time the relevant operation may continue before it must be approved by Congress</a:t>
            </a:r>
          </a:p>
          <a:p>
            <a:pPr marL="800100" lvl="1" indent="-457200">
              <a:buFont typeface="+mj-lt"/>
              <a:buAutoNum type="alphaUcPeriod"/>
            </a:pPr>
            <a:r>
              <a:rPr lang="en-US" dirty="0"/>
              <a:t>Both put limits on the specific situations U.S. personnel may be exposed to danger with out prior Congressional approval</a:t>
            </a:r>
          </a:p>
          <a:p>
            <a:pPr marL="800100" lvl="1" indent="-457200">
              <a:buFont typeface="+mj-lt"/>
              <a:buAutoNum type="alphaUcPeriod"/>
            </a:pPr>
            <a:r>
              <a:rPr lang="en-US" dirty="0"/>
              <a:t>All of the above</a:t>
            </a:r>
          </a:p>
          <a:p>
            <a:pPr marL="800100" lvl="1" indent="-457200">
              <a:buFont typeface="+mj-lt"/>
              <a:buAutoNum type="alphaUcPeriod"/>
            </a:pPr>
            <a:r>
              <a:rPr lang="en-US" dirty="0"/>
              <a:t>None of the above</a:t>
            </a:r>
          </a:p>
          <a:p>
            <a:pPr marL="800100" lvl="1" indent="-457200">
              <a:buFont typeface="+mj-lt"/>
              <a:buAutoNum type="alphaUcPeriod"/>
            </a:pPr>
            <a:endParaRPr lang="en-US" dirty="0"/>
          </a:p>
        </p:txBody>
      </p:sp>
    </p:spTree>
    <p:extLst>
      <p:ext uri="{BB962C8B-B14F-4D97-AF65-F5344CB8AC3E}">
        <p14:creationId xmlns:p14="http://schemas.microsoft.com/office/powerpoint/2010/main" val="3324901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261853" cy="1325563"/>
          </a:xfrm>
        </p:spPr>
        <p:txBody>
          <a:bodyPr/>
          <a:lstStyle/>
          <a:p>
            <a:r>
              <a:rPr lang="en-US" dirty="0"/>
              <a:t>1. Introduction to Shared Governance</a:t>
            </a:r>
          </a:p>
        </p:txBody>
      </p:sp>
      <p:sp>
        <p:nvSpPr>
          <p:cNvPr id="3" name="Content Placeholder 2"/>
          <p:cNvSpPr>
            <a:spLocks noGrp="1"/>
          </p:cNvSpPr>
          <p:nvPr>
            <p:ph idx="1"/>
          </p:nvPr>
        </p:nvSpPr>
        <p:spPr>
          <a:xfrm>
            <a:off x="628649" y="1690689"/>
            <a:ext cx="8136527" cy="4351338"/>
          </a:xfrm>
        </p:spPr>
        <p:txBody>
          <a:bodyPr/>
          <a:lstStyle/>
          <a:p>
            <a:pPr marL="0" indent="0">
              <a:buNone/>
            </a:pPr>
            <a:r>
              <a:rPr lang="en-US" dirty="0"/>
              <a:t>As discussed in Lesson 6, the Constitution entrusts national security responsibilities to both Congress and the President.  Sometimes the division of labor is clear: only Congress may declare war and only the President may command the armed forces.  However, in other cases, the ultimate authority to decide a national security matter is not clear.  Sometimes each branch’s assigned responsibilities may overlap; sometimes, the Constitution may be interpreted in more than one way.  </a:t>
            </a:r>
          </a:p>
          <a:p>
            <a:pPr marL="0" indent="0">
              <a:buNone/>
            </a:pPr>
            <a:r>
              <a:rPr lang="en-US" dirty="0"/>
              <a:t>For example, even though Congress has exclusive authority to declare war, the President has frequently committed armed forces to hostilities without Congressional authorization – or objection.  Likewise, even though the President is the sole commander in chief of the armed forces, Congress has prescribed detailed limits on the President’s ability to use the armed forces.  These are but two examples of how the responsibility for national security decision-making has been claimed by both branches simultaneously.</a:t>
            </a:r>
          </a:p>
        </p:txBody>
      </p:sp>
    </p:spTree>
    <p:extLst>
      <p:ext uri="{BB962C8B-B14F-4D97-AF65-F5344CB8AC3E}">
        <p14:creationId xmlns:p14="http://schemas.microsoft.com/office/powerpoint/2010/main" val="32753213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CD0C66-858C-4746-B9EA-383615F550D6}"/>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2576DD2F-FB95-440F-ACC9-E3F1103C7D82}"/>
              </a:ext>
            </a:extLst>
          </p:cNvPr>
          <p:cNvSpPr>
            <a:spLocks noGrp="1"/>
          </p:cNvSpPr>
          <p:nvPr>
            <p:ph idx="1"/>
          </p:nvPr>
        </p:nvSpPr>
        <p:spPr/>
        <p:txBody>
          <a:bodyPr/>
          <a:lstStyle/>
          <a:p>
            <a:pPr marL="0" indent="0">
              <a:buNone/>
            </a:pPr>
            <a:r>
              <a:rPr lang="en-US" dirty="0"/>
              <a:t>Correct answer:  E.  A is incorrect because the WPR does not specify who the President must inform; B is incorrect because covert action laws do not place time limits on U.S. actions; C is incorrect because covert actions laws do not address the role of danger or hostilities in the decision process.</a:t>
            </a:r>
          </a:p>
          <a:p>
            <a:endParaRPr lang="en-US" dirty="0"/>
          </a:p>
        </p:txBody>
      </p:sp>
    </p:spTree>
    <p:extLst>
      <p:ext uri="{BB962C8B-B14F-4D97-AF65-F5344CB8AC3E}">
        <p14:creationId xmlns:p14="http://schemas.microsoft.com/office/powerpoint/2010/main" val="42267086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Assessment Questions | True/False</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100" dirty="0"/>
              <a:t>When it comes to national defense, Congress has two choices:  declare war, or, allow the President to act as commander in chief.</a:t>
            </a:r>
          </a:p>
          <a:p>
            <a:pPr marL="514350" indent="-514350">
              <a:buFont typeface="+mj-lt"/>
              <a:buAutoNum type="arabicPeriod"/>
            </a:pPr>
            <a:r>
              <a:rPr lang="en-US" sz="2100" dirty="0"/>
              <a:t>If a federal employee violates the Anti-Deficiency Act by spending federal funds for an unauthorized operation, the employee could suffer serious career consequences.</a:t>
            </a:r>
          </a:p>
          <a:p>
            <a:pPr marL="514350" indent="-514350">
              <a:buFont typeface="+mj-lt"/>
              <a:buAutoNum type="arabicPeriod"/>
            </a:pPr>
            <a:r>
              <a:rPr lang="en-US" sz="2100" dirty="0"/>
              <a:t>Presidents have complained about actual situations in which they were required to withdraw U.S. forces from combat situations because of the 60-day limit in the War Powers Resolution.</a:t>
            </a:r>
          </a:p>
          <a:p>
            <a:pPr marL="514350" indent="-514350">
              <a:buFont typeface="+mj-lt"/>
              <a:buAutoNum type="arabicPeriod"/>
            </a:pPr>
            <a:r>
              <a:rPr lang="en-US" sz="2100" dirty="0"/>
              <a:t>Even though they would prefer that Congress “mind its own business,” Presidents agree that the War Powers Resolution is constitutional.</a:t>
            </a:r>
          </a:p>
          <a:p>
            <a:pPr marL="514350" indent="-514350">
              <a:buFont typeface="+mj-lt"/>
              <a:buAutoNum type="arabicPeriod"/>
            </a:pPr>
            <a:r>
              <a:rPr lang="en-US" sz="2100" dirty="0"/>
              <a:t>An operation is considered a covert action if the President wishes to conduct the operation without anyone knowing about it.</a:t>
            </a:r>
          </a:p>
          <a:p>
            <a:pPr marL="514350" indent="-514350">
              <a:buFont typeface="+mj-lt"/>
              <a:buAutoNum type="arabicPeriod"/>
            </a:pPr>
            <a:endParaRPr lang="en-US" sz="2100" dirty="0"/>
          </a:p>
        </p:txBody>
      </p:sp>
    </p:spTree>
    <p:extLst>
      <p:ext uri="{BB962C8B-B14F-4D97-AF65-F5344CB8AC3E}">
        <p14:creationId xmlns:p14="http://schemas.microsoft.com/office/powerpoint/2010/main" val="27969613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Assessment Questions | True/False</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100" dirty="0"/>
              <a:t>False.  Congress has many options for regulating President’s use of force, including tailored authorizations to use military force and limits on federal spending.</a:t>
            </a:r>
          </a:p>
          <a:p>
            <a:pPr marL="514350" indent="-514350">
              <a:buFont typeface="+mj-lt"/>
              <a:buAutoNum type="arabicPeriod"/>
            </a:pPr>
            <a:r>
              <a:rPr lang="en-US" sz="2100" dirty="0"/>
              <a:t>True.  These consequences could include criminal prosecution.</a:t>
            </a:r>
          </a:p>
          <a:p>
            <a:pPr marL="514350" indent="-514350">
              <a:buFont typeface="+mj-lt"/>
              <a:buAutoNum type="arabicPeriod"/>
            </a:pPr>
            <a:r>
              <a:rPr lang="en-US" sz="2100" dirty="0"/>
              <a:t>False.  There are no circumstances where Presidents have acknowledged withdrawing U.S. forces from combat situations because of the 60-day limit in the War Powers Resolution.</a:t>
            </a:r>
          </a:p>
          <a:p>
            <a:pPr marL="514350" indent="-514350">
              <a:buFont typeface="+mj-lt"/>
              <a:buAutoNum type="arabicPeriod"/>
            </a:pPr>
            <a:r>
              <a:rPr lang="en-US" sz="2100" dirty="0"/>
              <a:t>False.  Beginning with President Nixon, every President has objected to the War Powers Resolution on the grounds that it is unconstitutional.</a:t>
            </a:r>
          </a:p>
          <a:p>
            <a:pPr marL="514350" indent="-514350">
              <a:buFont typeface="+mj-lt"/>
              <a:buAutoNum type="arabicPeriod"/>
            </a:pPr>
            <a:r>
              <a:rPr lang="en-US" sz="2100" dirty="0"/>
              <a:t>False.  An operation is considered a covert action if the President wishes to keep the United States’ role in the operation unknown.</a:t>
            </a:r>
          </a:p>
          <a:p>
            <a:pPr marL="514350" indent="-514350">
              <a:buFont typeface="+mj-lt"/>
              <a:buAutoNum type="arabicPeriod"/>
            </a:pPr>
            <a:endParaRPr lang="en-US" sz="2100" dirty="0"/>
          </a:p>
        </p:txBody>
      </p:sp>
    </p:spTree>
    <p:extLst>
      <p:ext uri="{BB962C8B-B14F-4D97-AF65-F5344CB8AC3E}">
        <p14:creationId xmlns:p14="http://schemas.microsoft.com/office/powerpoint/2010/main" val="95213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261853" cy="1325563"/>
          </a:xfrm>
        </p:spPr>
        <p:txBody>
          <a:bodyPr/>
          <a:lstStyle/>
          <a:p>
            <a:r>
              <a:rPr lang="en-US" dirty="0"/>
              <a:t>1. Introduction to Shared Governance (cont.)</a:t>
            </a:r>
          </a:p>
        </p:txBody>
      </p:sp>
      <p:sp>
        <p:nvSpPr>
          <p:cNvPr id="3" name="Content Placeholder 2"/>
          <p:cNvSpPr>
            <a:spLocks noGrp="1"/>
          </p:cNvSpPr>
          <p:nvPr>
            <p:ph idx="1"/>
          </p:nvPr>
        </p:nvSpPr>
        <p:spPr>
          <a:xfrm>
            <a:off x="628649" y="1690689"/>
            <a:ext cx="8136527" cy="4351338"/>
          </a:xfrm>
        </p:spPr>
        <p:txBody>
          <a:bodyPr/>
          <a:lstStyle/>
          <a:p>
            <a:pPr marL="0" indent="0">
              <a:buNone/>
            </a:pPr>
            <a:r>
              <a:rPr lang="en-US" dirty="0"/>
              <a:t>This lesson explores shared national security decision-making between the Congress and President.  Throughout history, the overlapping responsibilities of Congress and the President have often caused tension.  As cyber operations continue to grow in importance, the historical tension between Congress and the President will likely affect cyber governance as well.</a:t>
            </a:r>
          </a:p>
          <a:p>
            <a:pPr marL="0" indent="0">
              <a:buNone/>
            </a:pPr>
            <a:endParaRPr lang="en-US" dirty="0"/>
          </a:p>
        </p:txBody>
      </p:sp>
    </p:spTree>
    <p:extLst>
      <p:ext uri="{BB962C8B-B14F-4D97-AF65-F5344CB8AC3E}">
        <p14:creationId xmlns:p14="http://schemas.microsoft.com/office/powerpoint/2010/main" val="3458174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397785" cy="1325563"/>
          </a:xfrm>
        </p:spPr>
        <p:txBody>
          <a:bodyPr/>
          <a:lstStyle/>
          <a:p>
            <a:r>
              <a:rPr lang="en-US" dirty="0"/>
              <a:t>2. Framework for Shared Governance</a:t>
            </a:r>
            <a:endParaRPr lang="en-US" sz="2000" dirty="0"/>
          </a:p>
        </p:txBody>
      </p:sp>
      <p:sp>
        <p:nvSpPr>
          <p:cNvPr id="3" name="Content Placeholder 2"/>
          <p:cNvSpPr>
            <a:spLocks noGrp="1"/>
          </p:cNvSpPr>
          <p:nvPr>
            <p:ph idx="1"/>
          </p:nvPr>
        </p:nvSpPr>
        <p:spPr>
          <a:xfrm>
            <a:off x="628649" y="1503355"/>
            <a:ext cx="8261853" cy="4351338"/>
          </a:xfrm>
        </p:spPr>
        <p:txBody>
          <a:bodyPr/>
          <a:lstStyle/>
          <a:p>
            <a:pPr marL="0" indent="0">
              <a:buNone/>
            </a:pPr>
            <a:r>
              <a:rPr lang="en-US" dirty="0"/>
              <a:t>In 1952, the U.S. Supreme Court addressed the issue of national security decision-making in the famous case of </a:t>
            </a:r>
            <a:r>
              <a:rPr lang="en-US" i="1" dirty="0"/>
              <a:t>Youngstown Sheet &amp; Tube Co. v. Sawyer</a:t>
            </a:r>
            <a:r>
              <a:rPr lang="en-US" dirty="0"/>
              <a:t> (aka, the “Steel Seizure Case”).</a:t>
            </a:r>
            <a:r>
              <a:rPr lang="en-US" baseline="30000" dirty="0"/>
              <a:t>1</a:t>
            </a:r>
            <a:endParaRPr lang="en-US" dirty="0"/>
          </a:p>
          <a:p>
            <a:pPr lvl="1"/>
            <a:r>
              <a:rPr lang="en-US" dirty="0"/>
              <a:t>Faced with potential labor strikes that threatened to interfere with steel production during the Korean War, President Truman nationalized U.S. steel mills to ensure continued production flow.  </a:t>
            </a:r>
          </a:p>
          <a:p>
            <a:pPr lvl="1"/>
            <a:r>
              <a:rPr lang="en-US" dirty="0"/>
              <a:t>The steel producers sued, arguing that the President had seized their property in violation of the Constitution.  The President argued that his seizure of the mills was an appropriate exercise of the executive and commander in chief powers and was necessary for the war effort and supporting U.S. and United Nations forces.</a:t>
            </a:r>
          </a:p>
          <a:p>
            <a:pPr marL="0" indent="0">
              <a:buNone/>
            </a:pPr>
            <a:r>
              <a:rPr lang="en-US" dirty="0"/>
              <a:t>The Court ruled that the seizure was not authorized by the Constitution or by any U.S. law.  In fact, when passing major labor legislation in 1947, Congress rejected property seizures as a way to prevent work stoppages and settle labor disputes.  The Court also ruled that the President’s action was not justified by any inherent Presidential power such as the commander in chief or executive power.</a:t>
            </a:r>
            <a:r>
              <a:rPr lang="en-US" baseline="30000" dirty="0"/>
              <a:t> </a:t>
            </a:r>
          </a:p>
          <a:p>
            <a:pPr marL="0" indent="0">
              <a:buNone/>
            </a:pPr>
            <a:r>
              <a:rPr lang="en-US" sz="1000" dirty="0"/>
              <a:t>1. Youngstown Sheet &amp; Tube Co. v. Sawyer, 343 U.S. 579 (1952).</a:t>
            </a:r>
            <a:r>
              <a:rPr lang="en-US" dirty="0"/>
              <a:t>  </a:t>
            </a:r>
          </a:p>
        </p:txBody>
      </p:sp>
    </p:spTree>
    <p:extLst>
      <p:ext uri="{BB962C8B-B14F-4D97-AF65-F5344CB8AC3E}">
        <p14:creationId xmlns:p14="http://schemas.microsoft.com/office/powerpoint/2010/main" val="1420762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49" y="1570946"/>
            <a:ext cx="8261853" cy="4351338"/>
          </a:xfrm>
        </p:spPr>
        <p:txBody>
          <a:bodyPr/>
          <a:lstStyle/>
          <a:p>
            <a:pPr marL="0" indent="0">
              <a:buNone/>
            </a:pPr>
            <a:r>
              <a:rPr lang="en-US" dirty="0"/>
              <a:t>Over time, government officials and scholars considering the Steel Seizure case have focused less on the official opinion of the Court and more on the concurring opinion written by Justice Robert Jackson.  (A concurring opinion is a separate opinion written by a judge who agrees with the court’s decision but for different reasons than those announced by the justice or judge writing for the court.)  </a:t>
            </a:r>
          </a:p>
          <a:p>
            <a:pPr marL="0" indent="0">
              <a:buNone/>
            </a:pPr>
            <a:r>
              <a:rPr lang="en-US" dirty="0"/>
              <a:t>In his concurring opinion, Justice Jackson attempted to develop an analytical method for deciding conflicts between Congress and the President.  He reasoned that “Presidential powers are not fixed but fluctuate, depending upon their disjunction or conjunction with those of Congress.”  In other words, Presidential action that might be authorized in one circumstance might not be in another, depending on what action Congress may have taken on the matter prior to the President’s action.  Justice Jackson described three different ways in which Congressional and Presidential action might operate together to result in different conclusions about the legality of Presidential action.</a:t>
            </a:r>
          </a:p>
        </p:txBody>
      </p:sp>
      <p:sp>
        <p:nvSpPr>
          <p:cNvPr id="6" name="Title 1"/>
          <p:cNvSpPr>
            <a:spLocks noGrp="1"/>
          </p:cNvSpPr>
          <p:nvPr>
            <p:ph type="title"/>
          </p:nvPr>
        </p:nvSpPr>
        <p:spPr>
          <a:xfrm>
            <a:off x="628649" y="365126"/>
            <a:ext cx="8397785" cy="1325563"/>
          </a:xfrm>
        </p:spPr>
        <p:txBody>
          <a:bodyPr/>
          <a:lstStyle/>
          <a:p>
            <a:r>
              <a:rPr lang="en-US" dirty="0"/>
              <a:t>2. Framework for Shared Governance (cont.)</a:t>
            </a:r>
          </a:p>
        </p:txBody>
      </p:sp>
    </p:spTree>
    <p:extLst>
      <p:ext uri="{BB962C8B-B14F-4D97-AF65-F5344CB8AC3E}">
        <p14:creationId xmlns:p14="http://schemas.microsoft.com/office/powerpoint/2010/main" val="2171469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Framework for Shared Governance</a:t>
            </a:r>
            <a:br>
              <a:rPr lang="en-US" dirty="0"/>
            </a:br>
            <a:r>
              <a:rPr lang="en-US" dirty="0"/>
              <a:t>When Congress and the President Agree </a:t>
            </a:r>
            <a:endParaRPr lang="en-US" sz="2000" dirty="0"/>
          </a:p>
        </p:txBody>
      </p:sp>
      <p:sp>
        <p:nvSpPr>
          <p:cNvPr id="3" name="Content Placeholder 2"/>
          <p:cNvSpPr>
            <a:spLocks noGrp="1"/>
          </p:cNvSpPr>
          <p:nvPr>
            <p:ph idx="1"/>
          </p:nvPr>
        </p:nvSpPr>
        <p:spPr>
          <a:xfrm>
            <a:off x="628650" y="1690689"/>
            <a:ext cx="8181975" cy="4351338"/>
          </a:xfrm>
        </p:spPr>
        <p:txBody>
          <a:bodyPr/>
          <a:lstStyle/>
          <a:p>
            <a:pPr marL="0" indent="0">
              <a:buNone/>
            </a:pPr>
            <a:r>
              <a:rPr lang="en-US" dirty="0"/>
              <a:t>Justice Jackson’s first category – Category 1 – occurs when the President acts with the express or implied authorization of Congress.  In these situations, the President’s authority is greatest.</a:t>
            </a:r>
          </a:p>
          <a:p>
            <a:pPr lvl="1"/>
            <a:r>
              <a:rPr lang="en-US" dirty="0"/>
              <a:t>This circumstance arises when the President is implementing a law passed by Congress.  For example, in his </a:t>
            </a:r>
            <a:r>
              <a:rPr lang="en-US" i="1" dirty="0"/>
              <a:t>Youngstown</a:t>
            </a:r>
            <a:r>
              <a:rPr lang="en-US" dirty="0"/>
              <a:t> concurrence, Justice Jackson noted that if President Truman had seized the steel mills pursuant to a statute, the President’s action would have been “supported by the strongest of presumptions and the widest latitude of judicial interpretation, and the burden of persuasion would rest heavily upon any who might attack it.”</a:t>
            </a:r>
          </a:p>
          <a:p>
            <a:pPr marL="0" indent="0">
              <a:buNone/>
            </a:pPr>
            <a:r>
              <a:rPr lang="en-US" dirty="0"/>
              <a:t>Even when Congress has authorized the President to act, however, the President is not completely free to do as he or she chooses.  For example, even if Congress authorized the President to do so, the President may not violate individual rights arising from the Constitution such as freedom of speech, freedom of religion, due process, the right against self-incrimination, freedom from unreasonable searches and seizures, etc.</a:t>
            </a:r>
          </a:p>
          <a:p>
            <a:pPr marL="342900" lvl="1" indent="0">
              <a:buNone/>
            </a:pPr>
            <a:endParaRPr lang="en-US" dirty="0"/>
          </a:p>
        </p:txBody>
      </p:sp>
    </p:spTree>
    <p:extLst>
      <p:ext uri="{BB962C8B-B14F-4D97-AF65-F5344CB8AC3E}">
        <p14:creationId xmlns:p14="http://schemas.microsoft.com/office/powerpoint/2010/main" val="1854277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50549"/>
            <a:ext cx="8397784" cy="4351338"/>
          </a:xfrm>
        </p:spPr>
        <p:txBody>
          <a:bodyPr/>
          <a:lstStyle/>
          <a:p>
            <a:pPr marL="0" indent="0">
              <a:buNone/>
            </a:pPr>
            <a:r>
              <a:rPr lang="en-US" dirty="0"/>
              <a:t>Justice Jackson’s second category – Category 2 – occurs when the President acts in the absence of either a Congressional grant of authority or a prohibition on executive action – i.e., when Congress is “silent.”  The challenge in such a case is determining if the President has independent authority to act even without the type of clear mandate from Congress that characterizes a Category 1 situation.</a:t>
            </a:r>
          </a:p>
          <a:p>
            <a:pPr marL="0" indent="0">
              <a:buNone/>
            </a:pPr>
            <a:r>
              <a:rPr lang="en-US" dirty="0"/>
              <a:t>As an example, in 1981, the Supreme Court decided the case of </a:t>
            </a:r>
            <a:r>
              <a:rPr lang="en-US" i="1" dirty="0"/>
              <a:t>Dames &amp; Moore v. Regan</a:t>
            </a:r>
            <a:r>
              <a:rPr lang="en-US" dirty="0"/>
              <a:t>.</a:t>
            </a:r>
            <a:r>
              <a:rPr lang="en-US" baseline="30000" dirty="0"/>
              <a:t>2</a:t>
            </a:r>
            <a:r>
              <a:rPr lang="en-US" dirty="0"/>
              <a:t> </a:t>
            </a:r>
          </a:p>
          <a:p>
            <a:pPr lvl="1"/>
            <a:r>
              <a:rPr lang="en-US" sz="1600" dirty="0"/>
              <a:t>Pursuant to his plan to settle the late-1970s Iranian hostage crisis, President Carter voided financial judgments that been previously awarded to private parties in their individual lawsuits against Iran.  As part of the hostage release agreement, the President and Iran agreed to consolidate Iranian liability for the judgments under a single disposition authority called the Iran Claims Tribunal.  Parties who had their individual judgements voided under this agreement sued President Carter.</a:t>
            </a:r>
          </a:p>
          <a:p>
            <a:pPr lvl="1"/>
            <a:r>
              <a:rPr lang="en-US" sz="1600" dirty="0"/>
              <a:t>The Court held that the President’s actions were legitimate because Congress 1) had not prohibited them and 2) had permitted similar arrangements in the past.  In addition, the Court found that President Carter had properly exercised his inherent power to conduct the foreign relations of the U.S.</a:t>
            </a:r>
          </a:p>
          <a:p>
            <a:pPr marL="342900" lvl="1" indent="0">
              <a:buNone/>
            </a:pPr>
            <a:endParaRPr lang="en-US" sz="1000" dirty="0"/>
          </a:p>
          <a:p>
            <a:pPr marL="342900" lvl="1" indent="0">
              <a:buNone/>
            </a:pPr>
            <a:r>
              <a:rPr lang="en-US" sz="1000" dirty="0"/>
              <a:t>2. Dames &amp; Moore v. Regan, 453 U.S. 654 (1981).</a:t>
            </a:r>
          </a:p>
          <a:p>
            <a:pPr marL="342900" lvl="1" indent="0">
              <a:buNone/>
            </a:pPr>
            <a:endParaRPr lang="en-US" sz="1000" baseline="30000" dirty="0"/>
          </a:p>
          <a:p>
            <a:pPr marL="0" indent="0">
              <a:buNone/>
            </a:pPr>
            <a:endParaRPr lang="en-US" dirty="0"/>
          </a:p>
        </p:txBody>
      </p:sp>
      <p:sp>
        <p:nvSpPr>
          <p:cNvPr id="6" name="Title 1"/>
          <p:cNvSpPr>
            <a:spLocks noGrp="1"/>
          </p:cNvSpPr>
          <p:nvPr>
            <p:ph type="title"/>
          </p:nvPr>
        </p:nvSpPr>
        <p:spPr>
          <a:xfrm>
            <a:off x="628650" y="365126"/>
            <a:ext cx="7886700" cy="1325563"/>
          </a:xfrm>
        </p:spPr>
        <p:txBody>
          <a:bodyPr/>
          <a:lstStyle/>
          <a:p>
            <a:r>
              <a:rPr lang="en-US" dirty="0"/>
              <a:t>2. Framework for Shared Governance</a:t>
            </a:r>
            <a:br>
              <a:rPr lang="en-US" dirty="0"/>
            </a:br>
            <a:r>
              <a:rPr lang="en-US" dirty="0"/>
              <a:t>When Congress is Silent </a:t>
            </a:r>
            <a:endParaRPr lang="en-US" sz="2000" dirty="0"/>
          </a:p>
        </p:txBody>
      </p:sp>
    </p:spTree>
    <p:extLst>
      <p:ext uri="{BB962C8B-B14F-4D97-AF65-F5344CB8AC3E}">
        <p14:creationId xmlns:p14="http://schemas.microsoft.com/office/powerpoint/2010/main" val="8357687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8017</TotalTime>
  <Words>5960</Words>
  <Application>Microsoft Office PowerPoint</Application>
  <PresentationFormat>On-screen Show (4:3)</PresentationFormat>
  <Paragraphs>248</Paragraphs>
  <Slides>42</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42</vt:i4>
      </vt:variant>
    </vt:vector>
  </HeadingPairs>
  <TitlesOfParts>
    <vt:vector size="48" baseType="lpstr">
      <vt:lpstr>Arial</vt:lpstr>
      <vt:lpstr>Calibri</vt:lpstr>
      <vt:lpstr>Calibri Light</vt:lpstr>
      <vt:lpstr>Times New Roman</vt:lpstr>
      <vt:lpstr>Office Theme</vt:lpstr>
      <vt:lpstr>PP_C5Modules_CC_License_standard</vt:lpstr>
      <vt:lpstr> Module IV Cyber Governance</vt:lpstr>
      <vt:lpstr>Lesson Outline: Shared Responsibility for National Security Governance</vt:lpstr>
      <vt:lpstr> Learning Outcomes: Shared Responsibility for National Security Governance </vt:lpstr>
      <vt:lpstr>1. Introduction to Shared Governance</vt:lpstr>
      <vt:lpstr>1. Introduction to Shared Governance (cont.)</vt:lpstr>
      <vt:lpstr>2. Framework for Shared Governance</vt:lpstr>
      <vt:lpstr>2. Framework for Shared Governance (cont.)</vt:lpstr>
      <vt:lpstr>2. Framework for Shared Governance When Congress and the President Agree </vt:lpstr>
      <vt:lpstr>2. Framework for Shared Governance When Congress is Silent </vt:lpstr>
      <vt:lpstr>2. Framework for Shared Governance When Congress and the President Disagree </vt:lpstr>
      <vt:lpstr>2. Framework for Shared Governance</vt:lpstr>
      <vt:lpstr>Discussion Question</vt:lpstr>
      <vt:lpstr>Discussion Question Answered</vt:lpstr>
      <vt:lpstr>Discussion Questions</vt:lpstr>
      <vt:lpstr>Discussion Questions Answered</vt:lpstr>
      <vt:lpstr>3. Congressional Regulation</vt:lpstr>
      <vt:lpstr>3. Congressional Regulation The War Powers Resolution</vt:lpstr>
      <vt:lpstr>3. Congressional Regulation The War Powers Resolution (cont.)</vt:lpstr>
      <vt:lpstr>Discussion Question</vt:lpstr>
      <vt:lpstr>Discussion Question Answered </vt:lpstr>
      <vt:lpstr>3. Congressional Regulation The War Powers Resolution (cont.)</vt:lpstr>
      <vt:lpstr>3. Congressional Regulation Authorizations to Use Military Force</vt:lpstr>
      <vt:lpstr>3. Congressional Regulation Limits on Appropriations</vt:lpstr>
      <vt:lpstr>3. Congressional Regulation Limits on Appropriations (cont.)</vt:lpstr>
      <vt:lpstr>Assessment Question | Multiple Choice</vt:lpstr>
      <vt:lpstr>Assessment Question Answered</vt:lpstr>
      <vt:lpstr>Assessment Question | Multiple Choice</vt:lpstr>
      <vt:lpstr>Assessment Question Answered</vt:lpstr>
      <vt:lpstr>3. Congressional Regulation Approving and Reporting Covert Actions</vt:lpstr>
      <vt:lpstr>3. Congressional Regulation Approving and Reporting Covert Actions (cont.)</vt:lpstr>
      <vt:lpstr>3. Congressional Regulation Approving and Reporting Covert Actions (cont.)</vt:lpstr>
      <vt:lpstr>3. Congressional Regulation Approving and Reporting Covert Actions (cont.)</vt:lpstr>
      <vt:lpstr>3. Congressional Regulation Notification for Sensitive Military Cyber Operations</vt:lpstr>
      <vt:lpstr>3. Congressional Regulation Active cyber defense against designated countries</vt:lpstr>
      <vt:lpstr>Assessment Question | Multiple Choice</vt:lpstr>
      <vt:lpstr>Assessment Question Answered</vt:lpstr>
      <vt:lpstr>Assessment Question | Multiple Choice</vt:lpstr>
      <vt:lpstr>Assessment Question Answered</vt:lpstr>
      <vt:lpstr>Assessment Question | Multiple Choice</vt:lpstr>
      <vt:lpstr>Assessment Question Answered</vt:lpstr>
      <vt:lpstr>Assessment Questions | True/False</vt:lpstr>
      <vt:lpstr>Assessment Questions | True/False</vt:lpstr>
    </vt:vector>
  </TitlesOfParts>
  <Company>The Pennsylvania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II Cyber Governance</dc:title>
  <dc:creator>Houck, James</dc:creator>
  <cp:lastModifiedBy>Kevin S. Kuczynski</cp:lastModifiedBy>
  <cp:revision>200</cp:revision>
  <cp:lastPrinted>2018-05-24T13:05:56Z</cp:lastPrinted>
  <dcterms:created xsi:type="dcterms:W3CDTF">2018-05-23T18:42:43Z</dcterms:created>
  <dcterms:modified xsi:type="dcterms:W3CDTF">2019-03-03T15:56:32Z</dcterms:modified>
</cp:coreProperties>
</file>