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60"/>
  </p:notesMasterIdLst>
  <p:sldIdLst>
    <p:sldId id="256" r:id="rId2"/>
    <p:sldId id="351" r:id="rId3"/>
    <p:sldId id="303" r:id="rId4"/>
    <p:sldId id="372" r:id="rId5"/>
    <p:sldId id="428" r:id="rId6"/>
    <p:sldId id="317" r:id="rId7"/>
    <p:sldId id="429" r:id="rId8"/>
    <p:sldId id="427" r:id="rId9"/>
    <p:sldId id="430" r:id="rId10"/>
    <p:sldId id="468" r:id="rId11"/>
    <p:sldId id="426" r:id="rId12"/>
    <p:sldId id="532" r:id="rId13"/>
    <p:sldId id="474" r:id="rId14"/>
    <p:sldId id="473" r:id="rId15"/>
    <p:sldId id="432" r:id="rId16"/>
    <p:sldId id="406" r:id="rId17"/>
    <p:sldId id="467" r:id="rId18"/>
    <p:sldId id="435" r:id="rId19"/>
    <p:sldId id="475" r:id="rId20"/>
    <p:sldId id="440" r:id="rId21"/>
    <p:sldId id="460" r:id="rId22"/>
    <p:sldId id="461" r:id="rId23"/>
    <p:sldId id="462" r:id="rId24"/>
    <p:sldId id="445" r:id="rId25"/>
    <p:sldId id="470" r:id="rId26"/>
    <p:sldId id="439" r:id="rId27"/>
    <p:sldId id="533" r:id="rId28"/>
    <p:sldId id="537" r:id="rId29"/>
    <p:sldId id="538" r:id="rId30"/>
    <p:sldId id="363" r:id="rId31"/>
    <p:sldId id="472" r:id="rId32"/>
    <p:sldId id="477" r:id="rId33"/>
    <p:sldId id="476" r:id="rId34"/>
    <p:sldId id="441" r:id="rId35"/>
    <p:sldId id="442" r:id="rId36"/>
    <p:sldId id="443" r:id="rId37"/>
    <p:sldId id="444" r:id="rId38"/>
    <p:sldId id="446" r:id="rId39"/>
    <p:sldId id="534" r:id="rId40"/>
    <p:sldId id="471" r:id="rId41"/>
    <p:sldId id="390" r:id="rId42"/>
    <p:sldId id="447" r:id="rId43"/>
    <p:sldId id="448" r:id="rId44"/>
    <p:sldId id="535" r:id="rId45"/>
    <p:sldId id="478" r:id="rId46"/>
    <p:sldId id="479" r:id="rId47"/>
    <p:sldId id="449" r:id="rId48"/>
    <p:sldId id="450" r:id="rId49"/>
    <p:sldId id="451" r:id="rId50"/>
    <p:sldId id="452" r:id="rId51"/>
    <p:sldId id="453" r:id="rId52"/>
    <p:sldId id="536" r:id="rId53"/>
    <p:sldId id="455" r:id="rId54"/>
    <p:sldId id="456" r:id="rId55"/>
    <p:sldId id="480" r:id="rId56"/>
    <p:sldId id="457" r:id="rId57"/>
    <p:sldId id="458" r:id="rId58"/>
    <p:sldId id="425" r:id="rId59"/>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65" autoAdjust="0"/>
    <p:restoredTop sz="94291" autoAdjust="0"/>
  </p:normalViewPr>
  <p:slideViewPr>
    <p:cSldViewPr snapToGrid="0" snapToObjects="1">
      <p:cViewPr varScale="1">
        <p:scale>
          <a:sx n="110" d="100"/>
          <a:sy n="110" d="100"/>
        </p:scale>
        <p:origin x="2088" y="9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8/27/2018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133793996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20958014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11</a:t>
            </a:fld>
            <a:endParaRPr lang="en-US"/>
          </a:p>
        </p:txBody>
      </p:sp>
    </p:spTree>
    <p:extLst>
      <p:ext uri="{BB962C8B-B14F-4D97-AF65-F5344CB8AC3E}">
        <p14:creationId xmlns:p14="http://schemas.microsoft.com/office/powerpoint/2010/main" val="1574132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433789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5</a:t>
            </a:fld>
            <a:endParaRPr lang="en-US"/>
          </a:p>
        </p:txBody>
      </p:sp>
    </p:spTree>
    <p:extLst>
      <p:ext uri="{BB962C8B-B14F-4D97-AF65-F5344CB8AC3E}">
        <p14:creationId xmlns:p14="http://schemas.microsoft.com/office/powerpoint/2010/main" val="242170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6</a:t>
            </a:fld>
            <a:endParaRPr lang="en-US"/>
          </a:p>
        </p:txBody>
      </p:sp>
    </p:spTree>
    <p:extLst>
      <p:ext uri="{BB962C8B-B14F-4D97-AF65-F5344CB8AC3E}">
        <p14:creationId xmlns:p14="http://schemas.microsoft.com/office/powerpoint/2010/main" val="2487873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7</a:t>
            </a:fld>
            <a:endParaRPr lang="en-US"/>
          </a:p>
        </p:txBody>
      </p:sp>
    </p:spTree>
    <p:extLst>
      <p:ext uri="{BB962C8B-B14F-4D97-AF65-F5344CB8AC3E}">
        <p14:creationId xmlns:p14="http://schemas.microsoft.com/office/powerpoint/2010/main" val="2669758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8</a:t>
            </a:fld>
            <a:endParaRPr lang="en-US"/>
          </a:p>
        </p:txBody>
      </p:sp>
    </p:spTree>
    <p:extLst>
      <p:ext uri="{BB962C8B-B14F-4D97-AF65-F5344CB8AC3E}">
        <p14:creationId xmlns:p14="http://schemas.microsoft.com/office/powerpoint/2010/main" val="20291857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9</a:t>
            </a:fld>
            <a:endParaRPr lang="en-US"/>
          </a:p>
        </p:txBody>
      </p:sp>
    </p:spTree>
    <p:extLst>
      <p:ext uri="{BB962C8B-B14F-4D97-AF65-F5344CB8AC3E}">
        <p14:creationId xmlns:p14="http://schemas.microsoft.com/office/powerpoint/2010/main" val="3600048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10</a:t>
            </a:fld>
            <a:endParaRPr lang="en-US"/>
          </a:p>
        </p:txBody>
      </p:sp>
    </p:spTree>
    <p:extLst>
      <p:ext uri="{BB962C8B-B14F-4D97-AF65-F5344CB8AC3E}">
        <p14:creationId xmlns:p14="http://schemas.microsoft.com/office/powerpoint/2010/main" val="1914588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fortune.com/2017/10/03/yahoo-breach-mai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K7Hn1rPQouU"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hyperlink" Target="https://www.cnbc.com/video/2018/05/29/fbi-routers-reboot-russia-hackers.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abcnews.go.com/US/miami-couple-charged-million-identity-theft-fraud-authorities/story?id=38222486"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1508" y="3806239"/>
            <a:ext cx="519946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2600" dirty="0"/>
              <a:t>Module </a:t>
            </a:r>
            <a:r>
              <a:rPr lang="en-US" sz="2600" dirty="0"/>
              <a:t>III</a:t>
            </a:r>
            <a:r>
              <a:rPr sz="2600" dirty="0"/>
              <a:t/>
            </a:r>
            <a:br>
              <a:rPr sz="2600" dirty="0"/>
            </a:br>
            <a:r>
              <a:rPr sz="2600"/>
              <a:t>Week </a:t>
            </a:r>
            <a:r>
              <a:rPr lang="en-US" sz="2600"/>
              <a:t>8</a:t>
            </a:r>
            <a:r>
              <a:rPr sz="2600"/>
              <a:t>: </a:t>
            </a:r>
            <a:r>
              <a:rPr lang="en-US" sz="2600" dirty="0"/>
              <a:t>U.S. Statutory Framework of Law</a:t>
            </a:r>
            <a:endParaRPr sz="2600" dirty="0"/>
          </a:p>
        </p:txBody>
      </p:sp>
      <p:sp>
        <p:nvSpPr>
          <p:cNvPr id="12290" name="Subtitle 2"/>
          <p:cNvSpPr>
            <a:spLocks noGrp="1"/>
          </p:cNvSpPr>
          <p:nvPr>
            <p:ph type="body" sz="quarter" idx="13"/>
          </p:nvPr>
        </p:nvSpPr>
        <p:spPr>
          <a:xfrm>
            <a:off x="2391508" y="4999038"/>
            <a:ext cx="5401994" cy="318550"/>
          </a:xfrm>
        </p:spPr>
        <p:txBody>
          <a:bodyPr/>
          <a:lstStyle/>
          <a:p>
            <a:pPr eaLnBrk="1" hangingPunct="1"/>
            <a:r>
              <a:rPr lang="en-US" sz="1900" b="1" dirty="0">
                <a:solidFill>
                  <a:srgbClr val="2F5597"/>
                </a:solidFill>
              </a:rPr>
              <a:t>Lesson 16: Existing Federal Statutory Scheme Prohibiting Cybercrimes</a:t>
            </a:r>
          </a:p>
        </p:txBody>
      </p:sp>
      <p:sp>
        <p:nvSpPr>
          <p:cNvPr id="4" name="TextBox 3">
            <a:extLst>
              <a:ext uri="{FF2B5EF4-FFF2-40B4-BE49-F238E27FC236}">
                <a16:creationId xmlns:a16="http://schemas.microsoft.com/office/drawing/2014/main" xmlns="" id="{0AD90F1E-7741-43D9-BB32-0A262BC88A68}"/>
              </a:ext>
            </a:extLst>
          </p:cNvPr>
          <p:cNvSpPr txBox="1"/>
          <p:nvPr/>
        </p:nvSpPr>
        <p:spPr>
          <a:xfrm>
            <a:off x="2250831" y="5580503"/>
            <a:ext cx="5373858" cy="600164"/>
          </a:xfrm>
          <a:prstGeom prst="rect">
            <a:avLst/>
          </a:prstGeom>
          <a:noFill/>
          <a:ln>
            <a:solidFill>
              <a:schemeClr val="accent5">
                <a:lumMod val="75000"/>
              </a:schemeClr>
            </a:solidFill>
          </a:ln>
        </p:spPr>
        <p:txBody>
          <a:bodyPr wrap="square" rtlCol="0">
            <a:spAutoFit/>
          </a:bodyPr>
          <a:lstStyle/>
          <a:p>
            <a:r>
              <a:rPr lang="en-US" sz="1100" dirty="0">
                <a:latin typeface="+mn-lt"/>
              </a:rPr>
              <a:t>Lesson Author: Anne Toomey McKenna, Distinguished Scholar of Cyber Law &amp; Policy, Penn State's Dickinson Law and Institute for </a:t>
            </a:r>
            <a:r>
              <a:rPr lang="en-US" sz="1100" dirty="0" err="1">
                <a:latin typeface="+mn-lt"/>
              </a:rPr>
              <a:t>CyberScience</a:t>
            </a:r>
            <a:r>
              <a:rPr lang="en-US" sz="1100" dirty="0">
                <a:latin typeface="+mn-lt"/>
              </a:rPr>
              <a:t>. The author wishes to thank Penn State Law student Ann L. Mallison for her assistance with this lesson.</a:t>
            </a:r>
            <a:endParaRPr lang="en-US" sz="1200"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66616"/>
            <a:ext cx="7886700" cy="1123965"/>
          </a:xfrm>
        </p:spPr>
        <p:txBody>
          <a:bodyPr/>
          <a:lstStyle/>
          <a:p>
            <a:r>
              <a:rPr lang="en-US" sz="3600" dirty="0"/>
              <a:t>Trade Secret Theft Case Study</a:t>
            </a:r>
            <a:endParaRPr lang="en-US" sz="3600" baseline="30000" dirty="0"/>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75248" y="1125415"/>
            <a:ext cx="8032653" cy="5322260"/>
          </a:xfrm>
        </p:spPr>
        <p:txBody>
          <a:bodyPr/>
          <a:lstStyle/>
          <a:p>
            <a:pPr marL="0" indent="0">
              <a:buNone/>
            </a:pPr>
            <a:endParaRPr lang="en-US" sz="400" dirty="0"/>
          </a:p>
          <a:p>
            <a:pPr marL="0" indent="0">
              <a:buNone/>
            </a:pPr>
            <a:r>
              <a:rPr lang="en-US" sz="2400" dirty="0"/>
              <a:t>Example: </a:t>
            </a:r>
            <a:r>
              <a:rPr lang="en-US" sz="2400" i="1" dirty="0"/>
              <a:t>DuPont v. </a:t>
            </a:r>
            <a:r>
              <a:rPr lang="en-US" sz="2400" i="1" dirty="0" err="1"/>
              <a:t>Kolon</a:t>
            </a:r>
            <a:r>
              <a:rPr lang="en-US" sz="2400" i="1" dirty="0"/>
              <a:t> Industries</a:t>
            </a:r>
            <a:r>
              <a:rPr lang="en-US" sz="2400" i="1" baseline="30000" dirty="0"/>
              <a:t>6</a:t>
            </a:r>
            <a:endParaRPr lang="en-US" sz="2400" baseline="30000" dirty="0"/>
          </a:p>
          <a:p>
            <a:pPr marL="342900" lvl="1" indent="0">
              <a:spcBef>
                <a:spcPts val="600"/>
              </a:spcBef>
              <a:spcAft>
                <a:spcPts val="600"/>
              </a:spcAft>
              <a:buNone/>
            </a:pPr>
            <a:r>
              <a:rPr lang="en-US" sz="2400" dirty="0" err="1"/>
              <a:t>Kolon</a:t>
            </a:r>
            <a:r>
              <a:rPr lang="en-US" sz="2400" dirty="0"/>
              <a:t> Industries Inc., a South Korean industrial company, pleaded guilty in federal court in Alexandria, Virginia, to conspiracy to steal trade secrets involving E.I. DuPont de Nemours &amp; Co.’s (DuPont) Kevlar technology.</a:t>
            </a:r>
          </a:p>
          <a:p>
            <a:pPr marL="342900" lvl="1" indent="0">
              <a:spcBef>
                <a:spcPts val="600"/>
              </a:spcBef>
              <a:spcAft>
                <a:spcPts val="600"/>
              </a:spcAft>
              <a:buNone/>
            </a:pPr>
            <a:r>
              <a:rPr lang="en-US" sz="2400" dirty="0"/>
              <a:t>A former DuPont employee kept highly confidential information on his home computer after his departure from DuPont. He then gave that information to his new employer, </a:t>
            </a:r>
            <a:r>
              <a:rPr lang="en-US" sz="2400" dirty="0" err="1"/>
              <a:t>Kolon</a:t>
            </a:r>
            <a:r>
              <a:rPr lang="en-US" sz="2400" dirty="0"/>
              <a:t> – a DuPont competitor.</a:t>
            </a:r>
          </a:p>
          <a:p>
            <a:pPr marL="342900" lvl="1" indent="0">
              <a:spcBef>
                <a:spcPts val="600"/>
              </a:spcBef>
              <a:spcAft>
                <a:spcPts val="600"/>
              </a:spcAft>
              <a:buNone/>
            </a:pPr>
            <a:r>
              <a:rPr lang="en-US" sz="2400" dirty="0"/>
              <a:t>The employee pleaded guilty to the theft of trade secrets and was sentenced to 18 months imprisonment.</a:t>
            </a:r>
            <a:endParaRPr lang="en-US" sz="2400" baseline="30000" dirty="0"/>
          </a:p>
          <a:p>
            <a:pPr marL="342900" lvl="1" indent="0">
              <a:spcBef>
                <a:spcPts val="600"/>
              </a:spcBef>
              <a:spcAft>
                <a:spcPts val="600"/>
              </a:spcAft>
              <a:buNone/>
            </a:pPr>
            <a:r>
              <a:rPr lang="en-US" sz="2400" dirty="0"/>
              <a:t>The company was sentenced to pay $85 million in criminal fines and $275 million in restitution. </a:t>
            </a:r>
          </a:p>
          <a:p>
            <a:pPr marL="342900" lvl="1" indent="0">
              <a:buNone/>
            </a:pPr>
            <a:endParaRPr lang="en-US" dirty="0"/>
          </a:p>
        </p:txBody>
      </p:sp>
      <p:sp>
        <p:nvSpPr>
          <p:cNvPr id="3" name="TextBox 2">
            <a:extLst>
              <a:ext uri="{FF2B5EF4-FFF2-40B4-BE49-F238E27FC236}">
                <a16:creationId xmlns:a16="http://schemas.microsoft.com/office/drawing/2014/main" xmlns="" id="{08819205-AC5D-43AF-9035-FAC515128085}"/>
              </a:ext>
            </a:extLst>
          </p:cNvPr>
          <p:cNvSpPr txBox="1"/>
          <p:nvPr/>
        </p:nvSpPr>
        <p:spPr>
          <a:xfrm>
            <a:off x="628650" y="6427205"/>
            <a:ext cx="7886700" cy="246221"/>
          </a:xfrm>
          <a:prstGeom prst="rect">
            <a:avLst/>
          </a:prstGeom>
          <a:noFill/>
        </p:spPr>
        <p:txBody>
          <a:bodyPr wrap="square" rtlCol="0">
            <a:spAutoFit/>
          </a:bodyPr>
          <a:lstStyle/>
          <a:p>
            <a:r>
              <a:rPr lang="en-US" sz="1000" dirty="0">
                <a:latin typeface="+mn-lt"/>
              </a:rPr>
              <a:t>6. https://www.justice.gov/opa/pr/kolon-industries-inc-pleads-guilty-conspiring-steal-dupont-trade-secrets-involving-kevla</a:t>
            </a:r>
          </a:p>
        </p:txBody>
      </p:sp>
      <p:pic>
        <p:nvPicPr>
          <p:cNvPr id="4" name="Picture 3" descr="Image of Kevlar cleaning cloth">
            <a:extLst>
              <a:ext uri="{FF2B5EF4-FFF2-40B4-BE49-F238E27FC236}">
                <a16:creationId xmlns:a16="http://schemas.microsoft.com/office/drawing/2014/main" xmlns="" id="{AB94A6E5-FACF-44C8-A5A1-327C9950C24D}"/>
              </a:ext>
            </a:extLst>
          </p:cNvPr>
          <p:cNvPicPr>
            <a:picLocks noChangeAspect="1"/>
          </p:cNvPicPr>
          <p:nvPr/>
        </p:nvPicPr>
        <p:blipFill>
          <a:blip r:embed="rId3"/>
          <a:stretch>
            <a:fillRect/>
          </a:stretch>
        </p:blipFill>
        <p:spPr>
          <a:xfrm>
            <a:off x="7085428" y="48188"/>
            <a:ext cx="1793484" cy="1195656"/>
          </a:xfrm>
          <a:prstGeom prst="rect">
            <a:avLst/>
          </a:prstGeom>
        </p:spPr>
      </p:pic>
    </p:spTree>
    <p:extLst>
      <p:ext uri="{BB962C8B-B14F-4D97-AF65-F5344CB8AC3E}">
        <p14:creationId xmlns:p14="http://schemas.microsoft.com/office/powerpoint/2010/main" val="2372978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5083" y="171180"/>
            <a:ext cx="8679766" cy="865762"/>
          </a:xfrm>
        </p:spPr>
        <p:txBody>
          <a:bodyPr/>
          <a:lstStyle/>
          <a:p>
            <a:r>
              <a:rPr lang="en-US" sz="3600" dirty="0"/>
              <a:t>Possession &amp; Distribution of Unlawful Content</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457199" y="1036941"/>
            <a:ext cx="8229601" cy="4784118"/>
          </a:xfrm>
        </p:spPr>
        <p:txBody>
          <a:bodyPr/>
          <a:lstStyle/>
          <a:p>
            <a:pPr marL="0" indent="0">
              <a:buNone/>
            </a:pPr>
            <a:r>
              <a:rPr lang="en-US" sz="2400" dirty="0"/>
              <a:t>The First Amendment permits restrictions upon the content of speech in a “few limited areas,” including obscenity, defamation, fraud, incitement, fighting words, and speech integral to criminal conduct, according to the Supreme Court.</a:t>
            </a:r>
            <a:r>
              <a:rPr lang="en-US" sz="2400" baseline="30000" dirty="0"/>
              <a:t>7</a:t>
            </a:r>
            <a:r>
              <a:rPr lang="en-US" sz="2400" dirty="0"/>
              <a:t> The Court has recently enforced and promoted a narrow interpretation for the excepted categories of speech that have long-established roots in First Amendment law.</a:t>
            </a:r>
            <a:r>
              <a:rPr lang="en-US" sz="2400" baseline="30000" dirty="0"/>
              <a:t>8</a:t>
            </a:r>
          </a:p>
          <a:p>
            <a:pPr lvl="1"/>
            <a:r>
              <a:rPr lang="en-US" sz="2400" dirty="0"/>
              <a:t>Examples of on-line speech that may fall into restricted areas include:</a:t>
            </a:r>
          </a:p>
          <a:p>
            <a:pPr lvl="2"/>
            <a:r>
              <a:rPr lang="en-US" sz="1800" dirty="0"/>
              <a:t>Child porn</a:t>
            </a:r>
          </a:p>
          <a:p>
            <a:pPr lvl="2"/>
            <a:r>
              <a:rPr lang="en-US" sz="1800" dirty="0"/>
              <a:t>Sex trafficking</a:t>
            </a:r>
          </a:p>
          <a:p>
            <a:pPr lvl="2"/>
            <a:r>
              <a:rPr lang="en-US" sz="1800" dirty="0"/>
              <a:t>Revenge porn</a:t>
            </a:r>
          </a:p>
          <a:p>
            <a:pPr lvl="2"/>
            <a:r>
              <a:rPr lang="en-US" sz="1800" dirty="0"/>
              <a:t>Cyberbullying</a:t>
            </a:r>
          </a:p>
          <a:p>
            <a:pPr lvl="2"/>
            <a:r>
              <a:rPr lang="en-US" sz="1800" dirty="0"/>
              <a:t>Threatening hate speech</a:t>
            </a:r>
          </a:p>
        </p:txBody>
      </p:sp>
      <p:sp>
        <p:nvSpPr>
          <p:cNvPr id="3" name="TextBox 2">
            <a:extLst>
              <a:ext uri="{FF2B5EF4-FFF2-40B4-BE49-F238E27FC236}">
                <a16:creationId xmlns:a16="http://schemas.microsoft.com/office/drawing/2014/main" xmlns="" id="{14516299-F75C-4616-A2AF-4DA2BA5EA871}"/>
              </a:ext>
            </a:extLst>
          </p:cNvPr>
          <p:cNvSpPr txBox="1"/>
          <p:nvPr/>
        </p:nvSpPr>
        <p:spPr>
          <a:xfrm>
            <a:off x="457199" y="5969056"/>
            <a:ext cx="8447650" cy="553998"/>
          </a:xfrm>
          <a:prstGeom prst="rect">
            <a:avLst/>
          </a:prstGeom>
          <a:noFill/>
        </p:spPr>
        <p:txBody>
          <a:bodyPr wrap="square" rtlCol="0">
            <a:spAutoFit/>
          </a:bodyPr>
          <a:lstStyle/>
          <a:p>
            <a:r>
              <a:rPr lang="en-US" sz="1000" dirty="0">
                <a:latin typeface="+mn-lt"/>
              </a:rPr>
              <a:t>7. United States v. Stevens, 559 U.S. 460, 468 (2010)</a:t>
            </a:r>
          </a:p>
          <a:p>
            <a:r>
              <a:rPr lang="en-US" sz="1000" dirty="0">
                <a:latin typeface="+mn-lt"/>
              </a:rPr>
              <a:t>8. https://law.justia.com/constitution/us/amendment-01/16-government-restraint-of-content-of-expression.html#fn-1202,  </a:t>
            </a:r>
            <a:r>
              <a:rPr lang="en-US" sz="1000" i="1" dirty="0">
                <a:latin typeface="+mn-lt"/>
              </a:rPr>
              <a:t>R.A.V. v. City of St. Paul, Minn</a:t>
            </a:r>
            <a:r>
              <a:rPr lang="en-US" sz="1000" u="sng" dirty="0">
                <a:latin typeface="+mn-lt"/>
              </a:rPr>
              <a:t>.</a:t>
            </a:r>
            <a:r>
              <a:rPr lang="en-US" sz="1000" dirty="0">
                <a:latin typeface="+mn-lt"/>
              </a:rPr>
              <a:t>, 505 U.S. 377, 383, 112 S. Ct. 2538, 2543, 120 L. Ed. 2d 305 (1992)</a:t>
            </a:r>
          </a:p>
        </p:txBody>
      </p:sp>
    </p:spTree>
    <p:extLst>
      <p:ext uri="{BB962C8B-B14F-4D97-AF65-F5344CB8AC3E}">
        <p14:creationId xmlns:p14="http://schemas.microsoft.com/office/powerpoint/2010/main" val="4044364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DE6D1E-E34E-4A6A-ABF4-E2E7D137A267}"/>
              </a:ext>
            </a:extLst>
          </p:cNvPr>
          <p:cNvSpPr>
            <a:spLocks noGrp="1"/>
          </p:cNvSpPr>
          <p:nvPr>
            <p:ph type="title"/>
          </p:nvPr>
        </p:nvSpPr>
        <p:spPr>
          <a:xfrm>
            <a:off x="267286" y="138615"/>
            <a:ext cx="7886700" cy="844696"/>
          </a:xfrm>
        </p:spPr>
        <p:txBody>
          <a:bodyPr/>
          <a:lstStyle/>
          <a:p>
            <a:r>
              <a:rPr lang="en-US" sz="3600" dirty="0"/>
              <a:t>Electronic Stalking and Harassment</a:t>
            </a:r>
            <a:endParaRPr lang="en-US" dirty="0"/>
          </a:p>
        </p:txBody>
      </p:sp>
      <p:sp>
        <p:nvSpPr>
          <p:cNvPr id="3" name="Content Placeholder 2">
            <a:extLst>
              <a:ext uri="{FF2B5EF4-FFF2-40B4-BE49-F238E27FC236}">
                <a16:creationId xmlns:a16="http://schemas.microsoft.com/office/drawing/2014/main" xmlns="" id="{4108CAF2-1FDF-40A2-B608-D7AFC076AB4C}"/>
              </a:ext>
            </a:extLst>
          </p:cNvPr>
          <p:cNvSpPr>
            <a:spLocks noGrp="1"/>
          </p:cNvSpPr>
          <p:nvPr>
            <p:ph idx="1"/>
          </p:nvPr>
        </p:nvSpPr>
        <p:spPr>
          <a:xfrm>
            <a:off x="365760" y="1069055"/>
            <a:ext cx="8257735" cy="4994030"/>
          </a:xfrm>
        </p:spPr>
        <p:txBody>
          <a:bodyPr/>
          <a:lstStyle/>
          <a:p>
            <a:pPr marL="0" indent="0">
              <a:buNone/>
            </a:pPr>
            <a:r>
              <a:rPr lang="en-US" sz="2000" dirty="0"/>
              <a:t>According to a U.S. Department of Justice 2006 study, an estimated 3.3 million persons age 18 or older were victims of stalking during a 12-month period.</a:t>
            </a:r>
            <a:r>
              <a:rPr lang="en-US" sz="2000" baseline="30000" dirty="0"/>
              <a:t>9 </a:t>
            </a:r>
          </a:p>
          <a:p>
            <a:pPr marL="0" indent="0">
              <a:buNone/>
            </a:pPr>
            <a:r>
              <a:rPr lang="en-US" sz="2000" dirty="0"/>
              <a:t>“Approximately one in four stalking victims reported some form of cyber-stalking such as email or instant messaging. Electronic monitoring was used to stalk one in 13 victims (i.e. GPS monitoring, bugs, phone tapping, or video).”</a:t>
            </a:r>
            <a:r>
              <a:rPr lang="en-US" sz="2000" baseline="30000" dirty="0"/>
              <a:t>10</a:t>
            </a:r>
          </a:p>
          <a:p>
            <a:pPr marL="0" indent="0">
              <a:buNone/>
            </a:pPr>
            <a:r>
              <a:rPr lang="en-US" sz="2000" dirty="0"/>
              <a:t>According to the National Conference of State Legislatures, cyberstalking is “the use of the Internet, email, or other electronic communications to stalk, and generally refers to a pattern of threatening or malicious behaviors,” involving a “credible threat to harm.”</a:t>
            </a:r>
            <a:r>
              <a:rPr lang="en-US" sz="2000" baseline="30000" dirty="0"/>
              <a:t>11</a:t>
            </a:r>
            <a:r>
              <a:rPr lang="en-US" sz="2000" dirty="0"/>
              <a:t> </a:t>
            </a:r>
          </a:p>
          <a:p>
            <a:pPr marL="0" indent="0">
              <a:buNone/>
            </a:pPr>
            <a:r>
              <a:rPr lang="en-US" sz="2000" dirty="0"/>
              <a:t>Usually repeated attempts are made to “target a specific person by directly contacting them, or indirectly using or disseminating their personal information, causing them distress, fear, or anger.”</a:t>
            </a:r>
            <a:r>
              <a:rPr lang="en-US" sz="2000" baseline="30000" dirty="0"/>
              <a:t>12</a:t>
            </a:r>
          </a:p>
          <a:p>
            <a:pPr marL="0" indent="0">
              <a:buNone/>
            </a:pPr>
            <a:r>
              <a:rPr lang="en-US" sz="2000" dirty="0"/>
              <a:t>Cyberstalking involves using the Internet or other electronic means to stalk a victim, usually with a pattern of threatening or malicious behaviors. In most states, the behavior must pose a credible threat of harm to the victim to qualify as cyberstalking.</a:t>
            </a:r>
          </a:p>
        </p:txBody>
      </p:sp>
      <p:sp>
        <p:nvSpPr>
          <p:cNvPr id="4" name="TextBox 3">
            <a:extLst>
              <a:ext uri="{FF2B5EF4-FFF2-40B4-BE49-F238E27FC236}">
                <a16:creationId xmlns:a16="http://schemas.microsoft.com/office/drawing/2014/main" xmlns="" id="{07941584-5533-4544-9FE8-43B31CA55B41}"/>
              </a:ext>
            </a:extLst>
          </p:cNvPr>
          <p:cNvSpPr txBox="1"/>
          <p:nvPr/>
        </p:nvSpPr>
        <p:spPr>
          <a:xfrm>
            <a:off x="365760" y="6050265"/>
            <a:ext cx="7886700" cy="707886"/>
          </a:xfrm>
          <a:prstGeom prst="rect">
            <a:avLst/>
          </a:prstGeom>
          <a:noFill/>
        </p:spPr>
        <p:txBody>
          <a:bodyPr wrap="square" rtlCol="0">
            <a:spAutoFit/>
          </a:bodyPr>
          <a:lstStyle/>
          <a:p>
            <a:r>
              <a:rPr lang="en-US" sz="1000" dirty="0">
                <a:latin typeface="+mn-lt"/>
              </a:rPr>
              <a:t>9. https://www.bjs.gov/content/pub/pdf/svus_rev.pdf</a:t>
            </a:r>
          </a:p>
          <a:p>
            <a:r>
              <a:rPr lang="en-US" sz="1000" dirty="0">
                <a:latin typeface="+mn-lt"/>
              </a:rPr>
              <a:t>10. https://www.privacyrights.org/consumer-guides/online-harassment-cyberstalking</a:t>
            </a:r>
          </a:p>
          <a:p>
            <a:r>
              <a:rPr lang="en-US" sz="1000" dirty="0">
                <a:latin typeface="+mn-lt"/>
              </a:rPr>
              <a:t>11. National Conference of State Legislatures, “State Cyberstalking and </a:t>
            </a:r>
            <a:r>
              <a:rPr lang="en-US" sz="1000" dirty="0" err="1">
                <a:latin typeface="+mn-lt"/>
              </a:rPr>
              <a:t>Cyberharassment</a:t>
            </a:r>
            <a:r>
              <a:rPr lang="en-US" sz="1000" dirty="0">
                <a:latin typeface="+mn-lt"/>
              </a:rPr>
              <a:t> Laws” (Jan. 12, 2015)</a:t>
            </a:r>
          </a:p>
          <a:p>
            <a:r>
              <a:rPr lang="en-US" sz="1000" dirty="0">
                <a:latin typeface="+mn-lt"/>
              </a:rPr>
              <a:t>12. https://www.bjs.gov/content/pub/pdf/svus_rev.pdf</a:t>
            </a:r>
          </a:p>
        </p:txBody>
      </p:sp>
    </p:spTree>
    <p:extLst>
      <p:ext uri="{BB962C8B-B14F-4D97-AF65-F5344CB8AC3E}">
        <p14:creationId xmlns:p14="http://schemas.microsoft.com/office/powerpoint/2010/main" val="28137097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1DF4A9-8C54-4247-AFC0-345CE73545F9}"/>
              </a:ext>
            </a:extLst>
          </p:cNvPr>
          <p:cNvSpPr>
            <a:spLocks noGrp="1"/>
          </p:cNvSpPr>
          <p:nvPr>
            <p:ph type="title"/>
          </p:nvPr>
        </p:nvSpPr>
        <p:spPr>
          <a:xfrm>
            <a:off x="389499" y="264085"/>
            <a:ext cx="7886700" cy="1325563"/>
          </a:xfrm>
        </p:spPr>
        <p:txBody>
          <a:bodyPr/>
          <a:lstStyle/>
          <a:p>
            <a:r>
              <a:rPr lang="en-US" dirty="0"/>
              <a:t>Cyber Actions: Assessment</a:t>
            </a:r>
          </a:p>
        </p:txBody>
      </p:sp>
      <p:sp>
        <p:nvSpPr>
          <p:cNvPr id="3" name="Content Placeholder 2">
            <a:extLst>
              <a:ext uri="{FF2B5EF4-FFF2-40B4-BE49-F238E27FC236}">
                <a16:creationId xmlns:a16="http://schemas.microsoft.com/office/drawing/2014/main" xmlns="" id="{7CBE22DC-52A0-4750-960B-808D4743A4B5}"/>
              </a:ext>
            </a:extLst>
          </p:cNvPr>
          <p:cNvSpPr>
            <a:spLocks noGrp="1"/>
          </p:cNvSpPr>
          <p:nvPr>
            <p:ph idx="1"/>
          </p:nvPr>
        </p:nvSpPr>
        <p:spPr>
          <a:xfrm>
            <a:off x="628650" y="1689903"/>
            <a:ext cx="7886700" cy="4903225"/>
          </a:xfrm>
        </p:spPr>
        <p:txBody>
          <a:bodyPr/>
          <a:lstStyle/>
          <a:p>
            <a:pPr marL="0" indent="0">
              <a:buNone/>
            </a:pPr>
            <a:r>
              <a:rPr lang="en-US" sz="2400" b="1" dirty="0"/>
              <a:t>True or False</a:t>
            </a:r>
          </a:p>
          <a:p>
            <a:pPr>
              <a:spcBef>
                <a:spcPts val="600"/>
              </a:spcBef>
              <a:spcAft>
                <a:spcPts val="600"/>
              </a:spcAft>
            </a:pPr>
            <a:r>
              <a:rPr lang="en-US" sz="2000" dirty="0"/>
              <a:t>Trolling refers to the practice of modifying or altering computer software and hardware to accomplish a goal that is considered to be outside of the creator’s original objective. </a:t>
            </a:r>
            <a:endParaRPr lang="en-US" sz="2000" b="1" dirty="0"/>
          </a:p>
          <a:p>
            <a:pPr>
              <a:spcBef>
                <a:spcPts val="600"/>
              </a:spcBef>
              <a:spcAft>
                <a:spcPts val="600"/>
              </a:spcAft>
            </a:pPr>
            <a:r>
              <a:rPr lang="en-US" sz="2000" dirty="0"/>
              <a:t>Identity theft occurs when (without permission) an actor takes or uses a means of identification of another person with the intent to commit or to aid any unlawful activity. </a:t>
            </a:r>
            <a:endParaRPr lang="en-US" sz="2000" b="1" dirty="0"/>
          </a:p>
          <a:p>
            <a:pPr>
              <a:spcBef>
                <a:spcPts val="600"/>
              </a:spcBef>
              <a:spcAft>
                <a:spcPts val="600"/>
              </a:spcAft>
            </a:pPr>
            <a:r>
              <a:rPr lang="en-US" sz="2000" dirty="0"/>
              <a:t>Financial data theft is the fraudulent use of a victim’s personal information for financial gain. </a:t>
            </a:r>
            <a:endParaRPr lang="en-US" sz="2000" b="1" dirty="0"/>
          </a:p>
          <a:p>
            <a:pPr>
              <a:spcBef>
                <a:spcPts val="600"/>
              </a:spcBef>
              <a:spcAft>
                <a:spcPts val="600"/>
              </a:spcAft>
            </a:pPr>
            <a:r>
              <a:rPr lang="en-US" sz="2000" dirty="0"/>
              <a:t>Trade secret theft is the taking or misuse of information of no economic value, which is generally known to others and is readily ascertainable by proper means. </a:t>
            </a:r>
            <a:endParaRPr lang="en-US" sz="2000" b="1" dirty="0"/>
          </a:p>
          <a:p>
            <a:pPr>
              <a:spcBef>
                <a:spcPts val="600"/>
              </a:spcBef>
              <a:spcAft>
                <a:spcPts val="600"/>
              </a:spcAft>
            </a:pPr>
            <a:r>
              <a:rPr lang="en-US" sz="2000" dirty="0"/>
              <a:t>It is against the law to possess or distribute certain types of content. </a:t>
            </a:r>
            <a:endParaRPr lang="en-US" sz="2000" b="1" dirty="0"/>
          </a:p>
        </p:txBody>
      </p:sp>
      <p:pic>
        <p:nvPicPr>
          <p:cNvPr id="5" name="Picture 4" descr="Clip art of mobile devices with a question mark on top.">
            <a:extLst>
              <a:ext uri="{FF2B5EF4-FFF2-40B4-BE49-F238E27FC236}">
                <a16:creationId xmlns:a16="http://schemas.microsoft.com/office/drawing/2014/main" xmlns="" id="{00A3140B-1F19-4906-9DEE-70A734E3FADF}"/>
              </a:ext>
            </a:extLst>
          </p:cNvPr>
          <p:cNvPicPr>
            <a:picLocks noChangeAspect="1"/>
          </p:cNvPicPr>
          <p:nvPr/>
        </p:nvPicPr>
        <p:blipFill>
          <a:blip r:embed="rId2"/>
          <a:stretch>
            <a:fillRect/>
          </a:stretch>
        </p:blipFill>
        <p:spPr>
          <a:xfrm>
            <a:off x="5418576" y="163830"/>
            <a:ext cx="3583062" cy="1974459"/>
          </a:xfrm>
          <a:prstGeom prst="rect">
            <a:avLst/>
          </a:prstGeom>
        </p:spPr>
      </p:pic>
    </p:spTree>
    <p:extLst>
      <p:ext uri="{BB962C8B-B14F-4D97-AF65-F5344CB8AC3E}">
        <p14:creationId xmlns:p14="http://schemas.microsoft.com/office/powerpoint/2010/main" val="1745624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1DF4A9-8C54-4247-AFC0-345CE73545F9}"/>
              </a:ext>
            </a:extLst>
          </p:cNvPr>
          <p:cNvSpPr>
            <a:spLocks noGrp="1"/>
          </p:cNvSpPr>
          <p:nvPr>
            <p:ph type="title"/>
          </p:nvPr>
        </p:nvSpPr>
        <p:spPr>
          <a:xfrm>
            <a:off x="389499" y="264085"/>
            <a:ext cx="7886700" cy="1325563"/>
          </a:xfrm>
        </p:spPr>
        <p:txBody>
          <a:bodyPr/>
          <a:lstStyle/>
          <a:p>
            <a:r>
              <a:rPr lang="en-US" dirty="0"/>
              <a:t>Cyber Actions: Assessment Answers</a:t>
            </a:r>
          </a:p>
        </p:txBody>
      </p:sp>
      <p:sp>
        <p:nvSpPr>
          <p:cNvPr id="3" name="Content Placeholder 2">
            <a:extLst>
              <a:ext uri="{FF2B5EF4-FFF2-40B4-BE49-F238E27FC236}">
                <a16:creationId xmlns:a16="http://schemas.microsoft.com/office/drawing/2014/main" xmlns="" id="{7CBE22DC-52A0-4750-960B-808D4743A4B5}"/>
              </a:ext>
            </a:extLst>
          </p:cNvPr>
          <p:cNvSpPr>
            <a:spLocks noGrp="1"/>
          </p:cNvSpPr>
          <p:nvPr>
            <p:ph idx="1"/>
          </p:nvPr>
        </p:nvSpPr>
        <p:spPr>
          <a:xfrm>
            <a:off x="628650" y="1689903"/>
            <a:ext cx="7886700" cy="4903225"/>
          </a:xfrm>
        </p:spPr>
        <p:txBody>
          <a:bodyPr/>
          <a:lstStyle/>
          <a:p>
            <a:pPr marL="0" indent="0">
              <a:buNone/>
            </a:pPr>
            <a:r>
              <a:rPr lang="en-US" sz="2400" b="1" dirty="0"/>
              <a:t>True or False</a:t>
            </a:r>
          </a:p>
          <a:p>
            <a:pPr>
              <a:spcBef>
                <a:spcPts val="600"/>
              </a:spcBef>
              <a:spcAft>
                <a:spcPts val="600"/>
              </a:spcAft>
            </a:pPr>
            <a:r>
              <a:rPr lang="en-US" sz="2000" dirty="0"/>
              <a:t>Trolling refers to the practice of modifying or altering computer software and hardware to accomplish a goal that is considered to be outside of the creator’s original objective. </a:t>
            </a:r>
            <a:r>
              <a:rPr lang="en-US" sz="2000" b="1" dirty="0"/>
              <a:t>FALSE</a:t>
            </a:r>
          </a:p>
          <a:p>
            <a:pPr>
              <a:spcBef>
                <a:spcPts val="600"/>
              </a:spcBef>
              <a:spcAft>
                <a:spcPts val="600"/>
              </a:spcAft>
            </a:pPr>
            <a:r>
              <a:rPr lang="en-US" sz="2000" dirty="0"/>
              <a:t>Identity theft occurs when (without permission) an actor takes or uses a means of identification of another person with the intent to commit or to aid any unlawful activity. </a:t>
            </a:r>
            <a:r>
              <a:rPr lang="en-US" sz="2000" b="1" dirty="0"/>
              <a:t>TRUE</a:t>
            </a:r>
          </a:p>
          <a:p>
            <a:pPr>
              <a:spcBef>
                <a:spcPts val="600"/>
              </a:spcBef>
              <a:spcAft>
                <a:spcPts val="600"/>
              </a:spcAft>
            </a:pPr>
            <a:r>
              <a:rPr lang="en-US" sz="2000" dirty="0"/>
              <a:t>Financial data theft is the fraudulent use of a victim’s personal information for financial gain. </a:t>
            </a:r>
            <a:r>
              <a:rPr lang="en-US" sz="2000" b="1" dirty="0"/>
              <a:t>TRUE</a:t>
            </a:r>
          </a:p>
          <a:p>
            <a:pPr>
              <a:spcBef>
                <a:spcPts val="600"/>
              </a:spcBef>
              <a:spcAft>
                <a:spcPts val="600"/>
              </a:spcAft>
            </a:pPr>
            <a:r>
              <a:rPr lang="en-US" sz="2000" dirty="0"/>
              <a:t>Trade secret theft is the taking or misuse of information of no economic value, which is generally known to others and is readily ascertainable by proper means. </a:t>
            </a:r>
            <a:r>
              <a:rPr lang="en-US" sz="2000" b="1" dirty="0"/>
              <a:t>FALSE</a:t>
            </a:r>
          </a:p>
          <a:p>
            <a:pPr>
              <a:spcBef>
                <a:spcPts val="600"/>
              </a:spcBef>
              <a:spcAft>
                <a:spcPts val="600"/>
              </a:spcAft>
            </a:pPr>
            <a:r>
              <a:rPr lang="en-US" sz="2000" dirty="0"/>
              <a:t>It is against the law to possess or distribute certain types of content. </a:t>
            </a:r>
            <a:r>
              <a:rPr lang="en-US" sz="2000" b="1" dirty="0"/>
              <a:t>TRUE</a:t>
            </a:r>
          </a:p>
        </p:txBody>
      </p:sp>
      <p:pic>
        <p:nvPicPr>
          <p:cNvPr id="5" name="Picture 4" descr="Clip art of mobile devices with a question mark on top.">
            <a:extLst>
              <a:ext uri="{FF2B5EF4-FFF2-40B4-BE49-F238E27FC236}">
                <a16:creationId xmlns:a16="http://schemas.microsoft.com/office/drawing/2014/main" xmlns="" id="{00A3140B-1F19-4906-9DEE-70A734E3FADF}"/>
              </a:ext>
            </a:extLst>
          </p:cNvPr>
          <p:cNvPicPr>
            <a:picLocks noChangeAspect="1"/>
          </p:cNvPicPr>
          <p:nvPr/>
        </p:nvPicPr>
        <p:blipFill>
          <a:blip r:embed="rId2"/>
          <a:stretch>
            <a:fillRect/>
          </a:stretch>
        </p:blipFill>
        <p:spPr>
          <a:xfrm>
            <a:off x="6414198" y="163831"/>
            <a:ext cx="2587440" cy="1425818"/>
          </a:xfrm>
          <a:prstGeom prst="rect">
            <a:avLst/>
          </a:prstGeom>
        </p:spPr>
      </p:pic>
    </p:spTree>
    <p:extLst>
      <p:ext uri="{BB962C8B-B14F-4D97-AF65-F5344CB8AC3E}">
        <p14:creationId xmlns:p14="http://schemas.microsoft.com/office/powerpoint/2010/main" val="859128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Cybersecurity Information Sharing Act of 2015 (CISA)</a:t>
            </a:r>
          </a:p>
        </p:txBody>
      </p:sp>
      <p:pic>
        <p:nvPicPr>
          <p:cNvPr id="6" name="Picture 5" descr="Clip art of a laptop showing a lock on the screen on top of a background map of the world. ">
            <a:extLst>
              <a:ext uri="{FF2B5EF4-FFF2-40B4-BE49-F238E27FC236}">
                <a16:creationId xmlns:a16="http://schemas.microsoft.com/office/drawing/2014/main" xmlns="" id="{CD863B66-8558-48C8-AF1A-9608218B728E}"/>
              </a:ext>
            </a:extLst>
          </p:cNvPr>
          <p:cNvPicPr>
            <a:picLocks noChangeAspect="1"/>
          </p:cNvPicPr>
          <p:nvPr/>
        </p:nvPicPr>
        <p:blipFill>
          <a:blip r:embed="rId2"/>
          <a:stretch>
            <a:fillRect/>
          </a:stretch>
        </p:blipFill>
        <p:spPr>
          <a:xfrm>
            <a:off x="3243541" y="1682751"/>
            <a:ext cx="4859084" cy="2735246"/>
          </a:xfrm>
          <a:prstGeom prst="rect">
            <a:avLst/>
          </a:prstGeom>
        </p:spPr>
      </p:pic>
    </p:spTree>
    <p:extLst>
      <p:ext uri="{BB962C8B-B14F-4D97-AF65-F5344CB8AC3E}">
        <p14:creationId xmlns:p14="http://schemas.microsoft.com/office/powerpoint/2010/main" val="1337343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1F9BE7-B7AA-4DB4-8425-48DE71956D20}"/>
              </a:ext>
            </a:extLst>
          </p:cNvPr>
          <p:cNvSpPr>
            <a:spLocks noGrp="1"/>
          </p:cNvSpPr>
          <p:nvPr>
            <p:ph type="title"/>
          </p:nvPr>
        </p:nvSpPr>
        <p:spPr>
          <a:xfrm>
            <a:off x="365760" y="706976"/>
            <a:ext cx="7723163" cy="872831"/>
          </a:xfrm>
        </p:spPr>
        <p:txBody>
          <a:bodyPr/>
          <a:lstStyle/>
          <a:p>
            <a:r>
              <a:rPr lang="en-US" dirty="0"/>
              <a:t>Cybersecurity Information Sharing Act of 2015 (CISA)</a:t>
            </a:r>
            <a:r>
              <a:rPr lang="en-US" baseline="30000" dirty="0"/>
              <a:t>13</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497CBDF8-B130-4DB7-A9C0-A3C72F13FE74}"/>
              </a:ext>
            </a:extLst>
          </p:cNvPr>
          <p:cNvSpPr>
            <a:spLocks noGrp="1"/>
          </p:cNvSpPr>
          <p:nvPr>
            <p:ph idx="1"/>
          </p:nvPr>
        </p:nvSpPr>
        <p:spPr>
          <a:xfrm>
            <a:off x="516108" y="1603718"/>
            <a:ext cx="7886700" cy="4351338"/>
          </a:xfrm>
        </p:spPr>
        <p:txBody>
          <a:bodyPr/>
          <a:lstStyle/>
          <a:p>
            <a:pPr marL="0" indent="0">
              <a:spcAft>
                <a:spcPts val="600"/>
              </a:spcAft>
              <a:buNone/>
            </a:pPr>
            <a:r>
              <a:rPr lang="en-US" sz="2400" dirty="0"/>
              <a:t>The Cybersecurity Act of 2015 was intended to improve U.S. cybersecurity through the sharing of cyber threat information.</a:t>
            </a:r>
          </a:p>
          <a:p>
            <a:pPr marL="0" indent="0">
              <a:spcAft>
                <a:spcPts val="600"/>
              </a:spcAft>
              <a:buNone/>
            </a:pPr>
            <a:r>
              <a:rPr lang="en-US" sz="2400" dirty="0"/>
              <a:t>CISA is the result of the President and Congress’s mandate to the Intelligence Community to create a more integrated infrastructure where information is routinely shared.</a:t>
            </a:r>
          </a:p>
          <a:p>
            <a:pPr marL="0" indent="0">
              <a:buNone/>
            </a:pPr>
            <a:r>
              <a:rPr lang="en-US" sz="2400" dirty="0"/>
              <a:t>CISA makes it easier for public and private companies to share information with the government, especially in cases of cyber security threats. </a:t>
            </a:r>
          </a:p>
          <a:p>
            <a:pPr marL="0" indent="0">
              <a:buNone/>
            </a:pPr>
            <a:r>
              <a:rPr lang="en-US" sz="2400" dirty="0"/>
              <a:t>CISA does not require information sharing, but creates a system for federal agencies to receive threat information from companies. </a:t>
            </a:r>
          </a:p>
          <a:p>
            <a:pPr marL="0" indent="0">
              <a:buNone/>
            </a:pPr>
            <a:r>
              <a:rPr lang="en-US" sz="2400" dirty="0"/>
              <a:t>Module II, Lesson 12 covers CISA in detail.</a:t>
            </a:r>
          </a:p>
        </p:txBody>
      </p:sp>
      <p:sp>
        <p:nvSpPr>
          <p:cNvPr id="6" name="TextBox 5">
            <a:extLst>
              <a:ext uri="{FF2B5EF4-FFF2-40B4-BE49-F238E27FC236}">
                <a16:creationId xmlns:a16="http://schemas.microsoft.com/office/drawing/2014/main" xmlns="" id="{BC55AC40-ADA2-45CA-9F2D-937A07462C25}"/>
              </a:ext>
            </a:extLst>
          </p:cNvPr>
          <p:cNvSpPr txBox="1"/>
          <p:nvPr/>
        </p:nvSpPr>
        <p:spPr>
          <a:xfrm>
            <a:off x="516108" y="6189785"/>
            <a:ext cx="8233997" cy="246221"/>
          </a:xfrm>
          <a:prstGeom prst="rect">
            <a:avLst/>
          </a:prstGeom>
          <a:noFill/>
        </p:spPr>
        <p:txBody>
          <a:bodyPr wrap="square" rtlCol="0">
            <a:spAutoFit/>
          </a:bodyPr>
          <a:lstStyle/>
          <a:p>
            <a:r>
              <a:rPr lang="en-US" sz="1000" dirty="0">
                <a:latin typeface="+mn-lt"/>
              </a:rPr>
              <a:t>13. See United States Intelligence Community, Information Sharing Strategy (February 22, 2008), https://fas.org/irp/dni/iss.pdf; CISA, Section 102-110</a:t>
            </a:r>
          </a:p>
        </p:txBody>
      </p:sp>
    </p:spTree>
    <p:extLst>
      <p:ext uri="{BB962C8B-B14F-4D97-AF65-F5344CB8AC3E}">
        <p14:creationId xmlns:p14="http://schemas.microsoft.com/office/powerpoint/2010/main" val="40835981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1F9BE7-B7AA-4DB4-8425-48DE71956D20}"/>
              </a:ext>
            </a:extLst>
          </p:cNvPr>
          <p:cNvSpPr>
            <a:spLocks noGrp="1"/>
          </p:cNvSpPr>
          <p:nvPr>
            <p:ph type="title"/>
          </p:nvPr>
        </p:nvSpPr>
        <p:spPr>
          <a:xfrm>
            <a:off x="365760" y="706976"/>
            <a:ext cx="7723163" cy="872831"/>
          </a:xfrm>
        </p:spPr>
        <p:txBody>
          <a:bodyPr/>
          <a:lstStyle/>
          <a:p>
            <a:r>
              <a:rPr lang="en-US" dirty="0"/>
              <a:t>CISA &amp; Information Sharing</a:t>
            </a:r>
            <a:r>
              <a:rPr lang="en-US" b="1" dirty="0"/>
              <a:t/>
            </a:r>
            <a:br>
              <a:rPr lang="en-US" b="1" dirty="0"/>
            </a:br>
            <a:endParaRPr lang="en-US" dirty="0"/>
          </a:p>
        </p:txBody>
      </p:sp>
      <p:sp>
        <p:nvSpPr>
          <p:cNvPr id="3" name="Content Placeholder 2">
            <a:extLst>
              <a:ext uri="{FF2B5EF4-FFF2-40B4-BE49-F238E27FC236}">
                <a16:creationId xmlns:a16="http://schemas.microsoft.com/office/drawing/2014/main" xmlns="" id="{497CBDF8-B130-4DB7-A9C0-A3C72F13FE74}"/>
              </a:ext>
            </a:extLst>
          </p:cNvPr>
          <p:cNvSpPr>
            <a:spLocks noGrp="1"/>
          </p:cNvSpPr>
          <p:nvPr>
            <p:ph idx="1"/>
          </p:nvPr>
        </p:nvSpPr>
        <p:spPr>
          <a:xfrm>
            <a:off x="365760" y="1280159"/>
            <a:ext cx="8037048" cy="4213165"/>
          </a:xfrm>
        </p:spPr>
        <p:txBody>
          <a:bodyPr/>
          <a:lstStyle/>
          <a:p>
            <a:pPr marL="0" indent="0">
              <a:spcAft>
                <a:spcPts val="600"/>
              </a:spcAft>
              <a:buNone/>
            </a:pPr>
            <a:r>
              <a:rPr lang="en-US" sz="2400" dirty="0"/>
              <a:t>Note: Module II, Lesson 12 covers CISA in detail.</a:t>
            </a:r>
          </a:p>
          <a:p>
            <a:pPr marL="0" indent="0">
              <a:spcAft>
                <a:spcPts val="600"/>
              </a:spcAft>
              <a:buNone/>
            </a:pPr>
            <a:r>
              <a:rPr lang="en-US" sz="2400" dirty="0"/>
              <a:t>CISA includes provisions to prevent the sharing of  personally identifiable information (PII) and information irrelevant to cyber security. </a:t>
            </a:r>
          </a:p>
          <a:p>
            <a:pPr marL="0" indent="0">
              <a:buNone/>
            </a:pPr>
            <a:r>
              <a:rPr lang="en-US" sz="2400" dirty="0"/>
              <a:t>Example of PII that must be removed:</a:t>
            </a:r>
          </a:p>
          <a:p>
            <a:pPr lvl="1"/>
            <a:r>
              <a:rPr lang="en-US" sz="2000" dirty="0"/>
              <a:t>Consumer history</a:t>
            </a:r>
          </a:p>
          <a:p>
            <a:pPr lvl="1"/>
            <a:r>
              <a:rPr lang="en-US" sz="2000" dirty="0"/>
              <a:t>Financial information</a:t>
            </a:r>
          </a:p>
          <a:p>
            <a:pPr lvl="1"/>
            <a:r>
              <a:rPr lang="en-US" sz="2000" dirty="0"/>
              <a:t>Health information that is protected</a:t>
            </a:r>
          </a:p>
          <a:p>
            <a:pPr marL="0" indent="0">
              <a:spcAft>
                <a:spcPts val="600"/>
              </a:spcAft>
              <a:buNone/>
            </a:pPr>
            <a:r>
              <a:rPr lang="en-US" sz="2400" dirty="0"/>
              <a:t>The government is limited as to how shared information may be used.  Permitted uses include certain cybersecurity purposes and responses to imminent threats or serious threats to a minor.</a:t>
            </a:r>
            <a:r>
              <a:rPr lang="en-US" sz="2400" baseline="30000" dirty="0"/>
              <a:t>14</a:t>
            </a:r>
          </a:p>
          <a:p>
            <a:pPr marL="0" indent="0">
              <a:spcAft>
                <a:spcPts val="600"/>
              </a:spcAft>
              <a:buNone/>
            </a:pPr>
            <a:r>
              <a:rPr lang="en-US" sz="2000" dirty="0"/>
              <a:t>The information that is shared can be used to prosecute cyber crimes and as evidence for other crimes.</a:t>
            </a:r>
          </a:p>
        </p:txBody>
      </p:sp>
      <p:sp>
        <p:nvSpPr>
          <p:cNvPr id="6" name="TextBox 5">
            <a:extLst>
              <a:ext uri="{FF2B5EF4-FFF2-40B4-BE49-F238E27FC236}">
                <a16:creationId xmlns:a16="http://schemas.microsoft.com/office/drawing/2014/main" xmlns="" id="{BC55AC40-ADA2-45CA-9F2D-937A07462C25}"/>
              </a:ext>
            </a:extLst>
          </p:cNvPr>
          <p:cNvSpPr txBox="1"/>
          <p:nvPr/>
        </p:nvSpPr>
        <p:spPr>
          <a:xfrm>
            <a:off x="365760" y="6524182"/>
            <a:ext cx="8233997" cy="246221"/>
          </a:xfrm>
          <a:prstGeom prst="rect">
            <a:avLst/>
          </a:prstGeom>
          <a:noFill/>
        </p:spPr>
        <p:txBody>
          <a:bodyPr wrap="square" rtlCol="0">
            <a:spAutoFit/>
          </a:bodyPr>
          <a:lstStyle/>
          <a:p>
            <a:r>
              <a:rPr lang="en-US" sz="1000" dirty="0">
                <a:latin typeface="+mn-lt"/>
              </a:rPr>
              <a:t>14. https://www.congress.gov/bill/114th-congress/senate-bill/754, CISA, Section 102-110</a:t>
            </a:r>
          </a:p>
        </p:txBody>
      </p:sp>
      <p:pic>
        <p:nvPicPr>
          <p:cNvPr id="4" name="Picture 3" descr="Image of abstract circles with binary numbers in the middle circle.">
            <a:extLst>
              <a:ext uri="{FF2B5EF4-FFF2-40B4-BE49-F238E27FC236}">
                <a16:creationId xmlns:a16="http://schemas.microsoft.com/office/drawing/2014/main" xmlns="" id="{F55E5BDD-A97E-4037-ADE9-E757CF3608D4}"/>
              </a:ext>
            </a:extLst>
          </p:cNvPr>
          <p:cNvPicPr>
            <a:picLocks noChangeAspect="1"/>
          </p:cNvPicPr>
          <p:nvPr/>
        </p:nvPicPr>
        <p:blipFill>
          <a:blip r:embed="rId2"/>
          <a:stretch>
            <a:fillRect/>
          </a:stretch>
        </p:blipFill>
        <p:spPr>
          <a:xfrm>
            <a:off x="6811201" y="333818"/>
            <a:ext cx="1741955" cy="1082751"/>
          </a:xfrm>
          <a:prstGeom prst="rect">
            <a:avLst/>
          </a:prstGeom>
        </p:spPr>
      </p:pic>
    </p:spTree>
    <p:extLst>
      <p:ext uri="{BB962C8B-B14F-4D97-AF65-F5344CB8AC3E}">
        <p14:creationId xmlns:p14="http://schemas.microsoft.com/office/powerpoint/2010/main" val="12098431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1F9BE7-B7AA-4DB4-8425-48DE71956D20}"/>
              </a:ext>
            </a:extLst>
          </p:cNvPr>
          <p:cNvSpPr>
            <a:spLocks noGrp="1"/>
          </p:cNvSpPr>
          <p:nvPr>
            <p:ph type="title"/>
          </p:nvPr>
        </p:nvSpPr>
        <p:spPr>
          <a:xfrm>
            <a:off x="478302" y="291993"/>
            <a:ext cx="7723163" cy="872831"/>
          </a:xfrm>
        </p:spPr>
        <p:txBody>
          <a:bodyPr/>
          <a:lstStyle/>
          <a:p>
            <a:r>
              <a:rPr lang="en-IE" dirty="0"/>
              <a:t>Key CISA Terminology</a:t>
            </a:r>
            <a:endParaRPr lang="en-US" dirty="0"/>
          </a:p>
        </p:txBody>
      </p:sp>
      <p:sp>
        <p:nvSpPr>
          <p:cNvPr id="3" name="Content Placeholder 2">
            <a:extLst>
              <a:ext uri="{FF2B5EF4-FFF2-40B4-BE49-F238E27FC236}">
                <a16:creationId xmlns:a16="http://schemas.microsoft.com/office/drawing/2014/main" xmlns="" id="{497CBDF8-B130-4DB7-A9C0-A3C72F13FE74}"/>
              </a:ext>
            </a:extLst>
          </p:cNvPr>
          <p:cNvSpPr>
            <a:spLocks noGrp="1"/>
          </p:cNvSpPr>
          <p:nvPr>
            <p:ph idx="1"/>
          </p:nvPr>
        </p:nvSpPr>
        <p:spPr>
          <a:xfrm>
            <a:off x="628650" y="1143391"/>
            <a:ext cx="7886700" cy="4351338"/>
          </a:xfrm>
        </p:spPr>
        <p:txBody>
          <a:bodyPr/>
          <a:lstStyle/>
          <a:p>
            <a:pPr marL="0" indent="0">
              <a:spcAft>
                <a:spcPts val="600"/>
              </a:spcAft>
              <a:buNone/>
            </a:pPr>
            <a:r>
              <a:rPr lang="en-US" sz="2400" dirty="0"/>
              <a:t>Automated Indicator Sharing (AIS) enable the exchange of cyber threat indicators between the Federal Government and the private sector.</a:t>
            </a:r>
          </a:p>
          <a:p>
            <a:pPr marL="0" indent="0">
              <a:spcAft>
                <a:spcPts val="600"/>
              </a:spcAft>
              <a:buNone/>
            </a:pPr>
            <a:r>
              <a:rPr lang="en-US" sz="2400" dirty="0"/>
              <a:t>Cyber Threat Indicators (CTIs) are information that is necessary to describe or identify a variety of listed threats</a:t>
            </a:r>
            <a:r>
              <a:rPr lang="en-US" sz="2400" baseline="30000" dirty="0"/>
              <a:t>15</a:t>
            </a:r>
            <a:endParaRPr lang="en-US" sz="2400" dirty="0"/>
          </a:p>
          <a:p>
            <a:pPr marL="0" indent="0">
              <a:spcAft>
                <a:spcPts val="600"/>
              </a:spcAft>
              <a:buNone/>
            </a:pPr>
            <a:r>
              <a:rPr lang="en-US" sz="2400" dirty="0"/>
              <a:t>Defensive Measures (DMs) are measures applied to an information system that detects, prevents, or diminishes a known or suspected cybersecurity threat or security vulnerability.</a:t>
            </a:r>
            <a:r>
              <a:rPr lang="en-US" sz="2400" baseline="30000" dirty="0"/>
              <a:t>16</a:t>
            </a:r>
            <a:endParaRPr lang="en-US" sz="2400" dirty="0"/>
          </a:p>
          <a:p>
            <a:pPr lvl="1">
              <a:spcBef>
                <a:spcPts val="0"/>
              </a:spcBef>
              <a:spcAft>
                <a:spcPts val="0"/>
              </a:spcAft>
            </a:pPr>
            <a:endParaRPr lang="en-US" sz="2000" dirty="0"/>
          </a:p>
        </p:txBody>
      </p:sp>
      <p:sp>
        <p:nvSpPr>
          <p:cNvPr id="5" name="TextBox 4">
            <a:extLst>
              <a:ext uri="{FF2B5EF4-FFF2-40B4-BE49-F238E27FC236}">
                <a16:creationId xmlns:a16="http://schemas.microsoft.com/office/drawing/2014/main" xmlns="" id="{EF0ADF33-5EB1-43D8-AB0B-90B3CF548F27}"/>
              </a:ext>
            </a:extLst>
          </p:cNvPr>
          <p:cNvSpPr txBox="1"/>
          <p:nvPr/>
        </p:nvSpPr>
        <p:spPr>
          <a:xfrm>
            <a:off x="478302" y="6346127"/>
            <a:ext cx="8342141" cy="553998"/>
          </a:xfrm>
          <a:prstGeom prst="rect">
            <a:avLst/>
          </a:prstGeom>
          <a:noFill/>
        </p:spPr>
        <p:txBody>
          <a:bodyPr wrap="square" rtlCol="0">
            <a:spAutoFit/>
          </a:bodyPr>
          <a:lstStyle/>
          <a:p>
            <a:r>
              <a:rPr lang="en-US" sz="1000" dirty="0">
                <a:latin typeface="+mn-lt"/>
              </a:rPr>
              <a:t>15. CISA, Section 102(6), https://corpgov.law.harvard.edu/2016/03/03/federal-guidance-on-the-cybersecurity-information-sharing-act-of-2015/</a:t>
            </a:r>
          </a:p>
          <a:p>
            <a:r>
              <a:rPr lang="en-US" sz="1000" dirty="0">
                <a:latin typeface="+mn-lt"/>
              </a:rPr>
              <a:t>16. CISA Section 102 (7)(A)</a:t>
            </a:r>
          </a:p>
          <a:p>
            <a:endParaRPr lang="en-US" sz="1000" dirty="0">
              <a:latin typeface="+mn-lt"/>
            </a:endParaRPr>
          </a:p>
        </p:txBody>
      </p:sp>
      <p:pic>
        <p:nvPicPr>
          <p:cNvPr id="4" name="Picture 3" descr="Image of a city connected by lights representing a network.">
            <a:extLst>
              <a:ext uri="{FF2B5EF4-FFF2-40B4-BE49-F238E27FC236}">
                <a16:creationId xmlns:a16="http://schemas.microsoft.com/office/drawing/2014/main" xmlns="" id="{2BFFE82C-F76A-42E4-A686-5C4BEA27DD1D}"/>
              </a:ext>
            </a:extLst>
          </p:cNvPr>
          <p:cNvPicPr>
            <a:picLocks noChangeAspect="1"/>
          </p:cNvPicPr>
          <p:nvPr/>
        </p:nvPicPr>
        <p:blipFill>
          <a:blip r:embed="rId2"/>
          <a:stretch>
            <a:fillRect/>
          </a:stretch>
        </p:blipFill>
        <p:spPr>
          <a:xfrm>
            <a:off x="2959821" y="4644183"/>
            <a:ext cx="2535039" cy="1506841"/>
          </a:xfrm>
          <a:prstGeom prst="rect">
            <a:avLst/>
          </a:prstGeom>
        </p:spPr>
      </p:pic>
    </p:spTree>
    <p:extLst>
      <p:ext uri="{BB962C8B-B14F-4D97-AF65-F5344CB8AC3E}">
        <p14:creationId xmlns:p14="http://schemas.microsoft.com/office/powerpoint/2010/main" val="25411971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17D4CF-2DC3-44C8-9674-E09F09360E09}"/>
              </a:ext>
            </a:extLst>
          </p:cNvPr>
          <p:cNvSpPr>
            <a:spLocks noGrp="1"/>
          </p:cNvSpPr>
          <p:nvPr>
            <p:ph type="title"/>
          </p:nvPr>
        </p:nvSpPr>
        <p:spPr/>
        <p:txBody>
          <a:bodyPr/>
          <a:lstStyle/>
          <a:p>
            <a:r>
              <a:rPr lang="en-US" dirty="0"/>
              <a:t>CISA Discussion</a:t>
            </a:r>
          </a:p>
        </p:txBody>
      </p:sp>
      <p:sp>
        <p:nvSpPr>
          <p:cNvPr id="3" name="Content Placeholder 2">
            <a:extLst>
              <a:ext uri="{FF2B5EF4-FFF2-40B4-BE49-F238E27FC236}">
                <a16:creationId xmlns:a16="http://schemas.microsoft.com/office/drawing/2014/main" xmlns="" id="{D6CB34CC-216A-429D-9032-D8A8C79CF96D}"/>
              </a:ext>
            </a:extLst>
          </p:cNvPr>
          <p:cNvSpPr>
            <a:spLocks noGrp="1"/>
          </p:cNvSpPr>
          <p:nvPr>
            <p:ph idx="1"/>
          </p:nvPr>
        </p:nvSpPr>
        <p:spPr>
          <a:xfrm>
            <a:off x="628650" y="1690689"/>
            <a:ext cx="7886700" cy="4351338"/>
          </a:xfrm>
        </p:spPr>
        <p:txBody>
          <a:bodyPr/>
          <a:lstStyle/>
          <a:p>
            <a:pPr marL="0" indent="0">
              <a:buNone/>
            </a:pPr>
            <a:r>
              <a:rPr lang="en-US" sz="2800" b="1" dirty="0"/>
              <a:t>Why is CISA an important tool for U.S. cybersecurity?</a:t>
            </a:r>
          </a:p>
          <a:p>
            <a:pPr marL="0" indent="0">
              <a:buNone/>
            </a:pPr>
            <a:endParaRPr lang="en-US" sz="2800" b="1" dirty="0"/>
          </a:p>
          <a:p>
            <a:pPr marL="0" indent="0">
              <a:buNone/>
            </a:pPr>
            <a:r>
              <a:rPr lang="en-US" sz="2800" b="1" dirty="0"/>
              <a:t>How does CISA aid in the prevention of cyber crimes?</a:t>
            </a:r>
          </a:p>
        </p:txBody>
      </p:sp>
      <p:pic>
        <p:nvPicPr>
          <p:cNvPr id="5" name="Picture 4" descr="Clipart of the word &quot;WHY&quot; filled in with question marks. ">
            <a:extLst>
              <a:ext uri="{FF2B5EF4-FFF2-40B4-BE49-F238E27FC236}">
                <a16:creationId xmlns:a16="http://schemas.microsoft.com/office/drawing/2014/main" xmlns="" id="{6F98EC05-68E3-4C99-82C3-939EB32B5836}"/>
              </a:ext>
            </a:extLst>
          </p:cNvPr>
          <p:cNvPicPr>
            <a:picLocks noChangeAspect="1"/>
          </p:cNvPicPr>
          <p:nvPr/>
        </p:nvPicPr>
        <p:blipFill>
          <a:blip r:embed="rId2"/>
          <a:stretch>
            <a:fillRect/>
          </a:stretch>
        </p:blipFill>
        <p:spPr>
          <a:xfrm>
            <a:off x="1220959" y="3617448"/>
            <a:ext cx="6477000" cy="3238500"/>
          </a:xfrm>
          <a:prstGeom prst="rect">
            <a:avLst/>
          </a:prstGeom>
        </p:spPr>
      </p:pic>
    </p:spTree>
    <p:extLst>
      <p:ext uri="{BB962C8B-B14F-4D97-AF65-F5344CB8AC3E}">
        <p14:creationId xmlns:p14="http://schemas.microsoft.com/office/powerpoint/2010/main" val="4137579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450165" y="406693"/>
            <a:ext cx="7886700" cy="1325563"/>
          </a:xfrm>
        </p:spPr>
        <p:txBody>
          <a:bodyPr/>
          <a:lstStyle/>
          <a:p>
            <a:pPr eaLnBrk="1" hangingPunct="1"/>
            <a:r>
              <a:rPr lang="en-US" dirty="0"/>
              <a:t>Lesson Outline: U.S. Statutory Framework</a:t>
            </a:r>
          </a:p>
        </p:txBody>
      </p:sp>
      <p:sp>
        <p:nvSpPr>
          <p:cNvPr id="14338" name="Content Placeholder 2"/>
          <p:cNvSpPr>
            <a:spLocks noGrp="1"/>
          </p:cNvSpPr>
          <p:nvPr>
            <p:ph idx="1"/>
          </p:nvPr>
        </p:nvSpPr>
        <p:spPr>
          <a:xfrm>
            <a:off x="450165" y="1496306"/>
            <a:ext cx="8243670" cy="4351338"/>
          </a:xfrm>
        </p:spPr>
        <p:txBody>
          <a:bodyPr/>
          <a:lstStyle/>
          <a:p>
            <a:pPr marL="457200" indent="-457200">
              <a:buFont typeface="+mj-lt"/>
              <a:buAutoNum type="arabicPeriod"/>
            </a:pPr>
            <a:r>
              <a:rPr lang="en-US" dirty="0"/>
              <a:t> </a:t>
            </a:r>
            <a:r>
              <a:rPr lang="en-US" sz="2400" dirty="0"/>
              <a:t>Existing Federal Statutory Scheme Prohibiting Cybercrimes:</a:t>
            </a:r>
          </a:p>
          <a:p>
            <a:pPr marL="800100" lvl="1" indent="-457200">
              <a:buFont typeface="+mj-lt"/>
              <a:buAutoNum type="alphaLcPeriod"/>
            </a:pPr>
            <a:r>
              <a:rPr lang="en-US" sz="2000" dirty="0"/>
              <a:t>Overview of Common Types of Unlawful Cyber Actions</a:t>
            </a:r>
          </a:p>
          <a:p>
            <a:pPr marL="800100" lvl="1" indent="-457200">
              <a:buFont typeface="+mj-lt"/>
              <a:buAutoNum type="alphaLcPeriod"/>
            </a:pPr>
            <a:r>
              <a:rPr lang="en-US" sz="2000" dirty="0"/>
              <a:t>Cybersecurity Information Sharing Act of 2015 (CISA)</a:t>
            </a:r>
          </a:p>
          <a:p>
            <a:pPr marL="800100" lvl="1" indent="-457200">
              <a:buFont typeface="+mj-lt"/>
              <a:buAutoNum type="alphaLcPeriod"/>
            </a:pPr>
            <a:r>
              <a:rPr lang="en-US" sz="2000" dirty="0"/>
              <a:t>Computer Fraud and Abuse Act, 18 U.S.C. § 1030, </a:t>
            </a:r>
            <a:r>
              <a:rPr lang="en-US" sz="2000" i="1" dirty="0"/>
              <a:t>et seq</a:t>
            </a:r>
            <a:r>
              <a:rPr lang="en-US" sz="2000" dirty="0"/>
              <a:t>. (CFAA)</a:t>
            </a:r>
          </a:p>
          <a:p>
            <a:pPr marL="1143000" lvl="2" indent="-457200">
              <a:buFont typeface="+mj-lt"/>
              <a:buAutoNum type="arabicPeriod"/>
            </a:pPr>
            <a:r>
              <a:rPr lang="en-US" sz="1800" dirty="0"/>
              <a:t>Extraterritorial jurisdiction</a:t>
            </a:r>
          </a:p>
          <a:p>
            <a:pPr marL="800100" lvl="1" indent="-457200">
              <a:buFont typeface="+mj-lt"/>
              <a:buAutoNum type="alphaLcPeriod"/>
            </a:pPr>
            <a:r>
              <a:rPr lang="en-US" sz="2000" dirty="0"/>
              <a:t>Economic Espionage, 18 U.S.C. § 1831 </a:t>
            </a:r>
          </a:p>
          <a:p>
            <a:pPr marL="800100" lvl="1" indent="-457200">
              <a:buFont typeface="+mj-lt"/>
              <a:buAutoNum type="alphaLcPeriod"/>
            </a:pPr>
            <a:r>
              <a:rPr lang="en-US" sz="2000" dirty="0"/>
              <a:t>Electronic Communications Privacy Act (ECPA), 18 U.S.C. § 2510, </a:t>
            </a:r>
            <a:r>
              <a:rPr lang="en-US" sz="2000" i="1" dirty="0"/>
              <a:t>et seq</a:t>
            </a:r>
            <a:r>
              <a:rPr lang="en-US" sz="2000" dirty="0"/>
              <a:t>.</a:t>
            </a:r>
          </a:p>
          <a:p>
            <a:pPr marL="800100" lvl="1" indent="-457200">
              <a:buFont typeface="+mj-lt"/>
              <a:buAutoNum type="alphaLcPeriod"/>
            </a:pPr>
            <a:r>
              <a:rPr lang="en-US" sz="2000" dirty="0"/>
              <a:t>Stored Communications Act (SCA), 18 U.S.C. § 2701, </a:t>
            </a:r>
            <a:r>
              <a:rPr lang="en-US" sz="2000" i="1" dirty="0"/>
              <a:t>et seq</a:t>
            </a:r>
            <a:r>
              <a:rPr lang="en-US" sz="2000" dirty="0"/>
              <a:t>.</a:t>
            </a:r>
          </a:p>
          <a:p>
            <a:pPr marL="800100" lvl="1" indent="-457200">
              <a:buFont typeface="+mj-lt"/>
              <a:buAutoNum type="alphaLcPeriod"/>
            </a:pPr>
            <a:r>
              <a:rPr lang="en-US" sz="2000" dirty="0"/>
              <a:t>Communications Assistance for Law Enforcement Act (CALEA), § 47 USC 1001</a:t>
            </a:r>
            <a:r>
              <a:rPr lang="en-US" sz="2000" i="1" dirty="0"/>
              <a:t> et seq</a:t>
            </a:r>
            <a:r>
              <a:rPr lang="en-US" sz="2000" dirty="0"/>
              <a:t>.</a:t>
            </a:r>
          </a:p>
          <a:p>
            <a:pPr marL="800100" lvl="1" indent="-457200">
              <a:buFont typeface="+mj-lt"/>
              <a:buAutoNum type="alphaLcPeriod"/>
            </a:pPr>
            <a:r>
              <a:rPr lang="en-US" sz="2000" dirty="0"/>
              <a:t>USA PATRIOT Act</a:t>
            </a:r>
          </a:p>
          <a:p>
            <a:pPr marL="800100" lvl="1" indent="-457200">
              <a:buFont typeface="+mj-lt"/>
              <a:buAutoNum type="alphaLcPeriod"/>
            </a:pPr>
            <a:r>
              <a:rPr lang="en-US" sz="2000" dirty="0"/>
              <a:t>Foreign Intelligence Surveillance Act (FISA), 50 U.S.C. § 1801, </a:t>
            </a:r>
            <a:r>
              <a:rPr lang="en-US" sz="2000" i="1" dirty="0"/>
              <a:t>et seq</a:t>
            </a:r>
            <a:endParaRPr lang="en-US" sz="2000" dirty="0"/>
          </a:p>
        </p:txBody>
      </p:sp>
      <p:pic>
        <p:nvPicPr>
          <p:cNvPr id="3" name="Picture 2" descr="Clipart of the scales of justice">
            <a:extLst>
              <a:ext uri="{FF2B5EF4-FFF2-40B4-BE49-F238E27FC236}">
                <a16:creationId xmlns:a16="http://schemas.microsoft.com/office/drawing/2014/main" xmlns="" id="{4504282E-684E-441E-AB5D-3A8C08B55DAE}"/>
              </a:ext>
            </a:extLst>
          </p:cNvPr>
          <p:cNvPicPr>
            <a:picLocks noChangeAspect="1"/>
          </p:cNvPicPr>
          <p:nvPr/>
        </p:nvPicPr>
        <p:blipFill>
          <a:blip r:embed="rId3"/>
          <a:stretch>
            <a:fillRect/>
          </a:stretch>
        </p:blipFill>
        <p:spPr>
          <a:xfrm>
            <a:off x="7627898" y="350777"/>
            <a:ext cx="1206174" cy="1145529"/>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3: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Computer Fraud &amp; Abuse Act (CFAA)</a:t>
            </a:r>
          </a:p>
        </p:txBody>
      </p:sp>
      <p:pic>
        <p:nvPicPr>
          <p:cNvPr id="3" name="Picture 2" descr="Clipart of someone at a laptop.  The screen says &quot;Fraud Alert.&quot;">
            <a:extLst>
              <a:ext uri="{FF2B5EF4-FFF2-40B4-BE49-F238E27FC236}">
                <a16:creationId xmlns:a16="http://schemas.microsoft.com/office/drawing/2014/main" xmlns="" id="{3324D168-C259-4212-9D59-903406F7F8F8}"/>
              </a:ext>
            </a:extLst>
          </p:cNvPr>
          <p:cNvPicPr>
            <a:picLocks noChangeAspect="1"/>
          </p:cNvPicPr>
          <p:nvPr/>
        </p:nvPicPr>
        <p:blipFill>
          <a:blip r:embed="rId2"/>
          <a:stretch>
            <a:fillRect/>
          </a:stretch>
        </p:blipFill>
        <p:spPr>
          <a:xfrm>
            <a:off x="3741420" y="1990691"/>
            <a:ext cx="4122420" cy="2571785"/>
          </a:xfrm>
          <a:prstGeom prst="rect">
            <a:avLst/>
          </a:prstGeom>
        </p:spPr>
      </p:pic>
    </p:spTree>
    <p:extLst>
      <p:ext uri="{BB962C8B-B14F-4D97-AF65-F5344CB8AC3E}">
        <p14:creationId xmlns:p14="http://schemas.microsoft.com/office/powerpoint/2010/main" val="3928308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0AEAC5D5-88D4-4113-8924-3101BC201587}"/>
              </a:ext>
            </a:extLst>
          </p:cNvPr>
          <p:cNvSpPr>
            <a:spLocks noGrp="1"/>
          </p:cNvSpPr>
          <p:nvPr>
            <p:ph type="title"/>
          </p:nvPr>
        </p:nvSpPr>
        <p:spPr>
          <a:xfrm>
            <a:off x="628650" y="55635"/>
            <a:ext cx="7886700" cy="1325563"/>
          </a:xfrm>
        </p:spPr>
        <p:txBody>
          <a:bodyPr/>
          <a:lstStyle/>
          <a:p>
            <a:r>
              <a:rPr lang="en-US" dirty="0"/>
              <a:t>The Computer Fraud &amp; Abuse Act</a:t>
            </a:r>
            <a:r>
              <a:rPr lang="en-US" baseline="30000" dirty="0"/>
              <a:t>17</a:t>
            </a:r>
            <a:r>
              <a:rPr lang="en-US" dirty="0"/>
              <a:t> (CFAA)</a:t>
            </a:r>
          </a:p>
        </p:txBody>
      </p:sp>
      <p:sp>
        <p:nvSpPr>
          <p:cNvPr id="5" name="Content Placeholder 4">
            <a:extLst>
              <a:ext uri="{FF2B5EF4-FFF2-40B4-BE49-F238E27FC236}">
                <a16:creationId xmlns:a16="http://schemas.microsoft.com/office/drawing/2014/main" xmlns="" id="{0FE64D28-B2A9-4CC4-9876-9E6C2DA05139}"/>
              </a:ext>
            </a:extLst>
          </p:cNvPr>
          <p:cNvSpPr>
            <a:spLocks noGrp="1"/>
          </p:cNvSpPr>
          <p:nvPr>
            <p:ph idx="1"/>
          </p:nvPr>
        </p:nvSpPr>
        <p:spPr>
          <a:xfrm>
            <a:off x="628650" y="1206650"/>
            <a:ext cx="7886700" cy="4351338"/>
          </a:xfrm>
        </p:spPr>
        <p:txBody>
          <a:bodyPr/>
          <a:lstStyle/>
          <a:p>
            <a:pPr marL="0" indent="0">
              <a:spcAft>
                <a:spcPts val="600"/>
              </a:spcAft>
              <a:buNone/>
            </a:pPr>
            <a:r>
              <a:rPr lang="en-US" sz="2400" dirty="0"/>
              <a:t>The CFAA was enacted to expand existing criminal laws to address a growing concern about computer related crimes.</a:t>
            </a:r>
          </a:p>
          <a:p>
            <a:pPr marL="0" indent="0">
              <a:spcAft>
                <a:spcPts val="600"/>
              </a:spcAft>
              <a:buNone/>
            </a:pPr>
            <a:r>
              <a:rPr lang="en-US" sz="2400" dirty="0"/>
              <a:t>The CFAA is a federal anti-hacking statute that prohibits intentionally accessing a </a:t>
            </a:r>
            <a:r>
              <a:rPr lang="en-US" sz="2400" b="1" u="sng" dirty="0"/>
              <a:t>protected computer without authorization or in excess of authorization</a:t>
            </a:r>
            <a:r>
              <a:rPr lang="en-US" sz="2400" u="sng" dirty="0"/>
              <a:t>. </a:t>
            </a:r>
          </a:p>
          <a:p>
            <a:pPr marL="0" indent="0">
              <a:spcAft>
                <a:spcPts val="600"/>
              </a:spcAft>
              <a:buNone/>
            </a:pPr>
            <a:r>
              <a:rPr lang="en-US" sz="2400" dirty="0"/>
              <a:t>However, the statute fails to define what “without authorization” means, which has created some confusion in the court system.</a:t>
            </a:r>
          </a:p>
          <a:p>
            <a:pPr marL="0" indent="0">
              <a:spcAft>
                <a:spcPts val="600"/>
              </a:spcAft>
              <a:buNone/>
            </a:pPr>
            <a:r>
              <a:rPr lang="en-US" sz="2400" dirty="0"/>
              <a:t>Any person who suffers damage or loss caused by a violation the CFAA can sue for compensatory damages and or equitable relief.</a:t>
            </a:r>
          </a:p>
          <a:p>
            <a:pPr marL="0" indent="0">
              <a:buNone/>
            </a:pPr>
            <a:r>
              <a:rPr lang="en-US" sz="2400" dirty="0"/>
              <a:t>The CFAA has a two-year statute of limitations, and provides both a civil and criminal cause for legal action.</a:t>
            </a:r>
          </a:p>
          <a:p>
            <a:pPr marL="342900" indent="-342900">
              <a:spcAft>
                <a:spcPts val="600"/>
              </a:spcAft>
              <a:buFont typeface="Arial" panose="020B0604020202020204" pitchFamily="34" charset="0"/>
              <a:buChar char="•"/>
            </a:pPr>
            <a:endParaRPr lang="en-US" sz="2400" dirty="0"/>
          </a:p>
        </p:txBody>
      </p:sp>
      <p:sp>
        <p:nvSpPr>
          <p:cNvPr id="2" name="TextBox 1">
            <a:extLst>
              <a:ext uri="{FF2B5EF4-FFF2-40B4-BE49-F238E27FC236}">
                <a16:creationId xmlns:a16="http://schemas.microsoft.com/office/drawing/2014/main" xmlns="" id="{6DCFD075-CF27-4961-9FE6-9F73F3244AF0}"/>
              </a:ext>
            </a:extLst>
          </p:cNvPr>
          <p:cNvSpPr txBox="1"/>
          <p:nvPr/>
        </p:nvSpPr>
        <p:spPr>
          <a:xfrm>
            <a:off x="393895" y="6342690"/>
            <a:ext cx="8595360" cy="400110"/>
          </a:xfrm>
          <a:prstGeom prst="rect">
            <a:avLst/>
          </a:prstGeom>
          <a:noFill/>
        </p:spPr>
        <p:txBody>
          <a:bodyPr wrap="square" rtlCol="0">
            <a:spAutoFit/>
          </a:bodyPr>
          <a:lstStyle/>
          <a:p>
            <a:r>
              <a:rPr lang="en-US" sz="1000" dirty="0">
                <a:latin typeface="+mn-lt"/>
              </a:rPr>
              <a:t>17. 18 U.S.C. § 1030, et seq.</a:t>
            </a:r>
          </a:p>
          <a:p>
            <a:endParaRPr lang="en-US" sz="1000" dirty="0">
              <a:latin typeface="+mn-lt"/>
            </a:endParaRPr>
          </a:p>
        </p:txBody>
      </p:sp>
    </p:spTree>
    <p:extLst>
      <p:ext uri="{BB962C8B-B14F-4D97-AF65-F5344CB8AC3E}">
        <p14:creationId xmlns:p14="http://schemas.microsoft.com/office/powerpoint/2010/main" val="35902001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082B67A5-4C7D-44C7-A361-0A85928DDF19}"/>
              </a:ext>
            </a:extLst>
          </p:cNvPr>
          <p:cNvSpPr>
            <a:spLocks noGrp="1"/>
          </p:cNvSpPr>
          <p:nvPr>
            <p:ph type="title"/>
          </p:nvPr>
        </p:nvSpPr>
        <p:spPr/>
        <p:txBody>
          <a:bodyPr/>
          <a:lstStyle/>
          <a:p>
            <a:r>
              <a:rPr lang="en-US" dirty="0"/>
              <a:t>CFAA: What is a Protected Computer?</a:t>
            </a:r>
            <a:br>
              <a:rPr lang="en-US" dirty="0"/>
            </a:br>
            <a:endParaRPr lang="en-US" dirty="0"/>
          </a:p>
        </p:txBody>
      </p:sp>
      <p:sp>
        <p:nvSpPr>
          <p:cNvPr id="5" name="Content Placeholder 4">
            <a:extLst>
              <a:ext uri="{FF2B5EF4-FFF2-40B4-BE49-F238E27FC236}">
                <a16:creationId xmlns:a16="http://schemas.microsoft.com/office/drawing/2014/main" xmlns="" id="{BCC51D03-DDEC-415F-9564-171FBFF1FD20}"/>
              </a:ext>
            </a:extLst>
          </p:cNvPr>
          <p:cNvSpPr>
            <a:spLocks noGrp="1"/>
          </p:cNvSpPr>
          <p:nvPr>
            <p:ph idx="1"/>
          </p:nvPr>
        </p:nvSpPr>
        <p:spPr>
          <a:xfrm>
            <a:off x="628648" y="1445797"/>
            <a:ext cx="7886700" cy="4351338"/>
          </a:xfrm>
        </p:spPr>
        <p:txBody>
          <a:bodyPr/>
          <a:lstStyle/>
          <a:p>
            <a:pPr indent="0">
              <a:buNone/>
            </a:pPr>
            <a:r>
              <a:rPr lang="en-US" sz="2400" dirty="0"/>
              <a:t>CFAA’s protections apply to any “protected computer.”</a:t>
            </a:r>
          </a:p>
          <a:p>
            <a:pPr indent="0">
              <a:buNone/>
            </a:pPr>
            <a:r>
              <a:rPr lang="en-US" sz="2000" dirty="0"/>
              <a:t>What is a protected computer under the meaning of the statute? Think back to our introductory lesson on Bloomberg’s Taxonomy. How is a protected computer defined? What device qualifies as a protected computer?</a:t>
            </a:r>
          </a:p>
          <a:p>
            <a:pPr indent="0">
              <a:buNone/>
            </a:pPr>
            <a:r>
              <a:rPr lang="en-US" sz="2000" dirty="0"/>
              <a:t>As defined in the statute, a “protected computer” is any device “used in or affecting interstate or foreign commerce or communication ....”</a:t>
            </a:r>
            <a:r>
              <a:rPr lang="en-US" sz="2000" baseline="30000" dirty="0"/>
              <a:t>18 </a:t>
            </a:r>
            <a:endParaRPr lang="en-US" sz="2000" dirty="0"/>
          </a:p>
          <a:p>
            <a:pPr indent="0">
              <a:buNone/>
            </a:pPr>
            <a:r>
              <a:rPr lang="en-US" sz="2000" dirty="0"/>
              <a:t>So how is a device used in “interstate commerce?” The statute says a computer qualifies as a “protected computer” if it is connected to the internet and engages in interstate communications.</a:t>
            </a:r>
            <a:r>
              <a:rPr lang="en-US" sz="2000" baseline="30000" dirty="0"/>
              <a:t>19</a:t>
            </a:r>
            <a:endParaRPr lang="en-US" sz="2000" baseline="300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dirty="0"/>
              <a:t>CONCLUSION: If a device can connect to internet, whether through other systems (such as a desktop using a LAN) or on its own, it qualifies as a protected computer.</a:t>
            </a:r>
          </a:p>
        </p:txBody>
      </p:sp>
      <p:sp>
        <p:nvSpPr>
          <p:cNvPr id="7" name="TextBox 6">
            <a:extLst>
              <a:ext uri="{FF2B5EF4-FFF2-40B4-BE49-F238E27FC236}">
                <a16:creationId xmlns:a16="http://schemas.microsoft.com/office/drawing/2014/main" xmlns="" id="{56A107FA-A0C8-4A3E-A0B5-7661204007F3}"/>
              </a:ext>
            </a:extLst>
          </p:cNvPr>
          <p:cNvSpPr txBox="1"/>
          <p:nvPr/>
        </p:nvSpPr>
        <p:spPr>
          <a:xfrm>
            <a:off x="407963" y="6133514"/>
            <a:ext cx="8495405" cy="553998"/>
          </a:xfrm>
          <a:prstGeom prst="rect">
            <a:avLst/>
          </a:prstGeom>
          <a:noFill/>
        </p:spPr>
        <p:txBody>
          <a:bodyPr wrap="square" rtlCol="0">
            <a:spAutoFit/>
          </a:bodyPr>
          <a:lstStyle/>
          <a:p>
            <a:r>
              <a:rPr lang="en-US" sz="1000" dirty="0">
                <a:latin typeface="+mn-lt"/>
              </a:rPr>
              <a:t>18. 18 U.S.C. § 1030(e)(2)(B)</a:t>
            </a:r>
          </a:p>
          <a:p>
            <a:r>
              <a:rPr lang="en-US" sz="1000" dirty="0">
                <a:latin typeface="+mn-lt"/>
              </a:rPr>
              <a:t>19. See, e.g., </a:t>
            </a:r>
            <a:r>
              <a:rPr lang="en-US" sz="1000" i="1" dirty="0">
                <a:latin typeface="+mn-lt"/>
              </a:rPr>
              <a:t>United States v. Trotter</a:t>
            </a:r>
            <a:r>
              <a:rPr lang="en-US" sz="1000" dirty="0">
                <a:latin typeface="+mn-lt"/>
              </a:rPr>
              <a:t>, 478 F.3d 918, 921 (8th Cir. 2007) (finding that computer network subject to attack was a “protected computer” for CFAA purposes because it was connected to the internet and used for interstate communications).</a:t>
            </a:r>
          </a:p>
        </p:txBody>
      </p:sp>
      <p:pic>
        <p:nvPicPr>
          <p:cNvPr id="6" name="Picture 5" descr="Image of a laptop computer screen.">
            <a:extLst>
              <a:ext uri="{FF2B5EF4-FFF2-40B4-BE49-F238E27FC236}">
                <a16:creationId xmlns:a16="http://schemas.microsoft.com/office/drawing/2014/main" xmlns="" id="{7276AC94-C6D9-4E21-936A-31EF624AE178}"/>
              </a:ext>
            </a:extLst>
          </p:cNvPr>
          <p:cNvPicPr>
            <a:picLocks noChangeAspect="1"/>
          </p:cNvPicPr>
          <p:nvPr/>
        </p:nvPicPr>
        <p:blipFill>
          <a:blip r:embed="rId2"/>
          <a:stretch>
            <a:fillRect/>
          </a:stretch>
        </p:blipFill>
        <p:spPr>
          <a:xfrm>
            <a:off x="7157545" y="0"/>
            <a:ext cx="1986455" cy="1324303"/>
          </a:xfrm>
          <a:prstGeom prst="rect">
            <a:avLst/>
          </a:prstGeom>
          <a:ln>
            <a:solidFill>
              <a:schemeClr val="accent1"/>
            </a:solidFill>
          </a:ln>
        </p:spPr>
      </p:pic>
    </p:spTree>
    <p:extLst>
      <p:ext uri="{BB962C8B-B14F-4D97-AF65-F5344CB8AC3E}">
        <p14:creationId xmlns:p14="http://schemas.microsoft.com/office/powerpoint/2010/main" val="42053623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561E92-56E8-4B5A-A255-BB5D2EF7E742}"/>
              </a:ext>
            </a:extLst>
          </p:cNvPr>
          <p:cNvSpPr>
            <a:spLocks noGrp="1"/>
          </p:cNvSpPr>
          <p:nvPr>
            <p:ph type="title"/>
          </p:nvPr>
        </p:nvSpPr>
        <p:spPr>
          <a:xfrm>
            <a:off x="628650" y="548452"/>
            <a:ext cx="7886700" cy="1325563"/>
          </a:xfrm>
        </p:spPr>
        <p:txBody>
          <a:bodyPr/>
          <a:lstStyle/>
          <a:p>
            <a:r>
              <a:rPr lang="en-US" dirty="0"/>
              <a:t>CFAA “Access”  &amp; “Damages”</a:t>
            </a:r>
          </a:p>
        </p:txBody>
      </p:sp>
      <p:sp>
        <p:nvSpPr>
          <p:cNvPr id="3" name="Content Placeholder 2">
            <a:extLst>
              <a:ext uri="{FF2B5EF4-FFF2-40B4-BE49-F238E27FC236}">
                <a16:creationId xmlns:a16="http://schemas.microsoft.com/office/drawing/2014/main" xmlns="" id="{C8C5D0FF-9D22-4805-BE84-936BD966C01D}"/>
              </a:ext>
            </a:extLst>
          </p:cNvPr>
          <p:cNvSpPr>
            <a:spLocks noGrp="1"/>
          </p:cNvSpPr>
          <p:nvPr>
            <p:ph idx="1"/>
          </p:nvPr>
        </p:nvSpPr>
        <p:spPr>
          <a:xfrm>
            <a:off x="628650" y="1755079"/>
            <a:ext cx="7886700" cy="3344460"/>
          </a:xfrm>
        </p:spPr>
        <p:txBody>
          <a:bodyPr/>
          <a:lstStyle/>
          <a:p>
            <a:pPr marL="0" indent="0">
              <a:buNone/>
            </a:pPr>
            <a:r>
              <a:rPr lang="en-US" sz="2400" dirty="0">
                <a:solidFill>
                  <a:prstClr val="black"/>
                </a:solidFill>
                <a:ea typeface="Calibri" panose="020F0502020204030204" pitchFamily="34" charset="0"/>
                <a:cs typeface="Times New Roman" panose="02020603050405020304" pitchFamily="18" charset="0"/>
              </a:rPr>
              <a:t>“Access without authorization” means someone does not have permission to use a system.  It is usually done by an outside hacker and is usually subject to criminal prosecution.</a:t>
            </a:r>
            <a:endParaRPr lang="en-US" sz="2400" baseline="30000" dirty="0">
              <a:solidFill>
                <a:prstClr val="black"/>
              </a:solidFill>
              <a:ea typeface="Calibri" panose="020F0502020204030204" pitchFamily="34" charset="0"/>
              <a:cs typeface="Times New Roman" panose="02020603050405020304" pitchFamily="18" charset="0"/>
            </a:endParaRPr>
          </a:p>
          <a:p>
            <a:pPr marL="0" indent="0">
              <a:buNone/>
            </a:pPr>
            <a:r>
              <a:rPr lang="en-US" sz="2400" dirty="0">
                <a:solidFill>
                  <a:prstClr val="black"/>
                </a:solidFill>
                <a:ea typeface="Calibri" panose="020F0502020204030204" pitchFamily="34" charset="0"/>
                <a:cs typeface="Times New Roman" panose="02020603050405020304" pitchFamily="18" charset="0"/>
              </a:rPr>
              <a:t>“Access exceeding authorization” means someone has permission to use a system, but uses the system in a way that is not permitted. This is typically a problem with an insider and usually falls under civil liability.</a:t>
            </a:r>
            <a:r>
              <a:rPr lang="en-US" sz="2400" baseline="30000" dirty="0">
                <a:solidFill>
                  <a:prstClr val="black"/>
                </a:solidFill>
                <a:ea typeface="Calibri" panose="020F0502020204030204" pitchFamily="34" charset="0"/>
                <a:cs typeface="Times New Roman" panose="02020603050405020304" pitchFamily="18" charset="0"/>
              </a:rPr>
              <a:t>20</a:t>
            </a:r>
          </a:p>
          <a:p>
            <a:pPr marL="0" indent="0">
              <a:buNone/>
            </a:pPr>
            <a:endParaRPr lang="en-US" sz="1050" dirty="0"/>
          </a:p>
          <a:p>
            <a:pPr marL="0" indent="0">
              <a:buNone/>
            </a:pPr>
            <a:r>
              <a:rPr lang="en-US" sz="2400" dirty="0"/>
              <a:t>Damages are broadly defined under CFAA</a:t>
            </a:r>
            <a:r>
              <a:rPr lang="en-US" sz="2400" baseline="30000" dirty="0"/>
              <a:t>21</a:t>
            </a:r>
            <a:r>
              <a:rPr lang="en-US" sz="2400" dirty="0"/>
              <a:t> and may include:</a:t>
            </a:r>
          </a:p>
          <a:p>
            <a:pPr marL="800100" lvl="1" indent="-342900">
              <a:buFont typeface="Arial" panose="020B0604020202020204" pitchFamily="34" charset="0"/>
              <a:buChar char="•"/>
            </a:pPr>
            <a:r>
              <a:rPr lang="en-US" sz="2000" dirty="0"/>
              <a:t>expenses associated with being forced to investigate the unauthorized access and abuse of computers </a:t>
            </a:r>
          </a:p>
          <a:p>
            <a:pPr marL="800100" lvl="1" indent="-342900">
              <a:buFont typeface="Arial" panose="020B0604020202020204" pitchFamily="34" charset="0"/>
              <a:buChar char="•"/>
            </a:pPr>
            <a:r>
              <a:rPr lang="en-US" sz="2000" dirty="0"/>
              <a:t>costs associated with defending against unlawful access</a:t>
            </a:r>
          </a:p>
          <a:p>
            <a:pPr marL="800100" lvl="1" indent="-342900">
              <a:buFont typeface="Arial" panose="020B0604020202020204" pitchFamily="34" charset="0"/>
              <a:buChar char="•"/>
            </a:pPr>
            <a:r>
              <a:rPr lang="en-US" sz="2000" dirty="0"/>
              <a:t>costs associated with responding to the violation</a:t>
            </a:r>
          </a:p>
        </p:txBody>
      </p:sp>
      <p:sp>
        <p:nvSpPr>
          <p:cNvPr id="5" name="TextBox 4">
            <a:extLst>
              <a:ext uri="{FF2B5EF4-FFF2-40B4-BE49-F238E27FC236}">
                <a16:creationId xmlns:a16="http://schemas.microsoft.com/office/drawing/2014/main" xmlns="" id="{BACA8FED-89F7-48E0-A913-653F09C3CD5D}"/>
              </a:ext>
            </a:extLst>
          </p:cNvPr>
          <p:cNvSpPr txBox="1"/>
          <p:nvPr/>
        </p:nvSpPr>
        <p:spPr>
          <a:xfrm>
            <a:off x="628650" y="6306166"/>
            <a:ext cx="7484012" cy="400110"/>
          </a:xfrm>
          <a:prstGeom prst="rect">
            <a:avLst/>
          </a:prstGeom>
          <a:noFill/>
        </p:spPr>
        <p:txBody>
          <a:bodyPr wrap="square" rtlCol="0">
            <a:spAutoFit/>
          </a:bodyPr>
          <a:lstStyle/>
          <a:p>
            <a:r>
              <a:rPr lang="en-US" sz="1000" dirty="0">
                <a:latin typeface="+mn-lt"/>
              </a:rPr>
              <a:t>20. 18 U.S.C.A. § 1030(e)(6)</a:t>
            </a:r>
          </a:p>
          <a:p>
            <a:r>
              <a:rPr lang="en-US" sz="1000" dirty="0">
                <a:latin typeface="+mn-lt"/>
              </a:rPr>
              <a:t>21. 18 U.S.C.A. § 1030(e)(8)</a:t>
            </a:r>
          </a:p>
        </p:txBody>
      </p:sp>
      <p:pic>
        <p:nvPicPr>
          <p:cNvPr id="4" name="Picture 3" descr="Clipart of money">
            <a:extLst>
              <a:ext uri="{FF2B5EF4-FFF2-40B4-BE49-F238E27FC236}">
                <a16:creationId xmlns:a16="http://schemas.microsoft.com/office/drawing/2014/main" xmlns="" id="{9CC0BA86-3B71-4F88-912A-2FB4824A216F}"/>
              </a:ext>
            </a:extLst>
          </p:cNvPr>
          <p:cNvPicPr>
            <a:picLocks noChangeAspect="1"/>
          </p:cNvPicPr>
          <p:nvPr/>
        </p:nvPicPr>
        <p:blipFill>
          <a:blip r:embed="rId2"/>
          <a:stretch>
            <a:fillRect/>
          </a:stretch>
        </p:blipFill>
        <p:spPr>
          <a:xfrm>
            <a:off x="6553325" y="208453"/>
            <a:ext cx="2056103" cy="1546626"/>
          </a:xfrm>
          <a:prstGeom prst="rect">
            <a:avLst/>
          </a:prstGeom>
        </p:spPr>
      </p:pic>
    </p:spTree>
    <p:extLst>
      <p:ext uri="{BB962C8B-B14F-4D97-AF65-F5344CB8AC3E}">
        <p14:creationId xmlns:p14="http://schemas.microsoft.com/office/powerpoint/2010/main" val="3278197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CFAA &amp; Extraterritorial Jurisdiction</a:t>
            </a:r>
          </a:p>
        </p:txBody>
      </p:sp>
      <p:sp>
        <p:nvSpPr>
          <p:cNvPr id="3" name="Content Placeholder 2"/>
          <p:cNvSpPr>
            <a:spLocks noGrp="1"/>
          </p:cNvSpPr>
          <p:nvPr>
            <p:ph idx="1"/>
          </p:nvPr>
        </p:nvSpPr>
        <p:spPr>
          <a:xfrm>
            <a:off x="628650" y="1637621"/>
            <a:ext cx="7886700" cy="4554378"/>
          </a:xfrm>
        </p:spPr>
        <p:txBody>
          <a:bodyPr>
            <a:normAutofit fontScale="92500" lnSpcReduction="10000"/>
          </a:bodyPr>
          <a:lstStyle/>
          <a:p>
            <a:pPr marL="0" indent="0">
              <a:spcAft>
                <a:spcPts val="600"/>
              </a:spcAft>
              <a:buNone/>
            </a:pPr>
            <a:r>
              <a:rPr lang="en-US" sz="2400" dirty="0"/>
              <a:t>In 2001, the District Court of Connecticut determined that the CFAA section prohibiting unauthorized computer access to defraud, applied to a hacker in Russia who gained unauthorized access to “protected computers” in the U.S.</a:t>
            </a:r>
            <a:r>
              <a:rPr lang="en-US" sz="2400" baseline="30000" dirty="0"/>
              <a:t>25</a:t>
            </a:r>
          </a:p>
          <a:p>
            <a:pPr marL="0" indent="0">
              <a:spcAft>
                <a:spcPts val="600"/>
              </a:spcAft>
              <a:buNone/>
            </a:pPr>
            <a:r>
              <a:rPr lang="en-US" sz="2400" dirty="0"/>
              <a:t>The Court based came to that determination because the CFAA uses the key terms “interstate or foreign commerce or communication,” to apply to computers. By using both the words “interstate” and “foreign”, Congress intended the CFAA to apply both within the United States and abroad.</a:t>
            </a:r>
          </a:p>
          <a:p>
            <a:pPr marL="0" indent="0">
              <a:spcAft>
                <a:spcPts val="600"/>
              </a:spcAft>
              <a:buNone/>
            </a:pPr>
            <a:r>
              <a:rPr lang="en-US" sz="2400" dirty="0"/>
              <a:t>In 2001 via the Patriot Act, Congress amended the definition of a CFAA “protected computer” to </a:t>
            </a:r>
            <a:r>
              <a:rPr lang="en-US" sz="2400" b="1" dirty="0"/>
              <a:t>include “a computer located outside the United States that is used in a manner that affects interstate or foreign commerce or communication of the United States</a:t>
            </a:r>
            <a:r>
              <a:rPr lang="en-US" sz="2400" dirty="0"/>
              <a:t>.”</a:t>
            </a:r>
            <a:r>
              <a:rPr lang="en-US" sz="2400" baseline="30000" dirty="0"/>
              <a:t>26</a:t>
            </a:r>
          </a:p>
          <a:p>
            <a:pPr marL="0" indent="0">
              <a:buNone/>
            </a:pPr>
            <a:endParaRPr lang="en-US" sz="2400" baseline="30000" dirty="0"/>
          </a:p>
          <a:p>
            <a:pPr marL="0" indent="0">
              <a:buNone/>
            </a:pPr>
            <a:endParaRPr lang="en-US" sz="2400" baseline="30000" dirty="0"/>
          </a:p>
          <a:p>
            <a:endParaRPr lang="en-US" dirty="0"/>
          </a:p>
        </p:txBody>
      </p:sp>
      <p:sp>
        <p:nvSpPr>
          <p:cNvPr id="4" name="TextBox 3">
            <a:extLst>
              <a:ext uri="{FF2B5EF4-FFF2-40B4-BE49-F238E27FC236}">
                <a16:creationId xmlns:a16="http://schemas.microsoft.com/office/drawing/2014/main" xmlns="" id="{9B772D07-41EB-4443-A6AC-84C6A01DC7FF}"/>
              </a:ext>
            </a:extLst>
          </p:cNvPr>
          <p:cNvSpPr txBox="1"/>
          <p:nvPr/>
        </p:nvSpPr>
        <p:spPr>
          <a:xfrm>
            <a:off x="628650" y="6110795"/>
            <a:ext cx="8149590" cy="553998"/>
          </a:xfrm>
          <a:prstGeom prst="rect">
            <a:avLst/>
          </a:prstGeom>
          <a:noFill/>
        </p:spPr>
        <p:txBody>
          <a:bodyPr wrap="square" rtlCol="0">
            <a:spAutoFit/>
          </a:bodyPr>
          <a:lstStyle/>
          <a:p>
            <a:r>
              <a:rPr lang="en-US" sz="1000" dirty="0">
                <a:latin typeface="+mn-lt"/>
              </a:rPr>
              <a:t>25. </a:t>
            </a:r>
            <a:r>
              <a:rPr lang="en-US" sz="1000" dirty="0"/>
              <a:t>https://fas.org/sgp/crs/misc/97-1025.pdf, See </a:t>
            </a:r>
            <a:r>
              <a:rPr lang="en-US" sz="1000" i="1" dirty="0"/>
              <a:t>United States v. Ivanov</a:t>
            </a:r>
            <a:r>
              <a:rPr lang="en-US" sz="1000" dirty="0"/>
              <a:t>, 175 F.Supp.2d 367, 374-75 (D. Conn. 2001)</a:t>
            </a:r>
          </a:p>
          <a:p>
            <a:r>
              <a:rPr lang="en-US" sz="1000" dirty="0">
                <a:latin typeface="+mn-lt"/>
              </a:rPr>
              <a:t>26. U.S.C. 1030(e)(2)(B). Paragraph 814(d)(1) of the USA PATRIOT Act, P.L. 107-56, 115 Stat. 384 (2001), made the change., https://fas.org/sgp/crs/misc/97-1025.pdf</a:t>
            </a:r>
          </a:p>
        </p:txBody>
      </p:sp>
      <p:pic>
        <p:nvPicPr>
          <p:cNvPr id="6" name="Picture 5" descr="Image of a map of the world.">
            <a:extLst>
              <a:ext uri="{FF2B5EF4-FFF2-40B4-BE49-F238E27FC236}">
                <a16:creationId xmlns:a16="http://schemas.microsoft.com/office/drawing/2014/main" xmlns="" id="{56AAFAC4-FCFB-420C-A4BA-562551B1BB91}"/>
              </a:ext>
            </a:extLst>
          </p:cNvPr>
          <p:cNvPicPr>
            <a:picLocks noChangeAspect="1"/>
          </p:cNvPicPr>
          <p:nvPr/>
        </p:nvPicPr>
        <p:blipFill>
          <a:blip r:embed="rId2"/>
          <a:stretch>
            <a:fillRect/>
          </a:stretch>
        </p:blipFill>
        <p:spPr>
          <a:xfrm>
            <a:off x="6898291" y="365126"/>
            <a:ext cx="1879949" cy="1056501"/>
          </a:xfrm>
          <a:prstGeom prst="rect">
            <a:avLst/>
          </a:prstGeom>
        </p:spPr>
      </p:pic>
    </p:spTree>
    <p:extLst>
      <p:ext uri="{BB962C8B-B14F-4D97-AF65-F5344CB8AC3E}">
        <p14:creationId xmlns:p14="http://schemas.microsoft.com/office/powerpoint/2010/main" val="143767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321C03-469B-4BAD-A172-B4508AA6D846}"/>
              </a:ext>
            </a:extLst>
          </p:cNvPr>
          <p:cNvSpPr>
            <a:spLocks noGrp="1"/>
          </p:cNvSpPr>
          <p:nvPr>
            <p:ph type="title"/>
          </p:nvPr>
        </p:nvSpPr>
        <p:spPr>
          <a:xfrm>
            <a:off x="628650" y="94665"/>
            <a:ext cx="7886700" cy="1325563"/>
          </a:xfrm>
        </p:spPr>
        <p:txBody>
          <a:bodyPr/>
          <a:lstStyle/>
          <a:p>
            <a:r>
              <a:rPr lang="en-US" dirty="0"/>
              <a:t>CFAA Case Study: </a:t>
            </a:r>
            <a:r>
              <a:rPr lang="en-US" i="1" dirty="0"/>
              <a:t>Nosal</a:t>
            </a:r>
            <a:r>
              <a:rPr lang="en-US" i="1" baseline="30000" dirty="0"/>
              <a:t>2</a:t>
            </a:r>
            <a:r>
              <a:rPr lang="en-US" baseline="30000" dirty="0"/>
              <a:t>7</a:t>
            </a:r>
            <a:r>
              <a:rPr lang="en-US" dirty="0"/>
              <a:t> Facts</a:t>
            </a:r>
          </a:p>
        </p:txBody>
      </p:sp>
      <p:sp>
        <p:nvSpPr>
          <p:cNvPr id="3" name="Content Placeholder 2">
            <a:extLst>
              <a:ext uri="{FF2B5EF4-FFF2-40B4-BE49-F238E27FC236}">
                <a16:creationId xmlns:a16="http://schemas.microsoft.com/office/drawing/2014/main" xmlns="" id="{C1155221-F4F9-4AF1-84A0-682534D7070A}"/>
              </a:ext>
            </a:extLst>
          </p:cNvPr>
          <p:cNvSpPr>
            <a:spLocks noGrp="1"/>
          </p:cNvSpPr>
          <p:nvPr>
            <p:ph idx="1"/>
          </p:nvPr>
        </p:nvSpPr>
        <p:spPr>
          <a:xfrm>
            <a:off x="628650" y="1417334"/>
            <a:ext cx="7886700" cy="4531043"/>
          </a:xfrm>
        </p:spPr>
        <p:txBody>
          <a:bodyPr/>
          <a:lstStyle/>
          <a:p>
            <a:pPr marL="0" indent="0">
              <a:buNone/>
            </a:pPr>
            <a:r>
              <a:rPr lang="en-US" sz="2000" dirty="0"/>
              <a:t>David </a:t>
            </a:r>
            <a:r>
              <a:rPr lang="en-US" sz="2000" dirty="0" err="1"/>
              <a:t>Nosal</a:t>
            </a:r>
            <a:r>
              <a:rPr lang="en-US" sz="2000" dirty="0"/>
              <a:t> was an employee of an executive search firm, Korn/Ferry International (KFI). In 2004, he left the company but continued working as a contractor under a noncompete agreement.</a:t>
            </a:r>
          </a:p>
          <a:p>
            <a:pPr marL="0" indent="0">
              <a:buNone/>
            </a:pPr>
            <a:r>
              <a:rPr lang="en-US" sz="2000" dirty="0"/>
              <a:t>During this time, </a:t>
            </a:r>
            <a:r>
              <a:rPr lang="en-US" sz="2000" dirty="0" err="1"/>
              <a:t>Nosal</a:t>
            </a:r>
            <a:r>
              <a:rPr lang="en-US" sz="2000" dirty="0"/>
              <a:t> and other KFI employees were covertly starting  a competing business. </a:t>
            </a:r>
            <a:r>
              <a:rPr lang="en-US" sz="2000" dirty="0" err="1"/>
              <a:t>Nosal</a:t>
            </a:r>
            <a:r>
              <a:rPr lang="en-US" sz="2000" dirty="0"/>
              <a:t> and his partners had downloaded data from a secure database while they were employees at KFI, using their own credentials for use in their competing business. The database contained customer contact information.</a:t>
            </a:r>
          </a:p>
          <a:p>
            <a:pPr marL="0" indent="0">
              <a:buNone/>
            </a:pPr>
            <a:r>
              <a:rPr lang="en-US" sz="2000" dirty="0"/>
              <a:t>Later, after they no longer worked for KFI, </a:t>
            </a:r>
            <a:r>
              <a:rPr lang="en-US" sz="2000" dirty="0" err="1"/>
              <a:t>Nosal</a:t>
            </a:r>
            <a:r>
              <a:rPr lang="en-US" sz="2000" dirty="0"/>
              <a:t> and an associate asked </a:t>
            </a:r>
            <a:r>
              <a:rPr lang="en-US" sz="2000" dirty="0" err="1"/>
              <a:t>Nosal’s</a:t>
            </a:r>
            <a:r>
              <a:rPr lang="en-US" sz="2000" dirty="0"/>
              <a:t> former assistant (who still worked at KFI) for her username and password. She gave her credentials to </a:t>
            </a:r>
            <a:r>
              <a:rPr lang="en-US" sz="2000" dirty="0" err="1"/>
              <a:t>Nosal’s</a:t>
            </a:r>
            <a:r>
              <a:rPr lang="en-US" sz="2000" dirty="0"/>
              <a:t> partners, who used those credentials to continue accessing the database on at least three separate occasions.</a:t>
            </a:r>
          </a:p>
          <a:p>
            <a:pPr marL="0" indent="0">
              <a:buNone/>
            </a:pPr>
            <a:r>
              <a:rPr lang="en-US" sz="2000" dirty="0"/>
              <a:t>Korn/Ferry became aware of the activity and </a:t>
            </a:r>
            <a:r>
              <a:rPr lang="en-US" sz="2000" dirty="0" err="1"/>
              <a:t>Nosal</a:t>
            </a:r>
            <a:r>
              <a:rPr lang="en-US" sz="2000" dirty="0"/>
              <a:t> was charged with multiple counts, including some violations of the CFAA.</a:t>
            </a:r>
          </a:p>
        </p:txBody>
      </p:sp>
      <p:sp>
        <p:nvSpPr>
          <p:cNvPr id="6" name="TextBox 5">
            <a:extLst>
              <a:ext uri="{FF2B5EF4-FFF2-40B4-BE49-F238E27FC236}">
                <a16:creationId xmlns:a16="http://schemas.microsoft.com/office/drawing/2014/main" xmlns="" id="{5538B675-0B4F-4F48-8450-0D2D21F84B2B}"/>
              </a:ext>
            </a:extLst>
          </p:cNvPr>
          <p:cNvSpPr txBox="1"/>
          <p:nvPr/>
        </p:nvSpPr>
        <p:spPr>
          <a:xfrm>
            <a:off x="628650" y="6416115"/>
            <a:ext cx="7886700" cy="400110"/>
          </a:xfrm>
          <a:prstGeom prst="rect">
            <a:avLst/>
          </a:prstGeom>
          <a:noFill/>
        </p:spPr>
        <p:txBody>
          <a:bodyPr wrap="square" rtlCol="0">
            <a:spAutoFit/>
          </a:bodyPr>
          <a:lstStyle/>
          <a:p>
            <a:r>
              <a:rPr lang="en-US" sz="1000" dirty="0">
                <a:latin typeface="+mn-lt"/>
              </a:rPr>
              <a:t>27. </a:t>
            </a:r>
            <a:r>
              <a:rPr lang="en-US" sz="1000" i="1" dirty="0">
                <a:latin typeface="+mn-lt"/>
              </a:rPr>
              <a:t>U.S. v. </a:t>
            </a:r>
            <a:r>
              <a:rPr lang="en-US" sz="1000" i="1" dirty="0" err="1">
                <a:latin typeface="+mn-lt"/>
              </a:rPr>
              <a:t>Nosal</a:t>
            </a:r>
            <a:r>
              <a:rPr lang="en-US" sz="1000" i="1" dirty="0">
                <a:latin typeface="+mn-lt"/>
              </a:rPr>
              <a:t>,</a:t>
            </a:r>
            <a:r>
              <a:rPr lang="en-US" sz="1000" dirty="0">
                <a:latin typeface="+mn-lt"/>
              </a:rPr>
              <a:t> 676 F. 3d 854 (9</a:t>
            </a:r>
            <a:r>
              <a:rPr lang="en-US" sz="1000" baseline="30000" dirty="0">
                <a:latin typeface="+mn-lt"/>
              </a:rPr>
              <a:t>th</a:t>
            </a:r>
            <a:r>
              <a:rPr lang="en-US" sz="1000" dirty="0">
                <a:latin typeface="+mn-lt"/>
              </a:rPr>
              <a:t> Cir. 2012)</a:t>
            </a:r>
          </a:p>
          <a:p>
            <a:endParaRPr lang="en-US" sz="1000" dirty="0">
              <a:latin typeface="+mn-lt"/>
            </a:endParaRPr>
          </a:p>
        </p:txBody>
      </p:sp>
    </p:spTree>
    <p:extLst>
      <p:ext uri="{BB962C8B-B14F-4D97-AF65-F5344CB8AC3E}">
        <p14:creationId xmlns:p14="http://schemas.microsoft.com/office/powerpoint/2010/main" val="9769556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9823" y="133827"/>
            <a:ext cx="7886700" cy="994172"/>
          </a:xfrm>
        </p:spPr>
        <p:txBody>
          <a:bodyPr/>
          <a:lstStyle/>
          <a:p>
            <a:r>
              <a:rPr lang="en-US" dirty="0"/>
              <a:t>CFAA Case Study: </a:t>
            </a:r>
            <a:r>
              <a:rPr lang="en-US" i="1" dirty="0" err="1"/>
              <a:t>Nosal</a:t>
            </a:r>
            <a:r>
              <a:rPr lang="en-US" i="1" dirty="0"/>
              <a:t> I</a:t>
            </a:r>
          </a:p>
        </p:txBody>
      </p:sp>
      <p:sp>
        <p:nvSpPr>
          <p:cNvPr id="3" name="Content Placeholder 2"/>
          <p:cNvSpPr>
            <a:spLocks noGrp="1"/>
          </p:cNvSpPr>
          <p:nvPr>
            <p:ph idx="1"/>
          </p:nvPr>
        </p:nvSpPr>
        <p:spPr>
          <a:xfrm>
            <a:off x="455626" y="1127999"/>
            <a:ext cx="8467826" cy="5487219"/>
          </a:xfrm>
        </p:spPr>
        <p:txBody>
          <a:bodyPr>
            <a:normAutofit lnSpcReduction="10000"/>
          </a:bodyPr>
          <a:lstStyle/>
          <a:p>
            <a:pPr marL="0" indent="0">
              <a:spcAft>
                <a:spcPts val="600"/>
              </a:spcAft>
              <a:buNone/>
            </a:pPr>
            <a:r>
              <a:rPr lang="en-US" sz="2400" b="1" i="1" dirty="0" err="1"/>
              <a:t>Nosal</a:t>
            </a:r>
            <a:r>
              <a:rPr lang="en-US" sz="2400" b="1" i="1" dirty="0"/>
              <a:t> I</a:t>
            </a:r>
            <a:r>
              <a:rPr lang="en-US" sz="2400" b="1" dirty="0"/>
              <a:t>: </a:t>
            </a:r>
            <a:r>
              <a:rPr lang="en-US" sz="2400" b="1" i="1" dirty="0"/>
              <a:t>United States v. </a:t>
            </a:r>
            <a:r>
              <a:rPr lang="en-US" sz="2400" b="1" i="1" dirty="0" err="1"/>
              <a:t>Nosal</a:t>
            </a:r>
            <a:r>
              <a:rPr lang="en-US" sz="2400" b="1" baseline="30000" dirty="0"/>
              <a:t> 28</a:t>
            </a:r>
          </a:p>
          <a:p>
            <a:pPr marL="0" indent="0">
              <a:spcAft>
                <a:spcPts val="600"/>
              </a:spcAft>
              <a:buNone/>
            </a:pPr>
            <a:r>
              <a:rPr lang="en-US" sz="2400" dirty="0"/>
              <a:t>In </a:t>
            </a:r>
            <a:r>
              <a:rPr lang="en-US" sz="2400" i="1" dirty="0" err="1"/>
              <a:t>Nosal</a:t>
            </a:r>
            <a:r>
              <a:rPr lang="en-US" sz="2400" i="1" dirty="0"/>
              <a:t> I</a:t>
            </a:r>
            <a:r>
              <a:rPr lang="en-US" sz="2400" dirty="0"/>
              <a:t>, the court considered whether </a:t>
            </a:r>
            <a:r>
              <a:rPr lang="en-US" sz="2400" dirty="0" err="1"/>
              <a:t>Nosal</a:t>
            </a:r>
            <a:r>
              <a:rPr lang="en-US" sz="2400" dirty="0"/>
              <a:t> and his coworkers’ access of Korn Ferry’s (KF’s) systems, when they were authorized by KF at the time to do so, </a:t>
            </a:r>
            <a:r>
              <a:rPr lang="en-US" sz="2400" b="1" dirty="0"/>
              <a:t>exceeded authorization</a:t>
            </a:r>
            <a:r>
              <a:rPr lang="en-US" sz="2400" dirty="0"/>
              <a:t>, and if they subsequently misused the appropriated data in violation of KF’s policies. </a:t>
            </a:r>
          </a:p>
          <a:p>
            <a:pPr marL="0" indent="0">
              <a:spcAft>
                <a:spcPts val="600"/>
              </a:spcAft>
              <a:buNone/>
            </a:pPr>
            <a:r>
              <a:rPr lang="en-US" sz="2400" dirty="0"/>
              <a:t>The Ninth Circuit found that because the employees were authorized to access the information in question, the CFAA’s access provisions did not apply. Although </a:t>
            </a:r>
            <a:r>
              <a:rPr lang="en-US" sz="2400" dirty="0" err="1"/>
              <a:t>Nosal</a:t>
            </a:r>
            <a:r>
              <a:rPr lang="en-US" sz="2400" dirty="0"/>
              <a:t> and his co-conspirators had violated KF’s computer use policy and stolen valuable trade secrets, the Ninth Circuit categorized the CFAA as an “anti-hacking statute.”</a:t>
            </a:r>
          </a:p>
          <a:p>
            <a:pPr marL="0" indent="0">
              <a:spcAft>
                <a:spcPts val="600"/>
              </a:spcAft>
              <a:buNone/>
            </a:pPr>
            <a:r>
              <a:rPr lang="en-US" sz="2400" dirty="0"/>
              <a:t>The Ninth Circuit found that </a:t>
            </a:r>
            <a:r>
              <a:rPr lang="en-US" sz="2400" dirty="0" err="1"/>
              <a:t>Nosal</a:t>
            </a:r>
            <a:r>
              <a:rPr lang="en-US" sz="2400" dirty="0"/>
              <a:t> and his co-conspirators had not violated the CFAA because the conspirators had unrestricted physical access to the data in question. </a:t>
            </a:r>
            <a:br>
              <a:rPr lang="en-US" sz="2400" dirty="0"/>
            </a:br>
            <a:endParaRPr lang="en-US" sz="2400" dirty="0"/>
          </a:p>
          <a:p>
            <a:pPr marL="0" indent="0">
              <a:spcAft>
                <a:spcPts val="600"/>
              </a:spcAft>
              <a:buNone/>
            </a:pPr>
            <a:endParaRPr lang="en-US" sz="2000" b="1" dirty="0"/>
          </a:p>
          <a:p>
            <a:pPr marL="0" indent="0">
              <a:buNone/>
            </a:pPr>
            <a:endParaRPr lang="en-US" sz="1400" b="1" dirty="0"/>
          </a:p>
          <a:p>
            <a:pPr marL="0" indent="0">
              <a:buNone/>
            </a:pPr>
            <a:endParaRPr lang="en-US" sz="1400" b="1" dirty="0"/>
          </a:p>
          <a:p>
            <a:pPr marL="0" indent="0">
              <a:buNone/>
            </a:pPr>
            <a:endParaRPr lang="en-US" sz="1400" dirty="0"/>
          </a:p>
        </p:txBody>
      </p:sp>
      <p:sp>
        <p:nvSpPr>
          <p:cNvPr id="7" name="TextBox 6">
            <a:extLst>
              <a:ext uri="{FF2B5EF4-FFF2-40B4-BE49-F238E27FC236}">
                <a16:creationId xmlns:a16="http://schemas.microsoft.com/office/drawing/2014/main" xmlns="" id="{B29B84A4-F5ED-436E-B4C5-7C2B1A170FC2}"/>
              </a:ext>
            </a:extLst>
          </p:cNvPr>
          <p:cNvSpPr txBox="1"/>
          <p:nvPr/>
        </p:nvSpPr>
        <p:spPr>
          <a:xfrm>
            <a:off x="389823" y="6457890"/>
            <a:ext cx="8599432" cy="400110"/>
          </a:xfrm>
          <a:prstGeom prst="rect">
            <a:avLst/>
          </a:prstGeom>
          <a:noFill/>
        </p:spPr>
        <p:txBody>
          <a:bodyPr wrap="square" rtlCol="0">
            <a:spAutoFit/>
          </a:bodyPr>
          <a:lstStyle/>
          <a:p>
            <a:r>
              <a:rPr lang="en-US" sz="1000" dirty="0">
                <a:latin typeface="+mn-lt"/>
              </a:rPr>
              <a:t>18. </a:t>
            </a:r>
            <a:r>
              <a:rPr lang="en-US" sz="1000" i="1" dirty="0">
                <a:latin typeface="+mn-lt"/>
              </a:rPr>
              <a:t>U.S. v. </a:t>
            </a:r>
            <a:r>
              <a:rPr lang="en-US" sz="1000" i="1" dirty="0" err="1">
                <a:latin typeface="+mn-lt"/>
              </a:rPr>
              <a:t>Nosal</a:t>
            </a:r>
            <a:r>
              <a:rPr lang="en-US" sz="1000" i="1" dirty="0">
                <a:latin typeface="+mn-lt"/>
              </a:rPr>
              <a:t>,</a:t>
            </a:r>
            <a:r>
              <a:rPr lang="en-US" sz="1000" dirty="0">
                <a:latin typeface="+mn-lt"/>
              </a:rPr>
              <a:t> 676 F. 3d 854, 857 (9</a:t>
            </a:r>
            <a:r>
              <a:rPr lang="en-US" sz="1000" baseline="30000" dirty="0">
                <a:latin typeface="+mn-lt"/>
              </a:rPr>
              <a:t>th</a:t>
            </a:r>
            <a:r>
              <a:rPr lang="en-US" sz="1000" dirty="0">
                <a:latin typeface="+mn-lt"/>
              </a:rPr>
              <a:t> Cir. 2012)</a:t>
            </a:r>
          </a:p>
          <a:p>
            <a:r>
              <a:rPr lang="en-US" sz="1000" dirty="0">
                <a:latin typeface="+mn-lt"/>
              </a:rPr>
              <a:t> </a:t>
            </a:r>
          </a:p>
        </p:txBody>
      </p:sp>
      <p:pic>
        <p:nvPicPr>
          <p:cNvPr id="11" name="Picture 10" descr="Clipart of a computer screen with the word &quot;Password&quot; written multiple times.">
            <a:extLst>
              <a:ext uri="{FF2B5EF4-FFF2-40B4-BE49-F238E27FC236}">
                <a16:creationId xmlns:a16="http://schemas.microsoft.com/office/drawing/2014/main" xmlns="" id="{BE8B933C-7427-4AAA-A0F0-C4C44484159F}"/>
              </a:ext>
            </a:extLst>
          </p:cNvPr>
          <p:cNvPicPr>
            <a:picLocks noChangeAspect="1"/>
          </p:cNvPicPr>
          <p:nvPr/>
        </p:nvPicPr>
        <p:blipFill>
          <a:blip r:embed="rId2"/>
          <a:stretch>
            <a:fillRect/>
          </a:stretch>
        </p:blipFill>
        <p:spPr>
          <a:xfrm>
            <a:off x="6781759" y="133826"/>
            <a:ext cx="2362241" cy="1258875"/>
          </a:xfrm>
          <a:prstGeom prst="rect">
            <a:avLst/>
          </a:prstGeom>
        </p:spPr>
      </p:pic>
    </p:spTree>
    <p:extLst>
      <p:ext uri="{BB962C8B-B14F-4D97-AF65-F5344CB8AC3E}">
        <p14:creationId xmlns:p14="http://schemas.microsoft.com/office/powerpoint/2010/main" val="28960240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9823" y="133827"/>
            <a:ext cx="7886700" cy="994172"/>
          </a:xfrm>
        </p:spPr>
        <p:txBody>
          <a:bodyPr/>
          <a:lstStyle/>
          <a:p>
            <a:r>
              <a:rPr lang="en-US" dirty="0"/>
              <a:t>CFAA Case Study: </a:t>
            </a:r>
            <a:r>
              <a:rPr lang="en-US" i="1" dirty="0" err="1"/>
              <a:t>Nosal</a:t>
            </a:r>
            <a:r>
              <a:rPr lang="en-US" i="1" dirty="0"/>
              <a:t> II</a:t>
            </a:r>
          </a:p>
        </p:txBody>
      </p:sp>
      <p:sp>
        <p:nvSpPr>
          <p:cNvPr id="3" name="Content Placeholder 2"/>
          <p:cNvSpPr>
            <a:spLocks noGrp="1"/>
          </p:cNvSpPr>
          <p:nvPr>
            <p:ph idx="1"/>
          </p:nvPr>
        </p:nvSpPr>
        <p:spPr>
          <a:xfrm>
            <a:off x="324020" y="926989"/>
            <a:ext cx="8599432" cy="5487219"/>
          </a:xfrm>
        </p:spPr>
        <p:txBody>
          <a:bodyPr>
            <a:normAutofit/>
          </a:bodyPr>
          <a:lstStyle/>
          <a:p>
            <a:pPr marL="0" indent="0">
              <a:spcAft>
                <a:spcPts val="600"/>
              </a:spcAft>
              <a:buNone/>
            </a:pPr>
            <a:r>
              <a:rPr lang="en-US" sz="2400" b="1" i="1" dirty="0" err="1"/>
              <a:t>Nosal</a:t>
            </a:r>
            <a:r>
              <a:rPr lang="en-US" sz="2400" b="1" i="1" dirty="0"/>
              <a:t> II</a:t>
            </a:r>
            <a:r>
              <a:rPr lang="en-US" sz="2400" b="1" dirty="0"/>
              <a:t>: </a:t>
            </a:r>
            <a:r>
              <a:rPr lang="en-US" sz="2400" b="1" i="1" dirty="0"/>
              <a:t>United States v. Nosal</a:t>
            </a:r>
            <a:r>
              <a:rPr lang="en-US" sz="2400" b="1" i="1" baseline="30000" dirty="0"/>
              <a:t>29</a:t>
            </a:r>
            <a:endParaRPr lang="en-US" sz="2400" b="1" baseline="30000" dirty="0"/>
          </a:p>
          <a:p>
            <a:pPr marL="0" indent="0">
              <a:spcAft>
                <a:spcPts val="600"/>
              </a:spcAft>
              <a:buNone/>
            </a:pPr>
            <a:r>
              <a:rPr lang="en-US" sz="2000" dirty="0"/>
              <a:t>In </a:t>
            </a:r>
            <a:r>
              <a:rPr lang="en-US" sz="2000" i="1" dirty="0" err="1"/>
              <a:t>Nosal</a:t>
            </a:r>
            <a:r>
              <a:rPr lang="en-US" sz="2000" i="1" dirty="0"/>
              <a:t> II</a:t>
            </a:r>
            <a:r>
              <a:rPr lang="en-US" sz="2000" dirty="0"/>
              <a:t>, the court considered whether </a:t>
            </a:r>
            <a:r>
              <a:rPr lang="en-US" sz="2000" dirty="0" err="1"/>
              <a:t>Nosal</a:t>
            </a:r>
            <a:r>
              <a:rPr lang="en-US" sz="2000" dirty="0"/>
              <a:t> and his coworkers’ use of another employee’s access credentials to access the KF systems, when </a:t>
            </a:r>
            <a:r>
              <a:rPr lang="en-US" sz="2000" dirty="0" err="1"/>
              <a:t>Nosal</a:t>
            </a:r>
            <a:r>
              <a:rPr lang="en-US" sz="2000" dirty="0"/>
              <a:t> and his associate were no longer authorized by KF at the time to do so, was “unauthorized access” under the CFAA.</a:t>
            </a:r>
          </a:p>
          <a:p>
            <a:pPr marL="0" indent="0">
              <a:spcAft>
                <a:spcPts val="600"/>
              </a:spcAft>
              <a:buNone/>
            </a:pPr>
            <a:r>
              <a:rPr lang="en-US" sz="2000" dirty="0"/>
              <a:t>The </a:t>
            </a:r>
            <a:r>
              <a:rPr lang="en-US" sz="2000" dirty="0" err="1"/>
              <a:t>Nosal</a:t>
            </a:r>
            <a:r>
              <a:rPr lang="en-US" sz="2000" dirty="0"/>
              <a:t> Court</a:t>
            </a:r>
            <a:r>
              <a:rPr lang="en-US" sz="2000" baseline="30000" dirty="0"/>
              <a:t>30</a:t>
            </a:r>
            <a:r>
              <a:rPr lang="en-US" sz="2000" dirty="0"/>
              <a:t> relied on </a:t>
            </a:r>
            <a:r>
              <a:rPr lang="en-US" sz="2000" i="1" dirty="0"/>
              <a:t>LVRC Holdings LLC v. </a:t>
            </a:r>
            <a:r>
              <a:rPr lang="en-US" sz="2000" dirty="0" err="1"/>
              <a:t>Brekka</a:t>
            </a:r>
            <a:r>
              <a:rPr lang="en-US" sz="2000" dirty="0"/>
              <a:t>,</a:t>
            </a:r>
            <a:r>
              <a:rPr lang="en-US" sz="2000" baseline="30000" dirty="0"/>
              <a:t> </a:t>
            </a:r>
            <a:r>
              <a:rPr lang="en-US" sz="2000" dirty="0"/>
              <a:t>where that court had interpreted the phrase “intentionally accesses a computer without authorization” by ruling that accessing a computer after the employer has rescinded permission was clearly “without authorization.”</a:t>
            </a:r>
            <a:r>
              <a:rPr lang="en-US" sz="2000" baseline="30000" dirty="0"/>
              <a:t>31 </a:t>
            </a:r>
          </a:p>
          <a:p>
            <a:pPr marL="0" indent="0">
              <a:spcAft>
                <a:spcPts val="600"/>
              </a:spcAft>
              <a:buNone/>
            </a:pPr>
            <a:r>
              <a:rPr lang="en-US" sz="2000" dirty="0" err="1"/>
              <a:t>Nosal’s</a:t>
            </a:r>
            <a:r>
              <a:rPr lang="en-US" sz="2000" dirty="0"/>
              <a:t> was found guilty of accessing protected computer without authorization in violation of the CFAA because the post-employment password sharing was without authorization under the CFAA. </a:t>
            </a:r>
          </a:p>
          <a:p>
            <a:pPr marL="0" indent="0">
              <a:spcAft>
                <a:spcPts val="600"/>
              </a:spcAft>
              <a:buNone/>
            </a:pPr>
            <a:r>
              <a:rPr lang="en-US" sz="2000" dirty="0"/>
              <a:t>Much of the focus in </a:t>
            </a:r>
            <a:r>
              <a:rPr lang="en-US" sz="2000" i="1" dirty="0" err="1"/>
              <a:t>Nosal</a:t>
            </a:r>
            <a:r>
              <a:rPr lang="en-US" sz="2000" i="1" dirty="0"/>
              <a:t> II</a:t>
            </a:r>
            <a:r>
              <a:rPr lang="en-US" sz="2000" dirty="0"/>
              <a:t> was the issue of password sharing. In his dissent </a:t>
            </a:r>
            <a:r>
              <a:rPr lang="en-US" sz="1800" dirty="0"/>
              <a:t>(dissent is an opinion that disagrees with the majority rule), </a:t>
            </a:r>
            <a:r>
              <a:rPr lang="en-US" sz="2000" dirty="0"/>
              <a:t>Judge Reinhardt highlighted that the majority had not given a clear rule to distinguish innocent password sharing from the criminal password sharing displayed in </a:t>
            </a:r>
            <a:r>
              <a:rPr lang="en-US" sz="2000" i="1" dirty="0" err="1"/>
              <a:t>Nosal</a:t>
            </a:r>
            <a:r>
              <a:rPr lang="en-US" sz="2000" i="1" dirty="0"/>
              <a:t> II.</a:t>
            </a:r>
            <a:endParaRPr lang="en-US" sz="2000" b="1" dirty="0"/>
          </a:p>
          <a:p>
            <a:pPr marL="0" indent="0">
              <a:buNone/>
            </a:pPr>
            <a:endParaRPr lang="en-US" sz="1400" b="1" dirty="0"/>
          </a:p>
          <a:p>
            <a:pPr marL="0" indent="0">
              <a:buNone/>
            </a:pPr>
            <a:endParaRPr lang="en-US" sz="1400" b="1" dirty="0"/>
          </a:p>
          <a:p>
            <a:pPr marL="0" indent="0">
              <a:buNone/>
            </a:pPr>
            <a:endParaRPr lang="en-US" sz="1400" dirty="0"/>
          </a:p>
        </p:txBody>
      </p:sp>
      <p:sp>
        <p:nvSpPr>
          <p:cNvPr id="7" name="TextBox 6">
            <a:extLst>
              <a:ext uri="{FF2B5EF4-FFF2-40B4-BE49-F238E27FC236}">
                <a16:creationId xmlns:a16="http://schemas.microsoft.com/office/drawing/2014/main" xmlns="" id="{B29B84A4-F5ED-436E-B4C5-7C2B1A170FC2}"/>
              </a:ext>
            </a:extLst>
          </p:cNvPr>
          <p:cNvSpPr txBox="1"/>
          <p:nvPr/>
        </p:nvSpPr>
        <p:spPr>
          <a:xfrm>
            <a:off x="389823" y="6213197"/>
            <a:ext cx="8599432" cy="553998"/>
          </a:xfrm>
          <a:prstGeom prst="rect">
            <a:avLst/>
          </a:prstGeom>
          <a:noFill/>
        </p:spPr>
        <p:txBody>
          <a:bodyPr wrap="square" rtlCol="0">
            <a:spAutoFit/>
          </a:bodyPr>
          <a:lstStyle/>
          <a:p>
            <a:r>
              <a:rPr lang="en-US" sz="1000" dirty="0">
                <a:latin typeface="+mn-lt"/>
              </a:rPr>
              <a:t>29. </a:t>
            </a:r>
            <a:r>
              <a:rPr lang="en-US" sz="1000" i="1" dirty="0" err="1">
                <a:latin typeface="+mn-lt"/>
              </a:rPr>
              <a:t>Nosal</a:t>
            </a:r>
            <a:r>
              <a:rPr lang="en-US" sz="1000" i="1" dirty="0">
                <a:latin typeface="+mn-lt"/>
              </a:rPr>
              <a:t> II</a:t>
            </a:r>
            <a:r>
              <a:rPr lang="en-US" sz="1000" dirty="0">
                <a:latin typeface="+mn-lt"/>
              </a:rPr>
              <a:t>, 828 F.3d at 868–70.</a:t>
            </a:r>
          </a:p>
          <a:p>
            <a:r>
              <a:rPr lang="en-US" sz="1000" dirty="0">
                <a:latin typeface="+mn-lt"/>
              </a:rPr>
              <a:t>30. </a:t>
            </a:r>
            <a:r>
              <a:rPr lang="en-US" sz="1000" dirty="0" err="1">
                <a:latin typeface="+mn-lt"/>
              </a:rPr>
              <a:t>Nosal</a:t>
            </a:r>
            <a:r>
              <a:rPr lang="en-US" sz="1000" dirty="0">
                <a:latin typeface="+mn-lt"/>
              </a:rPr>
              <a:t> II, 828 F.3d at 869 (citing </a:t>
            </a:r>
            <a:r>
              <a:rPr lang="en-US" sz="1000" dirty="0" err="1">
                <a:latin typeface="+mn-lt"/>
              </a:rPr>
              <a:t>Brekka</a:t>
            </a:r>
            <a:r>
              <a:rPr lang="en-US" sz="1000" dirty="0">
                <a:latin typeface="+mn-lt"/>
              </a:rPr>
              <a:t>, 581 F.3d at 1135).</a:t>
            </a:r>
          </a:p>
          <a:p>
            <a:r>
              <a:rPr lang="en-US" sz="1000" dirty="0">
                <a:latin typeface="+mn-lt"/>
              </a:rPr>
              <a:t>31. LVRC Holdings LLC v. </a:t>
            </a:r>
            <a:r>
              <a:rPr lang="en-US" sz="1000" dirty="0" err="1">
                <a:latin typeface="+mn-lt"/>
              </a:rPr>
              <a:t>Brekka</a:t>
            </a:r>
            <a:r>
              <a:rPr lang="en-US" sz="1000" dirty="0">
                <a:latin typeface="+mn-lt"/>
              </a:rPr>
              <a:t> 581 F.3d 1127 (9th Cir. 2009).</a:t>
            </a:r>
          </a:p>
        </p:txBody>
      </p:sp>
      <p:pic>
        <p:nvPicPr>
          <p:cNvPr id="11" name="Picture 10" descr="Clipart of a computer screen with the word &quot;Password&quot; written multiple times.">
            <a:extLst>
              <a:ext uri="{FF2B5EF4-FFF2-40B4-BE49-F238E27FC236}">
                <a16:creationId xmlns:a16="http://schemas.microsoft.com/office/drawing/2014/main" xmlns="" id="{BE8B933C-7427-4AAA-A0F0-C4C44484159F}"/>
              </a:ext>
            </a:extLst>
          </p:cNvPr>
          <p:cNvPicPr>
            <a:picLocks noChangeAspect="1"/>
          </p:cNvPicPr>
          <p:nvPr/>
        </p:nvPicPr>
        <p:blipFill>
          <a:blip r:embed="rId2"/>
          <a:stretch>
            <a:fillRect/>
          </a:stretch>
        </p:blipFill>
        <p:spPr>
          <a:xfrm>
            <a:off x="6781759" y="133826"/>
            <a:ext cx="2362241" cy="1258875"/>
          </a:xfrm>
          <a:prstGeom prst="rect">
            <a:avLst/>
          </a:prstGeom>
        </p:spPr>
      </p:pic>
    </p:spTree>
    <p:extLst>
      <p:ext uri="{BB962C8B-B14F-4D97-AF65-F5344CB8AC3E}">
        <p14:creationId xmlns:p14="http://schemas.microsoft.com/office/powerpoint/2010/main" val="31151058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76324" y="0"/>
            <a:ext cx="7886700" cy="1325563"/>
          </a:xfrm>
        </p:spPr>
        <p:txBody>
          <a:bodyPr/>
          <a:lstStyle/>
          <a:p>
            <a:r>
              <a:rPr lang="en-US" dirty="0"/>
              <a:t>CFAA in Action: Case Study - The Yahoo Hack</a:t>
            </a:r>
          </a:p>
        </p:txBody>
      </p:sp>
      <p:sp>
        <p:nvSpPr>
          <p:cNvPr id="3" name="Content Placeholder 2"/>
          <p:cNvSpPr>
            <a:spLocks noGrp="1"/>
          </p:cNvSpPr>
          <p:nvPr>
            <p:ph idx="1"/>
          </p:nvPr>
        </p:nvSpPr>
        <p:spPr>
          <a:xfrm>
            <a:off x="476324" y="957909"/>
            <a:ext cx="8301916" cy="4351338"/>
          </a:xfrm>
        </p:spPr>
        <p:txBody>
          <a:bodyPr>
            <a:noAutofit/>
          </a:bodyPr>
          <a:lstStyle/>
          <a:p>
            <a:pPr>
              <a:spcAft>
                <a:spcPts val="600"/>
              </a:spcAft>
            </a:pPr>
            <a:r>
              <a:rPr lang="en-US" sz="2000" dirty="0"/>
              <a:t>For explanatory content regarding the Yahoo hack, see the following: </a:t>
            </a:r>
            <a:r>
              <a:rPr lang="en-US" sz="2000" dirty="0">
                <a:hlinkClick r:id="rId2"/>
              </a:rPr>
              <a:t>http://fortune.com/2017/10/03/yahoo-breach-mail/</a:t>
            </a:r>
            <a:endParaRPr lang="en-US" sz="2000" dirty="0"/>
          </a:p>
          <a:p>
            <a:pPr marL="0" indent="0">
              <a:buNone/>
            </a:pPr>
            <a:r>
              <a:rPr lang="en-US" sz="2000" dirty="0"/>
              <a:t>The Yahoo hack was initiated by a spear-phishing email sent in early 2014 to a Yahoo employee’s account. </a:t>
            </a:r>
            <a:r>
              <a:rPr lang="en-US" sz="1800" dirty="0"/>
              <a:t>Spear-phishing is a targeted email sent in the hopes of having the recipient of a phishing e-mail clicks on the link in the e-mail, which will take them to what looks like a legitimate website (although is it is not), and entices users to share financial and other personally identifiable information.</a:t>
            </a:r>
            <a:r>
              <a:rPr lang="en-US" sz="1800" baseline="30000" dirty="0"/>
              <a:t>22</a:t>
            </a:r>
            <a:r>
              <a:rPr lang="en-US" sz="1800" dirty="0"/>
              <a:t> </a:t>
            </a:r>
          </a:p>
          <a:p>
            <a:pPr marL="0" indent="0">
              <a:buNone/>
            </a:pPr>
            <a:r>
              <a:rPr lang="en-US" sz="2000" dirty="0"/>
              <a:t>Once the Yahoo email was clicked upon, the hacker gained internal access to Yahoo systems. Initially undetected, the hacker(s) stole a backup copy of Yahoo's massive user database, transferring its contents to the hacker’s computer. </a:t>
            </a:r>
          </a:p>
          <a:p>
            <a:pPr marL="0" indent="0">
              <a:buNone/>
            </a:pPr>
            <a:r>
              <a:rPr lang="en-US" sz="2000" dirty="0"/>
              <a:t>Contained within the Yahoo database were “names, phone numbers, password challenge questions and answers and, crucially, password recovery emails and a cryptographic value unique to each account.”</a:t>
            </a:r>
          </a:p>
          <a:p>
            <a:pPr marL="0" indent="0">
              <a:buNone/>
            </a:pPr>
            <a:r>
              <a:rPr lang="en-US" sz="2000" dirty="0"/>
              <a:t>With the hacked database information, the hackers “were able to identify targets based on their recovery email address, and sometimes the email domain tipped them off that the account holder worked at a company or organization of interest.”</a:t>
            </a:r>
            <a:r>
              <a:rPr lang="en-US" sz="2000" baseline="30000" dirty="0"/>
              <a:t> 23</a:t>
            </a:r>
          </a:p>
        </p:txBody>
      </p:sp>
      <p:sp>
        <p:nvSpPr>
          <p:cNvPr id="4" name="TextBox 3">
            <a:extLst>
              <a:ext uri="{FF2B5EF4-FFF2-40B4-BE49-F238E27FC236}">
                <a16:creationId xmlns:a16="http://schemas.microsoft.com/office/drawing/2014/main" xmlns="" id="{9B772D07-41EB-4443-A6AC-84C6A01DC7FF}"/>
              </a:ext>
            </a:extLst>
          </p:cNvPr>
          <p:cNvSpPr txBox="1"/>
          <p:nvPr/>
        </p:nvSpPr>
        <p:spPr>
          <a:xfrm>
            <a:off x="628650" y="6415929"/>
            <a:ext cx="6953836" cy="400110"/>
          </a:xfrm>
          <a:prstGeom prst="rect">
            <a:avLst/>
          </a:prstGeom>
          <a:noFill/>
        </p:spPr>
        <p:txBody>
          <a:bodyPr wrap="square" rtlCol="0">
            <a:spAutoFit/>
          </a:bodyPr>
          <a:lstStyle/>
          <a:p>
            <a:r>
              <a:rPr lang="en-US" sz="1000" dirty="0">
                <a:latin typeface="+mn-lt"/>
              </a:rPr>
              <a:t>22. § 21:13.Phishing, Fishman and McKenna, Wiretapping and Eavesdropping § 21:13</a:t>
            </a:r>
          </a:p>
          <a:p>
            <a:r>
              <a:rPr lang="en-US" sz="1000" dirty="0">
                <a:latin typeface="+mn-lt"/>
              </a:rPr>
              <a:t>23. https://www.csoonline.com/article/3180762/data-breach/inside-the-russian-hack-of-yahoo-how-they-did-it.html</a:t>
            </a:r>
          </a:p>
        </p:txBody>
      </p:sp>
      <p:pic>
        <p:nvPicPr>
          <p:cNvPr id="7" name="Picture 6" descr="Clipart of a person hacking into a computer.">
            <a:extLst>
              <a:ext uri="{FF2B5EF4-FFF2-40B4-BE49-F238E27FC236}">
                <a16:creationId xmlns:a16="http://schemas.microsoft.com/office/drawing/2014/main" xmlns="" id="{3EF48982-2314-4AAE-BE4D-907122B24861}"/>
              </a:ext>
            </a:extLst>
          </p:cNvPr>
          <p:cNvPicPr>
            <a:picLocks noChangeAspect="1"/>
          </p:cNvPicPr>
          <p:nvPr/>
        </p:nvPicPr>
        <p:blipFill>
          <a:blip r:embed="rId3"/>
          <a:stretch>
            <a:fillRect/>
          </a:stretch>
        </p:blipFill>
        <p:spPr>
          <a:xfrm>
            <a:off x="7938134" y="6044300"/>
            <a:ext cx="840106" cy="694978"/>
          </a:xfrm>
          <a:prstGeom prst="rect">
            <a:avLst/>
          </a:prstGeom>
        </p:spPr>
      </p:pic>
    </p:spTree>
    <p:extLst>
      <p:ext uri="{BB962C8B-B14F-4D97-AF65-F5344CB8AC3E}">
        <p14:creationId xmlns:p14="http://schemas.microsoft.com/office/powerpoint/2010/main" val="22472596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037048" cy="1325563"/>
          </a:xfrm>
        </p:spPr>
        <p:txBody>
          <a:bodyPr/>
          <a:lstStyle/>
          <a:p>
            <a:r>
              <a:rPr lang="en-US" dirty="0"/>
              <a:t>CFAA in Action: The Yahoo Hackers</a:t>
            </a:r>
            <a:r>
              <a:rPr lang="en-US" sz="3600" baseline="30000" dirty="0"/>
              <a:t> 24</a:t>
            </a:r>
            <a:endParaRPr lang="en-US" dirty="0"/>
          </a:p>
        </p:txBody>
      </p:sp>
      <p:sp>
        <p:nvSpPr>
          <p:cNvPr id="3" name="Content Placeholder 2"/>
          <p:cNvSpPr>
            <a:spLocks noGrp="1"/>
          </p:cNvSpPr>
          <p:nvPr>
            <p:ph idx="1"/>
          </p:nvPr>
        </p:nvSpPr>
        <p:spPr>
          <a:xfrm>
            <a:off x="628650" y="1422060"/>
            <a:ext cx="7886700" cy="4351338"/>
          </a:xfrm>
        </p:spPr>
        <p:txBody>
          <a:bodyPr>
            <a:noAutofit/>
          </a:bodyPr>
          <a:lstStyle/>
          <a:p>
            <a:pPr marL="0" indent="0">
              <a:spcAft>
                <a:spcPts val="600"/>
              </a:spcAft>
              <a:buNone/>
            </a:pPr>
            <a:r>
              <a:rPr lang="en-US" sz="2400" dirty="0"/>
              <a:t>In March of 2017, the Department of Justice announced that a Canadian citizen, Karim </a:t>
            </a:r>
            <a:r>
              <a:rPr lang="en-US" sz="2400" dirty="0" err="1"/>
              <a:t>Baratov</a:t>
            </a:r>
            <a:r>
              <a:rPr lang="en-US" sz="2400" dirty="0"/>
              <a:t>, and three other defendants – including two officers of the Russian Federal Security Service (FSB) – were indicted by a grand jury for planning and executing the Yahoo hack.</a:t>
            </a:r>
            <a:r>
              <a:rPr lang="en-US" sz="2400" baseline="30000" dirty="0"/>
              <a:t> </a:t>
            </a:r>
          </a:p>
          <a:p>
            <a:pPr marL="0" indent="0">
              <a:spcAft>
                <a:spcPts val="600"/>
              </a:spcAft>
              <a:buNone/>
            </a:pPr>
            <a:r>
              <a:rPr lang="en-US" sz="2000" dirty="0" err="1"/>
              <a:t>Baratov</a:t>
            </a:r>
            <a:r>
              <a:rPr lang="en-US" sz="2000" dirty="0"/>
              <a:t> pleaded guilty in November 2017 to nine counts related to the 2014 breach, including aggravated identity theft and violating the Computer Fraud and Abuse Act (CFAA) by stealing information from protected computers. Under federal guidelines, the maximum sentence was up to 20 years in prison. </a:t>
            </a:r>
            <a:r>
              <a:rPr lang="en-US" sz="2000" dirty="0" err="1"/>
              <a:t>Baratov’s</a:t>
            </a:r>
            <a:r>
              <a:rPr lang="en-US" sz="2000" dirty="0"/>
              <a:t> attorneys asked for a sentence of 45 months: about half of what the DOJ was seeking.</a:t>
            </a:r>
          </a:p>
          <a:p>
            <a:pPr marL="0" indent="0">
              <a:spcAft>
                <a:spcPts val="600"/>
              </a:spcAft>
              <a:buNone/>
            </a:pPr>
            <a:r>
              <a:rPr lang="en-US" sz="2400" dirty="0"/>
              <a:t>Yahoo later revealed there was a previous hack in 2013, and in total three billion users were affected in the two hacks. a Canadian citizen</a:t>
            </a:r>
          </a:p>
        </p:txBody>
      </p:sp>
      <p:sp>
        <p:nvSpPr>
          <p:cNvPr id="4" name="TextBox 3">
            <a:extLst>
              <a:ext uri="{FF2B5EF4-FFF2-40B4-BE49-F238E27FC236}">
                <a16:creationId xmlns:a16="http://schemas.microsoft.com/office/drawing/2014/main" xmlns="" id="{9B772D07-41EB-4443-A6AC-84C6A01DC7FF}"/>
              </a:ext>
            </a:extLst>
          </p:cNvPr>
          <p:cNvSpPr txBox="1"/>
          <p:nvPr/>
        </p:nvSpPr>
        <p:spPr>
          <a:xfrm>
            <a:off x="628650" y="6372055"/>
            <a:ext cx="6953836" cy="246221"/>
          </a:xfrm>
          <a:prstGeom prst="rect">
            <a:avLst/>
          </a:prstGeom>
          <a:noFill/>
        </p:spPr>
        <p:txBody>
          <a:bodyPr wrap="square" rtlCol="0">
            <a:spAutoFit/>
          </a:bodyPr>
          <a:lstStyle/>
          <a:p>
            <a:r>
              <a:rPr lang="en-US" sz="1000" dirty="0">
                <a:latin typeface="+mn-lt"/>
              </a:rPr>
              <a:t>24. https://nakedsecurity.sophos.com/2018/04/23/yahoo-mega-breach-hacker-faces-nearly-8-years-in-prison/</a:t>
            </a:r>
          </a:p>
        </p:txBody>
      </p:sp>
    </p:spTree>
    <p:extLst>
      <p:ext uri="{BB962C8B-B14F-4D97-AF65-F5344CB8AC3E}">
        <p14:creationId xmlns:p14="http://schemas.microsoft.com/office/powerpoint/2010/main" val="1805270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407963" y="365125"/>
            <a:ext cx="8229599" cy="1325563"/>
          </a:xfrm>
        </p:spPr>
        <p:txBody>
          <a:bodyPr/>
          <a:lstStyle/>
          <a:p>
            <a:pPr eaLnBrk="1" hangingPunct="1"/>
            <a:r>
              <a:rPr lang="en-US" dirty="0"/>
              <a:t>Learning Outcomes: U.S. Statutory Framework</a:t>
            </a:r>
          </a:p>
        </p:txBody>
      </p:sp>
      <p:sp>
        <p:nvSpPr>
          <p:cNvPr id="14338" name="Content Placeholder 2"/>
          <p:cNvSpPr>
            <a:spLocks noGrp="1"/>
          </p:cNvSpPr>
          <p:nvPr>
            <p:ph idx="1"/>
          </p:nvPr>
        </p:nvSpPr>
        <p:spPr>
          <a:xfrm>
            <a:off x="628650" y="1690688"/>
            <a:ext cx="7520940" cy="4351338"/>
          </a:xfrm>
        </p:spPr>
        <p:txBody>
          <a:bodyPr/>
          <a:lstStyle/>
          <a:p>
            <a:pPr marL="0" indent="0" eaLnBrk="1" hangingPunct="1">
              <a:buFont typeface="Arial" charset="0"/>
              <a:buNone/>
            </a:pPr>
            <a:r>
              <a:rPr lang="en-US" sz="2400" dirty="0"/>
              <a:t>Upon completion of this lesson, students will be able to:</a:t>
            </a:r>
          </a:p>
          <a:p>
            <a:pPr lvl="1" eaLnBrk="1" hangingPunct="1"/>
            <a:endParaRPr lang="en-US" sz="2100" dirty="0"/>
          </a:p>
          <a:p>
            <a:pPr lvl="1" eaLnBrk="1" hangingPunct="1"/>
            <a:r>
              <a:rPr lang="en-US" sz="2000" dirty="0"/>
              <a:t>Recognize and understand common types of cybercrimes and unlawful cyber actions.</a:t>
            </a:r>
          </a:p>
          <a:p>
            <a:pPr lvl="1" eaLnBrk="1" hangingPunct="1"/>
            <a:r>
              <a:rPr lang="en-US" sz="2000" dirty="0"/>
              <a:t>Understand the basic functioning of the Electronic Communications Privacy Act (ECPA) </a:t>
            </a:r>
          </a:p>
          <a:p>
            <a:pPr lvl="1" eaLnBrk="1" hangingPunct="1"/>
            <a:r>
              <a:rPr lang="en-US" sz="2000" dirty="0"/>
              <a:t>Understand how CISA assists law enforcement in cybersecurity prevention.</a:t>
            </a:r>
          </a:p>
          <a:p>
            <a:pPr lvl="1" eaLnBrk="1" hangingPunct="1"/>
            <a:r>
              <a:rPr lang="en-US" sz="2000" dirty="0"/>
              <a:t>Understand the Computer Fraud &amp; Abuse Act (CFAA).</a:t>
            </a:r>
          </a:p>
          <a:p>
            <a:pPr lvl="1" eaLnBrk="1" hangingPunct="1"/>
            <a:r>
              <a:rPr lang="en-US" sz="2000" dirty="0"/>
              <a:t>Determine what the law permits with respect to cyber operations involving Private Actors.</a:t>
            </a:r>
          </a:p>
          <a:p>
            <a:pPr lvl="1" eaLnBrk="1" hangingPunct="1"/>
            <a:endParaRPr lang="en-US" dirty="0"/>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3C13AEE4-67B2-44CD-80EB-E9E5DA997225}"/>
              </a:ext>
            </a:extLst>
          </p:cNvPr>
          <p:cNvPicPr>
            <a:picLocks noChangeAspect="1"/>
          </p:cNvPicPr>
          <p:nvPr/>
        </p:nvPicPr>
        <p:blipFill>
          <a:blip r:embed="rId3"/>
          <a:stretch>
            <a:fillRect/>
          </a:stretch>
        </p:blipFill>
        <p:spPr>
          <a:xfrm>
            <a:off x="3447390" y="5358521"/>
            <a:ext cx="2249219" cy="1499479"/>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US" dirty="0"/>
              <a:t>CFAA</a:t>
            </a:r>
            <a:r>
              <a:rPr lang="en-IE" dirty="0"/>
              <a:t>: Assessment</a:t>
            </a:r>
          </a:p>
        </p:txBody>
      </p:sp>
      <p:sp>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a:xfrm>
            <a:off x="4445391" y="1842259"/>
            <a:ext cx="4069959" cy="3278381"/>
          </a:xfrm>
        </p:spPr>
        <p:txBody>
          <a:bodyPr/>
          <a:lstStyle/>
          <a:p>
            <a:pPr marL="0" indent="0" algn="ctr">
              <a:buNone/>
            </a:pPr>
            <a:r>
              <a:rPr lang="en-US" sz="4800" dirty="0"/>
              <a:t>What is a “protected computer” under the CFAA?</a:t>
            </a:r>
            <a:endParaRPr lang="sv-SE" sz="4800" dirty="0"/>
          </a:p>
          <a:p>
            <a:pPr marL="457200" indent="-457200" algn="ctr">
              <a:buFont typeface="+mj-lt"/>
              <a:buAutoNum type="arabicPeriod"/>
            </a:pPr>
            <a:endParaRPr lang="en-US" sz="5400" dirty="0"/>
          </a:p>
          <a:p>
            <a:pPr marL="457200" indent="-457200" algn="ctr">
              <a:buFont typeface="+mj-lt"/>
              <a:buAutoNum type="arabicPeriod"/>
            </a:pPr>
            <a:endParaRPr lang="sv-SE" sz="5400" dirty="0"/>
          </a:p>
          <a:p>
            <a:pPr marL="457200" indent="-457200" algn="ctr">
              <a:buFont typeface="+mj-lt"/>
              <a:buAutoNum type="arabicPeriod"/>
            </a:pPr>
            <a:endParaRPr lang="en-US" sz="5400" dirty="0"/>
          </a:p>
          <a:p>
            <a:pPr marL="457200" indent="-457200" algn="ctr">
              <a:buFont typeface="+mj-lt"/>
              <a:buAutoNum type="arabicPeriod"/>
            </a:pPr>
            <a:endParaRPr lang="sv-SE" sz="5400" dirty="0"/>
          </a:p>
        </p:txBody>
      </p:sp>
      <p:pic>
        <p:nvPicPr>
          <p:cNvPr id="6" name="Picture 5" descr="Image of question marks">
            <a:extLst>
              <a:ext uri="{FF2B5EF4-FFF2-40B4-BE49-F238E27FC236}">
                <a16:creationId xmlns:a16="http://schemas.microsoft.com/office/drawing/2014/main" xmlns="" id="{BEACC6A2-B88D-4C27-BA47-719337FE4525}"/>
              </a:ext>
            </a:extLst>
          </p:cNvPr>
          <p:cNvPicPr>
            <a:picLocks noChangeAspect="1"/>
          </p:cNvPicPr>
          <p:nvPr/>
        </p:nvPicPr>
        <p:blipFill>
          <a:blip r:embed="rId2"/>
          <a:stretch>
            <a:fillRect/>
          </a:stretch>
        </p:blipFill>
        <p:spPr>
          <a:xfrm>
            <a:off x="772068" y="2161443"/>
            <a:ext cx="2906633" cy="2058865"/>
          </a:xfrm>
          <a:prstGeom prst="rect">
            <a:avLst/>
          </a:prstGeom>
        </p:spPr>
      </p:pic>
    </p:spTree>
    <p:extLst>
      <p:ext uri="{BB962C8B-B14F-4D97-AF65-F5344CB8AC3E}">
        <p14:creationId xmlns:p14="http://schemas.microsoft.com/office/powerpoint/2010/main" val="28946341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US" dirty="0"/>
              <a:t>CFAA</a:t>
            </a:r>
            <a:r>
              <a:rPr lang="en-IE" dirty="0"/>
              <a:t>: Assessment Answer</a:t>
            </a:r>
          </a:p>
        </p:txBody>
      </p:sp>
      <p:sp>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a:xfrm>
            <a:off x="4445391" y="1842259"/>
            <a:ext cx="4069959" cy="4351338"/>
          </a:xfrm>
        </p:spPr>
        <p:txBody>
          <a:bodyPr/>
          <a:lstStyle/>
          <a:p>
            <a:pPr marL="0" indent="0" algn="ctr">
              <a:buNone/>
            </a:pPr>
            <a:r>
              <a:rPr lang="en-US" sz="4800" dirty="0"/>
              <a:t>What is a “protected computer” under the CFAA?</a:t>
            </a:r>
            <a:endParaRPr lang="sv-SE" sz="5400" dirty="0"/>
          </a:p>
          <a:p>
            <a:pPr marL="457200" indent="-457200" algn="ctr">
              <a:buFont typeface="+mj-lt"/>
              <a:buAutoNum type="arabicPeriod"/>
            </a:pPr>
            <a:endParaRPr lang="en-US" sz="5400" dirty="0"/>
          </a:p>
          <a:p>
            <a:pPr marL="457200" indent="-457200" algn="ctr">
              <a:buFont typeface="+mj-lt"/>
              <a:buAutoNum type="arabicPeriod"/>
            </a:pPr>
            <a:endParaRPr lang="sv-SE" sz="5400" dirty="0"/>
          </a:p>
        </p:txBody>
      </p:sp>
      <p:sp>
        <p:nvSpPr>
          <p:cNvPr id="4" name="TextBox 3">
            <a:extLst>
              <a:ext uri="{FF2B5EF4-FFF2-40B4-BE49-F238E27FC236}">
                <a16:creationId xmlns:a16="http://schemas.microsoft.com/office/drawing/2014/main" xmlns="" id="{940E3972-8C24-4CA9-9BE9-1B0EB2098DE2}"/>
              </a:ext>
            </a:extLst>
          </p:cNvPr>
          <p:cNvSpPr txBox="1"/>
          <p:nvPr/>
        </p:nvSpPr>
        <p:spPr>
          <a:xfrm>
            <a:off x="1856935" y="5387926"/>
            <a:ext cx="6428936" cy="646331"/>
          </a:xfrm>
          <a:prstGeom prst="rect">
            <a:avLst/>
          </a:prstGeom>
          <a:noFill/>
        </p:spPr>
        <p:txBody>
          <a:bodyPr wrap="square" rtlCol="0">
            <a:spAutoFit/>
          </a:bodyPr>
          <a:lstStyle/>
          <a:p>
            <a:r>
              <a:rPr lang="en-US" dirty="0"/>
              <a:t>a computer “used in or affecting interstate or foreign commerce or communication</a:t>
            </a:r>
          </a:p>
        </p:txBody>
      </p:sp>
      <p:pic>
        <p:nvPicPr>
          <p:cNvPr id="6" name="Picture 5" descr="Image of question marks">
            <a:extLst>
              <a:ext uri="{FF2B5EF4-FFF2-40B4-BE49-F238E27FC236}">
                <a16:creationId xmlns:a16="http://schemas.microsoft.com/office/drawing/2014/main" xmlns="" id="{BEACC6A2-B88D-4C27-BA47-719337FE4525}"/>
              </a:ext>
            </a:extLst>
          </p:cNvPr>
          <p:cNvPicPr>
            <a:picLocks noChangeAspect="1"/>
          </p:cNvPicPr>
          <p:nvPr/>
        </p:nvPicPr>
        <p:blipFill>
          <a:blip r:embed="rId2"/>
          <a:stretch>
            <a:fillRect/>
          </a:stretch>
        </p:blipFill>
        <p:spPr>
          <a:xfrm>
            <a:off x="772068" y="2161443"/>
            <a:ext cx="2906633" cy="2058865"/>
          </a:xfrm>
          <a:prstGeom prst="rect">
            <a:avLst/>
          </a:prstGeom>
        </p:spPr>
      </p:pic>
    </p:spTree>
    <p:extLst>
      <p:ext uri="{BB962C8B-B14F-4D97-AF65-F5344CB8AC3E}">
        <p14:creationId xmlns:p14="http://schemas.microsoft.com/office/powerpoint/2010/main" val="32129074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D098E16-40CE-405D-B98B-028115CAE72B}"/>
              </a:ext>
            </a:extLst>
          </p:cNvPr>
          <p:cNvSpPr>
            <a:spLocks noGrp="1"/>
          </p:cNvSpPr>
          <p:nvPr>
            <p:ph type="title"/>
          </p:nvPr>
        </p:nvSpPr>
        <p:spPr>
          <a:xfrm>
            <a:off x="628650" y="63963"/>
            <a:ext cx="7886700" cy="1325563"/>
          </a:xfrm>
        </p:spPr>
        <p:txBody>
          <a:bodyPr/>
          <a:lstStyle/>
          <a:p>
            <a:r>
              <a:rPr lang="en-US" dirty="0"/>
              <a:t>CFAA Assessment</a:t>
            </a:r>
          </a:p>
        </p:txBody>
      </p:sp>
      <p:sp>
        <p:nvSpPr>
          <p:cNvPr id="3" name="Content Placeholder 2">
            <a:extLst>
              <a:ext uri="{FF2B5EF4-FFF2-40B4-BE49-F238E27FC236}">
                <a16:creationId xmlns:a16="http://schemas.microsoft.com/office/drawing/2014/main" xmlns="" id="{DA62995C-BDC8-453D-94BE-EC670FE810A6}"/>
              </a:ext>
            </a:extLst>
          </p:cNvPr>
          <p:cNvSpPr>
            <a:spLocks noGrp="1"/>
          </p:cNvSpPr>
          <p:nvPr>
            <p:ph idx="1"/>
          </p:nvPr>
        </p:nvSpPr>
        <p:spPr>
          <a:xfrm>
            <a:off x="628650" y="1244904"/>
            <a:ext cx="7886700" cy="4351338"/>
          </a:xfrm>
        </p:spPr>
        <p:txBody>
          <a:bodyPr/>
          <a:lstStyle/>
          <a:p>
            <a:pPr marL="0" indent="0">
              <a:buNone/>
            </a:pPr>
            <a:r>
              <a:rPr lang="en-US" sz="2400" b="1" dirty="0"/>
              <a:t>True or False</a:t>
            </a:r>
          </a:p>
          <a:p>
            <a:r>
              <a:rPr lang="en-US" sz="2200" dirty="0"/>
              <a:t>The CFAA is a federal anti-hacking statute that prohibits intentionally accessing a protected computer without authorization or in excess of authorization. </a:t>
            </a:r>
            <a:endParaRPr lang="en-US" sz="2200" b="1" dirty="0"/>
          </a:p>
          <a:p>
            <a:pPr>
              <a:spcAft>
                <a:spcPts val="600"/>
              </a:spcAft>
            </a:pPr>
            <a:r>
              <a:rPr lang="en-US" sz="2200" dirty="0"/>
              <a:t>The CFAA specifically defines what “without authorization” means. </a:t>
            </a:r>
            <a:endParaRPr lang="en-US" sz="2200" b="1" dirty="0"/>
          </a:p>
          <a:p>
            <a:r>
              <a:rPr lang="en-US" sz="2200" dirty="0">
                <a:solidFill>
                  <a:prstClr val="black"/>
                </a:solidFill>
                <a:ea typeface="Calibri" panose="020F0502020204030204" pitchFamily="34" charset="0"/>
                <a:cs typeface="Times New Roman" panose="02020603050405020304" pitchFamily="18" charset="0"/>
              </a:rPr>
              <a:t>Access without authorization means someone does not have permission to use a system. </a:t>
            </a:r>
            <a:endParaRPr lang="en-US" sz="2200" b="1" dirty="0">
              <a:solidFill>
                <a:prstClr val="black"/>
              </a:solidFill>
              <a:ea typeface="Calibri" panose="020F0502020204030204" pitchFamily="34" charset="0"/>
              <a:cs typeface="Times New Roman" panose="02020603050405020304" pitchFamily="18" charset="0"/>
            </a:endParaRPr>
          </a:p>
          <a:p>
            <a:r>
              <a:rPr lang="en-US" sz="2200" dirty="0">
                <a:solidFill>
                  <a:prstClr val="black"/>
                </a:solidFill>
                <a:ea typeface="Calibri" panose="020F0502020204030204" pitchFamily="34" charset="0"/>
                <a:cs typeface="Times New Roman" panose="02020603050405020304" pitchFamily="18" charset="0"/>
              </a:rPr>
              <a:t>Access exceeding authorization means someone has permission to use a system, but uses the system in a way that is not permitted. </a:t>
            </a:r>
            <a:endParaRPr lang="en-US" sz="2200" b="1" dirty="0">
              <a:solidFill>
                <a:prstClr val="black"/>
              </a:solidFill>
              <a:ea typeface="Calibri" panose="020F0502020204030204" pitchFamily="34" charset="0"/>
              <a:cs typeface="Times New Roman" panose="02020603050405020304" pitchFamily="18" charset="0"/>
            </a:endParaRPr>
          </a:p>
          <a:p>
            <a:r>
              <a:rPr lang="en-US" sz="2200" dirty="0"/>
              <a:t>Under federal guidelines, the minimum sentence for a CFAA violation is up to 20 years in prison. </a:t>
            </a:r>
            <a:endParaRPr lang="en-US" sz="2200" b="1" dirty="0"/>
          </a:p>
          <a:p>
            <a:r>
              <a:rPr lang="en-US" sz="2200" dirty="0"/>
              <a:t>Congress intended the CFAA to apply both within the United States and abroad. </a:t>
            </a:r>
            <a:endParaRPr lang="en-US" sz="2200" b="1" dirty="0"/>
          </a:p>
          <a:p>
            <a:pPr marL="0" indent="0">
              <a:buNone/>
            </a:pPr>
            <a:endParaRPr lang="en-US" sz="2200" dirty="0"/>
          </a:p>
        </p:txBody>
      </p:sp>
      <p:pic>
        <p:nvPicPr>
          <p:cNvPr id="11" name="Picture 10" descr="Image of a finger pointing at a question mark.">
            <a:extLst>
              <a:ext uri="{FF2B5EF4-FFF2-40B4-BE49-F238E27FC236}">
                <a16:creationId xmlns:a16="http://schemas.microsoft.com/office/drawing/2014/main" xmlns="" id="{E671B958-2577-48A0-B102-759367B7DF89}"/>
              </a:ext>
            </a:extLst>
          </p:cNvPr>
          <p:cNvPicPr>
            <a:picLocks noChangeAspect="1"/>
          </p:cNvPicPr>
          <p:nvPr/>
        </p:nvPicPr>
        <p:blipFill>
          <a:blip r:embed="rId2"/>
          <a:stretch>
            <a:fillRect/>
          </a:stretch>
        </p:blipFill>
        <p:spPr>
          <a:xfrm>
            <a:off x="5403342" y="353206"/>
            <a:ext cx="3112008" cy="1036320"/>
          </a:xfrm>
          <a:prstGeom prst="rect">
            <a:avLst/>
          </a:prstGeom>
        </p:spPr>
      </p:pic>
    </p:spTree>
    <p:extLst>
      <p:ext uri="{BB962C8B-B14F-4D97-AF65-F5344CB8AC3E}">
        <p14:creationId xmlns:p14="http://schemas.microsoft.com/office/powerpoint/2010/main" val="19951966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D098E16-40CE-405D-B98B-028115CAE72B}"/>
              </a:ext>
            </a:extLst>
          </p:cNvPr>
          <p:cNvSpPr>
            <a:spLocks noGrp="1"/>
          </p:cNvSpPr>
          <p:nvPr>
            <p:ph type="title"/>
          </p:nvPr>
        </p:nvSpPr>
        <p:spPr>
          <a:xfrm>
            <a:off x="628650" y="63963"/>
            <a:ext cx="7886700" cy="1325563"/>
          </a:xfrm>
        </p:spPr>
        <p:txBody>
          <a:bodyPr/>
          <a:lstStyle/>
          <a:p>
            <a:r>
              <a:rPr lang="en-US" dirty="0"/>
              <a:t>CFAA Assessment (Answers)</a:t>
            </a:r>
          </a:p>
        </p:txBody>
      </p:sp>
      <p:sp>
        <p:nvSpPr>
          <p:cNvPr id="3" name="Content Placeholder 2">
            <a:extLst>
              <a:ext uri="{FF2B5EF4-FFF2-40B4-BE49-F238E27FC236}">
                <a16:creationId xmlns:a16="http://schemas.microsoft.com/office/drawing/2014/main" xmlns="" id="{DA62995C-BDC8-453D-94BE-EC670FE810A6}"/>
              </a:ext>
            </a:extLst>
          </p:cNvPr>
          <p:cNvSpPr>
            <a:spLocks noGrp="1"/>
          </p:cNvSpPr>
          <p:nvPr>
            <p:ph idx="1"/>
          </p:nvPr>
        </p:nvSpPr>
        <p:spPr>
          <a:xfrm>
            <a:off x="628650" y="1244904"/>
            <a:ext cx="7886700" cy="4351338"/>
          </a:xfrm>
        </p:spPr>
        <p:txBody>
          <a:bodyPr/>
          <a:lstStyle/>
          <a:p>
            <a:pPr marL="0" indent="0">
              <a:buNone/>
            </a:pPr>
            <a:r>
              <a:rPr lang="en-US" sz="2400" b="1" dirty="0"/>
              <a:t>True or False</a:t>
            </a:r>
          </a:p>
          <a:p>
            <a:r>
              <a:rPr lang="en-US" sz="2200" dirty="0"/>
              <a:t>The CFAA is a federal anti-hacking statute that prohibits intentionally accessing a protected computer without authorization or in excess of authorization. </a:t>
            </a:r>
            <a:r>
              <a:rPr lang="en-US" sz="2200" b="1" dirty="0"/>
              <a:t>TRUE</a:t>
            </a:r>
          </a:p>
          <a:p>
            <a:pPr>
              <a:spcAft>
                <a:spcPts val="600"/>
              </a:spcAft>
            </a:pPr>
            <a:r>
              <a:rPr lang="en-US" sz="2200" dirty="0"/>
              <a:t>The CFAA specifically defines what “without authorization” means. </a:t>
            </a:r>
            <a:r>
              <a:rPr lang="en-US" sz="2200" b="1" dirty="0"/>
              <a:t>FALSE</a:t>
            </a:r>
          </a:p>
          <a:p>
            <a:r>
              <a:rPr lang="en-US" sz="2200" dirty="0">
                <a:solidFill>
                  <a:prstClr val="black"/>
                </a:solidFill>
                <a:ea typeface="Calibri" panose="020F0502020204030204" pitchFamily="34" charset="0"/>
                <a:cs typeface="Times New Roman" panose="02020603050405020304" pitchFamily="18" charset="0"/>
              </a:rPr>
              <a:t>Access without authorization means someone does not have permission to use a system.  </a:t>
            </a:r>
            <a:r>
              <a:rPr lang="en-US" sz="2200" b="1" dirty="0">
                <a:solidFill>
                  <a:prstClr val="black"/>
                </a:solidFill>
                <a:ea typeface="Calibri" panose="020F0502020204030204" pitchFamily="34" charset="0"/>
                <a:cs typeface="Times New Roman" panose="02020603050405020304" pitchFamily="18" charset="0"/>
              </a:rPr>
              <a:t>TRUE</a:t>
            </a:r>
          </a:p>
          <a:p>
            <a:r>
              <a:rPr lang="en-US" sz="2200" dirty="0">
                <a:solidFill>
                  <a:prstClr val="black"/>
                </a:solidFill>
                <a:ea typeface="Calibri" panose="020F0502020204030204" pitchFamily="34" charset="0"/>
                <a:cs typeface="Times New Roman" panose="02020603050405020304" pitchFamily="18" charset="0"/>
              </a:rPr>
              <a:t>Access exceeding authorization means someone has permission to use a system, but uses the system in a way that is not permitted. </a:t>
            </a:r>
            <a:r>
              <a:rPr lang="en-US" sz="2200" b="1" dirty="0">
                <a:solidFill>
                  <a:prstClr val="black"/>
                </a:solidFill>
                <a:ea typeface="Calibri" panose="020F0502020204030204" pitchFamily="34" charset="0"/>
                <a:cs typeface="Times New Roman" panose="02020603050405020304" pitchFamily="18" charset="0"/>
              </a:rPr>
              <a:t>TRUE</a:t>
            </a:r>
          </a:p>
          <a:p>
            <a:r>
              <a:rPr lang="en-US" sz="2200" dirty="0"/>
              <a:t>Under federal guidelines, the minimum sentence for a CFAA violation is up to 20 years in prison. </a:t>
            </a:r>
            <a:r>
              <a:rPr lang="en-US" sz="2200" b="1" dirty="0"/>
              <a:t>FALSE</a:t>
            </a:r>
          </a:p>
          <a:p>
            <a:r>
              <a:rPr lang="en-US" sz="2200" dirty="0"/>
              <a:t>Congress intended the CFAA to apply both within the United States and abroad. </a:t>
            </a:r>
            <a:r>
              <a:rPr lang="en-US" sz="2200" b="1" dirty="0"/>
              <a:t>TRUE</a:t>
            </a:r>
          </a:p>
          <a:p>
            <a:pPr marL="0" indent="0">
              <a:buNone/>
            </a:pPr>
            <a:endParaRPr lang="en-US" sz="2200" dirty="0"/>
          </a:p>
        </p:txBody>
      </p:sp>
      <p:pic>
        <p:nvPicPr>
          <p:cNvPr id="11" name="Picture 10" descr="Image of a finger pointing at a question mark.">
            <a:extLst>
              <a:ext uri="{FF2B5EF4-FFF2-40B4-BE49-F238E27FC236}">
                <a16:creationId xmlns:a16="http://schemas.microsoft.com/office/drawing/2014/main" xmlns="" id="{E671B958-2577-48A0-B102-759367B7DF89}"/>
              </a:ext>
            </a:extLst>
          </p:cNvPr>
          <p:cNvPicPr>
            <a:picLocks noChangeAspect="1"/>
          </p:cNvPicPr>
          <p:nvPr/>
        </p:nvPicPr>
        <p:blipFill>
          <a:blip r:embed="rId2"/>
          <a:stretch>
            <a:fillRect/>
          </a:stretch>
        </p:blipFill>
        <p:spPr>
          <a:xfrm>
            <a:off x="5558089" y="353206"/>
            <a:ext cx="3112008" cy="1036320"/>
          </a:xfrm>
          <a:prstGeom prst="rect">
            <a:avLst/>
          </a:prstGeom>
        </p:spPr>
      </p:pic>
    </p:spTree>
    <p:extLst>
      <p:ext uri="{BB962C8B-B14F-4D97-AF65-F5344CB8AC3E}">
        <p14:creationId xmlns:p14="http://schemas.microsoft.com/office/powerpoint/2010/main" val="35541166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4: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Economic Espionage 18 U.S.C.A. § 1831 </a:t>
            </a:r>
          </a:p>
        </p:txBody>
      </p:sp>
      <p:pic>
        <p:nvPicPr>
          <p:cNvPr id="6" name="Picture 5" descr="Image of white charts and graphs on a blue background.">
            <a:extLst>
              <a:ext uri="{FF2B5EF4-FFF2-40B4-BE49-F238E27FC236}">
                <a16:creationId xmlns:a16="http://schemas.microsoft.com/office/drawing/2014/main" xmlns="" id="{648DAF4C-CB43-4A11-8A9B-6F955A691D5E}"/>
              </a:ext>
            </a:extLst>
          </p:cNvPr>
          <p:cNvPicPr>
            <a:picLocks noChangeAspect="1"/>
          </p:cNvPicPr>
          <p:nvPr/>
        </p:nvPicPr>
        <p:blipFill>
          <a:blip r:embed="rId2"/>
          <a:stretch>
            <a:fillRect/>
          </a:stretch>
        </p:blipFill>
        <p:spPr>
          <a:xfrm>
            <a:off x="3379879" y="1457668"/>
            <a:ext cx="4512095" cy="2878259"/>
          </a:xfrm>
          <a:prstGeom prst="rect">
            <a:avLst/>
          </a:prstGeom>
        </p:spPr>
      </p:pic>
    </p:spTree>
    <p:extLst>
      <p:ext uri="{BB962C8B-B14F-4D97-AF65-F5344CB8AC3E}">
        <p14:creationId xmlns:p14="http://schemas.microsoft.com/office/powerpoint/2010/main" val="24499941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3821F612-E00F-477D-81A1-BBB4B819895E}"/>
              </a:ext>
            </a:extLst>
          </p:cNvPr>
          <p:cNvSpPr>
            <a:spLocks noGrp="1"/>
          </p:cNvSpPr>
          <p:nvPr>
            <p:ph type="title"/>
          </p:nvPr>
        </p:nvSpPr>
        <p:spPr>
          <a:xfrm>
            <a:off x="628650" y="453637"/>
            <a:ext cx="7886700" cy="1325563"/>
          </a:xfrm>
        </p:spPr>
        <p:txBody>
          <a:bodyPr/>
          <a:lstStyle/>
          <a:p>
            <a:r>
              <a:rPr lang="en-US" dirty="0"/>
              <a:t>Economic Espionage</a:t>
            </a:r>
            <a:br>
              <a:rPr lang="en-US" dirty="0"/>
            </a:br>
            <a:endParaRPr lang="en-US" dirty="0"/>
          </a:p>
        </p:txBody>
      </p:sp>
      <p:sp>
        <p:nvSpPr>
          <p:cNvPr id="5" name="Content Placeholder 4">
            <a:extLst>
              <a:ext uri="{FF2B5EF4-FFF2-40B4-BE49-F238E27FC236}">
                <a16:creationId xmlns:a16="http://schemas.microsoft.com/office/drawing/2014/main" xmlns="" id="{3B2F9134-69FD-4AF3-89FE-1C1FA6774B5E}"/>
              </a:ext>
            </a:extLst>
          </p:cNvPr>
          <p:cNvSpPr>
            <a:spLocks noGrp="1"/>
          </p:cNvSpPr>
          <p:nvPr>
            <p:ph idx="1"/>
          </p:nvPr>
        </p:nvSpPr>
        <p:spPr>
          <a:xfrm>
            <a:off x="628650" y="1519311"/>
            <a:ext cx="7886700" cy="4657652"/>
          </a:xfrm>
        </p:spPr>
        <p:txBody>
          <a:bodyPr/>
          <a:lstStyle/>
          <a:p>
            <a:pPr marL="0" indent="0">
              <a:buNone/>
            </a:pPr>
            <a:r>
              <a:rPr lang="en-US" sz="2000" dirty="0"/>
              <a:t>Economic espionage involves foreign intelligence efforts to steal U.S. intellectual property, trade secrets, and proprietary information via cyberspace.</a:t>
            </a:r>
            <a:r>
              <a:rPr lang="en-US" sz="2000" baseline="30000" dirty="0"/>
              <a:t>32</a:t>
            </a:r>
            <a:r>
              <a:rPr lang="en-US" sz="2000" dirty="0"/>
              <a:t> As technology advances, it creates new vulnerabilities to U.S. networks.</a:t>
            </a:r>
          </a:p>
          <a:p>
            <a:pPr marL="0" indent="0">
              <a:buNone/>
            </a:pPr>
            <a:r>
              <a:rPr lang="en-US" sz="2000" dirty="0"/>
              <a:t>Cyberespionage (any for espionage via the internet) offers a relatively low-cost, high-return opportunity to obtain a variety of U.S. intellectual property.</a:t>
            </a:r>
          </a:p>
          <a:p>
            <a:pPr marL="0" indent="0">
              <a:buNone/>
            </a:pPr>
            <a:r>
              <a:rPr lang="en-US" sz="2000" dirty="0"/>
              <a:t>According to a 2018 report by The National Counterintelligence</a:t>
            </a:r>
            <a:br>
              <a:rPr lang="en-US" sz="2000" dirty="0"/>
            </a:br>
            <a:r>
              <a:rPr lang="en-US" sz="2000" dirty="0"/>
              <a:t>and Security Center, some of the most pervasive nation-state threat actors are China, Russia and Iran.</a:t>
            </a:r>
            <a:r>
              <a:rPr lang="en-US" sz="2000" baseline="30000" dirty="0"/>
              <a:t>33</a:t>
            </a:r>
            <a:endParaRPr lang="en-US" sz="2000" dirty="0"/>
          </a:p>
          <a:p>
            <a:pPr marL="0" indent="0">
              <a:buNone/>
            </a:pPr>
            <a:r>
              <a:rPr lang="en-US" sz="2000" dirty="0"/>
              <a:t>The report also states that the U.S. industrial sectors and technologies that are of greatest interest to foreign threat actors are: energy, biotechnology, defense, environmental protection, high-end manufacturing, and information and communications technology.</a:t>
            </a:r>
            <a:endParaRPr lang="en-US" sz="2000" b="1" dirty="0"/>
          </a:p>
        </p:txBody>
      </p:sp>
      <p:sp>
        <p:nvSpPr>
          <p:cNvPr id="2" name="TextBox 1">
            <a:extLst>
              <a:ext uri="{FF2B5EF4-FFF2-40B4-BE49-F238E27FC236}">
                <a16:creationId xmlns:a16="http://schemas.microsoft.com/office/drawing/2014/main" xmlns="" id="{1BBCF754-2069-48F7-B14C-E449534195CB}"/>
              </a:ext>
            </a:extLst>
          </p:cNvPr>
          <p:cNvSpPr txBox="1"/>
          <p:nvPr/>
        </p:nvSpPr>
        <p:spPr>
          <a:xfrm>
            <a:off x="506437" y="6176963"/>
            <a:ext cx="8131126" cy="553998"/>
          </a:xfrm>
          <a:prstGeom prst="rect">
            <a:avLst/>
          </a:prstGeom>
          <a:noFill/>
        </p:spPr>
        <p:txBody>
          <a:bodyPr wrap="square" rtlCol="0">
            <a:spAutoFit/>
          </a:bodyPr>
          <a:lstStyle/>
          <a:p>
            <a:r>
              <a:rPr lang="en-US" sz="1000" dirty="0">
                <a:latin typeface="+mn-lt"/>
              </a:rPr>
              <a:t>32. NCSC Releases 2018 Foreign Economic Espionage in </a:t>
            </a:r>
            <a:r>
              <a:rPr lang="en-US" sz="1000" dirty="0" err="1">
                <a:latin typeface="+mn-lt"/>
              </a:rPr>
              <a:t>CyberspaceReport</a:t>
            </a:r>
            <a:r>
              <a:rPr lang="en-US" sz="1000" dirty="0">
                <a:latin typeface="+mn-lt"/>
              </a:rPr>
              <a:t>,  https://www.dni.gov/files/NCSC/documents/news/20180724-ncsc-press-release-foreign-econ-esp-cyber.pdf</a:t>
            </a:r>
          </a:p>
          <a:p>
            <a:r>
              <a:rPr lang="en-US" sz="1000" dirty="0">
                <a:latin typeface="+mn-lt"/>
              </a:rPr>
              <a:t>33. https://www.dni.gov/index.php/ncsc-newsroom/item/1889-2018-foreign-economic-espionage-in-cyberspace</a:t>
            </a:r>
          </a:p>
        </p:txBody>
      </p:sp>
      <p:pic>
        <p:nvPicPr>
          <p:cNvPr id="3" name="Picture 2" descr="Clipart of a cartoon criminal.">
            <a:extLst>
              <a:ext uri="{FF2B5EF4-FFF2-40B4-BE49-F238E27FC236}">
                <a16:creationId xmlns:a16="http://schemas.microsoft.com/office/drawing/2014/main" xmlns="" id="{E766D56F-6FE9-47ED-A92B-681BF3168853}"/>
              </a:ext>
            </a:extLst>
          </p:cNvPr>
          <p:cNvPicPr>
            <a:picLocks noChangeAspect="1"/>
          </p:cNvPicPr>
          <p:nvPr/>
        </p:nvPicPr>
        <p:blipFill>
          <a:blip r:embed="rId2"/>
          <a:stretch>
            <a:fillRect/>
          </a:stretch>
        </p:blipFill>
        <p:spPr>
          <a:xfrm>
            <a:off x="6346235" y="306347"/>
            <a:ext cx="1723345" cy="1038794"/>
          </a:xfrm>
          <a:prstGeom prst="rect">
            <a:avLst/>
          </a:prstGeom>
        </p:spPr>
      </p:pic>
    </p:spTree>
    <p:extLst>
      <p:ext uri="{BB962C8B-B14F-4D97-AF65-F5344CB8AC3E}">
        <p14:creationId xmlns:p14="http://schemas.microsoft.com/office/powerpoint/2010/main" val="18103092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3821F612-E00F-477D-81A1-BBB4B819895E}"/>
              </a:ext>
            </a:extLst>
          </p:cNvPr>
          <p:cNvSpPr>
            <a:spLocks noGrp="1"/>
          </p:cNvSpPr>
          <p:nvPr>
            <p:ph type="title"/>
          </p:nvPr>
        </p:nvSpPr>
        <p:spPr/>
        <p:txBody>
          <a:bodyPr/>
          <a:lstStyle/>
          <a:p>
            <a:r>
              <a:rPr lang="en-US" dirty="0"/>
              <a:t>The Economic Espionage Act Summary</a:t>
            </a:r>
          </a:p>
        </p:txBody>
      </p:sp>
      <p:sp>
        <p:nvSpPr>
          <p:cNvPr id="5" name="Content Placeholder 4">
            <a:extLst>
              <a:ext uri="{FF2B5EF4-FFF2-40B4-BE49-F238E27FC236}">
                <a16:creationId xmlns:a16="http://schemas.microsoft.com/office/drawing/2014/main" xmlns="" id="{3B2F9134-69FD-4AF3-89FE-1C1FA6774B5E}"/>
              </a:ext>
            </a:extLst>
          </p:cNvPr>
          <p:cNvSpPr>
            <a:spLocks noGrp="1"/>
          </p:cNvSpPr>
          <p:nvPr>
            <p:ph idx="1"/>
          </p:nvPr>
        </p:nvSpPr>
        <p:spPr>
          <a:xfrm>
            <a:off x="680524" y="1544271"/>
            <a:ext cx="7886700" cy="4351338"/>
          </a:xfrm>
        </p:spPr>
        <p:txBody>
          <a:bodyPr/>
          <a:lstStyle/>
          <a:p>
            <a:pPr marL="0" indent="0">
              <a:buNone/>
            </a:pPr>
            <a:r>
              <a:rPr lang="en-US" sz="2400" b="1" dirty="0"/>
              <a:t>The Economic Espionage Act</a:t>
            </a:r>
            <a:r>
              <a:rPr lang="en-US" sz="2400" baseline="30000" dirty="0"/>
              <a:t> 34</a:t>
            </a:r>
            <a:endParaRPr lang="en-US" sz="2400" b="1" dirty="0"/>
          </a:p>
          <a:p>
            <a:pPr marL="0" indent="0">
              <a:buNone/>
            </a:pPr>
            <a:r>
              <a:rPr lang="en-US" sz="2400" dirty="0"/>
              <a:t>Anyone who intends or knowing steals or misappropriates trade secrets in order to benefit any foreign government, foreign instrumentality, or foreign agent, (by stealing, copying, receiving, buying, or conspiring to do so), shall be fined not more than $5,000,000 or imprisoned not more than 15 years, or both.</a:t>
            </a:r>
          </a:p>
          <a:p>
            <a:pPr marL="0" indent="0">
              <a:buNone/>
            </a:pPr>
            <a:r>
              <a:rPr lang="en-US" sz="2400" dirty="0"/>
              <a:t>Also, any organization that commits any offense described above shall be fined not more than the greater of $10,000,000 or 3 times the value of the stolen trade secret to the organization, including expenses for research and design and other costs of reproducing the trade secret that the organization has thereby avoided.”</a:t>
            </a:r>
            <a:endParaRPr lang="en-US" sz="2400" baseline="30000" dirty="0"/>
          </a:p>
          <a:p>
            <a:endParaRPr lang="en-US" dirty="0"/>
          </a:p>
        </p:txBody>
      </p:sp>
      <p:sp>
        <p:nvSpPr>
          <p:cNvPr id="6" name="TextBox 5">
            <a:extLst>
              <a:ext uri="{FF2B5EF4-FFF2-40B4-BE49-F238E27FC236}">
                <a16:creationId xmlns:a16="http://schemas.microsoft.com/office/drawing/2014/main" xmlns="" id="{A3F778FC-0001-497D-BBF8-F26D5C48EEFE}"/>
              </a:ext>
            </a:extLst>
          </p:cNvPr>
          <p:cNvSpPr txBox="1"/>
          <p:nvPr/>
        </p:nvSpPr>
        <p:spPr>
          <a:xfrm>
            <a:off x="436098" y="6457740"/>
            <a:ext cx="8131126" cy="246221"/>
          </a:xfrm>
          <a:prstGeom prst="rect">
            <a:avLst/>
          </a:prstGeom>
          <a:noFill/>
        </p:spPr>
        <p:txBody>
          <a:bodyPr wrap="square" rtlCol="0">
            <a:spAutoFit/>
          </a:bodyPr>
          <a:lstStyle/>
          <a:p>
            <a:r>
              <a:rPr lang="en-US" sz="1000" dirty="0">
                <a:latin typeface="+mn-lt"/>
              </a:rPr>
              <a:t>34. 18 U.S.C.A. § 1831 </a:t>
            </a:r>
          </a:p>
        </p:txBody>
      </p:sp>
      <p:pic>
        <p:nvPicPr>
          <p:cNvPr id="7" name="Picture 6" descr="Cartoon of a thief coming out of a laptop computer.">
            <a:extLst>
              <a:ext uri="{FF2B5EF4-FFF2-40B4-BE49-F238E27FC236}">
                <a16:creationId xmlns:a16="http://schemas.microsoft.com/office/drawing/2014/main" xmlns="" id="{CD4D4425-6846-46FA-801F-2D40618B45C1}"/>
              </a:ext>
            </a:extLst>
          </p:cNvPr>
          <p:cNvPicPr>
            <a:picLocks noChangeAspect="1"/>
          </p:cNvPicPr>
          <p:nvPr/>
        </p:nvPicPr>
        <p:blipFill>
          <a:blip r:embed="rId2"/>
          <a:stretch>
            <a:fillRect/>
          </a:stretch>
        </p:blipFill>
        <p:spPr>
          <a:xfrm>
            <a:off x="7407104" y="264966"/>
            <a:ext cx="1525881" cy="1525881"/>
          </a:xfrm>
          <a:prstGeom prst="rect">
            <a:avLst/>
          </a:prstGeom>
        </p:spPr>
      </p:pic>
    </p:spTree>
    <p:extLst>
      <p:ext uri="{BB962C8B-B14F-4D97-AF65-F5344CB8AC3E}">
        <p14:creationId xmlns:p14="http://schemas.microsoft.com/office/powerpoint/2010/main" val="20429156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5: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Electric Communications Privacy Act, , 18 U.S.C. § 2510-22</a:t>
            </a:r>
          </a:p>
          <a:p>
            <a:pPr lvl="1"/>
            <a:endParaRPr lang="en-US" sz="2000" dirty="0"/>
          </a:p>
        </p:txBody>
      </p:sp>
      <p:pic>
        <p:nvPicPr>
          <p:cNvPr id="3" name="Picture 2" descr="Photo of a telephone pole and wires.">
            <a:extLst>
              <a:ext uri="{FF2B5EF4-FFF2-40B4-BE49-F238E27FC236}">
                <a16:creationId xmlns:a16="http://schemas.microsoft.com/office/drawing/2014/main" xmlns="" id="{0A065C9E-2A45-436C-A0C6-BD2D6E577107}"/>
              </a:ext>
            </a:extLst>
          </p:cNvPr>
          <p:cNvPicPr>
            <a:picLocks noChangeAspect="1"/>
          </p:cNvPicPr>
          <p:nvPr/>
        </p:nvPicPr>
        <p:blipFill>
          <a:blip r:embed="rId2"/>
          <a:stretch>
            <a:fillRect/>
          </a:stretch>
        </p:blipFill>
        <p:spPr>
          <a:xfrm>
            <a:off x="3376319" y="1127028"/>
            <a:ext cx="4867275" cy="3238500"/>
          </a:xfrm>
          <a:prstGeom prst="rect">
            <a:avLst/>
          </a:prstGeom>
        </p:spPr>
      </p:pic>
    </p:spTree>
    <p:extLst>
      <p:ext uri="{BB962C8B-B14F-4D97-AF65-F5344CB8AC3E}">
        <p14:creationId xmlns:p14="http://schemas.microsoft.com/office/powerpoint/2010/main" val="30242494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250F4B1A-3D60-4459-B858-ECB45F8E291F}"/>
              </a:ext>
            </a:extLst>
          </p:cNvPr>
          <p:cNvSpPr>
            <a:spLocks noGrp="1"/>
          </p:cNvSpPr>
          <p:nvPr>
            <p:ph type="title"/>
          </p:nvPr>
        </p:nvSpPr>
        <p:spPr>
          <a:xfrm>
            <a:off x="628650" y="172393"/>
            <a:ext cx="7886700" cy="1325563"/>
          </a:xfrm>
        </p:spPr>
        <p:txBody>
          <a:bodyPr/>
          <a:lstStyle/>
          <a:p>
            <a:r>
              <a:rPr lang="en-US" dirty="0"/>
              <a:t>Electric Communications Privacy Act (ECPA)</a:t>
            </a:r>
            <a:r>
              <a:rPr lang="en-US" sz="3600" dirty="0"/>
              <a:t/>
            </a:r>
            <a:br>
              <a:rPr lang="en-US" sz="3600" dirty="0"/>
            </a:br>
            <a:endParaRPr lang="en-US" dirty="0"/>
          </a:p>
        </p:txBody>
      </p:sp>
      <p:sp>
        <p:nvSpPr>
          <p:cNvPr id="5" name="Content Placeholder 4">
            <a:extLst>
              <a:ext uri="{FF2B5EF4-FFF2-40B4-BE49-F238E27FC236}">
                <a16:creationId xmlns:a16="http://schemas.microsoft.com/office/drawing/2014/main" xmlns="" id="{FF6E9E83-22EB-4805-B359-91127D5DFE2C}"/>
              </a:ext>
            </a:extLst>
          </p:cNvPr>
          <p:cNvSpPr>
            <a:spLocks noGrp="1"/>
          </p:cNvSpPr>
          <p:nvPr>
            <p:ph idx="1"/>
          </p:nvPr>
        </p:nvSpPr>
        <p:spPr>
          <a:xfrm>
            <a:off x="628650" y="1129274"/>
            <a:ext cx="7886700" cy="4821360"/>
          </a:xfrm>
        </p:spPr>
        <p:txBody>
          <a:bodyPr/>
          <a:lstStyle/>
          <a:p>
            <a:pPr marL="0" indent="0">
              <a:buNone/>
            </a:pPr>
            <a:r>
              <a:rPr lang="en-US" dirty="0"/>
              <a:t>Prior to the passage of the Electronic Communications Privacy Act (ECPA), 18 U.S.C. 2510, et seq., in 1986, federal wiretapping law prohibited the interception of conversations using "hard" telephone lines, but federal law did not apply to interception of computer and other digital and electronic communications.</a:t>
            </a:r>
            <a:r>
              <a:rPr lang="en-US" baseline="30000" dirty="0"/>
              <a:t>35</a:t>
            </a:r>
            <a:r>
              <a:rPr lang="en-US" dirty="0"/>
              <a:t>  </a:t>
            </a:r>
          </a:p>
          <a:p>
            <a:pPr marL="0" indent="0">
              <a:buNone/>
            </a:pPr>
            <a:r>
              <a:rPr lang="en-US" dirty="0"/>
              <a:t>ECPA updated federal wiretapping law to include a new protected category of communication: “electronic communications” (including most communications transmitted by radio and all non-spoken wire communications). Thus, electronic communications are now protected by ECPA from unauthorized interception.</a:t>
            </a:r>
            <a:r>
              <a:rPr lang="en-US" baseline="30000" dirty="0"/>
              <a:t>36</a:t>
            </a:r>
          </a:p>
          <a:p>
            <a:pPr marL="0" indent="0">
              <a:buNone/>
            </a:pPr>
            <a:r>
              <a:rPr lang="en-US" dirty="0"/>
              <a:t>“ECPA also regulates law enforcement's interception of such communications. Critical to communications conducted via computers and the Internet, ECPA also created a scheme to protect stored electronic and wire communications and transactional records from being accessed, divulged or altered improperly and to regulate law enforcement access to such records.”</a:t>
            </a:r>
            <a:br>
              <a:rPr lang="en-US" dirty="0"/>
            </a:br>
            <a:endParaRPr lang="en-US" dirty="0"/>
          </a:p>
          <a:p>
            <a:endParaRPr lang="en-US" dirty="0"/>
          </a:p>
          <a:p>
            <a:endParaRPr lang="en-US" dirty="0"/>
          </a:p>
        </p:txBody>
      </p:sp>
      <p:sp>
        <p:nvSpPr>
          <p:cNvPr id="6" name="TextBox 5">
            <a:extLst>
              <a:ext uri="{FF2B5EF4-FFF2-40B4-BE49-F238E27FC236}">
                <a16:creationId xmlns:a16="http://schemas.microsoft.com/office/drawing/2014/main" xmlns="" id="{B6103A9E-B2FE-4B02-ACB4-C89CE0C19B56}"/>
              </a:ext>
            </a:extLst>
          </p:cNvPr>
          <p:cNvSpPr txBox="1"/>
          <p:nvPr/>
        </p:nvSpPr>
        <p:spPr>
          <a:xfrm>
            <a:off x="628650" y="6015820"/>
            <a:ext cx="7886700" cy="553998"/>
          </a:xfrm>
          <a:prstGeom prst="rect">
            <a:avLst/>
          </a:prstGeom>
          <a:noFill/>
        </p:spPr>
        <p:txBody>
          <a:bodyPr wrap="square" rtlCol="0">
            <a:spAutoFit/>
          </a:bodyPr>
          <a:lstStyle/>
          <a:p>
            <a:r>
              <a:rPr lang="en-US" sz="1000" dirty="0">
                <a:latin typeface="+mn-lt"/>
              </a:rPr>
              <a:t>35.Title III: 18 U.S.C.A. §§ 2510–2522</a:t>
            </a:r>
          </a:p>
          <a:p>
            <a:r>
              <a:rPr lang="en-US" sz="1000" dirty="0">
                <a:latin typeface="+mn-lt"/>
              </a:rPr>
              <a:t>36.  § 25:4.Electronic Communications Privacy Act, 18 U.S.C.A. §§ 2701–2712, Fishman and McKenna, Wiretapping and Eavesdropping § 25:4, </a:t>
            </a:r>
          </a:p>
          <a:p>
            <a:endParaRPr lang="en-US" sz="1000" dirty="0">
              <a:latin typeface="+mn-lt"/>
            </a:endParaRPr>
          </a:p>
        </p:txBody>
      </p:sp>
    </p:spTree>
    <p:extLst>
      <p:ext uri="{BB962C8B-B14F-4D97-AF65-F5344CB8AC3E}">
        <p14:creationId xmlns:p14="http://schemas.microsoft.com/office/powerpoint/2010/main" val="41794410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52DB61-C8D9-4D22-B54A-651B030FD07A}"/>
              </a:ext>
            </a:extLst>
          </p:cNvPr>
          <p:cNvSpPr>
            <a:spLocks noGrp="1"/>
          </p:cNvSpPr>
          <p:nvPr>
            <p:ph type="title"/>
          </p:nvPr>
        </p:nvSpPr>
        <p:spPr>
          <a:xfrm>
            <a:off x="628650" y="161729"/>
            <a:ext cx="7886700" cy="1325563"/>
          </a:xfrm>
        </p:spPr>
        <p:txBody>
          <a:bodyPr/>
          <a:lstStyle/>
          <a:p>
            <a:r>
              <a:rPr lang="en-US" dirty="0"/>
              <a:t>ECPA’s General Provisions</a:t>
            </a:r>
          </a:p>
        </p:txBody>
      </p:sp>
      <p:sp>
        <p:nvSpPr>
          <p:cNvPr id="3" name="Content Placeholder 2">
            <a:extLst>
              <a:ext uri="{FF2B5EF4-FFF2-40B4-BE49-F238E27FC236}">
                <a16:creationId xmlns:a16="http://schemas.microsoft.com/office/drawing/2014/main" xmlns="" id="{83918E0F-DBE8-4BFB-9E56-5D52EE08CB76}"/>
              </a:ext>
            </a:extLst>
          </p:cNvPr>
          <p:cNvSpPr>
            <a:spLocks noGrp="1"/>
          </p:cNvSpPr>
          <p:nvPr>
            <p:ph idx="1"/>
          </p:nvPr>
        </p:nvSpPr>
        <p:spPr>
          <a:xfrm>
            <a:off x="628650" y="1112654"/>
            <a:ext cx="7886700" cy="4351338"/>
          </a:xfrm>
        </p:spPr>
        <p:txBody>
          <a:bodyPr/>
          <a:lstStyle/>
          <a:p>
            <a:pPr marL="0" indent="0">
              <a:buNone/>
            </a:pPr>
            <a:r>
              <a:rPr lang="en-US" sz="1800" dirty="0"/>
              <a:t>“ECPA protects wire, oral, and electronic communications while those communications are being made, are in transit, and when they are stored on computers. The Act applies to email, telephone conversations, and data stored electronically.”</a:t>
            </a:r>
            <a:r>
              <a:rPr lang="en-US" sz="1800" baseline="30000" dirty="0"/>
              <a:t>37</a:t>
            </a:r>
            <a:r>
              <a:rPr lang="en-US" sz="1800" dirty="0"/>
              <a:t> </a:t>
            </a:r>
          </a:p>
          <a:p>
            <a:pPr marL="0" indent="0">
              <a:buNone/>
            </a:pPr>
            <a:r>
              <a:rPr lang="en-US" sz="1800" dirty="0"/>
              <a:t>ECPA has three titles: The Wiretap Act, The Pen Register Act, and The Stored Communications Act.</a:t>
            </a:r>
          </a:p>
          <a:p>
            <a:pPr marL="0" indent="0">
              <a:buNone/>
            </a:pPr>
            <a:r>
              <a:rPr lang="en-US" sz="1800" dirty="0"/>
              <a:t>“Title III and ECPA generally permit law enforcement officers and private citizens to intercept a communication if they have the consent of a participant.”</a:t>
            </a:r>
            <a:r>
              <a:rPr lang="en-US" sz="1800" baseline="30000" dirty="0"/>
              <a:t>38</a:t>
            </a:r>
            <a:r>
              <a:rPr lang="en-US" sz="1800" dirty="0"/>
              <a:t> Persons engaged in cyber operations should note, however, that some states have more stringent electronic communication privacy laws and require the consent of all participants to a conversation in order to record it. In the context of conducting surveillance on computer hackers, however, the question of “consent” posed a particularly troubling one for law enforcement.”</a:t>
            </a:r>
            <a:r>
              <a:rPr lang="en-US" sz="1800" baseline="30000" dirty="0"/>
              <a:t>39</a:t>
            </a:r>
            <a:r>
              <a:rPr lang="en-US" sz="1800" dirty="0"/>
              <a:t/>
            </a:r>
            <a:br>
              <a:rPr lang="en-US" sz="1800" dirty="0"/>
            </a:br>
            <a:r>
              <a:rPr lang="en-US" sz="1800" dirty="0"/>
              <a:t>Since September 11, 2001, ECPA has been amended significantly. The USA PATRIOT Act and subsequent laws amended ECPA significantly to keep pace with the evolution of new communications technologies and methods, and to ease law enforcement's ability to access stored communications under ECPA.</a:t>
            </a:r>
          </a:p>
          <a:p>
            <a:pPr marL="0" indent="0">
              <a:buNone/>
            </a:pPr>
            <a:r>
              <a:rPr lang="en-US" sz="1800" dirty="0"/>
              <a:t/>
            </a:r>
            <a:br>
              <a:rPr lang="en-US" sz="1800" dirty="0"/>
            </a:br>
            <a:endParaRPr lang="en-US" sz="1800" dirty="0"/>
          </a:p>
        </p:txBody>
      </p:sp>
      <p:sp>
        <p:nvSpPr>
          <p:cNvPr id="4" name="TextBox 3">
            <a:extLst>
              <a:ext uri="{FF2B5EF4-FFF2-40B4-BE49-F238E27FC236}">
                <a16:creationId xmlns:a16="http://schemas.microsoft.com/office/drawing/2014/main" xmlns="" id="{8A1DC198-328F-405F-B249-ECD184D674D4}"/>
              </a:ext>
            </a:extLst>
          </p:cNvPr>
          <p:cNvSpPr txBox="1"/>
          <p:nvPr/>
        </p:nvSpPr>
        <p:spPr>
          <a:xfrm>
            <a:off x="628650" y="5832946"/>
            <a:ext cx="7886700" cy="861774"/>
          </a:xfrm>
          <a:prstGeom prst="rect">
            <a:avLst/>
          </a:prstGeom>
          <a:noFill/>
        </p:spPr>
        <p:txBody>
          <a:bodyPr wrap="square" rtlCol="0">
            <a:spAutoFit/>
          </a:bodyPr>
          <a:lstStyle/>
          <a:p>
            <a:r>
              <a:rPr lang="en-US" sz="1000" dirty="0">
                <a:latin typeface="+mn-lt"/>
              </a:rPr>
              <a:t>37. https://it.ojp.gov/PrivacyLiberty/authorities/statutes/1285, 18 U.S.C. § 2510-22.</a:t>
            </a:r>
          </a:p>
          <a:p>
            <a:r>
              <a:rPr lang="en-US" sz="1000" dirty="0">
                <a:latin typeface="+mn-lt"/>
              </a:rPr>
              <a:t>38. § 25:4.Electronic Communications Privacy Act, 18 U.S.C.A. §§ 2701–2712, Fishman and McKenna, Wiretapping and Eavesdropping § 25:4</a:t>
            </a:r>
          </a:p>
          <a:p>
            <a:r>
              <a:rPr lang="en-US" sz="1000" dirty="0">
                <a:latin typeface="+mn-lt"/>
              </a:rPr>
              <a:t>39. § 25:4.Electronic Communications Privacy Act, 18 U.S.C.A. §§ 2701–2712, Fishman and McKenna, Wiretapping and Eavesdropping § 25:4 referring to Kerr, INTERNET SURVEILLANCE LAW, 97 Nw. U.L. Rev. at 665–666.</a:t>
            </a:r>
          </a:p>
          <a:p>
            <a:endParaRPr lang="en-US" sz="1000" dirty="0">
              <a:latin typeface="+mn-lt"/>
            </a:endParaRPr>
          </a:p>
        </p:txBody>
      </p:sp>
    </p:spTree>
    <p:extLst>
      <p:ext uri="{BB962C8B-B14F-4D97-AF65-F5344CB8AC3E}">
        <p14:creationId xmlns:p14="http://schemas.microsoft.com/office/powerpoint/2010/main" val="306241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Common Types of Unlawful Cyber Actions</a:t>
            </a:r>
          </a:p>
        </p:txBody>
      </p:sp>
      <p:pic>
        <p:nvPicPr>
          <p:cNvPr id="2" name="Picture 1" descr="Image of yellow police tape which reads &quot;cyber crime&quot;">
            <a:extLst>
              <a:ext uri="{FF2B5EF4-FFF2-40B4-BE49-F238E27FC236}">
                <a16:creationId xmlns:a16="http://schemas.microsoft.com/office/drawing/2014/main" xmlns="" id="{4C9CD057-7C0D-4E19-A56A-F48E2D381AC7}"/>
              </a:ext>
            </a:extLst>
          </p:cNvPr>
          <p:cNvPicPr>
            <a:picLocks noChangeAspect="1"/>
          </p:cNvPicPr>
          <p:nvPr/>
        </p:nvPicPr>
        <p:blipFill>
          <a:blip r:embed="rId2"/>
          <a:stretch>
            <a:fillRect/>
          </a:stretch>
        </p:blipFill>
        <p:spPr>
          <a:xfrm>
            <a:off x="3250249" y="2272447"/>
            <a:ext cx="4655355" cy="2074470"/>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17634" y="205924"/>
            <a:ext cx="7886700" cy="913887"/>
          </a:xfrm>
        </p:spPr>
        <p:txBody>
          <a:bodyPr/>
          <a:lstStyle/>
          <a:p>
            <a:r>
              <a:rPr lang="en-US" dirty="0"/>
              <a:t>ECPA’s Wiretap Act</a:t>
            </a:r>
            <a:r>
              <a:rPr lang="en-US" baseline="30000" dirty="0"/>
              <a:t>40</a:t>
            </a:r>
          </a:p>
        </p:txBody>
      </p:sp>
      <p:sp>
        <p:nvSpPr>
          <p:cNvPr id="3" name="Content Placeholder 2"/>
          <p:cNvSpPr>
            <a:spLocks noGrp="1"/>
          </p:cNvSpPr>
          <p:nvPr>
            <p:ph idx="1"/>
          </p:nvPr>
        </p:nvSpPr>
        <p:spPr>
          <a:xfrm>
            <a:off x="302020" y="1024516"/>
            <a:ext cx="8308732" cy="4780219"/>
          </a:xfrm>
        </p:spPr>
        <p:txBody>
          <a:bodyPr/>
          <a:lstStyle/>
          <a:p>
            <a:pPr marL="0" indent="0">
              <a:buNone/>
            </a:pPr>
            <a:r>
              <a:rPr lang="en-US" sz="2400" dirty="0"/>
              <a:t>The Wiretap Act prohibits the intentional or purposeful intercept, disclose, or use the contents of any wire, oral, or electronic communication through the use of a device.</a:t>
            </a:r>
          </a:p>
          <a:p>
            <a:pPr lvl="1">
              <a:spcBef>
                <a:spcPts val="600"/>
              </a:spcBef>
              <a:spcAft>
                <a:spcPts val="600"/>
              </a:spcAft>
            </a:pPr>
            <a:r>
              <a:rPr lang="en-US" sz="2000" dirty="0"/>
              <a:t>Intentional means that someone has intercepted a communication deliberately, however ignorance of the law is not a valid defense.</a:t>
            </a:r>
          </a:p>
          <a:p>
            <a:pPr lvl="1">
              <a:spcBef>
                <a:spcPts val="600"/>
              </a:spcBef>
              <a:spcAft>
                <a:spcPts val="600"/>
              </a:spcAft>
            </a:pPr>
            <a:r>
              <a:rPr lang="en-US" sz="2000" dirty="0"/>
              <a:t>Interception is the acquisition of the contents of a communication, by listening to another’s telephone conversation or reading another’s email, text, or other messages. The interception has to take place at the same time the communication is made. </a:t>
            </a:r>
          </a:p>
          <a:p>
            <a:pPr lvl="1">
              <a:spcBef>
                <a:spcPts val="600"/>
              </a:spcBef>
              <a:spcAft>
                <a:spcPts val="600"/>
              </a:spcAft>
            </a:pPr>
            <a:r>
              <a:rPr lang="en-US" sz="2000" dirty="0"/>
              <a:t>Disclosing includes telling another person the contents of the communication, as well as telling the general nature or "gist" of it.</a:t>
            </a:r>
          </a:p>
          <a:p>
            <a:pPr lvl="1">
              <a:spcBef>
                <a:spcPts val="600"/>
              </a:spcBef>
              <a:spcAft>
                <a:spcPts val="600"/>
              </a:spcAft>
            </a:pPr>
            <a:r>
              <a:rPr lang="en-US" sz="2000" dirty="0"/>
              <a:t>Use requires more than disclosure, the communication is being utilized for some type of gain.</a:t>
            </a:r>
            <a:r>
              <a:rPr lang="en-US" sz="2000" baseline="30000" dirty="0"/>
              <a:t>41</a:t>
            </a:r>
          </a:p>
          <a:p>
            <a:pPr marL="342900" lvl="1" indent="0">
              <a:buNone/>
            </a:pPr>
            <a:endParaRPr lang="en-US" sz="2100" dirty="0"/>
          </a:p>
        </p:txBody>
      </p:sp>
      <p:sp>
        <p:nvSpPr>
          <p:cNvPr id="5" name="TextBox 4">
            <a:extLst>
              <a:ext uri="{FF2B5EF4-FFF2-40B4-BE49-F238E27FC236}">
                <a16:creationId xmlns:a16="http://schemas.microsoft.com/office/drawing/2014/main" xmlns="" id="{2E959A8D-D8AA-42FC-882B-2C7332A62E2E}"/>
              </a:ext>
            </a:extLst>
          </p:cNvPr>
          <p:cNvSpPr txBox="1"/>
          <p:nvPr/>
        </p:nvSpPr>
        <p:spPr>
          <a:xfrm>
            <a:off x="417634" y="6328910"/>
            <a:ext cx="5637408" cy="338554"/>
          </a:xfrm>
          <a:prstGeom prst="rect">
            <a:avLst/>
          </a:prstGeom>
          <a:noFill/>
        </p:spPr>
        <p:txBody>
          <a:bodyPr wrap="square" rtlCol="0">
            <a:spAutoFit/>
          </a:bodyPr>
          <a:lstStyle/>
          <a:p>
            <a:r>
              <a:rPr lang="en-US" sz="750" dirty="0"/>
              <a:t>40. </a:t>
            </a:r>
            <a:r>
              <a:rPr lang="en-US" sz="800" dirty="0"/>
              <a:t>18 U.S. Code § 2511</a:t>
            </a:r>
          </a:p>
          <a:p>
            <a:r>
              <a:rPr lang="en-US" sz="800" dirty="0"/>
              <a:t>41. https://www.lawyers.com/legal-info/personal-injury/types-of-personal-injury-claims/wiretap-act-privacy.html</a:t>
            </a:r>
          </a:p>
        </p:txBody>
      </p:sp>
      <p:pic>
        <p:nvPicPr>
          <p:cNvPr id="8" name="Picture 7" descr="Clipart of two people talking through tin cans.">
            <a:extLst>
              <a:ext uri="{FF2B5EF4-FFF2-40B4-BE49-F238E27FC236}">
                <a16:creationId xmlns:a16="http://schemas.microsoft.com/office/drawing/2014/main" xmlns="" id="{AD665348-12E4-4D19-A925-4124CEFBDCD6}"/>
              </a:ext>
            </a:extLst>
          </p:cNvPr>
          <p:cNvPicPr>
            <a:picLocks noChangeAspect="1"/>
          </p:cNvPicPr>
          <p:nvPr/>
        </p:nvPicPr>
        <p:blipFill>
          <a:blip r:embed="rId2"/>
          <a:stretch>
            <a:fillRect/>
          </a:stretch>
        </p:blipFill>
        <p:spPr>
          <a:xfrm>
            <a:off x="6583681" y="5137346"/>
            <a:ext cx="1720654" cy="1720654"/>
          </a:xfrm>
          <a:prstGeom prst="rect">
            <a:avLst/>
          </a:prstGeom>
        </p:spPr>
      </p:pic>
    </p:spTree>
    <p:extLst>
      <p:ext uri="{BB962C8B-B14F-4D97-AF65-F5344CB8AC3E}">
        <p14:creationId xmlns:p14="http://schemas.microsoft.com/office/powerpoint/2010/main" val="22378952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91025" y="256491"/>
            <a:ext cx="7886700" cy="677108"/>
          </a:xfrm>
        </p:spPr>
        <p:txBody>
          <a:bodyPr/>
          <a:lstStyle/>
          <a:p>
            <a:r>
              <a:rPr lang="en-US" dirty="0"/>
              <a:t>Pen Register Act</a:t>
            </a:r>
          </a:p>
        </p:txBody>
      </p:sp>
      <p:sp>
        <p:nvSpPr>
          <p:cNvPr id="3" name="Content Placeholder 2"/>
          <p:cNvSpPr>
            <a:spLocks noGrp="1"/>
          </p:cNvSpPr>
          <p:nvPr>
            <p:ph idx="1"/>
          </p:nvPr>
        </p:nvSpPr>
        <p:spPr>
          <a:xfrm>
            <a:off x="291025" y="1035343"/>
            <a:ext cx="8224325" cy="4787314"/>
          </a:xfrm>
        </p:spPr>
        <p:txBody>
          <a:bodyPr/>
          <a:lstStyle/>
          <a:p>
            <a:pPr marL="0" indent="0">
              <a:buNone/>
            </a:pPr>
            <a:r>
              <a:rPr lang="en-US" sz="2400" b="1" dirty="0"/>
              <a:t>Pen Register</a:t>
            </a:r>
          </a:p>
          <a:p>
            <a:pPr marL="342900" lvl="1" indent="0">
              <a:buNone/>
            </a:pPr>
            <a:r>
              <a:rPr lang="en-US" sz="2000" dirty="0"/>
              <a:t>A pen register is a device or process that traces outgoing signals from a specific phone or computer to their destination. Pen registers are used by law enforcement to record outgoing call information.  A pen register produces a list of the phone numbers or Internet addresses contacted.</a:t>
            </a:r>
            <a:r>
              <a:rPr lang="en-US" sz="2000" baseline="30000" dirty="0"/>
              <a:t>42</a:t>
            </a:r>
          </a:p>
          <a:p>
            <a:pPr marL="0" indent="0">
              <a:buNone/>
            </a:pPr>
            <a:r>
              <a:rPr lang="en-US" sz="2400" b="1" dirty="0"/>
              <a:t>Pen Register Act (1986)</a:t>
            </a:r>
            <a:r>
              <a:rPr lang="en-US" sz="2400" b="1" baseline="30000" dirty="0"/>
              <a:t>43</a:t>
            </a:r>
            <a:endParaRPr lang="en-US" sz="2400" baseline="30000" dirty="0"/>
          </a:p>
          <a:p>
            <a:pPr marL="342900" lvl="1" indent="0">
              <a:buNone/>
            </a:pPr>
            <a:r>
              <a:rPr lang="en-US" sz="2000" dirty="0"/>
              <a:t>“Except as provided in this section, </a:t>
            </a:r>
            <a:r>
              <a:rPr lang="en-US" sz="2000" b="1" dirty="0"/>
              <a:t>no person may install or use a pen register or a trap and trace device without first obtaining a court order </a:t>
            </a:r>
            <a:r>
              <a:rPr lang="en-US" sz="2000" dirty="0"/>
              <a:t>under section 3123 of this title or under the Foreign Intelligence Surveillance Act of 1978 (50 U.S.C. 1801 et seq.) or an order from a foreign government that is subject to an executive agreement that the Attorney General has determined and certified to Congress satisfies section 2523.”</a:t>
            </a:r>
            <a:endParaRPr lang="en-US" sz="2000" baseline="30000" dirty="0"/>
          </a:p>
          <a:p>
            <a:pPr marL="0" indent="0">
              <a:buNone/>
            </a:pPr>
            <a:r>
              <a:rPr lang="en-US" sz="2400" b="1" dirty="0"/>
              <a:t>Trap and Trace Devices</a:t>
            </a:r>
          </a:p>
          <a:p>
            <a:pPr marL="342900" lvl="1" indent="0">
              <a:spcBef>
                <a:spcPts val="0"/>
              </a:spcBef>
              <a:buNone/>
            </a:pPr>
            <a:r>
              <a:rPr lang="en-US" sz="2000" dirty="0"/>
              <a:t>A trap and trace device is one that makes a record of the numbers from which calls are made to a targeted telephone.</a:t>
            </a:r>
            <a:r>
              <a:rPr lang="en-US" sz="2000" baseline="30000" dirty="0"/>
              <a:t>44</a:t>
            </a:r>
            <a:r>
              <a:rPr lang="en-US" sz="2000" dirty="0"/>
              <a:t> Federal law, regulate the use of a trap and trace device in the same way as a pen register.</a:t>
            </a:r>
            <a:r>
              <a:rPr lang="en-US" sz="2000" baseline="30000" dirty="0"/>
              <a:t>45</a:t>
            </a:r>
          </a:p>
        </p:txBody>
      </p:sp>
      <p:sp>
        <p:nvSpPr>
          <p:cNvPr id="5" name="TextBox 4">
            <a:extLst>
              <a:ext uri="{FF2B5EF4-FFF2-40B4-BE49-F238E27FC236}">
                <a16:creationId xmlns:a16="http://schemas.microsoft.com/office/drawing/2014/main" xmlns="" id="{2E959A8D-D8AA-42FC-882B-2C7332A62E2E}"/>
              </a:ext>
            </a:extLst>
          </p:cNvPr>
          <p:cNvSpPr txBox="1"/>
          <p:nvPr/>
        </p:nvSpPr>
        <p:spPr>
          <a:xfrm>
            <a:off x="628650" y="6026146"/>
            <a:ext cx="7886700" cy="707886"/>
          </a:xfrm>
          <a:prstGeom prst="rect">
            <a:avLst/>
          </a:prstGeom>
          <a:noFill/>
        </p:spPr>
        <p:txBody>
          <a:bodyPr wrap="square" rtlCol="0">
            <a:spAutoFit/>
          </a:bodyPr>
          <a:lstStyle/>
          <a:p>
            <a:r>
              <a:rPr lang="en-US" sz="1000" dirty="0">
                <a:latin typeface="+mn-lt"/>
              </a:rPr>
              <a:t>42. § 4:6.Pen registers; cellphone counterparts, Fishman and McKenna, Wiretapping and Eavesdropping § 4:6</a:t>
            </a:r>
          </a:p>
          <a:p>
            <a:r>
              <a:rPr lang="en-US" sz="1000" dirty="0">
                <a:latin typeface="+mn-lt"/>
              </a:rPr>
              <a:t>43. 18 U.S.C.A. § 3121 </a:t>
            </a:r>
          </a:p>
          <a:p>
            <a:r>
              <a:rPr lang="en-US" sz="1000" dirty="0">
                <a:latin typeface="+mn-lt"/>
              </a:rPr>
              <a:t>44. § 4:8.Trap and trace devices, Fishman and McKenna, Wiretapping and Eavesdropping § 4:8, See 18 U.S.C.A. § 3127(4)</a:t>
            </a:r>
          </a:p>
          <a:p>
            <a:r>
              <a:rPr lang="en-US" sz="1000" dirty="0">
                <a:latin typeface="+mn-lt"/>
              </a:rPr>
              <a:t>45.18 U.S.C.A. §§ 3122 to 3123</a:t>
            </a:r>
          </a:p>
        </p:txBody>
      </p:sp>
      <p:pic>
        <p:nvPicPr>
          <p:cNvPr id="9" name="Picture 8" descr="Image of tablets and phones">
            <a:extLst>
              <a:ext uri="{FF2B5EF4-FFF2-40B4-BE49-F238E27FC236}">
                <a16:creationId xmlns:a16="http://schemas.microsoft.com/office/drawing/2014/main" xmlns="" id="{8640D62B-8CA8-4549-94EB-015C671E90B9}"/>
              </a:ext>
            </a:extLst>
          </p:cNvPr>
          <p:cNvPicPr>
            <a:picLocks noChangeAspect="1"/>
          </p:cNvPicPr>
          <p:nvPr/>
        </p:nvPicPr>
        <p:blipFill>
          <a:blip r:embed="rId2"/>
          <a:stretch>
            <a:fillRect/>
          </a:stretch>
        </p:blipFill>
        <p:spPr>
          <a:xfrm>
            <a:off x="7160455" y="154746"/>
            <a:ext cx="1692520" cy="1196376"/>
          </a:xfrm>
          <a:prstGeom prst="rect">
            <a:avLst/>
          </a:prstGeom>
        </p:spPr>
      </p:pic>
    </p:spTree>
    <p:extLst>
      <p:ext uri="{BB962C8B-B14F-4D97-AF65-F5344CB8AC3E}">
        <p14:creationId xmlns:p14="http://schemas.microsoft.com/office/powerpoint/2010/main" val="39860383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6: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Stored Communications Act, 18 U.S.C. §§ 2701–2712</a:t>
            </a:r>
          </a:p>
        </p:txBody>
      </p:sp>
      <p:pic>
        <p:nvPicPr>
          <p:cNvPr id="6" name="Picture 5" descr="Hands on a keyboard with binary numbers in the foreground.">
            <a:extLst>
              <a:ext uri="{FF2B5EF4-FFF2-40B4-BE49-F238E27FC236}">
                <a16:creationId xmlns:a16="http://schemas.microsoft.com/office/drawing/2014/main" xmlns="" id="{DB359853-2EA8-4D55-B200-D5692503DE2F}"/>
              </a:ext>
            </a:extLst>
          </p:cNvPr>
          <p:cNvPicPr>
            <a:picLocks noChangeAspect="1"/>
          </p:cNvPicPr>
          <p:nvPr/>
        </p:nvPicPr>
        <p:blipFill>
          <a:blip r:embed="rId2"/>
          <a:stretch>
            <a:fillRect/>
          </a:stretch>
        </p:blipFill>
        <p:spPr>
          <a:xfrm>
            <a:off x="3240405" y="1278256"/>
            <a:ext cx="4857750" cy="3238500"/>
          </a:xfrm>
          <a:prstGeom prst="rect">
            <a:avLst/>
          </a:prstGeom>
        </p:spPr>
      </p:pic>
    </p:spTree>
    <p:extLst>
      <p:ext uri="{BB962C8B-B14F-4D97-AF65-F5344CB8AC3E}">
        <p14:creationId xmlns:p14="http://schemas.microsoft.com/office/powerpoint/2010/main" val="6087567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893D1A2D-6970-4820-AFDA-6E5BBA68545A}"/>
              </a:ext>
            </a:extLst>
          </p:cNvPr>
          <p:cNvSpPr>
            <a:spLocks noGrp="1"/>
          </p:cNvSpPr>
          <p:nvPr>
            <p:ph type="title"/>
          </p:nvPr>
        </p:nvSpPr>
        <p:spPr>
          <a:xfrm>
            <a:off x="511160" y="135986"/>
            <a:ext cx="7886700" cy="949158"/>
          </a:xfrm>
        </p:spPr>
        <p:txBody>
          <a:bodyPr/>
          <a:lstStyle/>
          <a:p>
            <a:r>
              <a:rPr lang="en-US" dirty="0"/>
              <a:t>Stored Communications Act (SCA)</a:t>
            </a:r>
          </a:p>
        </p:txBody>
      </p:sp>
      <p:sp>
        <p:nvSpPr>
          <p:cNvPr id="5" name="Content Placeholder 4">
            <a:extLst>
              <a:ext uri="{FF2B5EF4-FFF2-40B4-BE49-F238E27FC236}">
                <a16:creationId xmlns:a16="http://schemas.microsoft.com/office/drawing/2014/main" xmlns="" id="{84FACEC5-871A-44C6-8A97-1D683708BCA0}"/>
              </a:ext>
            </a:extLst>
          </p:cNvPr>
          <p:cNvSpPr>
            <a:spLocks noGrp="1"/>
          </p:cNvSpPr>
          <p:nvPr>
            <p:ph idx="1"/>
          </p:nvPr>
        </p:nvSpPr>
        <p:spPr>
          <a:xfrm>
            <a:off x="466433" y="939557"/>
            <a:ext cx="8211133" cy="4978885"/>
          </a:xfrm>
        </p:spPr>
        <p:txBody>
          <a:bodyPr/>
          <a:lstStyle/>
          <a:p>
            <a:pPr marL="0" indent="0">
              <a:buNone/>
            </a:pPr>
            <a:r>
              <a:rPr lang="en-US" sz="2000" dirty="0"/>
              <a:t>The Stored Communications Act (SCA), 18 U.S.C 2703, et seq., </a:t>
            </a:r>
            <a:r>
              <a:rPr lang="en-US" dirty="0"/>
              <a:t>makes it a crime to access stored wire or electronic communications without legal authorization.</a:t>
            </a:r>
            <a:r>
              <a:rPr lang="en-US" baseline="30000" dirty="0"/>
              <a:t>46 </a:t>
            </a:r>
            <a:r>
              <a:rPr lang="en-US" sz="2000" dirty="0"/>
              <a:t>The Act also authorizes the government to require providers of electronic communications services to disclose both the content of stored communications AND the metadata records associated with those communications such as email dates, times, and header information, including “to” and “from” addresses.</a:t>
            </a:r>
            <a:r>
              <a:rPr lang="en-US" sz="2000" baseline="30000" dirty="0"/>
              <a:t>47</a:t>
            </a:r>
          </a:p>
          <a:p>
            <a:pPr marL="0" indent="0">
              <a:buNone/>
            </a:pPr>
            <a:r>
              <a:rPr lang="en-US" sz="2000" dirty="0"/>
              <a:t>If a communication has been in storage for 180 days or less, the government must get a warrant in order to obtain the communications.</a:t>
            </a:r>
            <a:r>
              <a:rPr lang="en-US" sz="2000" baseline="30000" dirty="0"/>
              <a:t>48</a:t>
            </a:r>
          </a:p>
          <a:p>
            <a:pPr marL="0" indent="0">
              <a:buNone/>
            </a:pPr>
            <a:r>
              <a:rPr lang="en-US" sz="2000" dirty="0"/>
              <a:t> If a communication has been in storage for more than 180 days, the government may obtain communications using an administrative subpoena or a court order based on “specific and articulable facts” showing that the communications are relevant to a criminal investigation if the government provides notice to the subscriber.</a:t>
            </a:r>
            <a:r>
              <a:rPr lang="en-US" sz="2000" baseline="30000" dirty="0"/>
              <a:t>49</a:t>
            </a:r>
            <a:endParaRPr lang="en-US" sz="2000" dirty="0"/>
          </a:p>
          <a:p>
            <a:pPr marL="0" indent="0">
              <a:buNone/>
            </a:pPr>
            <a:r>
              <a:rPr lang="en-US" sz="2000" dirty="0"/>
              <a:t>However, the government may obtain communications without providing notice if it obtains a traditional search warrant based on probable cause. (See Lesson 15, describing warrants).</a:t>
            </a:r>
            <a:endParaRPr lang="en-US" sz="2000" baseline="30000" dirty="0"/>
          </a:p>
        </p:txBody>
      </p:sp>
      <p:sp>
        <p:nvSpPr>
          <p:cNvPr id="6" name="TextBox 5">
            <a:extLst>
              <a:ext uri="{FF2B5EF4-FFF2-40B4-BE49-F238E27FC236}">
                <a16:creationId xmlns:a16="http://schemas.microsoft.com/office/drawing/2014/main" xmlns="" id="{91185282-58BB-44C3-9165-8339F26FF19E}"/>
              </a:ext>
            </a:extLst>
          </p:cNvPr>
          <p:cNvSpPr txBox="1"/>
          <p:nvPr/>
        </p:nvSpPr>
        <p:spPr>
          <a:xfrm>
            <a:off x="466432" y="6089449"/>
            <a:ext cx="8211133" cy="707886"/>
          </a:xfrm>
          <a:prstGeom prst="rect">
            <a:avLst/>
          </a:prstGeom>
          <a:noFill/>
        </p:spPr>
        <p:txBody>
          <a:bodyPr wrap="square" rtlCol="0">
            <a:spAutoFit/>
          </a:bodyPr>
          <a:lstStyle/>
          <a:p>
            <a:r>
              <a:rPr lang="en-US" sz="1000" dirty="0">
                <a:latin typeface="+mn-lt"/>
              </a:rPr>
              <a:t>46. § 7:1.In General; “Title II”; “Stored Communications Act”; “SCA”, Fishman and McKenna, Wiretapping and Eavesdropping § 7:1</a:t>
            </a:r>
          </a:p>
          <a:p>
            <a:r>
              <a:rPr lang="en-US" sz="1000" dirty="0">
                <a:latin typeface="+mn-lt"/>
              </a:rPr>
              <a:t>47. 18 U.S.C. §§ 2701–2712</a:t>
            </a:r>
          </a:p>
          <a:p>
            <a:r>
              <a:rPr lang="en-US" sz="1000" dirty="0">
                <a:latin typeface="+mn-lt"/>
              </a:rPr>
              <a:t>48. Section 2703(a) </a:t>
            </a:r>
          </a:p>
          <a:p>
            <a:r>
              <a:rPr lang="en-US" sz="1000" dirty="0">
                <a:latin typeface="+mn-lt"/>
              </a:rPr>
              <a:t>49. Section 2703(b)</a:t>
            </a:r>
          </a:p>
        </p:txBody>
      </p:sp>
      <p:pic>
        <p:nvPicPr>
          <p:cNvPr id="3" name="Picture 2" descr="Graphic image of an envelope.">
            <a:extLst>
              <a:ext uri="{FF2B5EF4-FFF2-40B4-BE49-F238E27FC236}">
                <a16:creationId xmlns:a16="http://schemas.microsoft.com/office/drawing/2014/main" xmlns="" id="{0F97926A-651A-4610-92FA-B261262EA8F6}"/>
              </a:ext>
            </a:extLst>
          </p:cNvPr>
          <p:cNvPicPr>
            <a:picLocks noChangeAspect="1"/>
          </p:cNvPicPr>
          <p:nvPr/>
        </p:nvPicPr>
        <p:blipFill>
          <a:blip r:embed="rId2"/>
          <a:stretch>
            <a:fillRect/>
          </a:stretch>
        </p:blipFill>
        <p:spPr>
          <a:xfrm>
            <a:off x="7940693" y="60665"/>
            <a:ext cx="1003788" cy="1003788"/>
          </a:xfrm>
          <a:prstGeom prst="rect">
            <a:avLst/>
          </a:prstGeom>
        </p:spPr>
      </p:pic>
    </p:spTree>
    <p:extLst>
      <p:ext uri="{BB962C8B-B14F-4D97-AF65-F5344CB8AC3E}">
        <p14:creationId xmlns:p14="http://schemas.microsoft.com/office/powerpoint/2010/main" val="16207065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599B7D4-AF23-4193-A1DB-E3014CA9BD02}"/>
              </a:ext>
            </a:extLst>
          </p:cNvPr>
          <p:cNvSpPr>
            <a:spLocks noGrp="1"/>
          </p:cNvSpPr>
          <p:nvPr>
            <p:ph type="title"/>
          </p:nvPr>
        </p:nvSpPr>
        <p:spPr>
          <a:xfrm>
            <a:off x="628650" y="365126"/>
            <a:ext cx="8147488" cy="1325563"/>
          </a:xfrm>
        </p:spPr>
        <p:txBody>
          <a:bodyPr/>
          <a:lstStyle/>
          <a:p>
            <a:r>
              <a:rPr lang="en-US" dirty="0"/>
              <a:t>SCA: Protection of Electronically Stored Data </a:t>
            </a:r>
            <a:r>
              <a:rPr lang="en-US" baseline="30000" dirty="0"/>
              <a:t>50</a:t>
            </a:r>
          </a:p>
        </p:txBody>
      </p:sp>
      <p:sp>
        <p:nvSpPr>
          <p:cNvPr id="3" name="Content Placeholder 2">
            <a:extLst>
              <a:ext uri="{FF2B5EF4-FFF2-40B4-BE49-F238E27FC236}">
                <a16:creationId xmlns:a16="http://schemas.microsoft.com/office/drawing/2014/main" xmlns="" id="{2E195689-F0BF-4175-A105-7CD4DCD317C0}"/>
              </a:ext>
            </a:extLst>
          </p:cNvPr>
          <p:cNvSpPr>
            <a:spLocks noGrp="1"/>
          </p:cNvSpPr>
          <p:nvPr>
            <p:ph idx="1"/>
          </p:nvPr>
        </p:nvSpPr>
        <p:spPr>
          <a:xfrm>
            <a:off x="628650" y="1566952"/>
            <a:ext cx="7886700" cy="4056495"/>
          </a:xfrm>
          <a:noFill/>
        </p:spPr>
        <p:txBody>
          <a:bodyPr wrap="square" rtlCol="0">
            <a:spAutoFit/>
          </a:bodyPr>
          <a:lstStyle/>
          <a:p>
            <a:pPr marL="0" indent="0" defTabSz="457200">
              <a:spcBef>
                <a:spcPts val="600"/>
              </a:spcBef>
              <a:spcAft>
                <a:spcPts val="600"/>
              </a:spcAft>
              <a:buNone/>
            </a:pPr>
            <a:r>
              <a:rPr lang="en-US" sz="2400" dirty="0"/>
              <a:t>The Stored Communications Act (SCA) makes it a crime to access stored wire or electronic communications without legal authorization.</a:t>
            </a:r>
          </a:p>
          <a:p>
            <a:pPr marL="0" indent="0" defTabSz="457200">
              <a:spcBef>
                <a:spcPts val="600"/>
              </a:spcBef>
              <a:spcAft>
                <a:spcPts val="600"/>
              </a:spcAft>
              <a:buNone/>
            </a:pPr>
            <a:r>
              <a:rPr lang="en-US" sz="2400" dirty="0">
                <a:cs typeface="Arial" charset="0"/>
              </a:rPr>
              <a:t>The SCA protects e-mails and similar electronic communications stored with a public internet service provider (ISP) after they have been received and opened by the recipient. Stored voice mail is also protected by the SCA. </a:t>
            </a:r>
          </a:p>
          <a:p>
            <a:pPr marL="0" indent="0" defTabSz="457200">
              <a:spcBef>
                <a:spcPts val="600"/>
              </a:spcBef>
              <a:spcAft>
                <a:spcPts val="600"/>
              </a:spcAft>
              <a:buNone/>
            </a:pPr>
            <a:r>
              <a:rPr lang="en-US" sz="2400" dirty="0"/>
              <a:t>The statute gives specific circumstances when the government may obtain access to stored wire or electronic communications. Typically, the government may seek access by obtaining a search warrant, subpoena, or court order.</a:t>
            </a:r>
            <a:endParaRPr lang="en-US" sz="2400" dirty="0">
              <a:cs typeface="Arial" charset="0"/>
            </a:endParaRPr>
          </a:p>
        </p:txBody>
      </p:sp>
      <p:sp>
        <p:nvSpPr>
          <p:cNvPr id="4" name="TextBox 3">
            <a:extLst>
              <a:ext uri="{FF2B5EF4-FFF2-40B4-BE49-F238E27FC236}">
                <a16:creationId xmlns:a16="http://schemas.microsoft.com/office/drawing/2014/main" xmlns="" id="{454C313C-BE79-4372-88BC-67A8D70C0F24}"/>
              </a:ext>
            </a:extLst>
          </p:cNvPr>
          <p:cNvSpPr txBox="1"/>
          <p:nvPr/>
        </p:nvSpPr>
        <p:spPr>
          <a:xfrm>
            <a:off x="628650" y="5976908"/>
            <a:ext cx="7727559" cy="400110"/>
          </a:xfrm>
          <a:prstGeom prst="rect">
            <a:avLst/>
          </a:prstGeom>
          <a:noFill/>
        </p:spPr>
        <p:txBody>
          <a:bodyPr wrap="square" rtlCol="0">
            <a:spAutoFit/>
          </a:bodyPr>
          <a:lstStyle/>
          <a:p>
            <a:r>
              <a:rPr lang="en-US" sz="1000" dirty="0">
                <a:latin typeface="+mn-lt"/>
              </a:rPr>
              <a:t>50. § 7:1.In General; “Title II”; “Stored Communications Act”; “SCA”, Fishman and McKenna, Wiretapping and Eavesdropping § 7:1</a:t>
            </a:r>
          </a:p>
          <a:p>
            <a:r>
              <a:rPr lang="en-US" sz="1000" dirty="0">
                <a:latin typeface="+mn-lt"/>
              </a:rPr>
              <a:t> </a:t>
            </a:r>
          </a:p>
        </p:txBody>
      </p:sp>
      <p:pic>
        <p:nvPicPr>
          <p:cNvPr id="6" name="Picture 5" descr="Image of computer screens with a padlock in front of them.">
            <a:extLst>
              <a:ext uri="{FF2B5EF4-FFF2-40B4-BE49-F238E27FC236}">
                <a16:creationId xmlns:a16="http://schemas.microsoft.com/office/drawing/2014/main" xmlns="" id="{BBD27077-EEE6-4446-9F73-65B3AAD79E1B}"/>
              </a:ext>
            </a:extLst>
          </p:cNvPr>
          <p:cNvPicPr>
            <a:picLocks noChangeAspect="1"/>
          </p:cNvPicPr>
          <p:nvPr/>
        </p:nvPicPr>
        <p:blipFill>
          <a:blip r:embed="rId2"/>
          <a:stretch>
            <a:fillRect/>
          </a:stretch>
        </p:blipFill>
        <p:spPr>
          <a:xfrm>
            <a:off x="7578766" y="5976908"/>
            <a:ext cx="1565234" cy="881092"/>
          </a:xfrm>
          <a:prstGeom prst="rect">
            <a:avLst/>
          </a:prstGeom>
        </p:spPr>
      </p:pic>
    </p:spTree>
    <p:extLst>
      <p:ext uri="{BB962C8B-B14F-4D97-AF65-F5344CB8AC3E}">
        <p14:creationId xmlns:p14="http://schemas.microsoft.com/office/powerpoint/2010/main" val="18904365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797BE9-9A8D-4392-A425-114AE928A126}"/>
              </a:ext>
            </a:extLst>
          </p:cNvPr>
          <p:cNvSpPr>
            <a:spLocks noGrp="1"/>
          </p:cNvSpPr>
          <p:nvPr>
            <p:ph type="title"/>
          </p:nvPr>
        </p:nvSpPr>
        <p:spPr/>
        <p:txBody>
          <a:bodyPr/>
          <a:lstStyle/>
          <a:p>
            <a:r>
              <a:rPr lang="en-US" dirty="0"/>
              <a:t>ECPA, </a:t>
            </a:r>
            <a:r>
              <a:rPr lang="en-US" sz="3600" dirty="0"/>
              <a:t>Wiretap Act, Pen Register </a:t>
            </a:r>
            <a:r>
              <a:rPr lang="en-US" dirty="0"/>
              <a:t>Act, &amp; SCA Assessment</a:t>
            </a:r>
          </a:p>
        </p:txBody>
      </p:sp>
      <p:sp>
        <p:nvSpPr>
          <p:cNvPr id="3" name="Content Placeholder 2">
            <a:extLst>
              <a:ext uri="{FF2B5EF4-FFF2-40B4-BE49-F238E27FC236}">
                <a16:creationId xmlns:a16="http://schemas.microsoft.com/office/drawing/2014/main" xmlns="" id="{9C2D1411-6067-4F48-82F0-89FAC0CE75F7}"/>
              </a:ext>
            </a:extLst>
          </p:cNvPr>
          <p:cNvSpPr>
            <a:spLocks noGrp="1"/>
          </p:cNvSpPr>
          <p:nvPr>
            <p:ph idx="1"/>
          </p:nvPr>
        </p:nvSpPr>
        <p:spPr>
          <a:xfrm>
            <a:off x="628650" y="1690689"/>
            <a:ext cx="7727559" cy="4486274"/>
          </a:xfrm>
        </p:spPr>
        <p:txBody>
          <a:bodyPr/>
          <a:lstStyle/>
          <a:p>
            <a:pPr marL="0" indent="0">
              <a:buNone/>
            </a:pPr>
            <a:r>
              <a:rPr lang="en-US" sz="2400" b="1" dirty="0"/>
              <a:t>Identify which statement defines each Act</a:t>
            </a:r>
          </a:p>
          <a:p>
            <a:r>
              <a:rPr lang="en-US" sz="2200" dirty="0"/>
              <a:t>This Act protects wire, oral, and electronic communications while those communications are being made, are in transit, and when they are stored on computers. </a:t>
            </a:r>
            <a:endParaRPr lang="en-US" sz="2200" b="1" dirty="0"/>
          </a:p>
          <a:p>
            <a:r>
              <a:rPr lang="en-US" sz="2200" dirty="0"/>
              <a:t>This Act says it is illegal to intentionally or purposefully intercept, disclose, or use the contents of any wire, oral, or electronic communication through the use of a device. </a:t>
            </a:r>
            <a:endParaRPr lang="en-US" sz="2200" b="1" dirty="0"/>
          </a:p>
          <a:p>
            <a:r>
              <a:rPr lang="en-US" sz="2200" dirty="0"/>
              <a:t>This Act says no person may install or use a pen register or a trap and trace device without first obtaining a court order. </a:t>
            </a:r>
            <a:r>
              <a:rPr lang="en-US" sz="2200" b="1" dirty="0"/>
              <a:t> </a:t>
            </a:r>
          </a:p>
          <a:p>
            <a:r>
              <a:rPr lang="en-US" sz="2200" dirty="0"/>
              <a:t>This Act authorizes the government to require providers of electronic communications services to disclose both the content of stored communications AND the metadata records associated with those communications. </a:t>
            </a:r>
            <a:endParaRPr lang="en-US" sz="2200" b="1"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9789831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797BE9-9A8D-4392-A425-114AE928A126}"/>
              </a:ext>
            </a:extLst>
          </p:cNvPr>
          <p:cNvSpPr>
            <a:spLocks noGrp="1"/>
          </p:cNvSpPr>
          <p:nvPr>
            <p:ph type="title"/>
          </p:nvPr>
        </p:nvSpPr>
        <p:spPr/>
        <p:txBody>
          <a:bodyPr/>
          <a:lstStyle/>
          <a:p>
            <a:r>
              <a:rPr lang="en-US" dirty="0"/>
              <a:t>ECPA, </a:t>
            </a:r>
            <a:r>
              <a:rPr lang="en-US" sz="3600" dirty="0"/>
              <a:t>Wiretap Act, Pen Register </a:t>
            </a:r>
            <a:r>
              <a:rPr lang="en-US" dirty="0"/>
              <a:t>Act, &amp; SCA Assessment (Answers)</a:t>
            </a:r>
          </a:p>
        </p:txBody>
      </p:sp>
      <p:sp>
        <p:nvSpPr>
          <p:cNvPr id="3" name="Content Placeholder 2">
            <a:extLst>
              <a:ext uri="{FF2B5EF4-FFF2-40B4-BE49-F238E27FC236}">
                <a16:creationId xmlns:a16="http://schemas.microsoft.com/office/drawing/2014/main" xmlns="" id="{9C2D1411-6067-4F48-82F0-89FAC0CE75F7}"/>
              </a:ext>
            </a:extLst>
          </p:cNvPr>
          <p:cNvSpPr>
            <a:spLocks noGrp="1"/>
          </p:cNvSpPr>
          <p:nvPr>
            <p:ph idx="1"/>
          </p:nvPr>
        </p:nvSpPr>
        <p:spPr>
          <a:xfrm>
            <a:off x="628650" y="1690689"/>
            <a:ext cx="7727559" cy="4486274"/>
          </a:xfrm>
        </p:spPr>
        <p:txBody>
          <a:bodyPr/>
          <a:lstStyle/>
          <a:p>
            <a:pPr marL="0" indent="0">
              <a:buNone/>
            </a:pPr>
            <a:r>
              <a:rPr lang="en-US" sz="2400" b="1" dirty="0"/>
              <a:t>Identify which statement defines each Act</a:t>
            </a:r>
          </a:p>
          <a:p>
            <a:r>
              <a:rPr lang="en-US" sz="2200" dirty="0"/>
              <a:t>This Act protects wire, oral, and electronic communications while those communications are being made, are in transit, and when they are stored on computers. </a:t>
            </a:r>
            <a:r>
              <a:rPr lang="en-US" sz="2200" b="1" dirty="0"/>
              <a:t>ECPA</a:t>
            </a:r>
          </a:p>
          <a:p>
            <a:r>
              <a:rPr lang="en-US" sz="2200" dirty="0"/>
              <a:t>This Act says it is illegal to intentionally or purposefully intercept, disclose, or use the contents of any wire, oral, or electronic communication through the use of a device. </a:t>
            </a:r>
            <a:r>
              <a:rPr lang="en-US" sz="2200" b="1" dirty="0"/>
              <a:t>Wiretap</a:t>
            </a:r>
          </a:p>
          <a:p>
            <a:r>
              <a:rPr lang="en-US" sz="2200" dirty="0"/>
              <a:t>This Act says no person may install or use a pen register or a trap and trace device without first obtaining a court order. </a:t>
            </a:r>
            <a:r>
              <a:rPr lang="en-US" sz="2200" b="1" dirty="0"/>
              <a:t>Pen Register </a:t>
            </a:r>
          </a:p>
          <a:p>
            <a:r>
              <a:rPr lang="en-US" sz="2200" dirty="0"/>
              <a:t>This Act authorizes the government to require providers of electronic communications services to disclose both the content of stored communications AND the metadata records associated with those communications. </a:t>
            </a:r>
            <a:r>
              <a:rPr lang="en-US" sz="2200" b="1" dirty="0"/>
              <a:t>SCA</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0141734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7: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a:xfrm>
            <a:off x="323557" y="4589464"/>
            <a:ext cx="8187031" cy="1500187"/>
          </a:xfrm>
        </p:spPr>
        <p:txBody>
          <a:bodyPr/>
          <a:lstStyle/>
          <a:p>
            <a:pPr lvl="1"/>
            <a:r>
              <a:rPr lang="en-US" sz="2000" dirty="0"/>
              <a:t>Communications Assistance for Law Enforcement Act, §47 USC 1001-1010</a:t>
            </a:r>
          </a:p>
        </p:txBody>
      </p:sp>
      <p:pic>
        <p:nvPicPr>
          <p:cNvPr id="2" name="Picture 1" descr="Photo of a law enforcement officer holding a cell phone">
            <a:extLst>
              <a:ext uri="{FF2B5EF4-FFF2-40B4-BE49-F238E27FC236}">
                <a16:creationId xmlns:a16="http://schemas.microsoft.com/office/drawing/2014/main" xmlns="" id="{C3FA4BD9-3157-4967-961E-E9C0881C0278}"/>
              </a:ext>
            </a:extLst>
          </p:cNvPr>
          <p:cNvPicPr>
            <a:picLocks noChangeAspect="1"/>
          </p:cNvPicPr>
          <p:nvPr/>
        </p:nvPicPr>
        <p:blipFill>
          <a:blip r:embed="rId2"/>
          <a:stretch>
            <a:fillRect/>
          </a:stretch>
        </p:blipFill>
        <p:spPr>
          <a:xfrm>
            <a:off x="3338879" y="1497954"/>
            <a:ext cx="4257675" cy="2838450"/>
          </a:xfrm>
          <a:prstGeom prst="rect">
            <a:avLst/>
          </a:prstGeom>
        </p:spPr>
      </p:pic>
    </p:spTree>
    <p:extLst>
      <p:ext uri="{BB962C8B-B14F-4D97-AF65-F5344CB8AC3E}">
        <p14:creationId xmlns:p14="http://schemas.microsoft.com/office/powerpoint/2010/main" val="3186979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893D1A2D-6970-4820-AFDA-6E5BBA68545A}"/>
              </a:ext>
            </a:extLst>
          </p:cNvPr>
          <p:cNvSpPr>
            <a:spLocks noGrp="1"/>
          </p:cNvSpPr>
          <p:nvPr>
            <p:ph type="title"/>
          </p:nvPr>
        </p:nvSpPr>
        <p:spPr>
          <a:xfrm>
            <a:off x="299050" y="132118"/>
            <a:ext cx="7886700" cy="1325563"/>
          </a:xfrm>
        </p:spPr>
        <p:txBody>
          <a:bodyPr/>
          <a:lstStyle/>
          <a:p>
            <a:r>
              <a:rPr lang="en-US" dirty="0"/>
              <a:t>Communications Assistance for Law Enforcement Act (CALEA)</a:t>
            </a:r>
          </a:p>
        </p:txBody>
      </p:sp>
      <p:sp>
        <p:nvSpPr>
          <p:cNvPr id="5" name="Content Placeholder 4">
            <a:extLst>
              <a:ext uri="{FF2B5EF4-FFF2-40B4-BE49-F238E27FC236}">
                <a16:creationId xmlns:a16="http://schemas.microsoft.com/office/drawing/2014/main" xmlns="" id="{84FACEC5-871A-44C6-8A97-1D683708BCA0}"/>
              </a:ext>
            </a:extLst>
          </p:cNvPr>
          <p:cNvSpPr>
            <a:spLocks noGrp="1"/>
          </p:cNvSpPr>
          <p:nvPr>
            <p:ph idx="1"/>
          </p:nvPr>
        </p:nvSpPr>
        <p:spPr>
          <a:xfrm>
            <a:off x="309489" y="1317563"/>
            <a:ext cx="8637563" cy="4222874"/>
          </a:xfrm>
        </p:spPr>
        <p:txBody>
          <a:bodyPr/>
          <a:lstStyle/>
          <a:p>
            <a:pPr marL="0" indent="0">
              <a:spcBef>
                <a:spcPts val="600"/>
              </a:spcBef>
              <a:spcAft>
                <a:spcPts val="600"/>
              </a:spcAft>
              <a:buNone/>
            </a:pPr>
            <a:r>
              <a:rPr lang="en-US" sz="2000" dirty="0"/>
              <a:t>Congress passed the Communications Assistance for Law Enforcement Act (CALEA) in 1994, forcing telephone companies to redesign their network architectures to make it easier for law enforcement to wiretap digital telephone calls. </a:t>
            </a:r>
          </a:p>
          <a:p>
            <a:pPr marL="0" indent="0">
              <a:spcBef>
                <a:spcPts val="600"/>
              </a:spcBef>
              <a:spcAft>
                <a:spcPts val="600"/>
              </a:spcAft>
              <a:buNone/>
            </a:pPr>
            <a:r>
              <a:rPr lang="en-US" sz="2000" dirty="0"/>
              <a:t>“CALEA protects cordless telephone transmissions more or less to the same extent as cellular and land-line phone calls, redefines the means whereby law enforcement officials may obtain data about electronic communications,</a:t>
            </a:r>
            <a:r>
              <a:rPr lang="en-US" sz="2000" baseline="30000" dirty="0"/>
              <a:t>2</a:t>
            </a:r>
            <a:r>
              <a:rPr lang="en-US" sz="2000" dirty="0"/>
              <a:t> and appropriated $500,000,000 over a four-year period “to pay all reasonable costs incurred by the industry … to retrofit existing facilities to bring them into compliance with the interception requirements.”</a:t>
            </a:r>
            <a:r>
              <a:rPr lang="en-US" sz="2000" baseline="30000" dirty="0"/>
              <a:t>51</a:t>
            </a:r>
          </a:p>
          <a:p>
            <a:pPr marL="0" indent="0">
              <a:spcBef>
                <a:spcPts val="600"/>
              </a:spcBef>
              <a:spcAft>
                <a:spcPts val="600"/>
              </a:spcAft>
              <a:buNone/>
            </a:pPr>
            <a:r>
              <a:rPr lang="en-US" sz="2000" dirty="0"/>
              <a:t>CALEA is intended to preserve the ability of law enforcement agencies to conduct electronic surveillance while protecting the privacy of information outside the scope of the investigation.</a:t>
            </a:r>
            <a:r>
              <a:rPr lang="en-US" sz="2000" baseline="30000" dirty="0"/>
              <a:t> 52  </a:t>
            </a:r>
            <a:r>
              <a:rPr lang="en-US" sz="2000" dirty="0"/>
              <a:t>The telecommunications industry is responsible for setting CALEA standards and solutions.</a:t>
            </a:r>
          </a:p>
          <a:p>
            <a:pPr marL="0" indent="0">
              <a:spcBef>
                <a:spcPts val="600"/>
              </a:spcBef>
              <a:spcAft>
                <a:spcPts val="600"/>
              </a:spcAft>
              <a:buNone/>
            </a:pPr>
            <a:r>
              <a:rPr lang="en-US" sz="2000" dirty="0"/>
              <a:t>In 2005, the Federal Communications Commission (FCC) expanded CALEA to include Internet service providers (ISPs) and VoIP services like Skype. </a:t>
            </a:r>
            <a:endParaRPr lang="en-US" sz="2000" baseline="30000" dirty="0"/>
          </a:p>
        </p:txBody>
      </p:sp>
      <p:sp>
        <p:nvSpPr>
          <p:cNvPr id="6" name="TextBox 5">
            <a:extLst>
              <a:ext uri="{FF2B5EF4-FFF2-40B4-BE49-F238E27FC236}">
                <a16:creationId xmlns:a16="http://schemas.microsoft.com/office/drawing/2014/main" xmlns="" id="{91185282-58BB-44C3-9165-8339F26FF19E}"/>
              </a:ext>
            </a:extLst>
          </p:cNvPr>
          <p:cNvSpPr txBox="1"/>
          <p:nvPr/>
        </p:nvSpPr>
        <p:spPr>
          <a:xfrm>
            <a:off x="309489" y="6304002"/>
            <a:ext cx="8102990" cy="553998"/>
          </a:xfrm>
          <a:prstGeom prst="rect">
            <a:avLst/>
          </a:prstGeom>
          <a:noFill/>
        </p:spPr>
        <p:txBody>
          <a:bodyPr wrap="square" rtlCol="0">
            <a:spAutoFit/>
          </a:bodyPr>
          <a:lstStyle/>
          <a:p>
            <a:r>
              <a:rPr lang="en-US" sz="1000" dirty="0">
                <a:latin typeface="+mn-lt"/>
              </a:rPr>
              <a:t>51. § 1:16.Communications Assistance for Law Enforcement Act of 1994 (CALEA), Fishman and McKenna, Wiretapping and Eavesdropping § 1:16</a:t>
            </a:r>
          </a:p>
          <a:p>
            <a:r>
              <a:rPr lang="en-US" sz="1000" dirty="0">
                <a:latin typeface="+mn-lt"/>
              </a:rPr>
              <a:t>52. https://www.fcc.gov/public-safety-and-homeland-security/policy-and-licensing-division/general/communications-assistance, §47 USC 1001-1010</a:t>
            </a:r>
          </a:p>
          <a:p>
            <a:endParaRPr lang="en-US" sz="1000" dirty="0">
              <a:latin typeface="+mn-lt"/>
            </a:endParaRPr>
          </a:p>
        </p:txBody>
      </p:sp>
      <p:pic>
        <p:nvPicPr>
          <p:cNvPr id="9" name="Picture 8" descr="Graphic of someone holding a cell phone">
            <a:extLst>
              <a:ext uri="{FF2B5EF4-FFF2-40B4-BE49-F238E27FC236}">
                <a16:creationId xmlns:a16="http://schemas.microsoft.com/office/drawing/2014/main" xmlns="" id="{D10AD884-F437-4FC9-BDF1-99D71E8C772A}"/>
              </a:ext>
            </a:extLst>
          </p:cNvPr>
          <p:cNvPicPr>
            <a:picLocks noChangeAspect="1"/>
          </p:cNvPicPr>
          <p:nvPr/>
        </p:nvPicPr>
        <p:blipFill>
          <a:blip r:embed="rId2"/>
          <a:stretch>
            <a:fillRect/>
          </a:stretch>
        </p:blipFill>
        <p:spPr>
          <a:xfrm>
            <a:off x="7343595" y="247416"/>
            <a:ext cx="1501355" cy="1070148"/>
          </a:xfrm>
          <a:prstGeom prst="rect">
            <a:avLst/>
          </a:prstGeom>
        </p:spPr>
      </p:pic>
    </p:spTree>
    <p:extLst>
      <p:ext uri="{BB962C8B-B14F-4D97-AF65-F5344CB8AC3E}">
        <p14:creationId xmlns:p14="http://schemas.microsoft.com/office/powerpoint/2010/main" val="11516801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8: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USA PATRIOT Act</a:t>
            </a:r>
          </a:p>
        </p:txBody>
      </p:sp>
      <p:pic>
        <p:nvPicPr>
          <p:cNvPr id="6" name="Picture 5" descr="Photo of a bald eagle">
            <a:extLst>
              <a:ext uri="{FF2B5EF4-FFF2-40B4-BE49-F238E27FC236}">
                <a16:creationId xmlns:a16="http://schemas.microsoft.com/office/drawing/2014/main" xmlns="" id="{B9739065-4C93-4312-818C-CD36B6183D57}"/>
              </a:ext>
            </a:extLst>
          </p:cNvPr>
          <p:cNvPicPr>
            <a:picLocks noChangeAspect="1"/>
          </p:cNvPicPr>
          <p:nvPr/>
        </p:nvPicPr>
        <p:blipFill>
          <a:blip r:embed="rId2"/>
          <a:stretch>
            <a:fillRect/>
          </a:stretch>
        </p:blipFill>
        <p:spPr>
          <a:xfrm>
            <a:off x="3170067" y="1323976"/>
            <a:ext cx="4857750" cy="3238500"/>
          </a:xfrm>
          <a:prstGeom prst="rect">
            <a:avLst/>
          </a:prstGeom>
        </p:spPr>
      </p:pic>
    </p:spTree>
    <p:extLst>
      <p:ext uri="{BB962C8B-B14F-4D97-AF65-F5344CB8AC3E}">
        <p14:creationId xmlns:p14="http://schemas.microsoft.com/office/powerpoint/2010/main" val="1464126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lnSpc>
                <a:spcPct val="100000"/>
              </a:lnSpc>
              <a:buNone/>
            </a:pPr>
            <a:r>
              <a:rPr lang="en-US" sz="3600" dirty="0"/>
              <a:t>Common Unlawful Cyber Actions</a:t>
            </a:r>
            <a:endParaRPr lang="en-US" dirty="0"/>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741192" y="1690689"/>
            <a:ext cx="8032653" cy="4784118"/>
          </a:xfrm>
        </p:spPr>
        <p:txBody>
          <a:bodyPr/>
          <a:lstStyle/>
          <a:p>
            <a:pPr marL="0" indent="0">
              <a:buNone/>
            </a:pPr>
            <a:r>
              <a:rPr lang="en-US" sz="2800" dirty="0"/>
              <a:t>As technology grows and evolves, so do the different forms of cyber crimes. Some of the most common unlawful cyber actions include:</a:t>
            </a:r>
          </a:p>
          <a:p>
            <a:r>
              <a:rPr lang="en-US" sz="2800" dirty="0"/>
              <a:t>Hacking</a:t>
            </a:r>
          </a:p>
          <a:p>
            <a:r>
              <a:rPr lang="en-US" sz="2800" dirty="0"/>
              <a:t>Identity Theft</a:t>
            </a:r>
          </a:p>
          <a:p>
            <a:r>
              <a:rPr lang="en-US" sz="2800" dirty="0"/>
              <a:t>Financial Data Theft</a:t>
            </a:r>
            <a:endParaRPr lang="en-US" sz="2800" baseline="30000" dirty="0"/>
          </a:p>
          <a:p>
            <a:r>
              <a:rPr lang="en-US" sz="2800" dirty="0"/>
              <a:t>Trade Secret Theft</a:t>
            </a:r>
          </a:p>
          <a:p>
            <a:r>
              <a:rPr lang="en-US" sz="2800" dirty="0"/>
              <a:t>Possession &amp; Distribution of Unlawful Content</a:t>
            </a:r>
          </a:p>
          <a:p>
            <a:r>
              <a:rPr lang="en-US" sz="2800" dirty="0"/>
              <a:t>Stalking</a:t>
            </a:r>
          </a:p>
          <a:p>
            <a:endParaRPr lang="en-US" sz="2400" dirty="0"/>
          </a:p>
          <a:p>
            <a:endParaRPr lang="en-US" dirty="0"/>
          </a:p>
        </p:txBody>
      </p:sp>
      <p:pic>
        <p:nvPicPr>
          <p:cNvPr id="5" name="Picture 4" descr="Image of word art describing cyber security and cyber crimes">
            <a:extLst>
              <a:ext uri="{FF2B5EF4-FFF2-40B4-BE49-F238E27FC236}">
                <a16:creationId xmlns:a16="http://schemas.microsoft.com/office/drawing/2014/main" xmlns="" id="{4F809E1D-C6DE-4DB0-8728-6C3869D5696A}"/>
              </a:ext>
            </a:extLst>
          </p:cNvPr>
          <p:cNvPicPr>
            <a:picLocks noChangeAspect="1"/>
          </p:cNvPicPr>
          <p:nvPr/>
        </p:nvPicPr>
        <p:blipFill>
          <a:blip r:embed="rId3"/>
          <a:stretch>
            <a:fillRect/>
          </a:stretch>
        </p:blipFill>
        <p:spPr>
          <a:xfrm>
            <a:off x="5964794" y="3016252"/>
            <a:ext cx="2550556" cy="1856936"/>
          </a:xfrm>
          <a:prstGeom prst="rect">
            <a:avLst/>
          </a:prstGeom>
          <a:ln>
            <a:solidFill>
              <a:schemeClr val="accent1"/>
            </a:solidFill>
          </a:ln>
        </p:spPr>
      </p:pic>
    </p:spTree>
    <p:extLst>
      <p:ext uri="{BB962C8B-B14F-4D97-AF65-F5344CB8AC3E}">
        <p14:creationId xmlns:p14="http://schemas.microsoft.com/office/powerpoint/2010/main" val="9885506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893D1A2D-6970-4820-AFDA-6E5BBA68545A}"/>
              </a:ext>
            </a:extLst>
          </p:cNvPr>
          <p:cNvSpPr>
            <a:spLocks noGrp="1"/>
          </p:cNvSpPr>
          <p:nvPr>
            <p:ph type="title"/>
          </p:nvPr>
        </p:nvSpPr>
        <p:spPr>
          <a:xfrm>
            <a:off x="520505" y="115296"/>
            <a:ext cx="7886700" cy="917599"/>
          </a:xfrm>
        </p:spPr>
        <p:txBody>
          <a:bodyPr/>
          <a:lstStyle/>
          <a:p>
            <a:r>
              <a:rPr lang="en-US" dirty="0"/>
              <a:t>The USA PATRIOT Act</a:t>
            </a:r>
          </a:p>
        </p:txBody>
      </p:sp>
      <p:sp>
        <p:nvSpPr>
          <p:cNvPr id="5" name="Content Placeholder 4">
            <a:extLst>
              <a:ext uri="{FF2B5EF4-FFF2-40B4-BE49-F238E27FC236}">
                <a16:creationId xmlns:a16="http://schemas.microsoft.com/office/drawing/2014/main" xmlns="" id="{84FACEC5-871A-44C6-8A97-1D683708BCA0}"/>
              </a:ext>
            </a:extLst>
          </p:cNvPr>
          <p:cNvSpPr>
            <a:spLocks noGrp="1"/>
          </p:cNvSpPr>
          <p:nvPr>
            <p:ph idx="1"/>
          </p:nvPr>
        </p:nvSpPr>
        <p:spPr>
          <a:xfrm>
            <a:off x="520505" y="1032895"/>
            <a:ext cx="5762625" cy="3553173"/>
          </a:xfrm>
        </p:spPr>
        <p:txBody>
          <a:bodyPr/>
          <a:lstStyle/>
          <a:p>
            <a:pPr marL="0" indent="0">
              <a:spcAft>
                <a:spcPts val="1200"/>
              </a:spcAft>
              <a:buNone/>
            </a:pPr>
            <a:r>
              <a:rPr lang="en-US" sz="2400" dirty="0"/>
              <a:t>Following September 11, 2001, the Bush administration, enacted the USA PATRIOT Act (Uniting and Strengthening America by Providing Appropriate Tools Required to Intercept and Obstruct Terrorism) to loosen restraints on obtaining information about suspected terrorists and future attacks.</a:t>
            </a:r>
            <a:r>
              <a:rPr lang="en-US" sz="2400" baseline="30000" dirty="0"/>
              <a:t>53</a:t>
            </a:r>
          </a:p>
          <a:p>
            <a:pPr marL="0" indent="0">
              <a:spcBef>
                <a:spcPts val="0"/>
              </a:spcBef>
              <a:spcAft>
                <a:spcPts val="0"/>
              </a:spcAft>
              <a:buNone/>
            </a:pPr>
            <a:r>
              <a:rPr lang="en-US" sz="2400" dirty="0"/>
              <a:t>The USA PATRIOT Act modified many major U.S. intelligence, communications, and privacy laws, including:</a:t>
            </a:r>
            <a:r>
              <a:rPr lang="en-US" sz="2400" baseline="30000" dirty="0"/>
              <a:t>54</a:t>
            </a:r>
            <a:endParaRPr lang="en-US" sz="2000" baseline="30000" dirty="0"/>
          </a:p>
        </p:txBody>
      </p:sp>
      <p:sp>
        <p:nvSpPr>
          <p:cNvPr id="2" name="TextBox 1">
            <a:extLst>
              <a:ext uri="{FF2B5EF4-FFF2-40B4-BE49-F238E27FC236}">
                <a16:creationId xmlns:a16="http://schemas.microsoft.com/office/drawing/2014/main" xmlns="" id="{ECA20333-A79D-42F4-8A91-0DBA086574BC}"/>
              </a:ext>
            </a:extLst>
          </p:cNvPr>
          <p:cNvSpPr txBox="1"/>
          <p:nvPr/>
        </p:nvSpPr>
        <p:spPr>
          <a:xfrm>
            <a:off x="1561513" y="4580115"/>
            <a:ext cx="7061981" cy="1754326"/>
          </a:xfrm>
          <a:prstGeom prst="rect">
            <a:avLst/>
          </a:prstGeom>
          <a:noFill/>
        </p:spPr>
        <p:txBody>
          <a:bodyPr wrap="square" rtlCol="0">
            <a:spAutoFit/>
          </a:bodyPr>
          <a:lstStyle/>
          <a:p>
            <a:pPr marL="285750" indent="-285750">
              <a:buFont typeface="Arial" panose="020B0604020202020204" pitchFamily="34" charset="0"/>
              <a:buChar char="•"/>
            </a:pPr>
            <a:r>
              <a:rPr lang="en-US" dirty="0"/>
              <a:t>the Wiretap Act/Title III</a:t>
            </a:r>
          </a:p>
          <a:p>
            <a:pPr marL="285750" indent="-285750">
              <a:buFont typeface="Arial" panose="020B0604020202020204" pitchFamily="34" charset="0"/>
              <a:buChar char="•"/>
            </a:pPr>
            <a:r>
              <a:rPr lang="en-US" dirty="0"/>
              <a:t>the ECPA</a:t>
            </a:r>
          </a:p>
          <a:p>
            <a:pPr marL="285750" indent="-285750">
              <a:buFont typeface="Arial" panose="020B0604020202020204" pitchFamily="34" charset="0"/>
              <a:buChar char="•"/>
            </a:pPr>
            <a:r>
              <a:rPr lang="en-US" dirty="0"/>
              <a:t>the Computer Fraud and Abuse Act</a:t>
            </a:r>
          </a:p>
          <a:p>
            <a:pPr marL="285750" indent="-285750">
              <a:buFont typeface="Arial" panose="020B0604020202020204" pitchFamily="34" charset="0"/>
              <a:buChar char="•"/>
            </a:pPr>
            <a:r>
              <a:rPr lang="en-US" dirty="0"/>
              <a:t>the Cable Act. </a:t>
            </a:r>
            <a:br>
              <a:rPr lang="en-US" dirty="0"/>
            </a:br>
            <a:r>
              <a:rPr lang="en-US" dirty="0"/>
              <a:t/>
            </a:r>
            <a:br>
              <a:rPr lang="en-US" dirty="0"/>
            </a:br>
            <a:endParaRPr lang="en-US" dirty="0"/>
          </a:p>
        </p:txBody>
      </p:sp>
      <p:sp>
        <p:nvSpPr>
          <p:cNvPr id="6" name="TextBox 5">
            <a:extLst>
              <a:ext uri="{FF2B5EF4-FFF2-40B4-BE49-F238E27FC236}">
                <a16:creationId xmlns:a16="http://schemas.microsoft.com/office/drawing/2014/main" xmlns="" id="{91185282-58BB-44C3-9165-8339F26FF19E}"/>
              </a:ext>
            </a:extLst>
          </p:cNvPr>
          <p:cNvSpPr txBox="1"/>
          <p:nvPr/>
        </p:nvSpPr>
        <p:spPr>
          <a:xfrm>
            <a:off x="520505" y="6258440"/>
            <a:ext cx="8342141" cy="400110"/>
          </a:xfrm>
          <a:prstGeom prst="rect">
            <a:avLst/>
          </a:prstGeom>
          <a:noFill/>
        </p:spPr>
        <p:txBody>
          <a:bodyPr wrap="square" rtlCol="0">
            <a:spAutoFit/>
          </a:bodyPr>
          <a:lstStyle/>
          <a:p>
            <a:r>
              <a:rPr lang="en-US" sz="1000" dirty="0">
                <a:latin typeface="+mn-lt"/>
              </a:rPr>
              <a:t>31. John T. Soma et. al., Balance of Privacy vs. Security: A Historical Perspective of the USA Patriot Act, 31 Rutgers Computer &amp; Tech. L.J. 285, 287–88 (2005). </a:t>
            </a:r>
          </a:p>
          <a:p>
            <a:r>
              <a:rPr lang="en-US" sz="1000" dirty="0">
                <a:latin typeface="+mn-lt"/>
              </a:rPr>
              <a:t>32. </a:t>
            </a:r>
            <a:r>
              <a:rPr lang="en-US" sz="1000" dirty="0"/>
              <a:t>§ 25:23.USA PATRIOT Act, Fishman and McKenna, Wiretapping and Eavesdropping § 25:23</a:t>
            </a:r>
            <a:endParaRPr lang="en-US" sz="1000" dirty="0">
              <a:latin typeface="+mn-lt"/>
            </a:endParaRPr>
          </a:p>
        </p:txBody>
      </p:sp>
      <p:pic>
        <p:nvPicPr>
          <p:cNvPr id="3" name="Picture 2" descr="Photo of the World Trade Center rubble after Setember 11, 2001.">
            <a:extLst>
              <a:ext uri="{FF2B5EF4-FFF2-40B4-BE49-F238E27FC236}">
                <a16:creationId xmlns:a16="http://schemas.microsoft.com/office/drawing/2014/main" xmlns="" id="{C060412A-4FB2-405D-AD54-9C31CD0039F9}"/>
              </a:ext>
            </a:extLst>
          </p:cNvPr>
          <p:cNvPicPr>
            <a:picLocks noChangeAspect="1"/>
          </p:cNvPicPr>
          <p:nvPr/>
        </p:nvPicPr>
        <p:blipFill>
          <a:blip r:embed="rId2"/>
          <a:stretch>
            <a:fillRect/>
          </a:stretch>
        </p:blipFill>
        <p:spPr>
          <a:xfrm>
            <a:off x="6499420" y="1032895"/>
            <a:ext cx="2124075" cy="3238500"/>
          </a:xfrm>
          <a:prstGeom prst="rect">
            <a:avLst/>
          </a:prstGeom>
        </p:spPr>
      </p:pic>
    </p:spTree>
    <p:extLst>
      <p:ext uri="{BB962C8B-B14F-4D97-AF65-F5344CB8AC3E}">
        <p14:creationId xmlns:p14="http://schemas.microsoft.com/office/powerpoint/2010/main" val="19167789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0986C310-2558-4329-92D8-DBE40994168E}"/>
              </a:ext>
            </a:extLst>
          </p:cNvPr>
          <p:cNvSpPr>
            <a:spLocks noGrp="1"/>
          </p:cNvSpPr>
          <p:nvPr>
            <p:ph type="title"/>
          </p:nvPr>
        </p:nvSpPr>
        <p:spPr>
          <a:xfrm>
            <a:off x="628650" y="18255"/>
            <a:ext cx="7886700" cy="980551"/>
          </a:xfrm>
        </p:spPr>
        <p:txBody>
          <a:bodyPr/>
          <a:lstStyle/>
          <a:p>
            <a:r>
              <a:rPr lang="en-US" dirty="0"/>
              <a:t>USA PATRIOT Act</a:t>
            </a:r>
            <a:r>
              <a:rPr lang="en-US" sz="3600" baseline="30000" dirty="0"/>
              <a:t> </a:t>
            </a:r>
            <a:r>
              <a:rPr lang="en-US" dirty="0"/>
              <a:t>Modifications</a:t>
            </a:r>
          </a:p>
        </p:txBody>
      </p:sp>
      <p:sp>
        <p:nvSpPr>
          <p:cNvPr id="5" name="Content Placeholder 4">
            <a:extLst>
              <a:ext uri="{FF2B5EF4-FFF2-40B4-BE49-F238E27FC236}">
                <a16:creationId xmlns:a16="http://schemas.microsoft.com/office/drawing/2014/main" xmlns="" id="{4DB70924-6170-4CB7-8CA6-EB9B2089FC86}"/>
              </a:ext>
            </a:extLst>
          </p:cNvPr>
          <p:cNvSpPr>
            <a:spLocks noGrp="1"/>
          </p:cNvSpPr>
          <p:nvPr>
            <p:ph idx="1"/>
          </p:nvPr>
        </p:nvSpPr>
        <p:spPr>
          <a:xfrm>
            <a:off x="628650" y="872197"/>
            <a:ext cx="7886700" cy="5304766"/>
          </a:xfrm>
        </p:spPr>
        <p:txBody>
          <a:bodyPr/>
          <a:lstStyle/>
          <a:p>
            <a:pPr marL="0" indent="0">
              <a:buNone/>
            </a:pPr>
            <a:r>
              <a:rPr lang="en-US" sz="2400" dirty="0"/>
              <a:t>Some of the USA PATRIOT Act sections deal with electronic surveillance. Some of these are as follows:</a:t>
            </a:r>
            <a:r>
              <a:rPr lang="en-US" sz="2400" baseline="30000" dirty="0"/>
              <a:t>55</a:t>
            </a:r>
          </a:p>
          <a:p>
            <a:r>
              <a:rPr lang="en-US" sz="2000" dirty="0"/>
              <a:t>§ 203(a) authorizes greater sharing of information generated during grand jury investigations. </a:t>
            </a:r>
          </a:p>
          <a:p>
            <a:r>
              <a:rPr lang="en-US" sz="2000" dirty="0"/>
              <a:t>§ 203(b) amended 18 U.S.C.A. § 2517 by adding a new subsection, (6), which authorizes law enforcement officials to disclose to other appropriate officials, “foreign intelligence or counterintelligence … or foreign intelligence information”</a:t>
            </a:r>
          </a:p>
          <a:p>
            <a:r>
              <a:rPr lang="en-US" sz="2000" dirty="0"/>
              <a:t>§ 204 amended 18 U.S.C.A. § 2511(2)(f) to clarify that Title III’s restrictions and requirements do not apply to use of electronic surveillance of communications conducted for national security purposes.</a:t>
            </a:r>
          </a:p>
          <a:p>
            <a:r>
              <a:rPr lang="en-US" sz="2000" dirty="0"/>
              <a:t>§ 206 permits roving surveillance under FISA under circumstances corresponding to the roving surveillance provisions of Title III. </a:t>
            </a:r>
          </a:p>
          <a:p>
            <a:r>
              <a:rPr lang="en-US" sz="2000" dirty="0"/>
              <a:t>§ 214 liberalizes the circumstances under which FISA pen register and trap and trace surveillance may be conducted.</a:t>
            </a:r>
            <a:endParaRPr lang="en-US" sz="1800" baseline="30000" dirty="0"/>
          </a:p>
          <a:p>
            <a:pPr marL="0" indent="0">
              <a:buNone/>
            </a:pPr>
            <a:endParaRPr lang="en-US" sz="1800" dirty="0"/>
          </a:p>
        </p:txBody>
      </p:sp>
      <p:sp>
        <p:nvSpPr>
          <p:cNvPr id="6" name="TextBox 5">
            <a:extLst>
              <a:ext uri="{FF2B5EF4-FFF2-40B4-BE49-F238E27FC236}">
                <a16:creationId xmlns:a16="http://schemas.microsoft.com/office/drawing/2014/main" xmlns="" id="{8C24EB83-7943-4621-93D9-5F8A3E1429C4}"/>
              </a:ext>
            </a:extLst>
          </p:cNvPr>
          <p:cNvSpPr txBox="1"/>
          <p:nvPr/>
        </p:nvSpPr>
        <p:spPr>
          <a:xfrm>
            <a:off x="628650" y="6285747"/>
            <a:ext cx="7685356" cy="553998"/>
          </a:xfrm>
          <a:prstGeom prst="rect">
            <a:avLst/>
          </a:prstGeom>
          <a:noFill/>
        </p:spPr>
        <p:txBody>
          <a:bodyPr wrap="square" rtlCol="0">
            <a:spAutoFit/>
          </a:bodyPr>
          <a:lstStyle/>
          <a:p>
            <a:r>
              <a:rPr lang="en-US" sz="1000" dirty="0">
                <a:latin typeface="+mn-lt"/>
              </a:rPr>
              <a:t>55. § 1:17.USA PATRIOT Act of 2001, Fishman and McKenna, Wiretapping and Eavesdropping § 1:17; UNITED STATES. (2001). </a:t>
            </a:r>
            <a:r>
              <a:rPr lang="en-US" sz="1000" i="1" dirty="0">
                <a:latin typeface="+mn-lt"/>
              </a:rPr>
              <a:t>The USA PATRIOT Act: preserving life and liberty : uniting and strengthening America by providing appropriate tools required to intercept and obstruct terrorism</a:t>
            </a:r>
            <a:r>
              <a:rPr lang="en-US" sz="1000" dirty="0">
                <a:latin typeface="+mn-lt"/>
              </a:rPr>
              <a:t>. [Washington, D.C.], [U.S. Dept. of Justice]. http://purl.access.gpo.gov/GPO/LPS39935. </a:t>
            </a:r>
          </a:p>
        </p:txBody>
      </p:sp>
    </p:spTree>
    <p:extLst>
      <p:ext uri="{BB962C8B-B14F-4D97-AF65-F5344CB8AC3E}">
        <p14:creationId xmlns:p14="http://schemas.microsoft.com/office/powerpoint/2010/main" val="3012056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0986C310-2558-4329-92D8-DBE40994168E}"/>
              </a:ext>
            </a:extLst>
          </p:cNvPr>
          <p:cNvSpPr>
            <a:spLocks noGrp="1"/>
          </p:cNvSpPr>
          <p:nvPr>
            <p:ph type="title"/>
          </p:nvPr>
        </p:nvSpPr>
        <p:spPr>
          <a:xfrm>
            <a:off x="403128" y="64152"/>
            <a:ext cx="8539088" cy="980551"/>
          </a:xfrm>
        </p:spPr>
        <p:txBody>
          <a:bodyPr/>
          <a:lstStyle/>
          <a:p>
            <a:r>
              <a:rPr lang="en-US" dirty="0"/>
              <a:t>USA PATRIOT Act</a:t>
            </a:r>
            <a:r>
              <a:rPr lang="en-US" sz="3600" baseline="30000" dirty="0"/>
              <a:t> </a:t>
            </a:r>
            <a:r>
              <a:rPr lang="en-US" dirty="0"/>
              <a:t>Modifications</a:t>
            </a:r>
            <a:r>
              <a:rPr lang="en-US" baseline="30000" dirty="0"/>
              <a:t>56</a:t>
            </a:r>
            <a:r>
              <a:rPr lang="en-US" dirty="0"/>
              <a:t> (cont.)</a:t>
            </a:r>
          </a:p>
        </p:txBody>
      </p:sp>
      <p:sp>
        <p:nvSpPr>
          <p:cNvPr id="5" name="Content Placeholder 4">
            <a:extLst>
              <a:ext uri="{FF2B5EF4-FFF2-40B4-BE49-F238E27FC236}">
                <a16:creationId xmlns:a16="http://schemas.microsoft.com/office/drawing/2014/main" xmlns="" id="{4DB70924-6170-4CB7-8CA6-EB9B2089FC86}"/>
              </a:ext>
            </a:extLst>
          </p:cNvPr>
          <p:cNvSpPr>
            <a:spLocks noGrp="1"/>
          </p:cNvSpPr>
          <p:nvPr>
            <p:ph idx="1"/>
          </p:nvPr>
        </p:nvSpPr>
        <p:spPr>
          <a:xfrm>
            <a:off x="628650" y="1280160"/>
            <a:ext cx="7886700" cy="5023412"/>
          </a:xfrm>
        </p:spPr>
        <p:txBody>
          <a:bodyPr/>
          <a:lstStyle/>
          <a:p>
            <a:r>
              <a:rPr lang="en-US" sz="2000" dirty="0"/>
              <a:t>“§ 218 </a:t>
            </a:r>
            <a:r>
              <a:rPr lang="en-US" sz="2000" b="1" dirty="0"/>
              <a:t>redefines the purpose for which surveillance may be conducted under the Foreign Intelligence Surveillance Act</a:t>
            </a:r>
            <a:r>
              <a:rPr lang="en-US" sz="2000" dirty="0"/>
              <a:t>. As originally enacted, FISA surveillance was lawful only if “</a:t>
            </a:r>
            <a:r>
              <a:rPr lang="en-US" sz="2000" i="1" dirty="0"/>
              <a:t>the</a:t>
            </a:r>
            <a:r>
              <a:rPr lang="en-US" sz="2000" dirty="0"/>
              <a:t> purpose of the surveillance is to obtain foreign intelligence information.” It now suffices that foreign intelligence information “is </a:t>
            </a:r>
            <a:r>
              <a:rPr lang="en-US" sz="2000" i="1" dirty="0"/>
              <a:t>a significant</a:t>
            </a:r>
            <a:r>
              <a:rPr lang="en-US" sz="2000" dirty="0"/>
              <a:t> purpose” of the surveillance. Thus, so long as a significant foreign intelligence information nexus exists, the government may now use FISA instead of Title III, even where the surveillance is also expected and intended to produce evidence to be used in a criminal prosecution. § 220 permits a federal judge to issue search warrants for stored electronic communications anywhere in the United States, without regard to geographical jurisdiction.” </a:t>
            </a:r>
          </a:p>
          <a:p>
            <a:r>
              <a:rPr lang="en-US" sz="2000" dirty="0"/>
              <a:t>§ 223 imposes civil liability for certain unauthorized disclosures. </a:t>
            </a:r>
          </a:p>
        </p:txBody>
      </p:sp>
      <p:sp>
        <p:nvSpPr>
          <p:cNvPr id="6" name="TextBox 5">
            <a:extLst>
              <a:ext uri="{FF2B5EF4-FFF2-40B4-BE49-F238E27FC236}">
                <a16:creationId xmlns:a16="http://schemas.microsoft.com/office/drawing/2014/main" xmlns="" id="{8C24EB83-7943-4621-93D9-5F8A3E1429C4}"/>
              </a:ext>
            </a:extLst>
          </p:cNvPr>
          <p:cNvSpPr txBox="1"/>
          <p:nvPr/>
        </p:nvSpPr>
        <p:spPr>
          <a:xfrm>
            <a:off x="628650" y="6113302"/>
            <a:ext cx="7685356" cy="553998"/>
          </a:xfrm>
          <a:prstGeom prst="rect">
            <a:avLst/>
          </a:prstGeom>
          <a:noFill/>
        </p:spPr>
        <p:txBody>
          <a:bodyPr wrap="square" rtlCol="0">
            <a:spAutoFit/>
          </a:bodyPr>
          <a:lstStyle/>
          <a:p>
            <a:r>
              <a:rPr lang="en-US" sz="1000" dirty="0">
                <a:latin typeface="+mn-lt"/>
              </a:rPr>
              <a:t>56.. § 1:17.USA PATRIOT Act of 2001, Fishman and McKenna, Wiretapping and Eavesdropping § 1:17; UNITED STATES. (2001). </a:t>
            </a:r>
            <a:r>
              <a:rPr lang="en-US" sz="1000" i="1" dirty="0">
                <a:latin typeface="+mn-lt"/>
              </a:rPr>
              <a:t>The USA PATRIOT Act: preserving life and liberty : uniting and strengthening America by providing appropriate tools required to intercept and obstruct terrorism</a:t>
            </a:r>
            <a:r>
              <a:rPr lang="en-US" sz="1000" dirty="0">
                <a:latin typeface="+mn-lt"/>
              </a:rPr>
              <a:t>. [Washington, D.C.], [U.S. Dept. of Justice]. http://purl.access.gpo.gov/GPO/LPS39935. </a:t>
            </a:r>
          </a:p>
        </p:txBody>
      </p:sp>
      <p:pic>
        <p:nvPicPr>
          <p:cNvPr id="2" name="Picture 1" descr="Photo of the Statue of Liberty">
            <a:extLst>
              <a:ext uri="{FF2B5EF4-FFF2-40B4-BE49-F238E27FC236}">
                <a16:creationId xmlns:a16="http://schemas.microsoft.com/office/drawing/2014/main" xmlns="" id="{24077406-4390-43E7-94FB-44815671ADFC}"/>
              </a:ext>
            </a:extLst>
          </p:cNvPr>
          <p:cNvPicPr>
            <a:picLocks noChangeAspect="1"/>
          </p:cNvPicPr>
          <p:nvPr/>
        </p:nvPicPr>
        <p:blipFill>
          <a:blip r:embed="rId2"/>
          <a:stretch>
            <a:fillRect/>
          </a:stretch>
        </p:blipFill>
        <p:spPr>
          <a:xfrm>
            <a:off x="3623529" y="4926879"/>
            <a:ext cx="1695597" cy="1130398"/>
          </a:xfrm>
          <a:prstGeom prst="rect">
            <a:avLst/>
          </a:prstGeom>
        </p:spPr>
      </p:pic>
    </p:spTree>
    <p:extLst>
      <p:ext uri="{BB962C8B-B14F-4D97-AF65-F5344CB8AC3E}">
        <p14:creationId xmlns:p14="http://schemas.microsoft.com/office/powerpoint/2010/main" val="26566337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893D1A2D-6970-4820-AFDA-6E5BBA68545A}"/>
              </a:ext>
            </a:extLst>
          </p:cNvPr>
          <p:cNvSpPr>
            <a:spLocks noGrp="1"/>
          </p:cNvSpPr>
          <p:nvPr>
            <p:ph type="title"/>
          </p:nvPr>
        </p:nvSpPr>
        <p:spPr>
          <a:xfrm>
            <a:off x="389500" y="315033"/>
            <a:ext cx="7886700" cy="788036"/>
          </a:xfrm>
        </p:spPr>
        <p:txBody>
          <a:bodyPr/>
          <a:lstStyle/>
          <a:p>
            <a:r>
              <a:rPr lang="en-US" dirty="0"/>
              <a:t>USA PATRIOT Act- Other Implications</a:t>
            </a:r>
            <a:r>
              <a:rPr lang="en-US" baseline="30000" dirty="0"/>
              <a:t>57</a:t>
            </a:r>
            <a:r>
              <a:rPr lang="en-US" dirty="0"/>
              <a:t> </a:t>
            </a:r>
          </a:p>
        </p:txBody>
      </p:sp>
      <p:sp>
        <p:nvSpPr>
          <p:cNvPr id="5" name="Content Placeholder 4">
            <a:extLst>
              <a:ext uri="{FF2B5EF4-FFF2-40B4-BE49-F238E27FC236}">
                <a16:creationId xmlns:a16="http://schemas.microsoft.com/office/drawing/2014/main" xmlns="" id="{84FACEC5-871A-44C6-8A97-1D683708BCA0}"/>
              </a:ext>
            </a:extLst>
          </p:cNvPr>
          <p:cNvSpPr>
            <a:spLocks noGrp="1"/>
          </p:cNvSpPr>
          <p:nvPr>
            <p:ph idx="1"/>
          </p:nvPr>
        </p:nvSpPr>
        <p:spPr>
          <a:xfrm>
            <a:off x="520505" y="1103069"/>
            <a:ext cx="7994845" cy="4933217"/>
          </a:xfrm>
        </p:spPr>
        <p:txBody>
          <a:bodyPr/>
          <a:lstStyle/>
          <a:p>
            <a:pPr marL="0" indent="0">
              <a:spcBef>
                <a:spcPts val="0"/>
              </a:spcBef>
              <a:spcAft>
                <a:spcPts val="0"/>
              </a:spcAft>
              <a:buNone/>
            </a:pPr>
            <a:r>
              <a:rPr lang="en-US" sz="2400" dirty="0"/>
              <a:t>Foreign Intelligence Investigations</a:t>
            </a:r>
          </a:p>
          <a:p>
            <a:pPr marL="0" indent="0">
              <a:spcBef>
                <a:spcPts val="0"/>
              </a:spcBef>
              <a:spcAft>
                <a:spcPts val="600"/>
              </a:spcAft>
              <a:buNone/>
            </a:pPr>
            <a:r>
              <a:rPr lang="en-US" sz="2000" dirty="0"/>
              <a:t>“The Act eases some of the restrictions on foreign intelligence gathering within the United States, and affords the U.S. intelligence community greater access to information unearthed during a criminal investigation, but it also establishes and expands safeguards against official abuse.”</a:t>
            </a:r>
          </a:p>
          <a:p>
            <a:pPr marL="0" indent="0">
              <a:spcBef>
                <a:spcPts val="1200"/>
              </a:spcBef>
              <a:spcAft>
                <a:spcPts val="0"/>
              </a:spcAft>
              <a:buNone/>
            </a:pPr>
            <a:r>
              <a:rPr lang="en-US" sz="2400" dirty="0"/>
              <a:t>Money Laundering</a:t>
            </a:r>
          </a:p>
          <a:p>
            <a:pPr marL="0" indent="0">
              <a:spcBef>
                <a:spcPts val="0"/>
              </a:spcBef>
              <a:spcAft>
                <a:spcPts val="600"/>
              </a:spcAft>
              <a:buNone/>
            </a:pPr>
            <a:r>
              <a:rPr lang="en-US" sz="2000" dirty="0"/>
              <a:t>“The Act expands the authority of the Secretary of the Treasury to regulate the activities of U.S. financial institutions, particularly their relations with foreign individuals and entities</a:t>
            </a:r>
            <a:r>
              <a:rPr lang="en-US" sz="1600" dirty="0"/>
              <a:t>. </a:t>
            </a:r>
            <a:r>
              <a:rPr lang="en-US" sz="2000" dirty="0"/>
              <a:t>The Act contains a number of new money laundering crimes, as well as amendments and increased penalties for earlier crimes.” </a:t>
            </a:r>
          </a:p>
          <a:p>
            <a:pPr marL="0" indent="0">
              <a:spcBef>
                <a:spcPts val="1200"/>
              </a:spcBef>
              <a:spcAft>
                <a:spcPts val="0"/>
              </a:spcAft>
              <a:buNone/>
            </a:pPr>
            <a:r>
              <a:rPr lang="en-US" sz="2400" dirty="0"/>
              <a:t>Alien Terrorists and Victims</a:t>
            </a:r>
          </a:p>
          <a:p>
            <a:pPr marL="0" indent="0">
              <a:spcBef>
                <a:spcPts val="0"/>
              </a:spcBef>
              <a:spcAft>
                <a:spcPts val="600"/>
              </a:spcAft>
              <a:buNone/>
            </a:pPr>
            <a:r>
              <a:rPr lang="en-US" sz="2000" dirty="0"/>
              <a:t>“The Act contains a number of provisions designed to prevent alien terrorists from entering the United States, particularly from Canada; to enable authorities to detain and deport alien terrorists and those who support them; and to provide humanitarian immigration relief for foreign victims of the attacks on September 11.” </a:t>
            </a:r>
          </a:p>
          <a:p>
            <a:pPr marL="0" indent="0">
              <a:spcBef>
                <a:spcPts val="0"/>
              </a:spcBef>
              <a:spcAft>
                <a:spcPts val="600"/>
              </a:spcAft>
              <a:buNone/>
            </a:pPr>
            <a:endParaRPr lang="en-US" sz="2000" dirty="0"/>
          </a:p>
          <a:p>
            <a:pPr lvl="1">
              <a:spcBef>
                <a:spcPts val="0"/>
              </a:spcBef>
              <a:spcAft>
                <a:spcPts val="600"/>
              </a:spcAft>
            </a:pPr>
            <a:endParaRPr lang="en-US" sz="2000" dirty="0"/>
          </a:p>
          <a:p>
            <a:pPr lvl="1">
              <a:spcBef>
                <a:spcPts val="0"/>
              </a:spcBef>
              <a:spcAft>
                <a:spcPts val="600"/>
              </a:spcAft>
            </a:pPr>
            <a:endParaRPr lang="en-US" sz="1600" baseline="30000" dirty="0"/>
          </a:p>
          <a:p>
            <a:pPr>
              <a:spcBef>
                <a:spcPts val="0"/>
              </a:spcBef>
              <a:spcAft>
                <a:spcPts val="600"/>
              </a:spcAft>
            </a:pPr>
            <a:endParaRPr lang="en-US" sz="2400" baseline="30000" dirty="0"/>
          </a:p>
          <a:p>
            <a:endParaRPr lang="en-US" sz="2400" baseline="30000" dirty="0"/>
          </a:p>
        </p:txBody>
      </p:sp>
      <p:sp>
        <p:nvSpPr>
          <p:cNvPr id="6" name="TextBox 5">
            <a:extLst>
              <a:ext uri="{FF2B5EF4-FFF2-40B4-BE49-F238E27FC236}">
                <a16:creationId xmlns:a16="http://schemas.microsoft.com/office/drawing/2014/main" xmlns="" id="{91185282-58BB-44C3-9165-8339F26FF19E}"/>
              </a:ext>
            </a:extLst>
          </p:cNvPr>
          <p:cNvSpPr txBox="1"/>
          <p:nvPr/>
        </p:nvSpPr>
        <p:spPr>
          <a:xfrm>
            <a:off x="520505" y="6531882"/>
            <a:ext cx="8102990" cy="246221"/>
          </a:xfrm>
          <a:prstGeom prst="rect">
            <a:avLst/>
          </a:prstGeom>
          <a:noFill/>
        </p:spPr>
        <p:txBody>
          <a:bodyPr wrap="square" rtlCol="0">
            <a:spAutoFit/>
          </a:bodyPr>
          <a:lstStyle/>
          <a:p>
            <a:r>
              <a:rPr lang="en-US" sz="1000" i="1" dirty="0">
                <a:latin typeface="+mn-lt"/>
              </a:rPr>
              <a:t>57 The USA PATRIOT Act: A Sketch</a:t>
            </a:r>
            <a:r>
              <a:rPr lang="en-US" sz="1000" dirty="0">
                <a:latin typeface="+mn-lt"/>
              </a:rPr>
              <a:t>, Charles Doyle, Senior Specialist, American Law Division; https://fas.org/irp/crs/RS21203.pdf</a:t>
            </a:r>
          </a:p>
        </p:txBody>
      </p:sp>
      <p:pic>
        <p:nvPicPr>
          <p:cNvPr id="3" name="Picture 2" descr="Image of the US flag">
            <a:extLst>
              <a:ext uri="{FF2B5EF4-FFF2-40B4-BE49-F238E27FC236}">
                <a16:creationId xmlns:a16="http://schemas.microsoft.com/office/drawing/2014/main" xmlns="" id="{864238E2-77FE-4B32-9220-09592A72EBE2}"/>
              </a:ext>
            </a:extLst>
          </p:cNvPr>
          <p:cNvPicPr>
            <a:picLocks noChangeAspect="1"/>
          </p:cNvPicPr>
          <p:nvPr/>
        </p:nvPicPr>
        <p:blipFill>
          <a:blip r:embed="rId2"/>
          <a:stretch>
            <a:fillRect/>
          </a:stretch>
        </p:blipFill>
        <p:spPr>
          <a:xfrm>
            <a:off x="7463778" y="263058"/>
            <a:ext cx="1492067" cy="1119873"/>
          </a:xfrm>
          <a:prstGeom prst="rect">
            <a:avLst/>
          </a:prstGeom>
        </p:spPr>
      </p:pic>
    </p:spTree>
    <p:extLst>
      <p:ext uri="{BB962C8B-B14F-4D97-AF65-F5344CB8AC3E}">
        <p14:creationId xmlns:p14="http://schemas.microsoft.com/office/powerpoint/2010/main" val="7246226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091AC7-E0AA-4D79-A70A-F4E007DC4D0F}"/>
              </a:ext>
            </a:extLst>
          </p:cNvPr>
          <p:cNvSpPr>
            <a:spLocks noGrp="1"/>
          </p:cNvSpPr>
          <p:nvPr>
            <p:ph type="title"/>
          </p:nvPr>
        </p:nvSpPr>
        <p:spPr>
          <a:xfrm>
            <a:off x="628650" y="120234"/>
            <a:ext cx="7886700" cy="1325563"/>
          </a:xfrm>
        </p:spPr>
        <p:txBody>
          <a:bodyPr/>
          <a:lstStyle/>
          <a:p>
            <a:r>
              <a:rPr lang="en-US" dirty="0"/>
              <a:t>USA PATRIOT Act- Other Implications (cont.)</a:t>
            </a:r>
            <a:r>
              <a:rPr lang="en-US" baseline="30000" dirty="0"/>
              <a:t>58</a:t>
            </a:r>
            <a:r>
              <a:rPr lang="en-US" dirty="0"/>
              <a:t> </a:t>
            </a:r>
          </a:p>
        </p:txBody>
      </p:sp>
      <p:sp>
        <p:nvSpPr>
          <p:cNvPr id="3" name="Content Placeholder 2">
            <a:extLst>
              <a:ext uri="{FF2B5EF4-FFF2-40B4-BE49-F238E27FC236}">
                <a16:creationId xmlns:a16="http://schemas.microsoft.com/office/drawing/2014/main" xmlns="" id="{B527A6C9-A7F8-4317-94EA-FF191028624B}"/>
              </a:ext>
            </a:extLst>
          </p:cNvPr>
          <p:cNvSpPr>
            <a:spLocks noGrp="1"/>
          </p:cNvSpPr>
          <p:nvPr>
            <p:ph idx="1"/>
          </p:nvPr>
        </p:nvSpPr>
        <p:spPr>
          <a:xfrm>
            <a:off x="628650" y="1445797"/>
            <a:ext cx="7886700" cy="4351338"/>
          </a:xfrm>
        </p:spPr>
        <p:txBody>
          <a:bodyPr/>
          <a:lstStyle/>
          <a:p>
            <a:pPr marL="0" indent="0">
              <a:spcBef>
                <a:spcPts val="0"/>
              </a:spcBef>
              <a:buNone/>
            </a:pPr>
            <a:r>
              <a:rPr lang="en-US" sz="2400" dirty="0"/>
              <a:t>New crimes</a:t>
            </a:r>
          </a:p>
          <a:p>
            <a:pPr marL="0" indent="0">
              <a:spcBef>
                <a:spcPts val="0"/>
              </a:spcBef>
              <a:buNone/>
            </a:pPr>
            <a:r>
              <a:rPr lang="en-US" sz="2000" dirty="0"/>
              <a:t>“The Act creates new federal crimes for terrorist attacks on mass transportation facilities, for biological weapons offenses, for harboring terrorists, for affording terrorists material support, for misconduct associated with money laundering already mentioned, for conducting the affairs of an enterprise, which affects interstate or foreign commerce through the patterned commission of terrorist offenses, and for fraudulent charitable solicitation.”</a:t>
            </a:r>
          </a:p>
          <a:p>
            <a:pPr marL="0" indent="0">
              <a:spcBef>
                <a:spcPts val="1800"/>
              </a:spcBef>
              <a:buNone/>
            </a:pPr>
            <a:r>
              <a:rPr lang="en-US" sz="2400" dirty="0"/>
              <a:t>New Penalties</a:t>
            </a:r>
          </a:p>
          <a:p>
            <a:pPr marL="0" indent="0">
              <a:spcBef>
                <a:spcPts val="0"/>
              </a:spcBef>
              <a:buNone/>
            </a:pPr>
            <a:r>
              <a:rPr lang="en-US" sz="2000" dirty="0"/>
              <a:t>“The Act increases the penalties for acts of terrorism and for crimes, which terrorists might commit. More specifically it establishes an alternative maximum penalty for acts of terrorism, raises the penalties for conspiracy to commit certain terrorist offenses, envisions sentencing some terrorists to life-long parole, and increases the penalties for counterfeiting, cybercrime, and charity fraud.” </a:t>
            </a:r>
            <a:endParaRPr lang="en-US" dirty="0"/>
          </a:p>
        </p:txBody>
      </p:sp>
      <p:sp>
        <p:nvSpPr>
          <p:cNvPr id="4" name="TextBox 3">
            <a:extLst>
              <a:ext uri="{FF2B5EF4-FFF2-40B4-BE49-F238E27FC236}">
                <a16:creationId xmlns:a16="http://schemas.microsoft.com/office/drawing/2014/main" xmlns="" id="{D97048AB-6020-4EC1-A825-84AF16553C92}"/>
              </a:ext>
            </a:extLst>
          </p:cNvPr>
          <p:cNvSpPr txBox="1"/>
          <p:nvPr/>
        </p:nvSpPr>
        <p:spPr>
          <a:xfrm>
            <a:off x="520505" y="6345723"/>
            <a:ext cx="8102990" cy="246221"/>
          </a:xfrm>
          <a:prstGeom prst="rect">
            <a:avLst/>
          </a:prstGeom>
          <a:noFill/>
        </p:spPr>
        <p:txBody>
          <a:bodyPr wrap="square" rtlCol="0">
            <a:spAutoFit/>
          </a:bodyPr>
          <a:lstStyle/>
          <a:p>
            <a:r>
              <a:rPr lang="en-US" sz="1000" dirty="0">
                <a:latin typeface="+mn-lt"/>
              </a:rPr>
              <a:t>58. </a:t>
            </a:r>
            <a:r>
              <a:rPr lang="en-US" sz="1000" i="1" dirty="0">
                <a:latin typeface="+mn-lt"/>
              </a:rPr>
              <a:t>The USA PATRIOT Act: A Sketch</a:t>
            </a:r>
            <a:r>
              <a:rPr lang="en-US" sz="1000" dirty="0">
                <a:latin typeface="+mn-lt"/>
              </a:rPr>
              <a:t>, Charles Doyle, Senior Specialist, American Law Division; https://fas.org/irp/crs/RS21203.pdf</a:t>
            </a:r>
          </a:p>
        </p:txBody>
      </p:sp>
    </p:spTree>
    <p:extLst>
      <p:ext uri="{BB962C8B-B14F-4D97-AF65-F5344CB8AC3E}">
        <p14:creationId xmlns:p14="http://schemas.microsoft.com/office/powerpoint/2010/main" val="14853031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ECF5B6-3B57-4A74-A075-11184474BB6B}"/>
              </a:ext>
            </a:extLst>
          </p:cNvPr>
          <p:cNvSpPr>
            <a:spLocks noGrp="1"/>
          </p:cNvSpPr>
          <p:nvPr>
            <p:ph type="title"/>
          </p:nvPr>
        </p:nvSpPr>
        <p:spPr/>
        <p:txBody>
          <a:bodyPr/>
          <a:lstStyle/>
          <a:p>
            <a:r>
              <a:rPr lang="en-US" dirty="0"/>
              <a:t>USA PATRIOT Act Discussion</a:t>
            </a:r>
          </a:p>
        </p:txBody>
      </p:sp>
      <p:sp>
        <p:nvSpPr>
          <p:cNvPr id="3" name="Content Placeholder 2">
            <a:extLst>
              <a:ext uri="{FF2B5EF4-FFF2-40B4-BE49-F238E27FC236}">
                <a16:creationId xmlns:a16="http://schemas.microsoft.com/office/drawing/2014/main" xmlns="" id="{298AF5F9-9789-41F0-A40D-82C09BB22C14}"/>
              </a:ext>
            </a:extLst>
          </p:cNvPr>
          <p:cNvSpPr>
            <a:spLocks noGrp="1"/>
          </p:cNvSpPr>
          <p:nvPr>
            <p:ph idx="1"/>
          </p:nvPr>
        </p:nvSpPr>
        <p:spPr/>
        <p:txBody>
          <a:bodyPr/>
          <a:lstStyle/>
          <a:p>
            <a:r>
              <a:rPr lang="en-US" sz="2800" dirty="0"/>
              <a:t>What events led to the development of the USA PATRIOT Act?</a:t>
            </a:r>
          </a:p>
          <a:p>
            <a:r>
              <a:rPr lang="en-US" sz="2800" dirty="0"/>
              <a:t>What was the purpose of the USA PATRIOT Act?</a:t>
            </a:r>
          </a:p>
          <a:p>
            <a:r>
              <a:rPr lang="en-US" sz="2800" dirty="0"/>
              <a:t>What was the impact of the USA PATRIOT Act?</a:t>
            </a:r>
          </a:p>
        </p:txBody>
      </p:sp>
      <p:pic>
        <p:nvPicPr>
          <p:cNvPr id="5" name="Picture 4" descr="Image of an eagle soaring in the sky.">
            <a:extLst>
              <a:ext uri="{FF2B5EF4-FFF2-40B4-BE49-F238E27FC236}">
                <a16:creationId xmlns:a16="http://schemas.microsoft.com/office/drawing/2014/main" xmlns="" id="{D356FD7D-D0CE-43DF-9ED5-7EAD25C97E3D}"/>
              </a:ext>
            </a:extLst>
          </p:cNvPr>
          <p:cNvPicPr>
            <a:picLocks noChangeAspect="1"/>
          </p:cNvPicPr>
          <p:nvPr/>
        </p:nvPicPr>
        <p:blipFill>
          <a:blip r:embed="rId2"/>
          <a:stretch>
            <a:fillRect/>
          </a:stretch>
        </p:blipFill>
        <p:spPr>
          <a:xfrm>
            <a:off x="2344322" y="4069666"/>
            <a:ext cx="4455355" cy="2593871"/>
          </a:xfrm>
          <a:prstGeom prst="rect">
            <a:avLst/>
          </a:prstGeom>
        </p:spPr>
      </p:pic>
    </p:spTree>
    <p:extLst>
      <p:ext uri="{BB962C8B-B14F-4D97-AF65-F5344CB8AC3E}">
        <p14:creationId xmlns:p14="http://schemas.microsoft.com/office/powerpoint/2010/main" val="240799414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9: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Foreign Intelligence Surveillance Act, 50 U.S.C. §§ 1801, et seq. </a:t>
            </a:r>
          </a:p>
        </p:txBody>
      </p:sp>
      <p:pic>
        <p:nvPicPr>
          <p:cNvPr id="6" name="Picture 5" descr="Photo of a view of earth from the space station">
            <a:extLst>
              <a:ext uri="{FF2B5EF4-FFF2-40B4-BE49-F238E27FC236}">
                <a16:creationId xmlns:a16="http://schemas.microsoft.com/office/drawing/2014/main" xmlns="" id="{636F0C57-E618-4071-AD81-A05CA5F46387}"/>
              </a:ext>
            </a:extLst>
          </p:cNvPr>
          <p:cNvPicPr>
            <a:picLocks noChangeAspect="1"/>
          </p:cNvPicPr>
          <p:nvPr/>
        </p:nvPicPr>
        <p:blipFill>
          <a:blip r:embed="rId2"/>
          <a:stretch>
            <a:fillRect/>
          </a:stretch>
        </p:blipFill>
        <p:spPr>
          <a:xfrm>
            <a:off x="3202395" y="1530522"/>
            <a:ext cx="4287496" cy="2852737"/>
          </a:xfrm>
          <a:prstGeom prst="rect">
            <a:avLst/>
          </a:prstGeom>
        </p:spPr>
      </p:pic>
    </p:spTree>
    <p:extLst>
      <p:ext uri="{BB962C8B-B14F-4D97-AF65-F5344CB8AC3E}">
        <p14:creationId xmlns:p14="http://schemas.microsoft.com/office/powerpoint/2010/main" val="22876950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893D1A2D-6970-4820-AFDA-6E5BBA68545A}"/>
              </a:ext>
            </a:extLst>
          </p:cNvPr>
          <p:cNvSpPr>
            <a:spLocks noGrp="1"/>
          </p:cNvSpPr>
          <p:nvPr>
            <p:ph type="title"/>
          </p:nvPr>
        </p:nvSpPr>
        <p:spPr>
          <a:xfrm>
            <a:off x="520505" y="115296"/>
            <a:ext cx="7886700" cy="1325563"/>
          </a:xfrm>
        </p:spPr>
        <p:txBody>
          <a:bodyPr/>
          <a:lstStyle/>
          <a:p>
            <a:r>
              <a:rPr lang="en-US" dirty="0"/>
              <a:t>Foreign Intelligence Surveillance Act (FISA)</a:t>
            </a:r>
            <a:r>
              <a:rPr lang="en-US" baseline="30000" dirty="0"/>
              <a:t>59</a:t>
            </a:r>
          </a:p>
        </p:txBody>
      </p:sp>
      <p:sp>
        <p:nvSpPr>
          <p:cNvPr id="5" name="Content Placeholder 4">
            <a:extLst>
              <a:ext uri="{FF2B5EF4-FFF2-40B4-BE49-F238E27FC236}">
                <a16:creationId xmlns:a16="http://schemas.microsoft.com/office/drawing/2014/main" xmlns="" id="{84FACEC5-871A-44C6-8A97-1D683708BCA0}"/>
              </a:ext>
            </a:extLst>
          </p:cNvPr>
          <p:cNvSpPr>
            <a:spLocks noGrp="1"/>
          </p:cNvSpPr>
          <p:nvPr>
            <p:ph idx="1"/>
          </p:nvPr>
        </p:nvSpPr>
        <p:spPr>
          <a:xfrm>
            <a:off x="520505" y="1314249"/>
            <a:ext cx="8211133" cy="4456070"/>
          </a:xfrm>
        </p:spPr>
        <p:txBody>
          <a:bodyPr/>
          <a:lstStyle/>
          <a:p>
            <a:pPr marL="0" indent="0">
              <a:spcBef>
                <a:spcPts val="600"/>
              </a:spcBef>
              <a:spcAft>
                <a:spcPts val="600"/>
              </a:spcAft>
              <a:buNone/>
            </a:pPr>
            <a:r>
              <a:rPr lang="en-US" sz="2000" dirty="0"/>
              <a:t>“The Foreign Intelligence Surveillance Act (FISA) regulates the use of a wide variety of surveillance techniques, including but not limited to electronic surveillance, conducted within the United States to protect national security and acquire “foreign intelligence information.”</a:t>
            </a:r>
          </a:p>
          <a:p>
            <a:pPr marL="0" indent="0">
              <a:spcBef>
                <a:spcPts val="600"/>
              </a:spcBef>
              <a:spcAft>
                <a:spcPts val="600"/>
              </a:spcAft>
              <a:buNone/>
            </a:pPr>
            <a:r>
              <a:rPr lang="en-US" sz="2000" dirty="0"/>
              <a:t>FISA legislation was created due to congressional investigations into Federal surveillance activities conducted for national security. Congress wanted to generate oversight of foreign intelligence surveillance activities while maintaining the confidentiality needed to monitor national security threats. </a:t>
            </a:r>
          </a:p>
          <a:p>
            <a:pPr marL="0" indent="0">
              <a:spcBef>
                <a:spcPts val="600"/>
              </a:spcBef>
              <a:spcAft>
                <a:spcPts val="600"/>
              </a:spcAft>
              <a:buNone/>
            </a:pPr>
            <a:r>
              <a:rPr lang="en-US" sz="2000" dirty="0"/>
              <a:t>FISA was enacted in 1978 and sets out procedures for surveillance and the collection of foreign intelligence information.  Initially, FISA addressed only electronic surveillance but has been amended to address the use of pen registers and trap and trace devices, physical searches, and business records.</a:t>
            </a:r>
            <a:endParaRPr lang="en-US" sz="2000" baseline="30000" dirty="0"/>
          </a:p>
          <a:p>
            <a:pPr marL="0" indent="0">
              <a:spcBef>
                <a:spcPts val="600"/>
              </a:spcBef>
              <a:spcAft>
                <a:spcPts val="600"/>
              </a:spcAft>
              <a:buNone/>
            </a:pPr>
            <a:r>
              <a:rPr lang="en-US" sz="2000" dirty="0"/>
              <a:t>FISA established the United States Foreign Intelligence Surveillance Court (FISC), a special U.S. Federal court that holds sessions to consider issuing search warrants under FISA.</a:t>
            </a:r>
            <a:r>
              <a:rPr lang="en-US" sz="2000" baseline="30000" dirty="0"/>
              <a:t>60</a:t>
            </a:r>
          </a:p>
          <a:p>
            <a:endParaRPr lang="en-US" sz="2000" baseline="30000" dirty="0"/>
          </a:p>
          <a:p>
            <a:endParaRPr lang="en-US" sz="2000" baseline="30000" dirty="0"/>
          </a:p>
          <a:p>
            <a:endParaRPr lang="en-US" sz="2000" baseline="30000" dirty="0"/>
          </a:p>
        </p:txBody>
      </p:sp>
      <p:sp>
        <p:nvSpPr>
          <p:cNvPr id="6" name="TextBox 5">
            <a:extLst>
              <a:ext uri="{FF2B5EF4-FFF2-40B4-BE49-F238E27FC236}">
                <a16:creationId xmlns:a16="http://schemas.microsoft.com/office/drawing/2014/main" xmlns="" id="{91185282-58BB-44C3-9165-8339F26FF19E}"/>
              </a:ext>
            </a:extLst>
          </p:cNvPr>
          <p:cNvSpPr txBox="1"/>
          <p:nvPr/>
        </p:nvSpPr>
        <p:spPr>
          <a:xfrm>
            <a:off x="520505" y="6108486"/>
            <a:ext cx="8102990" cy="553998"/>
          </a:xfrm>
          <a:prstGeom prst="rect">
            <a:avLst/>
          </a:prstGeom>
          <a:noFill/>
        </p:spPr>
        <p:txBody>
          <a:bodyPr wrap="square" rtlCol="0">
            <a:spAutoFit/>
          </a:bodyPr>
          <a:lstStyle/>
          <a:p>
            <a:r>
              <a:rPr lang="en-US" sz="1000" dirty="0">
                <a:latin typeface="+mn-lt"/>
              </a:rPr>
              <a:t>59 § 1:14.Foreign Intelligence Surveillance Act of 1978, Fishman and McKenna, Wiretapping and Eavesdropping § 1:14;  50 U.S.C. §§ 1801-11, 1821-29, 1841-46, 1861-62, 1871</a:t>
            </a:r>
          </a:p>
          <a:p>
            <a:r>
              <a:rPr lang="en-US" sz="1000" dirty="0">
                <a:latin typeface="+mn-lt"/>
              </a:rPr>
              <a:t>60. https://it.ojp.gov/PrivacyLiberty/authorities/statutes/1286 </a:t>
            </a:r>
          </a:p>
        </p:txBody>
      </p:sp>
    </p:spTree>
    <p:extLst>
      <p:ext uri="{BB962C8B-B14F-4D97-AF65-F5344CB8AC3E}">
        <p14:creationId xmlns:p14="http://schemas.microsoft.com/office/powerpoint/2010/main" val="32641893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41</a:t>
            </a:r>
          </a:p>
          <a:p>
            <a:pPr lvl="1"/>
            <a:endParaRPr lang="en-US" sz="2400" dirty="0"/>
          </a:p>
          <a:p>
            <a:pPr lvl="1"/>
            <a:r>
              <a:rPr lang="en-US" sz="2400" dirty="0"/>
              <a:t>Slides 2-10, 13-15</a:t>
            </a:r>
          </a:p>
          <a:p>
            <a:pPr lvl="1"/>
            <a:r>
              <a:rPr lang="en-US" sz="2400" dirty="0"/>
              <a:t>Slides 17-20</a:t>
            </a:r>
          </a:p>
          <a:p>
            <a:pPr lvl="1"/>
            <a:r>
              <a:rPr lang="en-US" sz="2400" dirty="0"/>
              <a:t>Slides 22-24, 26</a:t>
            </a:r>
          </a:p>
          <a:p>
            <a:pPr lvl="1"/>
            <a:r>
              <a:rPr lang="en-US" sz="2400" dirty="0"/>
              <a:t>Slides 28-37, 40-44</a:t>
            </a:r>
          </a:p>
          <a:p>
            <a:pPr lvl="1"/>
            <a:r>
              <a:rPr lang="en-US" sz="2400" dirty="0"/>
              <a:t>Slides 47-50, 52-53</a:t>
            </a:r>
          </a:p>
          <a:p>
            <a:pPr lvl="1"/>
            <a:r>
              <a:rPr lang="en-US" sz="2400" dirty="0"/>
              <a:t>Slides 55-56, 58</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369763"/>
            <a:ext cx="7174523" cy="246221"/>
          </a:xfrm>
          <a:prstGeom prst="rect">
            <a:avLst/>
          </a:prstGeom>
          <a:noFill/>
        </p:spPr>
        <p:txBody>
          <a:bodyPr wrap="square" rtlCol="0">
            <a:spAutoFit/>
          </a:bodyPr>
          <a:lstStyle/>
          <a:p>
            <a:r>
              <a:rPr lang="en-US" sz="1000" dirty="0">
                <a:latin typeface="+mn-lt"/>
              </a:rPr>
              <a:t>41.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8127"/>
            <a:ext cx="7886700" cy="1325563"/>
          </a:xfrm>
        </p:spPr>
        <p:txBody>
          <a:bodyPr/>
          <a:lstStyle/>
          <a:p>
            <a:r>
              <a:rPr lang="en-US" sz="3600" dirty="0"/>
              <a:t>Hacking</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036941"/>
            <a:ext cx="8032653" cy="4784118"/>
          </a:xfrm>
        </p:spPr>
        <p:txBody>
          <a:bodyPr/>
          <a:lstStyle/>
          <a:p>
            <a:pPr marL="0" indent="0">
              <a:buNone/>
            </a:pPr>
            <a:r>
              <a:rPr lang="en-US" sz="2400" dirty="0"/>
              <a:t>Computer hacking refers to the unauthorized access of computer systems or to the unauthorized modification or alteration of computer software or hardware to accomplish a goal that is considered to be outside of the owner’s permission or the creator’s original objective. </a:t>
            </a:r>
          </a:p>
          <a:p>
            <a:r>
              <a:rPr lang="en-US" sz="2000" dirty="0"/>
              <a:t>For explanatory content regarding and example of a hack (from the TV show Castle), see the following: </a:t>
            </a:r>
            <a:r>
              <a:rPr lang="en-US" sz="2000" dirty="0">
                <a:hlinkClick r:id="rId3"/>
              </a:rPr>
              <a:t>https://www.youtube.com/watch?v=K7Hn1rPQouU</a:t>
            </a:r>
            <a:endParaRPr lang="en-US" sz="2000" dirty="0"/>
          </a:p>
          <a:p>
            <a:pPr marL="0" indent="0">
              <a:buNone/>
            </a:pPr>
            <a:r>
              <a:rPr lang="en-US" sz="2400" dirty="0"/>
              <a:t>Example: Russian Router Hack</a:t>
            </a:r>
          </a:p>
          <a:p>
            <a:pPr lvl="1"/>
            <a:r>
              <a:rPr lang="en-US" sz="2000" dirty="0"/>
              <a:t>“The FBI warned Russian computer hackers had compromised hundreds of thousands of home and office routers. The hackers could collect user information or shut down network traffic. The FBI urged owners of many brands of routers to turn them off and on again, and download updates from the manufacturer to protect themselves.”</a:t>
            </a:r>
            <a:r>
              <a:rPr lang="en-US" sz="2000" baseline="30000" dirty="0"/>
              <a:t>1</a:t>
            </a:r>
          </a:p>
          <a:p>
            <a:pPr lvl="1"/>
            <a:r>
              <a:rPr lang="en-US" sz="2000" dirty="0"/>
              <a:t>For explanatory content regarding the Russian hack, see the following: </a:t>
            </a:r>
            <a:r>
              <a:rPr lang="en-US" sz="2000" dirty="0">
                <a:hlinkClick r:id="rId4"/>
              </a:rPr>
              <a:t>https://www.cnbc.com/video/2018/05/29/fbi-routers-reboot-russia-hackers.html</a:t>
            </a:r>
            <a:endParaRPr lang="en-US" sz="2000" dirty="0"/>
          </a:p>
          <a:p>
            <a:pPr lvl="1"/>
            <a:endParaRPr lang="en-US" sz="2000" dirty="0"/>
          </a:p>
          <a:p>
            <a:endParaRPr lang="en-US" dirty="0"/>
          </a:p>
        </p:txBody>
      </p:sp>
      <p:sp>
        <p:nvSpPr>
          <p:cNvPr id="3" name="TextBox 2">
            <a:extLst>
              <a:ext uri="{FF2B5EF4-FFF2-40B4-BE49-F238E27FC236}">
                <a16:creationId xmlns:a16="http://schemas.microsoft.com/office/drawing/2014/main" xmlns="" id="{08819205-AC5D-43AF-9035-FAC515128085}"/>
              </a:ext>
            </a:extLst>
          </p:cNvPr>
          <p:cNvSpPr txBox="1"/>
          <p:nvPr/>
        </p:nvSpPr>
        <p:spPr>
          <a:xfrm>
            <a:off x="628650" y="6429757"/>
            <a:ext cx="7886700" cy="246221"/>
          </a:xfrm>
          <a:prstGeom prst="rect">
            <a:avLst/>
          </a:prstGeom>
          <a:noFill/>
        </p:spPr>
        <p:txBody>
          <a:bodyPr wrap="square" rtlCol="0">
            <a:spAutoFit/>
          </a:bodyPr>
          <a:lstStyle/>
          <a:p>
            <a:pPr marL="228600" indent="-228600">
              <a:buAutoNum type="arabicPeriod"/>
            </a:pPr>
            <a:r>
              <a:rPr lang="en-US" sz="1000" dirty="0">
                <a:latin typeface="+mn-lt"/>
              </a:rPr>
              <a:t>https://www.cnbc.com/2018/05/29/fbi-warns-russians-hacked-hundreds-of-thousands-of-routers.html</a:t>
            </a:r>
          </a:p>
        </p:txBody>
      </p:sp>
      <p:pic>
        <p:nvPicPr>
          <p:cNvPr id="10" name="Picture 9" descr="Image of binary code with the word &quot;HACKED&quot; in the middle">
            <a:extLst>
              <a:ext uri="{FF2B5EF4-FFF2-40B4-BE49-F238E27FC236}">
                <a16:creationId xmlns:a16="http://schemas.microsoft.com/office/drawing/2014/main" xmlns="" id="{65FAC6C0-36BC-4433-A490-58B715143625}"/>
              </a:ext>
            </a:extLst>
          </p:cNvPr>
          <p:cNvPicPr>
            <a:picLocks noChangeAspect="1"/>
          </p:cNvPicPr>
          <p:nvPr/>
        </p:nvPicPr>
        <p:blipFill>
          <a:blip r:embed="rId5"/>
          <a:stretch>
            <a:fillRect/>
          </a:stretch>
        </p:blipFill>
        <p:spPr>
          <a:xfrm>
            <a:off x="7287066" y="182022"/>
            <a:ext cx="1374237" cy="916158"/>
          </a:xfrm>
          <a:prstGeom prst="rect">
            <a:avLst/>
          </a:prstGeom>
        </p:spPr>
      </p:pic>
    </p:spTree>
    <p:extLst>
      <p:ext uri="{BB962C8B-B14F-4D97-AF65-F5344CB8AC3E}">
        <p14:creationId xmlns:p14="http://schemas.microsoft.com/office/powerpoint/2010/main" val="2110252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7728"/>
            <a:ext cx="7886700" cy="1325563"/>
          </a:xfrm>
        </p:spPr>
        <p:txBody>
          <a:bodyPr/>
          <a:lstStyle/>
          <a:p>
            <a:r>
              <a:rPr lang="en-US" sz="3600" dirty="0"/>
              <a:t>Identity Theft</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055077"/>
            <a:ext cx="8032653" cy="5330383"/>
          </a:xfrm>
        </p:spPr>
        <p:txBody>
          <a:bodyPr/>
          <a:lstStyle/>
          <a:p>
            <a:pPr marL="0" indent="0">
              <a:spcAft>
                <a:spcPts val="600"/>
              </a:spcAft>
              <a:buNone/>
            </a:pPr>
            <a:r>
              <a:rPr lang="en-US" sz="2400" dirty="0"/>
              <a:t>Identity theft occurs when (without permission) an actor takes or uses a “means of identification of another person with the intent to commit, or to aid or abet, any unlawful activity that constitutes a violation of Federal law, or that constitutes a felony under any applicable State or local law.“</a:t>
            </a:r>
            <a:r>
              <a:rPr lang="en-US" sz="2400" baseline="30000" dirty="0"/>
              <a:t>2</a:t>
            </a:r>
          </a:p>
          <a:p>
            <a:pPr marL="0" indent="0">
              <a:buNone/>
            </a:pPr>
            <a:r>
              <a:rPr lang="en-US" sz="2400" dirty="0"/>
              <a:t>Examples of some ways criminals steal identities:</a:t>
            </a:r>
            <a:r>
              <a:rPr lang="en-US" sz="2400" baseline="30000" dirty="0"/>
              <a:t> 3</a:t>
            </a:r>
            <a:endParaRPr lang="en-US" sz="2400" dirty="0"/>
          </a:p>
          <a:p>
            <a:pPr lvl="1">
              <a:spcAft>
                <a:spcPts val="600"/>
              </a:spcAft>
            </a:pPr>
            <a:r>
              <a:rPr lang="en-US" dirty="0"/>
              <a:t>"shoulder surfing"– watching you from a nearby location as you punch in your telephone calling card number or credit card number</a:t>
            </a:r>
          </a:p>
          <a:p>
            <a:pPr lvl="1">
              <a:spcAft>
                <a:spcPts val="600"/>
              </a:spcAft>
            </a:pPr>
            <a:r>
              <a:rPr lang="en-US" dirty="0"/>
              <a:t>listening in on your conversation if you give your credit-card number over the telephone</a:t>
            </a:r>
          </a:p>
          <a:p>
            <a:pPr lvl="1">
              <a:spcAft>
                <a:spcPts val="600"/>
              </a:spcAft>
            </a:pPr>
            <a:r>
              <a:rPr lang="en-US" dirty="0"/>
              <a:t>retrieving applications for "pre-approved" credit cards that haven’t been torn up, then activating the cards for their use without the person’s knowledge</a:t>
            </a:r>
          </a:p>
          <a:p>
            <a:pPr lvl="1">
              <a:spcAft>
                <a:spcPts val="600"/>
              </a:spcAft>
            </a:pPr>
            <a:r>
              <a:rPr lang="en-US" dirty="0"/>
              <a:t>"spam"– unsolicited E-mail – that promises them some benefit but requests identifying data</a:t>
            </a:r>
          </a:p>
          <a:p>
            <a:pPr lvl="1">
              <a:spcAft>
                <a:spcPts val="600"/>
              </a:spcAft>
            </a:pPr>
            <a:r>
              <a:rPr lang="en-US" dirty="0"/>
              <a:t>Using computer technology to steal personal data</a:t>
            </a:r>
          </a:p>
        </p:txBody>
      </p:sp>
      <p:sp>
        <p:nvSpPr>
          <p:cNvPr id="3" name="TextBox 2">
            <a:extLst>
              <a:ext uri="{FF2B5EF4-FFF2-40B4-BE49-F238E27FC236}">
                <a16:creationId xmlns:a16="http://schemas.microsoft.com/office/drawing/2014/main" xmlns="" id="{08819205-AC5D-43AF-9035-FAC515128085}"/>
              </a:ext>
            </a:extLst>
          </p:cNvPr>
          <p:cNvSpPr txBox="1"/>
          <p:nvPr/>
        </p:nvSpPr>
        <p:spPr>
          <a:xfrm>
            <a:off x="628650" y="6185405"/>
            <a:ext cx="7886700" cy="400110"/>
          </a:xfrm>
          <a:prstGeom prst="rect">
            <a:avLst/>
          </a:prstGeom>
          <a:noFill/>
        </p:spPr>
        <p:txBody>
          <a:bodyPr wrap="square" rtlCol="0">
            <a:spAutoFit/>
          </a:bodyPr>
          <a:lstStyle/>
          <a:p>
            <a:r>
              <a:rPr lang="en-US" sz="1000" dirty="0">
                <a:latin typeface="+mn-lt"/>
              </a:rPr>
              <a:t>2. Aggravated identity theft</a:t>
            </a:r>
            <a:r>
              <a:rPr lang="en-US" sz="1000" b="1" dirty="0">
                <a:latin typeface="+mn-lt"/>
              </a:rPr>
              <a:t>, </a:t>
            </a:r>
            <a:r>
              <a:rPr lang="en-US" sz="1000" dirty="0">
                <a:latin typeface="+mn-lt"/>
              </a:rPr>
              <a:t>18 U.S.C. § 1028(a)(7)</a:t>
            </a:r>
          </a:p>
          <a:p>
            <a:r>
              <a:rPr lang="en-US" sz="1000" dirty="0">
                <a:latin typeface="+mn-lt"/>
              </a:rPr>
              <a:t>3. https://www.justice.gov/criminal-fraud/identity-theft/identity-theft-and-identity-fraud</a:t>
            </a:r>
          </a:p>
        </p:txBody>
      </p:sp>
      <p:pic>
        <p:nvPicPr>
          <p:cNvPr id="8" name="Picture 7" descr="Image of a fingerprint on a keyboard, representing digital identity">
            <a:extLst>
              <a:ext uri="{FF2B5EF4-FFF2-40B4-BE49-F238E27FC236}">
                <a16:creationId xmlns:a16="http://schemas.microsoft.com/office/drawing/2014/main" xmlns="" id="{2C1FBAD0-BCF3-49C9-8838-56CA754E20B8}"/>
              </a:ext>
            </a:extLst>
          </p:cNvPr>
          <p:cNvPicPr>
            <a:picLocks noChangeAspect="1"/>
          </p:cNvPicPr>
          <p:nvPr/>
        </p:nvPicPr>
        <p:blipFill>
          <a:blip r:embed="rId3"/>
          <a:stretch>
            <a:fillRect/>
          </a:stretch>
        </p:blipFill>
        <p:spPr>
          <a:xfrm>
            <a:off x="7033846" y="5576264"/>
            <a:ext cx="1712831" cy="1157779"/>
          </a:xfrm>
          <a:prstGeom prst="rect">
            <a:avLst/>
          </a:prstGeom>
        </p:spPr>
      </p:pic>
    </p:spTree>
    <p:extLst>
      <p:ext uri="{BB962C8B-B14F-4D97-AF65-F5344CB8AC3E}">
        <p14:creationId xmlns:p14="http://schemas.microsoft.com/office/powerpoint/2010/main" val="2876206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17635" y="107039"/>
            <a:ext cx="7886700" cy="905835"/>
          </a:xfrm>
        </p:spPr>
        <p:txBody>
          <a:bodyPr/>
          <a:lstStyle/>
          <a:p>
            <a:r>
              <a:rPr lang="en-US" sz="3600" dirty="0"/>
              <a:t>Financial Data Theft</a:t>
            </a:r>
            <a:endParaRPr lang="en-US" sz="3600" baseline="30000" dirty="0"/>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380686" y="1025522"/>
            <a:ext cx="8267385" cy="5152981"/>
          </a:xfrm>
        </p:spPr>
        <p:txBody>
          <a:bodyPr/>
          <a:lstStyle/>
          <a:p>
            <a:pPr marL="0" indent="0">
              <a:buNone/>
            </a:pPr>
            <a:r>
              <a:rPr lang="en-US" sz="2400" dirty="0"/>
              <a:t>Financial data theft is the fraudulent use of a victim’s personal information for financial gain. </a:t>
            </a:r>
          </a:p>
          <a:p>
            <a:pPr marL="0" indent="0">
              <a:buNone/>
            </a:pPr>
            <a:r>
              <a:rPr lang="en-US" sz="2400" dirty="0"/>
              <a:t>There are two main types if financial data theft:</a:t>
            </a:r>
          </a:p>
          <a:p>
            <a:pPr marL="685800" lvl="1" indent="-342900">
              <a:buFont typeface="+mj-lt"/>
              <a:buAutoNum type="arabicPeriod"/>
            </a:pPr>
            <a:r>
              <a:rPr lang="en-US" sz="2000" dirty="0"/>
              <a:t>Using the victim’s existing credit, bank, or other accounts</a:t>
            </a:r>
          </a:p>
          <a:p>
            <a:pPr marL="685800" lvl="1" indent="-342900">
              <a:buFont typeface="+mj-lt"/>
              <a:buAutoNum type="arabicPeriod"/>
            </a:pPr>
            <a:r>
              <a:rPr lang="en-US" sz="2000" dirty="0"/>
              <a:t> Opening new accounts in the victim’s name</a:t>
            </a:r>
          </a:p>
          <a:p>
            <a:pPr marL="0" indent="0">
              <a:buNone/>
            </a:pPr>
            <a:r>
              <a:rPr lang="en-US" sz="2700" dirty="0"/>
              <a:t>Example: </a:t>
            </a:r>
            <a:r>
              <a:rPr lang="en-US" sz="2000" dirty="0"/>
              <a:t>For explanatory content regarding credit card theft, see the following: </a:t>
            </a:r>
            <a:r>
              <a:rPr lang="en-US" sz="2000" dirty="0">
                <a:hlinkClick r:id="rId3"/>
              </a:rPr>
              <a:t>https://abcnews.go.com/US/miami-couple-charged-million-identity-theft-fraud-authorities/story?id=38222486</a:t>
            </a:r>
            <a:r>
              <a:rPr lang="en-US" sz="2000" baseline="30000" dirty="0"/>
              <a:t>4</a:t>
            </a:r>
          </a:p>
          <a:p>
            <a:pPr marL="0" indent="0">
              <a:buNone/>
            </a:pPr>
            <a:r>
              <a:rPr lang="en-US" sz="2000" dirty="0"/>
              <a:t>In December of 2014 and January of 2016, suspects allegedly used American Express credit cards, which were opened using personal information stolen from senior citizens.  Once the accounts were opened, the American Express cards were shipped to various locations across the U.S., often vacant homes and properties, and intercepted by the suspects and co-conspirators.</a:t>
            </a:r>
          </a:p>
          <a:p>
            <a:r>
              <a:rPr lang="en-US" sz="2000" dirty="0"/>
              <a:t>"This method of fraud allowed the defendants to run up significant lines of credit with no intention of paying off the charges, and in many cases, victims were unaware that there were large amounts of outstanding debt linked to their names and accounts."</a:t>
            </a:r>
            <a:endParaRPr lang="en-US" sz="2000" baseline="30000" dirty="0"/>
          </a:p>
          <a:p>
            <a:pPr marL="342900" lvl="1" indent="0">
              <a:buNone/>
            </a:pPr>
            <a:endParaRPr lang="en-US" sz="2400" dirty="0"/>
          </a:p>
        </p:txBody>
      </p:sp>
      <p:sp>
        <p:nvSpPr>
          <p:cNvPr id="5" name="TextBox 4">
            <a:extLst>
              <a:ext uri="{FF2B5EF4-FFF2-40B4-BE49-F238E27FC236}">
                <a16:creationId xmlns:a16="http://schemas.microsoft.com/office/drawing/2014/main" xmlns="" id="{5E4266B3-A0A2-4BAB-88B3-D8641A213AA1}"/>
              </a:ext>
            </a:extLst>
          </p:cNvPr>
          <p:cNvSpPr txBox="1"/>
          <p:nvPr/>
        </p:nvSpPr>
        <p:spPr>
          <a:xfrm>
            <a:off x="461179" y="6504740"/>
            <a:ext cx="8221642" cy="246221"/>
          </a:xfrm>
          <a:prstGeom prst="rect">
            <a:avLst/>
          </a:prstGeom>
          <a:noFill/>
        </p:spPr>
        <p:txBody>
          <a:bodyPr wrap="square" rtlCol="0">
            <a:spAutoFit/>
          </a:bodyPr>
          <a:lstStyle/>
          <a:p>
            <a:r>
              <a:rPr lang="en-US" sz="1000" dirty="0">
                <a:latin typeface="+mn-lt"/>
              </a:rPr>
              <a:t>4. https://abcnews.go.com/US/miami-couple-charged-million-identity-theft-fraud-authorities/story?id=38222486</a:t>
            </a:r>
          </a:p>
        </p:txBody>
      </p:sp>
      <p:pic>
        <p:nvPicPr>
          <p:cNvPr id="6" name="Picture 5" descr="Clipart of a hacker at a laptop with a pile of money and an ATM in the background.">
            <a:extLst>
              <a:ext uri="{FF2B5EF4-FFF2-40B4-BE49-F238E27FC236}">
                <a16:creationId xmlns:a16="http://schemas.microsoft.com/office/drawing/2014/main" xmlns="" id="{BB136F3A-6705-4305-BCC8-64998E2349CF}"/>
              </a:ext>
            </a:extLst>
          </p:cNvPr>
          <p:cNvPicPr>
            <a:picLocks noChangeAspect="1"/>
          </p:cNvPicPr>
          <p:nvPr/>
        </p:nvPicPr>
        <p:blipFill>
          <a:blip r:embed="rId4"/>
          <a:stretch>
            <a:fillRect/>
          </a:stretch>
        </p:blipFill>
        <p:spPr>
          <a:xfrm>
            <a:off x="7220639" y="94391"/>
            <a:ext cx="1462182" cy="974788"/>
          </a:xfrm>
          <a:prstGeom prst="rect">
            <a:avLst/>
          </a:prstGeom>
        </p:spPr>
      </p:pic>
    </p:spTree>
    <p:extLst>
      <p:ext uri="{BB962C8B-B14F-4D97-AF65-F5344CB8AC3E}">
        <p14:creationId xmlns:p14="http://schemas.microsoft.com/office/powerpoint/2010/main" val="1328591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66616"/>
            <a:ext cx="7886700" cy="1123965"/>
          </a:xfrm>
        </p:spPr>
        <p:txBody>
          <a:bodyPr/>
          <a:lstStyle/>
          <a:p>
            <a:r>
              <a:rPr lang="en-US" sz="3600" dirty="0"/>
              <a:t>Trade Secret Theft</a:t>
            </a:r>
            <a:endParaRPr lang="en-US" sz="3600" baseline="30000" dirty="0"/>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75248" y="1356377"/>
            <a:ext cx="8032653" cy="4519376"/>
          </a:xfrm>
        </p:spPr>
        <p:txBody>
          <a:bodyPr/>
          <a:lstStyle/>
          <a:p>
            <a:pPr marL="0" indent="0">
              <a:spcAft>
                <a:spcPts val="600"/>
              </a:spcAft>
              <a:buNone/>
            </a:pPr>
            <a:r>
              <a:rPr lang="en-US" sz="2400" dirty="0"/>
              <a:t>“A trade secret means information including a formula, pattern, compilation, program, device, method, technique or process, that derives independent economic value, actual or potential, from not being generally known to, and not being readily ascertainable by proper means by, other persons who can obtain economic value from its disclosure or use, and that is the subject of efforts that are reasonable under the circumstances to maintain its secrecy.”</a:t>
            </a:r>
            <a:r>
              <a:rPr lang="en-US" sz="2400" baseline="30000" dirty="0"/>
              <a:t>5</a:t>
            </a:r>
          </a:p>
          <a:p>
            <a:pPr marL="0" indent="0">
              <a:spcAft>
                <a:spcPts val="600"/>
              </a:spcAft>
              <a:buNone/>
            </a:pPr>
            <a:r>
              <a:rPr lang="en-US" sz="2400" dirty="0"/>
              <a:t>Due to technological advances, physical presence or proximity is no longer needed for trade secret theft. Cyber criminals and hackers can remotely infiltrate computer systems and obtain protected trade secrets.</a:t>
            </a:r>
            <a:endParaRPr lang="en-US" sz="300" dirty="0"/>
          </a:p>
        </p:txBody>
      </p:sp>
      <p:sp>
        <p:nvSpPr>
          <p:cNvPr id="3" name="TextBox 2">
            <a:extLst>
              <a:ext uri="{FF2B5EF4-FFF2-40B4-BE49-F238E27FC236}">
                <a16:creationId xmlns:a16="http://schemas.microsoft.com/office/drawing/2014/main" xmlns="" id="{B38B9AE3-95F6-4769-8E86-CF24F1934A4A}"/>
              </a:ext>
            </a:extLst>
          </p:cNvPr>
          <p:cNvSpPr txBox="1"/>
          <p:nvPr/>
        </p:nvSpPr>
        <p:spPr>
          <a:xfrm>
            <a:off x="675248" y="6175717"/>
            <a:ext cx="8032653" cy="400110"/>
          </a:xfrm>
          <a:prstGeom prst="rect">
            <a:avLst/>
          </a:prstGeom>
          <a:noFill/>
        </p:spPr>
        <p:txBody>
          <a:bodyPr wrap="square" rtlCol="0">
            <a:spAutoFit/>
          </a:bodyPr>
          <a:lstStyle/>
          <a:p>
            <a:r>
              <a:rPr lang="en-US" sz="1000" dirty="0">
                <a:latin typeface="+mn-lt"/>
              </a:rPr>
              <a:t>5. </a:t>
            </a:r>
            <a:r>
              <a:rPr lang="en-US" sz="1000" dirty="0" err="1">
                <a:latin typeface="+mn-lt"/>
              </a:rPr>
              <a:t>Unif</a:t>
            </a:r>
            <a:r>
              <a:rPr lang="en-US" sz="1000" dirty="0">
                <a:latin typeface="+mn-lt"/>
              </a:rPr>
              <a:t>. Trade Secrets Act of 1979 § 1(4); 59 A.L.R.4th 641 (Originally published in 1988)</a:t>
            </a:r>
          </a:p>
          <a:p>
            <a:endParaRPr lang="en-US" sz="1000" dirty="0">
              <a:latin typeface="+mn-lt"/>
            </a:endParaRPr>
          </a:p>
        </p:txBody>
      </p:sp>
      <p:pic>
        <p:nvPicPr>
          <p:cNvPr id="6" name="Picture 5" descr="Photo of a slip of paper with the word &quot;secret&quot; on it.">
            <a:extLst>
              <a:ext uri="{FF2B5EF4-FFF2-40B4-BE49-F238E27FC236}">
                <a16:creationId xmlns:a16="http://schemas.microsoft.com/office/drawing/2014/main" xmlns="" id="{DBB3962B-F54A-49B5-A2EC-4FBC9D9567D9}"/>
              </a:ext>
            </a:extLst>
          </p:cNvPr>
          <p:cNvPicPr>
            <a:picLocks noChangeAspect="1"/>
          </p:cNvPicPr>
          <p:nvPr/>
        </p:nvPicPr>
        <p:blipFill>
          <a:blip r:embed="rId3"/>
          <a:stretch>
            <a:fillRect/>
          </a:stretch>
        </p:blipFill>
        <p:spPr>
          <a:xfrm>
            <a:off x="7153421" y="231092"/>
            <a:ext cx="1554480" cy="1036320"/>
          </a:xfrm>
          <a:prstGeom prst="rect">
            <a:avLst/>
          </a:prstGeom>
        </p:spPr>
      </p:pic>
    </p:spTree>
    <p:extLst>
      <p:ext uri="{BB962C8B-B14F-4D97-AF65-F5344CB8AC3E}">
        <p14:creationId xmlns:p14="http://schemas.microsoft.com/office/powerpoint/2010/main" val="3043484535"/>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12670</TotalTime>
  <Words>6787</Words>
  <Application>Microsoft Office PowerPoint</Application>
  <PresentationFormat>On-screen Show (4:3)</PresentationFormat>
  <Paragraphs>392</Paragraphs>
  <Slides>58</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58</vt:i4>
      </vt:variant>
    </vt:vector>
  </HeadingPairs>
  <TitlesOfParts>
    <vt:vector size="63" baseType="lpstr">
      <vt:lpstr>Arial</vt:lpstr>
      <vt:lpstr>Calibri</vt:lpstr>
      <vt:lpstr>Calibri Light</vt:lpstr>
      <vt:lpstr>Times New Roman</vt:lpstr>
      <vt:lpstr>PP_C5Modules_CC_License_standard</vt:lpstr>
      <vt:lpstr>  Module III Week 8: U.S. Statutory Framework of Law</vt:lpstr>
      <vt:lpstr>Lesson Outline: U.S. Statutory Framework</vt:lpstr>
      <vt:lpstr>Learning Outcomes: U.S. Statutory Framework</vt:lpstr>
      <vt:lpstr>Section 1: </vt:lpstr>
      <vt:lpstr>Common Unlawful Cyber Actions</vt:lpstr>
      <vt:lpstr>Hacking</vt:lpstr>
      <vt:lpstr>Identity Theft</vt:lpstr>
      <vt:lpstr>Financial Data Theft</vt:lpstr>
      <vt:lpstr>Trade Secret Theft</vt:lpstr>
      <vt:lpstr>Trade Secret Theft Case Study</vt:lpstr>
      <vt:lpstr>Possession &amp; Distribution of Unlawful Content</vt:lpstr>
      <vt:lpstr>Electronic Stalking and Harassment</vt:lpstr>
      <vt:lpstr>Cyber Actions: Assessment</vt:lpstr>
      <vt:lpstr>Cyber Actions: Assessment Answers</vt:lpstr>
      <vt:lpstr>Section 2: </vt:lpstr>
      <vt:lpstr>Cybersecurity Information Sharing Act of 2015 (CISA)13 </vt:lpstr>
      <vt:lpstr>CISA &amp; Information Sharing </vt:lpstr>
      <vt:lpstr>Key CISA Terminology</vt:lpstr>
      <vt:lpstr>CISA Discussion</vt:lpstr>
      <vt:lpstr>Section 3: </vt:lpstr>
      <vt:lpstr>The Computer Fraud &amp; Abuse Act17 (CFAA)</vt:lpstr>
      <vt:lpstr>CFAA: What is a Protected Computer? </vt:lpstr>
      <vt:lpstr>CFAA “Access”  &amp; “Damages”</vt:lpstr>
      <vt:lpstr>CFAA &amp; Extraterritorial Jurisdiction</vt:lpstr>
      <vt:lpstr>CFAA Case Study: Nosal27 Facts</vt:lpstr>
      <vt:lpstr>CFAA Case Study: Nosal I</vt:lpstr>
      <vt:lpstr>CFAA Case Study: Nosal II</vt:lpstr>
      <vt:lpstr>CFAA in Action: Case Study - The Yahoo Hack</vt:lpstr>
      <vt:lpstr>CFAA in Action: The Yahoo Hackers 24</vt:lpstr>
      <vt:lpstr>CFAA: Assessment</vt:lpstr>
      <vt:lpstr>CFAA: Assessment Answer</vt:lpstr>
      <vt:lpstr>CFAA Assessment</vt:lpstr>
      <vt:lpstr>CFAA Assessment (Answers)</vt:lpstr>
      <vt:lpstr>Section 4: </vt:lpstr>
      <vt:lpstr>Economic Espionage </vt:lpstr>
      <vt:lpstr>The Economic Espionage Act Summary</vt:lpstr>
      <vt:lpstr>Section 5: </vt:lpstr>
      <vt:lpstr>Electric Communications Privacy Act (ECPA) </vt:lpstr>
      <vt:lpstr>ECPA’s General Provisions</vt:lpstr>
      <vt:lpstr>ECPA’s Wiretap Act40</vt:lpstr>
      <vt:lpstr>Pen Register Act</vt:lpstr>
      <vt:lpstr>Section 6: </vt:lpstr>
      <vt:lpstr>Stored Communications Act (SCA)</vt:lpstr>
      <vt:lpstr>SCA: Protection of Electronically Stored Data 50</vt:lpstr>
      <vt:lpstr>ECPA, Wiretap Act, Pen Register Act, &amp; SCA Assessment</vt:lpstr>
      <vt:lpstr>ECPA, Wiretap Act, Pen Register Act, &amp; SCA Assessment (Answers)</vt:lpstr>
      <vt:lpstr>Section 7: </vt:lpstr>
      <vt:lpstr>Communications Assistance for Law Enforcement Act (CALEA)</vt:lpstr>
      <vt:lpstr>Section 8: </vt:lpstr>
      <vt:lpstr>The USA PATRIOT Act</vt:lpstr>
      <vt:lpstr>USA PATRIOT Act Modifications</vt:lpstr>
      <vt:lpstr>USA PATRIOT Act Modifications56 (cont.)</vt:lpstr>
      <vt:lpstr>USA PATRIOT Act- Other Implications57 </vt:lpstr>
      <vt:lpstr>USA PATRIOT Act- Other Implications (cont.)58 </vt:lpstr>
      <vt:lpstr>USA PATRIOT Act Discussion</vt:lpstr>
      <vt:lpstr>Section 9: </vt:lpstr>
      <vt:lpstr>Foreign Intelligence Surveillance Act (FISA)59</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706</cp:revision>
  <cp:lastPrinted>2016-07-18T16:40:10Z</cp:lastPrinted>
  <dcterms:created xsi:type="dcterms:W3CDTF">2016-07-03T20:12:42Z</dcterms:created>
  <dcterms:modified xsi:type="dcterms:W3CDTF">2018-08-27T15:21:40Z</dcterms:modified>
</cp:coreProperties>
</file>