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2" r:id="rId2"/>
    <p:sldMasterId id="2147483695" r:id="rId3"/>
  </p:sldMasterIdLst>
  <p:notesMasterIdLst>
    <p:notesMasterId r:id="rId21"/>
  </p:notesMasterIdLst>
  <p:sldIdLst>
    <p:sldId id="300" r:id="rId4"/>
    <p:sldId id="464" r:id="rId5"/>
    <p:sldId id="465" r:id="rId6"/>
    <p:sldId id="303" r:id="rId7"/>
    <p:sldId id="463" r:id="rId8"/>
    <p:sldId id="360" r:id="rId9"/>
    <p:sldId id="347" r:id="rId10"/>
    <p:sldId id="430" r:id="rId11"/>
    <p:sldId id="428" r:id="rId12"/>
    <p:sldId id="466" r:id="rId13"/>
    <p:sldId id="467" r:id="rId14"/>
    <p:sldId id="469" r:id="rId15"/>
    <p:sldId id="470" r:id="rId16"/>
    <p:sldId id="471" r:id="rId17"/>
    <p:sldId id="472" r:id="rId18"/>
    <p:sldId id="441" r:id="rId19"/>
    <p:sldId id="46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cmAuthor>
  <p:cmAuthor id="2" name="Thorsten Swider" initials="TS"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8" autoAdjust="0"/>
    <p:restoredTop sz="97698" autoAdjust="0"/>
  </p:normalViewPr>
  <p:slideViewPr>
    <p:cSldViewPr snapToGrid="0">
      <p:cViewPr varScale="1">
        <p:scale>
          <a:sx n="112" d="100"/>
          <a:sy n="112" d="100"/>
        </p:scale>
        <p:origin x="1686" y="108"/>
      </p:cViewPr>
      <p:guideLst>
        <p:guide orient="horz" pos="2160"/>
        <p:guide pos="2880"/>
      </p:guideLst>
    </p:cSldViewPr>
  </p:slideViewPr>
  <p:notesTextViewPr>
    <p:cViewPr>
      <p:scale>
        <a:sx n="1" d="1"/>
        <a:sy n="1" d="1"/>
      </p:scale>
      <p:origin x="0" y="0"/>
    </p:cViewPr>
  </p:notesTextViewPr>
  <p:sorterViewPr>
    <p:cViewPr>
      <p:scale>
        <a:sx n="128" d="100"/>
        <a:sy n="128" d="100"/>
      </p:scale>
      <p:origin x="0" y="-7230"/>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D0EE9-D155-4EF2-A320-D573086AD338}" type="datetimeFigureOut">
              <a:rPr lang="en-US" smtClean="0"/>
              <a:t>8/27/2018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1DFB-AAB2-4FB4-A08B-4F38174FAD63}" type="slidenum">
              <a:rPr lang="en-US" smtClean="0"/>
              <a:t>‹#›</a:t>
            </a:fld>
            <a:endParaRPr lang="en-US" dirty="0"/>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18902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12</a:t>
            </a:fld>
            <a:endParaRPr lang="en-US" dirty="0"/>
          </a:p>
        </p:txBody>
      </p:sp>
    </p:spTree>
    <p:extLst>
      <p:ext uri="{BB962C8B-B14F-4D97-AF65-F5344CB8AC3E}">
        <p14:creationId xmlns:p14="http://schemas.microsoft.com/office/powerpoint/2010/main" val="3277523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13</a:t>
            </a:fld>
            <a:endParaRPr lang="en-US" dirty="0"/>
          </a:p>
        </p:txBody>
      </p:sp>
    </p:spTree>
    <p:extLst>
      <p:ext uri="{BB962C8B-B14F-4D97-AF65-F5344CB8AC3E}">
        <p14:creationId xmlns:p14="http://schemas.microsoft.com/office/powerpoint/2010/main" val="3885371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14</a:t>
            </a:fld>
            <a:endParaRPr lang="en-US" dirty="0"/>
          </a:p>
        </p:txBody>
      </p:sp>
    </p:spTree>
    <p:extLst>
      <p:ext uri="{BB962C8B-B14F-4D97-AF65-F5344CB8AC3E}">
        <p14:creationId xmlns:p14="http://schemas.microsoft.com/office/powerpoint/2010/main" val="2529648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15</a:t>
            </a:fld>
            <a:endParaRPr lang="en-US" dirty="0"/>
          </a:p>
        </p:txBody>
      </p:sp>
    </p:spTree>
    <p:extLst>
      <p:ext uri="{BB962C8B-B14F-4D97-AF65-F5344CB8AC3E}">
        <p14:creationId xmlns:p14="http://schemas.microsoft.com/office/powerpoint/2010/main" val="1405487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16</a:t>
            </a:fld>
            <a:endParaRPr lang="en-US" dirty="0"/>
          </a:p>
        </p:txBody>
      </p:sp>
    </p:spTree>
    <p:extLst>
      <p:ext uri="{BB962C8B-B14F-4D97-AF65-F5344CB8AC3E}">
        <p14:creationId xmlns:p14="http://schemas.microsoft.com/office/powerpoint/2010/main" val="1343164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17</a:t>
            </a:fld>
            <a:endParaRPr lang="en-US" dirty="0"/>
          </a:p>
        </p:txBody>
      </p:sp>
    </p:spTree>
    <p:extLst>
      <p:ext uri="{BB962C8B-B14F-4D97-AF65-F5344CB8AC3E}">
        <p14:creationId xmlns:p14="http://schemas.microsoft.com/office/powerpoint/2010/main" val="384139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584124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524914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dirty="0">
              <a:cs typeface="Arial" charset="0"/>
            </a:endParaRPr>
          </a:p>
        </p:txBody>
      </p:sp>
    </p:spTree>
    <p:extLst>
      <p:ext uri="{BB962C8B-B14F-4D97-AF65-F5344CB8AC3E}">
        <p14:creationId xmlns:p14="http://schemas.microsoft.com/office/powerpoint/2010/main" val="375986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1649223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2039914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9</a:t>
            </a:fld>
            <a:endParaRPr lang="en-US" dirty="0"/>
          </a:p>
        </p:txBody>
      </p:sp>
    </p:spTree>
    <p:extLst>
      <p:ext uri="{BB962C8B-B14F-4D97-AF65-F5344CB8AC3E}">
        <p14:creationId xmlns:p14="http://schemas.microsoft.com/office/powerpoint/2010/main" val="2829753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10</a:t>
            </a:fld>
            <a:endParaRPr lang="en-US" dirty="0"/>
          </a:p>
        </p:txBody>
      </p:sp>
    </p:spTree>
    <p:extLst>
      <p:ext uri="{BB962C8B-B14F-4D97-AF65-F5344CB8AC3E}">
        <p14:creationId xmlns:p14="http://schemas.microsoft.com/office/powerpoint/2010/main" val="3415366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a:t>49.</a:t>
            </a:r>
            <a:r>
              <a:rPr lang="en-US" i="0" baseline="0" dirty="0"/>
              <a:t> </a:t>
            </a:r>
            <a:r>
              <a:rPr lang="en-US" dirty="0"/>
              <a:t>Federal</a:t>
            </a:r>
            <a:r>
              <a:rPr lang="en-US" baseline="0" dirty="0"/>
              <a:t> Bureau of Investigation. </a:t>
            </a:r>
            <a:r>
              <a:rPr lang="en-US" i="1" baseline="0" dirty="0"/>
              <a:t>2017 Internet Crime Report, </a:t>
            </a:r>
            <a:r>
              <a:rPr lang="en-US" baseline="0" dirty="0"/>
              <a:t>page 20. (accessed 6/20/18).</a:t>
            </a: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11</a:t>
            </a:fld>
            <a:endParaRPr lang="en-US" dirty="0"/>
          </a:p>
        </p:txBody>
      </p:sp>
    </p:spTree>
    <p:extLst>
      <p:ext uri="{BB962C8B-B14F-4D97-AF65-F5344CB8AC3E}">
        <p14:creationId xmlns:p14="http://schemas.microsoft.com/office/powerpoint/2010/main" val="3468180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9" name="Title 1"/>
          <p:cNvSpPr>
            <a:spLocks noGrp="1"/>
          </p:cNvSpPr>
          <p:nvPr>
            <p:ph type="ctrTitle"/>
          </p:nvPr>
        </p:nvSpPr>
        <p:spPr>
          <a:xfrm>
            <a:off x="4800600" y="762000"/>
            <a:ext cx="3733800" cy="2362200"/>
          </a:xfrm>
        </p:spPr>
        <p:txBody>
          <a:bodyPr>
            <a:noAutofit/>
          </a:bodyPr>
          <a:lstStyle>
            <a:lvl1pPr>
              <a:defRPr sz="3800" b="1">
                <a:solidFill>
                  <a:srgbClr val="002060"/>
                </a:solidFill>
                <a:latin typeface="Georgia" pitchFamily="18" charset="0"/>
              </a:defRPr>
            </a:lvl1pPr>
          </a:lstStyle>
          <a:p>
            <a:r>
              <a:rPr lang="en-US"/>
              <a:t>Click to edit Master title style</a:t>
            </a:r>
            <a:endParaRPr lang="en-US" dirty="0"/>
          </a:p>
        </p:txBody>
      </p:sp>
      <p:sp>
        <p:nvSpPr>
          <p:cNvPr id="11" name="Subtitle 2"/>
          <p:cNvSpPr>
            <a:spLocks noGrp="1"/>
          </p:cNvSpPr>
          <p:nvPr>
            <p:ph type="subTitle" idx="1"/>
          </p:nvPr>
        </p:nvSpPr>
        <p:spPr>
          <a:xfrm>
            <a:off x="4800600" y="3505200"/>
            <a:ext cx="3733800" cy="762000"/>
          </a:xfrm>
        </p:spPr>
        <p:txBody>
          <a:bodyPr/>
          <a:lstStyle>
            <a:lvl1pPr marL="0" indent="0" algn="ctr">
              <a:buNone/>
              <a:defRPr sz="2000">
                <a:solidFill>
                  <a:schemeClr val="accent1">
                    <a:lumMod val="75000"/>
                  </a:schemeClr>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a:xfrm>
            <a:off x="2133600" y="6356350"/>
            <a:ext cx="1447800" cy="365125"/>
          </a:xfrm>
        </p:spPr>
        <p:txBody>
          <a:bodyPr/>
          <a:lstStyle>
            <a:lvl1pPr>
              <a:defRPr>
                <a:solidFill>
                  <a:schemeClr val="accent1">
                    <a:lumMod val="75000"/>
                  </a:schemeClr>
                </a:solidFill>
              </a:defRPr>
            </a:lvl1pPr>
          </a:lstStyle>
          <a:p>
            <a:fld id="{E0985B6A-E43F-4D6B-9400-4B27569F7150}" type="datetimeFigureOut">
              <a:rPr lang="en-US" smtClean="0"/>
              <a:pPr/>
              <a:t>8/27/2018</a:t>
            </a:fld>
            <a:endParaRPr lang="en-US" dirty="0"/>
          </a:p>
        </p:txBody>
      </p:sp>
      <p:sp>
        <p:nvSpPr>
          <p:cNvPr id="7" name="Footer Placeholder 4"/>
          <p:cNvSpPr>
            <a:spLocks noGrp="1"/>
          </p:cNvSpPr>
          <p:nvPr>
            <p:ph type="ftr" sz="quarter" idx="11"/>
          </p:nvPr>
        </p:nvSpPr>
        <p:spPr>
          <a:xfrm>
            <a:off x="3657600" y="6356350"/>
            <a:ext cx="3962400" cy="365125"/>
          </a:xfrm>
        </p:spPr>
        <p:txBody>
          <a:bodyPr/>
          <a:lstStyle>
            <a:lvl1pPr>
              <a:defRPr>
                <a:solidFill>
                  <a:schemeClr val="accent1">
                    <a:lumMod val="75000"/>
                  </a:schemeClr>
                </a:solidFill>
              </a:defRPr>
            </a:lvl1pPr>
          </a:lstStyle>
          <a:p>
            <a:endParaRPr lang="en-US" dirty="0"/>
          </a:p>
        </p:txBody>
      </p:sp>
      <p:sp>
        <p:nvSpPr>
          <p:cNvPr id="8" name="Slide Number Placeholder 5"/>
          <p:cNvSpPr>
            <a:spLocks noGrp="1"/>
          </p:cNvSpPr>
          <p:nvPr>
            <p:ph type="sldNum" sz="quarter" idx="12"/>
          </p:nvPr>
        </p:nvSpPr>
        <p:spPr>
          <a:xfrm>
            <a:off x="7696200" y="6356350"/>
            <a:ext cx="990600" cy="365125"/>
          </a:xfrm>
        </p:spPr>
        <p:txBody>
          <a:bodyPr/>
          <a:lstStyle>
            <a:lvl1pPr>
              <a:defRPr>
                <a:solidFill>
                  <a:schemeClr val="accent1">
                    <a:lumMod val="75000"/>
                  </a:schemeClr>
                </a:solidFill>
              </a:defRPr>
            </a:lvl1pPr>
          </a:lstStyle>
          <a:p>
            <a:fld id="{1E7662DF-63DD-4D72-B75F-5937A1C8330F}" type="slidenum">
              <a:rPr lang="en-US" smtClean="0"/>
              <a:pPr/>
              <a:t>‹#›</a:t>
            </a:fld>
            <a:endParaRPr lang="en-US" dirty="0"/>
          </a:p>
        </p:txBody>
      </p:sp>
      <p:pic>
        <p:nvPicPr>
          <p:cNvPr id="1027" name="Picture 3" descr="H:\Misc\PPT Presentations\PPT Presentations\artwork\katz sky3_CMYK.jpg"/>
          <p:cNvPicPr>
            <a:picLocks noChangeAspect="1" noChangeArrowheads="1"/>
          </p:cNvPicPr>
          <p:nvPr/>
        </p:nvPicPr>
        <p:blipFill>
          <a:blip r:embed="rId2" cstate="print"/>
          <a:srcRect/>
          <a:stretch>
            <a:fillRect/>
          </a:stretch>
        </p:blipFill>
        <p:spPr bwMode="auto">
          <a:xfrm>
            <a:off x="-81064" y="0"/>
            <a:ext cx="4729264" cy="5943600"/>
          </a:xfrm>
          <a:prstGeom prst="rect">
            <a:avLst/>
          </a:prstGeom>
          <a:noFill/>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9" name="Title 1"/>
          <p:cNvSpPr>
            <a:spLocks noGrp="1"/>
          </p:cNvSpPr>
          <p:nvPr>
            <p:ph type="ctrTitle"/>
          </p:nvPr>
        </p:nvSpPr>
        <p:spPr>
          <a:xfrm>
            <a:off x="533400" y="1447800"/>
            <a:ext cx="8001000" cy="860425"/>
          </a:xfrm>
        </p:spPr>
        <p:txBody>
          <a:bodyPr>
            <a:noAutofit/>
          </a:bodyPr>
          <a:lstStyle>
            <a:lvl1pPr>
              <a:defRPr sz="3800" b="1">
                <a:solidFill>
                  <a:schemeClr val="tx2"/>
                </a:solidFill>
                <a:latin typeface="Georgia" pitchFamily="18" charset="0"/>
              </a:defRPr>
            </a:lvl1pPr>
          </a:lstStyle>
          <a:p>
            <a:r>
              <a:rPr lang="en-US"/>
              <a:t>Click to edit Master title style</a:t>
            </a:r>
            <a:endParaRPr lang="en-US" dirty="0"/>
          </a:p>
        </p:txBody>
      </p:sp>
      <p:sp>
        <p:nvSpPr>
          <p:cNvPr id="11" name="Subtitle 2"/>
          <p:cNvSpPr>
            <a:spLocks noGrp="1"/>
          </p:cNvSpPr>
          <p:nvPr>
            <p:ph type="subTitle" idx="1"/>
          </p:nvPr>
        </p:nvSpPr>
        <p:spPr>
          <a:xfrm>
            <a:off x="1371600" y="2667000"/>
            <a:ext cx="6400800" cy="1143000"/>
          </a:xfrm>
        </p:spPr>
        <p:txBody>
          <a:bodyPr/>
          <a:lstStyle>
            <a:lvl1pPr marL="0" indent="0" algn="ctr">
              <a:buNone/>
              <a:defRPr>
                <a:solidFill>
                  <a:schemeClr val="accent1">
                    <a:lumMod val="75000"/>
                  </a:schemeClr>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a:xfrm>
            <a:off x="2133600" y="6356350"/>
            <a:ext cx="1447800" cy="365125"/>
          </a:xfrm>
        </p:spPr>
        <p:txBody>
          <a:bodyPr/>
          <a:lstStyle>
            <a:lvl1pPr>
              <a:defRPr>
                <a:solidFill>
                  <a:schemeClr val="accent1">
                    <a:lumMod val="50000"/>
                  </a:schemeClr>
                </a:solidFill>
              </a:defRPr>
            </a:lvl1pPr>
          </a:lstStyle>
          <a:p>
            <a:fld id="{E0985B6A-E43F-4D6B-9400-4B27569F7150}" type="datetimeFigureOut">
              <a:rPr lang="en-US" smtClean="0"/>
              <a:pPr/>
              <a:t>8/27/2018</a:t>
            </a:fld>
            <a:endParaRPr lang="en-US" dirty="0"/>
          </a:p>
        </p:txBody>
      </p:sp>
      <p:sp>
        <p:nvSpPr>
          <p:cNvPr id="7" name="Footer Placeholder 4"/>
          <p:cNvSpPr>
            <a:spLocks noGrp="1"/>
          </p:cNvSpPr>
          <p:nvPr>
            <p:ph type="ftr" sz="quarter" idx="11"/>
          </p:nvPr>
        </p:nvSpPr>
        <p:spPr>
          <a:xfrm>
            <a:off x="3657600" y="6356350"/>
            <a:ext cx="3962400" cy="365125"/>
          </a:xfrm>
        </p:spPr>
        <p:txBody>
          <a:bodyPr/>
          <a:lstStyle>
            <a:lvl1pPr>
              <a:defRPr>
                <a:solidFill>
                  <a:schemeClr val="accent1">
                    <a:lumMod val="50000"/>
                  </a:schemeClr>
                </a:solidFill>
              </a:defRPr>
            </a:lvl1pPr>
          </a:lstStyle>
          <a:p>
            <a:endParaRPr lang="en-US" dirty="0"/>
          </a:p>
        </p:txBody>
      </p:sp>
      <p:sp>
        <p:nvSpPr>
          <p:cNvPr id="8" name="Slide Number Placeholder 5"/>
          <p:cNvSpPr>
            <a:spLocks noGrp="1"/>
          </p:cNvSpPr>
          <p:nvPr>
            <p:ph type="sldNum" sz="quarter" idx="12"/>
          </p:nvPr>
        </p:nvSpPr>
        <p:spPr>
          <a:xfrm>
            <a:off x="7696200" y="6356350"/>
            <a:ext cx="990600" cy="365125"/>
          </a:xfrm>
        </p:spPr>
        <p:txBody>
          <a:bodyPr/>
          <a:lstStyle>
            <a:lvl1pPr>
              <a:defRPr>
                <a:solidFill>
                  <a:schemeClr val="accent1">
                    <a:lumMod val="50000"/>
                  </a:schemeClr>
                </a:solidFill>
              </a:defRPr>
            </a:lvl1pPr>
          </a:lstStyle>
          <a:p>
            <a:pPr>
              <a:defRPr/>
            </a:pPr>
            <a:fld id="{FB267019-40B7-405C-98B7-75F3216AFF79}" type="slidenum">
              <a:rPr lang="en-US" smtClean="0"/>
              <a:pPr>
                <a:defRPr/>
              </a:pPr>
              <a:t>‹#›</a:t>
            </a:fld>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01000" cy="990600"/>
          </a:xfrm>
        </p:spPr>
        <p:txBody>
          <a:bodyPr/>
          <a:lstStyle>
            <a:lvl1pPr algn="ctr">
              <a:defRPr sz="3800" b="1">
                <a:solidFill>
                  <a:schemeClr val="accent1">
                    <a:lumMod val="50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533400" y="1828800"/>
            <a:ext cx="8001000" cy="4038600"/>
          </a:xfrm>
        </p:spPr>
        <p:txBody>
          <a:bodyPr/>
          <a:lstStyle>
            <a:lvl1pPr>
              <a:defRPr sz="2800">
                <a:solidFill>
                  <a:schemeClr val="bg2">
                    <a:lumMod val="50000"/>
                  </a:schemeClr>
                </a:solidFill>
                <a:latin typeface="Calibri" pitchFamily="34" charset="0"/>
              </a:defRPr>
            </a:lvl1pPr>
            <a:lvl2pPr>
              <a:defRPr sz="2400">
                <a:solidFill>
                  <a:schemeClr val="accent1">
                    <a:lumMod val="75000"/>
                  </a:schemeClr>
                </a:solidFill>
                <a:latin typeface="Calibri" pitchFamily="34" charset="0"/>
              </a:defRPr>
            </a:lvl2pPr>
            <a:lvl3pPr>
              <a:defRPr sz="2200">
                <a:solidFill>
                  <a:schemeClr val="accent1">
                    <a:lumMod val="50000"/>
                  </a:schemeClr>
                </a:solidFill>
                <a:latin typeface="Calibri" pitchFamily="34" charset="0"/>
              </a:defRPr>
            </a:lvl3pPr>
            <a:lvl4pPr>
              <a:defRPr>
                <a:solidFill>
                  <a:schemeClr val="accent1">
                    <a:lumMod val="75000"/>
                  </a:schemeClr>
                </a:solidFill>
                <a:latin typeface="Calibri" pitchFamily="34" charset="0"/>
              </a:defRPr>
            </a:lvl4pPr>
            <a:lvl5pPr>
              <a:defRPr sz="1800">
                <a:solidFill>
                  <a:schemeClr val="accent1">
                    <a:lumMod val="50000"/>
                  </a:schemeClr>
                </a:solidFill>
                <a:latin typeface="Calibri"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a:xfrm>
            <a:off x="2133600" y="6356350"/>
            <a:ext cx="1447800" cy="365125"/>
          </a:xfrm>
        </p:spPr>
        <p:txBody>
          <a:bodyPr/>
          <a:lstStyle>
            <a:lvl1pPr>
              <a:defRPr>
                <a:solidFill>
                  <a:schemeClr val="tx2">
                    <a:lumMod val="75000"/>
                  </a:schemeClr>
                </a:solidFill>
              </a:defRPr>
            </a:lvl1pPr>
          </a:lstStyle>
          <a:p>
            <a:fld id="{E0985B6A-E43F-4D6B-9400-4B27569F7150}" type="datetimeFigureOut">
              <a:rPr lang="en-US" smtClean="0"/>
              <a:pPr/>
              <a:t>8/27/2018</a:t>
            </a:fld>
            <a:endParaRPr lang="en-US" dirty="0"/>
          </a:p>
        </p:txBody>
      </p:sp>
      <p:sp>
        <p:nvSpPr>
          <p:cNvPr id="7" name="Footer Placeholder 4"/>
          <p:cNvSpPr>
            <a:spLocks noGrp="1"/>
          </p:cNvSpPr>
          <p:nvPr>
            <p:ph type="ftr" sz="quarter" idx="11"/>
          </p:nvPr>
        </p:nvSpPr>
        <p:spPr>
          <a:xfrm>
            <a:off x="3657600" y="6356350"/>
            <a:ext cx="3962400" cy="365125"/>
          </a:xfrm>
        </p:spPr>
        <p:txBody>
          <a:bodyPr/>
          <a:lstStyle>
            <a:lvl1pPr>
              <a:defRPr>
                <a:solidFill>
                  <a:schemeClr val="tx2">
                    <a:lumMod val="75000"/>
                  </a:schemeClr>
                </a:solidFill>
              </a:defRPr>
            </a:lvl1pPr>
          </a:lstStyle>
          <a:p>
            <a:endParaRPr lang="en-US" dirty="0"/>
          </a:p>
        </p:txBody>
      </p:sp>
      <p:sp>
        <p:nvSpPr>
          <p:cNvPr id="8" name="Slide Number Placeholder 5"/>
          <p:cNvSpPr>
            <a:spLocks noGrp="1"/>
          </p:cNvSpPr>
          <p:nvPr>
            <p:ph type="sldNum" sz="quarter" idx="12"/>
          </p:nvPr>
        </p:nvSpPr>
        <p:spPr>
          <a:xfrm>
            <a:off x="7696200" y="6356350"/>
            <a:ext cx="990600" cy="365125"/>
          </a:xfrm>
        </p:spPr>
        <p:txBody>
          <a:bodyPr/>
          <a:lstStyle>
            <a:lvl1pPr>
              <a:defRPr>
                <a:solidFill>
                  <a:schemeClr val="tx2">
                    <a:lumMod val="75000"/>
                  </a:schemeClr>
                </a:solidFill>
              </a:defRPr>
            </a:lvl1pPr>
          </a:lstStyle>
          <a:p>
            <a:pPr>
              <a:defRPr/>
            </a:pPr>
            <a:fld id="{A722859C-89A0-4C1D-B3B9-DD0F9998A67A}" type="slidenum">
              <a:rPr lang="en-US" smtClean="0"/>
              <a:pPr>
                <a:defRPr/>
              </a:pPr>
              <a:t>‹#›</a:t>
            </a:fld>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4DC01FE8-1818-4A56-B30A-CCD984F456E0}"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lvl1pPr>
              <a:defRPr sz="3600" b="1"/>
            </a:lvl1pPr>
          </a:lstStyle>
          <a:p>
            <a:r>
              <a:rPr lang="en-US"/>
              <a:t>Click to edit Master title style</a:t>
            </a:r>
            <a:endParaRPr lang="en-US" dirty="0"/>
          </a:p>
        </p:txBody>
      </p:sp>
      <p:sp>
        <p:nvSpPr>
          <p:cNvPr id="3" name="Content Placeholder 2"/>
          <p:cNvSpPr>
            <a:spLocks noGrp="1"/>
          </p:cNvSpPr>
          <p:nvPr>
            <p:ph sz="half" idx="1"/>
          </p:nvPr>
        </p:nvSpPr>
        <p:spPr>
          <a:xfrm>
            <a:off x="457200" y="1447800"/>
            <a:ext cx="4038600" cy="4525963"/>
          </a:xfrm>
        </p:spPr>
        <p:txBody>
          <a:bodyPr/>
          <a:lstStyle>
            <a:lvl1pPr>
              <a:defRPr sz="2800">
                <a:latin typeface="Calibri" pitchFamily="34" charset="0"/>
              </a:defRPr>
            </a:lvl1pPr>
            <a:lvl2pPr>
              <a:defRPr sz="2400">
                <a:solidFill>
                  <a:schemeClr val="accent1">
                    <a:lumMod val="75000"/>
                  </a:schemeClr>
                </a:solidFill>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525963"/>
          </a:xfrm>
        </p:spPr>
        <p:txBody>
          <a:bodyPr/>
          <a:lstStyle>
            <a:lvl1pPr>
              <a:defRPr sz="2800">
                <a:latin typeface="Calibri" pitchFamily="34" charset="0"/>
              </a:defRPr>
            </a:lvl1pPr>
            <a:lvl2pPr>
              <a:defRPr sz="2400">
                <a:solidFill>
                  <a:schemeClr val="accent1">
                    <a:lumMod val="75000"/>
                  </a:schemeClr>
                </a:solidFill>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solidFill>
                  <a:schemeClr val="tx2">
                    <a:lumMod val="75000"/>
                  </a:schemeClr>
                </a:solidFill>
              </a:defRPr>
            </a:lvl1pPr>
          </a:lstStyle>
          <a:p>
            <a:fld id="{E0985B6A-E43F-4D6B-9400-4B27569F7150}" type="datetimeFigureOut">
              <a:rPr lang="en-US" smtClean="0"/>
              <a:pPr/>
              <a:t>8/27/2018</a:t>
            </a:fld>
            <a:endParaRPr lang="en-US" dirty="0"/>
          </a:p>
        </p:txBody>
      </p:sp>
      <p:sp>
        <p:nvSpPr>
          <p:cNvPr id="7" name="Footer Placeholder 4"/>
          <p:cNvSpPr>
            <a:spLocks noGrp="1"/>
          </p:cNvSpPr>
          <p:nvPr>
            <p:ph type="ftr" sz="quarter" idx="11"/>
          </p:nvPr>
        </p:nvSpPr>
        <p:spPr/>
        <p:txBody>
          <a:bodyPr/>
          <a:lstStyle>
            <a:lvl1pPr>
              <a:defRPr>
                <a:solidFill>
                  <a:schemeClr val="tx2">
                    <a:lumMod val="75000"/>
                  </a:schemeClr>
                </a:solidFill>
              </a:defRPr>
            </a:lvl1pPr>
          </a:lstStyle>
          <a:p>
            <a:endParaRPr lang="en-US" dirty="0"/>
          </a:p>
        </p:txBody>
      </p:sp>
      <p:sp>
        <p:nvSpPr>
          <p:cNvPr id="8" name="Slide Number Placeholder 5"/>
          <p:cNvSpPr>
            <a:spLocks noGrp="1"/>
          </p:cNvSpPr>
          <p:nvPr>
            <p:ph type="sldNum" sz="quarter" idx="12"/>
          </p:nvPr>
        </p:nvSpPr>
        <p:spPr/>
        <p:txBody>
          <a:bodyPr/>
          <a:lstStyle>
            <a:lvl1pPr>
              <a:defRPr>
                <a:solidFill>
                  <a:schemeClr val="tx2">
                    <a:lumMod val="75000"/>
                  </a:schemeClr>
                </a:solidFill>
              </a:defRPr>
            </a:lvl1pPr>
          </a:lstStyle>
          <a:p>
            <a:pPr>
              <a:defRPr/>
            </a:pPr>
            <a:fld id="{334CB3A4-4A00-44DB-9BF1-EB2CA51DEF97}" type="slidenum">
              <a:rPr lang="en-US" smtClean="0"/>
              <a:pPr>
                <a:defRPr/>
              </a:pPr>
              <a:t>‹#›</a:t>
            </a:fld>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589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098675"/>
            <a:ext cx="4040188"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4589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098675"/>
            <a:ext cx="4041775" cy="3844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77754BC4-0553-463F-B622-46053397F1DF}" type="slidenum">
              <a:rPr lang="en-US" smtClean="0"/>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501CD291-EBF4-47B8-BDB1-CD835FFC1B30}" type="slidenum">
              <a:rPr lang="en-US" smtClean="0"/>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FB267019-40B7-405C-98B7-75F3216AFF79}" type="slidenum">
              <a:rPr lang="en-US" smtClean="0"/>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1"/>
            <a:ext cx="5111750" cy="5746750"/>
          </a:xfrm>
        </p:spPr>
        <p:txBody>
          <a:bodyPr/>
          <a:lstStyle>
            <a:lvl1pPr>
              <a:defRPr sz="3200">
                <a:solidFill>
                  <a:schemeClr val="accent1">
                    <a:lumMod val="50000"/>
                  </a:schemeClr>
                </a:solidFill>
                <a:latin typeface="Georgia" pitchFamily="18" charset="0"/>
              </a:defRPr>
            </a:lvl1pPr>
            <a:lvl2pPr>
              <a:defRPr sz="2800">
                <a:solidFill>
                  <a:schemeClr val="bg2">
                    <a:lumMod val="50000"/>
                  </a:schemeClr>
                </a:solidFill>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0581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6E0CF714-F625-4053-9B06-9C6DF9A769BA}"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721225"/>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5334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287963"/>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985B6A-E43F-4D6B-9400-4B27569F7150}" type="datetimeFigureOut">
              <a:rPr lang="en-US" smtClean="0"/>
              <a:pPr/>
              <a:t>8/27/2018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E79DFBFE-FF7D-4FA1-B21A-29DE57699197}"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Rotated Title and 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lumMod val="75000"/>
                  </a:schemeClr>
                </a:solidFill>
              </a:defRPr>
            </a:lvl1pPr>
          </a:lstStyle>
          <a:p>
            <a:fld id="{E0985B6A-E43F-4D6B-9400-4B27569F7150}" type="datetimeFigureOut">
              <a:rPr lang="en-US" smtClean="0"/>
              <a:pPr/>
              <a:t>8/27/2018</a:t>
            </a:fld>
            <a:endParaRPr lang="en-US" dirty="0"/>
          </a:p>
        </p:txBody>
      </p:sp>
      <p:sp>
        <p:nvSpPr>
          <p:cNvPr id="4" name="Footer Placeholder 3"/>
          <p:cNvSpPr>
            <a:spLocks noGrp="1"/>
          </p:cNvSpPr>
          <p:nvPr>
            <p:ph type="ftr" sz="quarter" idx="11"/>
          </p:nvPr>
        </p:nvSpPr>
        <p:spPr/>
        <p:txBody>
          <a:bodyPr/>
          <a:lstStyle>
            <a:lvl1pPr>
              <a:defRPr>
                <a:solidFill>
                  <a:schemeClr val="tx2">
                    <a:lumMod val="7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2">
                    <a:lumMod val="75000"/>
                  </a:schemeClr>
                </a:solidFill>
              </a:defRPr>
            </a:lvl1pPr>
          </a:lstStyle>
          <a:p>
            <a:pPr>
              <a:defRPr/>
            </a:pPr>
            <a:fld id="{FB267019-40B7-405C-98B7-75F3216AFF79}" type="slidenum">
              <a:rPr lang="en-US" smtClean="0"/>
              <a:pPr>
                <a:defRPr/>
              </a:pPr>
              <a:t>‹#›</a:t>
            </a:fld>
            <a:endParaRPr lang="en-US" dirty="0"/>
          </a:p>
        </p:txBody>
      </p:sp>
      <p:sp>
        <p:nvSpPr>
          <p:cNvPr id="6" name="Vertical Title 1"/>
          <p:cNvSpPr>
            <a:spLocks noGrp="1"/>
          </p:cNvSpPr>
          <p:nvPr>
            <p:ph type="title" orient="vert"/>
          </p:nvPr>
        </p:nvSpPr>
        <p:spPr>
          <a:xfrm>
            <a:off x="6629400" y="274639"/>
            <a:ext cx="2057400" cy="5745162"/>
          </a:xfrm>
          <a:prstGeom prst="rect">
            <a:avLst/>
          </a:prstGeom>
        </p:spPr>
        <p:txBody>
          <a:bodyPr vert="eaVert"/>
          <a:lstStyle>
            <a:lvl1pPr>
              <a:defRPr sz="3200"/>
            </a:lvl1pPr>
          </a:lstStyle>
          <a:p>
            <a:r>
              <a:rPr lang="en-US"/>
              <a:t>Click to edit Master title style</a:t>
            </a:r>
          </a:p>
        </p:txBody>
      </p:sp>
      <p:sp>
        <p:nvSpPr>
          <p:cNvPr id="7" name="Vertical Text Placeholder 2"/>
          <p:cNvSpPr>
            <a:spLocks noGrp="1"/>
          </p:cNvSpPr>
          <p:nvPr>
            <p:ph type="body" orient="vert" idx="1"/>
          </p:nvPr>
        </p:nvSpPr>
        <p:spPr>
          <a:xfrm>
            <a:off x="457200" y="274639"/>
            <a:ext cx="6019800" cy="57451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Rotated 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lumMod val="75000"/>
                  </a:schemeClr>
                </a:solidFill>
              </a:defRPr>
            </a:lvl1pPr>
          </a:lstStyle>
          <a:p>
            <a:fld id="{E0985B6A-E43F-4D6B-9400-4B27569F7150}" type="datetimeFigureOut">
              <a:rPr lang="en-US" smtClean="0"/>
              <a:pPr/>
              <a:t>8/27/2018</a:t>
            </a:fld>
            <a:endParaRPr lang="en-US" dirty="0"/>
          </a:p>
        </p:txBody>
      </p:sp>
      <p:sp>
        <p:nvSpPr>
          <p:cNvPr id="4" name="Footer Placeholder 3"/>
          <p:cNvSpPr>
            <a:spLocks noGrp="1"/>
          </p:cNvSpPr>
          <p:nvPr>
            <p:ph type="ftr" sz="quarter" idx="11"/>
          </p:nvPr>
        </p:nvSpPr>
        <p:spPr/>
        <p:txBody>
          <a:bodyPr/>
          <a:lstStyle>
            <a:lvl1pPr>
              <a:defRPr>
                <a:solidFill>
                  <a:schemeClr val="tx2">
                    <a:lumMod val="7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2">
                    <a:lumMod val="75000"/>
                  </a:schemeClr>
                </a:solidFill>
              </a:defRPr>
            </a:lvl1pPr>
          </a:lstStyle>
          <a:p>
            <a:pPr>
              <a:defRPr/>
            </a:pPr>
            <a:fld id="{FB267019-40B7-405C-98B7-75F3216AFF79}" type="slidenum">
              <a:rPr lang="en-US" smtClean="0"/>
              <a:pPr>
                <a:defRPr/>
              </a:pPr>
              <a:t>‹#›</a:t>
            </a:fld>
            <a:endParaRPr lang="en-US" dirty="0"/>
          </a:p>
        </p:txBody>
      </p:sp>
      <p:sp>
        <p:nvSpPr>
          <p:cNvPr id="7"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8" name="Vertical Text Placeholder 2"/>
          <p:cNvSpPr>
            <a:spLocks noGrp="1"/>
          </p:cNvSpPr>
          <p:nvPr>
            <p:ph type="body" orient="vert" idx="1"/>
          </p:nvPr>
        </p:nvSpPr>
        <p:spPr>
          <a:xfrm>
            <a:off x="457200" y="1600201"/>
            <a:ext cx="8229600" cy="44196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solidFill>
                  <a:prstClr val="white"/>
                </a:solidFill>
              </a:endParaRPr>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solidFill>
                  <a:prstClr val="white"/>
                </a:solidFill>
              </a:endParaRPr>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solidFill>
                  <a:prstClr val="white"/>
                </a:solidFill>
              </a:endParaRPr>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solidFill>
                  <a:prstClr val="white"/>
                </a:solidFill>
              </a:endParaRPr>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4870025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805714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13433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8250097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311016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209876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80157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172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13727878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6" Type="http://schemas.openxmlformats.org/officeDocument/2006/relationships/hyperlink" Target="https://creativecommons.org/licenses/by/4.0/" TargetMode="Externa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1.png"/><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1.png"/><Relationship Id="rId5" Type="http://schemas.openxmlformats.org/officeDocument/2006/relationships/slideLayout" Target="../slideLayouts/slideLayout26.xml"/><Relationship Id="rId10" Type="http://schemas.openxmlformats.org/officeDocument/2006/relationships/theme" Target="../theme/theme3.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09"/>
            <a:ext cx="5253361" cy="246221"/>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alpha val="0"/>
          </a:schemeClr>
        </a:solidFill>
        <a:effectLst/>
      </p:bgPr>
    </p:bg>
    <p:spTree>
      <p:nvGrpSpPr>
        <p:cNvPr id="1" name=""/>
        <p:cNvGrpSpPr/>
        <p:nvPr/>
      </p:nvGrpSpPr>
      <p:grpSpPr>
        <a:xfrm>
          <a:off x="0" y="0"/>
          <a:ext cx="0" cy="0"/>
          <a:chOff x="0" y="0"/>
          <a:chExt cx="0" cy="0"/>
        </a:xfrm>
      </p:grpSpPr>
      <p:pic>
        <p:nvPicPr>
          <p:cNvPr id="8" name="Picture 7" descr="generic_DSL_whitebluelogo.jpg"/>
          <p:cNvPicPr>
            <a:picLocks noChangeAspect="1"/>
          </p:cNvPicPr>
          <p:nvPr/>
        </p:nvPicPr>
        <p:blipFill>
          <a:blip r:embed="rId14" cstate="print"/>
          <a:stretch>
            <a:fillRect/>
          </a:stretch>
        </p:blipFill>
        <p:spPr>
          <a:xfrm>
            <a:off x="-76200" y="0"/>
            <a:ext cx="9220200" cy="6858000"/>
          </a:xfrm>
          <a:prstGeom prst="rect">
            <a:avLst/>
          </a:prstGeom>
        </p:spPr>
      </p:pic>
      <p:sp>
        <p:nvSpPr>
          <p:cNvPr id="1026" name="Title Placeholder 1"/>
          <p:cNvSpPr>
            <a:spLocks noGrp="1"/>
          </p:cNvSpPr>
          <p:nvPr>
            <p:ph type="title"/>
          </p:nvPr>
        </p:nvSpPr>
        <p:spPr bwMode="auto">
          <a:xfrm>
            <a:off x="457200" y="6858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7200" y="1600200"/>
            <a:ext cx="82296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33600" y="6356350"/>
            <a:ext cx="1447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2">
                    <a:lumMod val="50000"/>
                  </a:schemeClr>
                </a:solidFill>
                <a:latin typeface="Calibri" pitchFamily="34" charset="0"/>
              </a:defRPr>
            </a:lvl1pPr>
          </a:lstStyle>
          <a:p>
            <a:fld id="{E0985B6A-E43F-4D6B-9400-4B27569F7150}" type="datetimeFigureOut">
              <a:rPr lang="en-US" smtClean="0"/>
              <a:pPr/>
              <a:t>8/27/2018</a:t>
            </a:fld>
            <a:endParaRPr lang="en-US" dirty="0"/>
          </a:p>
        </p:txBody>
      </p:sp>
      <p:sp>
        <p:nvSpPr>
          <p:cNvPr id="5" name="Footer Placeholder 4"/>
          <p:cNvSpPr>
            <a:spLocks noGrp="1"/>
          </p:cNvSpPr>
          <p:nvPr>
            <p:ph type="ftr" sz="quarter" idx="3"/>
          </p:nvPr>
        </p:nvSpPr>
        <p:spPr>
          <a:xfrm>
            <a:off x="3657600" y="6356350"/>
            <a:ext cx="3962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lumMod val="50000"/>
                  </a:schemeClr>
                </a:solidFill>
                <a:latin typeface="Calibri" pitchFamily="34" charset="0"/>
              </a:defRPr>
            </a:lvl1pPr>
          </a:lstStyle>
          <a:p>
            <a:endParaRPr lang="en-US" dirty="0"/>
          </a:p>
        </p:txBody>
      </p:sp>
      <p:sp>
        <p:nvSpPr>
          <p:cNvPr id="6" name="Slide Number Placeholder 5"/>
          <p:cNvSpPr>
            <a:spLocks noGrp="1"/>
          </p:cNvSpPr>
          <p:nvPr>
            <p:ph type="sldNum" sz="quarter" idx="4"/>
          </p:nvPr>
        </p:nvSpPr>
        <p:spPr>
          <a:xfrm>
            <a:off x="7696200" y="6356350"/>
            <a:ext cx="990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lumMod val="50000"/>
                  </a:schemeClr>
                </a:solidFill>
                <a:latin typeface="Calibri" pitchFamily="34" charset="0"/>
              </a:defRPr>
            </a:lvl1pPr>
          </a:lstStyle>
          <a:p>
            <a:pPr>
              <a:defRPr/>
            </a:pPr>
            <a:fld id="{FB267019-40B7-405C-98B7-75F3216AFF79}" type="slidenum">
              <a:rPr lang="en-US" smtClean="0"/>
              <a:pPr>
                <a:defRPr/>
              </a:pPr>
              <a:t>‹#›</a:t>
            </a:fld>
            <a:endParaRPr lang="en-US" dirty="0"/>
          </a:p>
        </p:txBody>
      </p:sp>
      <p:pic>
        <p:nvPicPr>
          <p:cNvPr id="9" name="Picture 2" descr="reative Commons License"/>
          <p:cNvPicPr>
            <a:picLocks noChangeAspect="1" noChangeArrowheads="1"/>
          </p:cNvPicPr>
          <p:nvPr userDrawn="1"/>
        </p:nvPicPr>
        <p:blipFill>
          <a:blip r:embed="rId15"/>
          <a:srcRect/>
          <a:stretch>
            <a:fillRect/>
          </a:stretch>
        </p:blipFill>
        <p:spPr bwMode="auto">
          <a:xfrm>
            <a:off x="138113" y="6402388"/>
            <a:ext cx="838200" cy="292100"/>
          </a:xfrm>
          <a:prstGeom prst="rect">
            <a:avLst/>
          </a:prstGeom>
          <a:noFill/>
          <a:ln w="9525">
            <a:noFill/>
            <a:miter lim="800000"/>
            <a:headEnd/>
            <a:tailEnd/>
          </a:ln>
        </p:spPr>
      </p:pic>
      <p:sp>
        <p:nvSpPr>
          <p:cNvPr id="10" name="Rectangle 3"/>
          <p:cNvSpPr>
            <a:spLocks noChangeArrowheads="1"/>
          </p:cNvSpPr>
          <p:nvPr userDrawn="1"/>
        </p:nvSpPr>
        <p:spPr bwMode="auto">
          <a:xfrm>
            <a:off x="976313" y="6415009"/>
            <a:ext cx="5253361" cy="246221"/>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6"/>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transition>
    <p:fade/>
  </p:transition>
  <p:txStyles>
    <p:titleStyle>
      <a:lvl1pPr algn="ctr" rtl="0" eaLnBrk="1" fontAlgn="base" hangingPunct="1">
        <a:spcBef>
          <a:spcPct val="0"/>
        </a:spcBef>
        <a:spcAft>
          <a:spcPct val="0"/>
        </a:spcAft>
        <a:defRPr sz="3600" b="1" kern="1200">
          <a:solidFill>
            <a:srgbClr val="254061"/>
          </a:solidFill>
          <a:latin typeface="Georgia" pitchFamily="18" charset="0"/>
          <a:ea typeface="+mj-ea"/>
          <a:cs typeface="+mj-cs"/>
        </a:defRPr>
      </a:lvl1pPr>
      <a:lvl2pPr algn="ctr" rtl="0" eaLnBrk="1" fontAlgn="base" hangingPunct="1">
        <a:spcBef>
          <a:spcPct val="0"/>
        </a:spcBef>
        <a:spcAft>
          <a:spcPct val="0"/>
        </a:spcAft>
        <a:defRPr sz="3800">
          <a:solidFill>
            <a:srgbClr val="254061"/>
          </a:solidFill>
          <a:latin typeface="Georgia" pitchFamily="18" charset="0"/>
        </a:defRPr>
      </a:lvl2pPr>
      <a:lvl3pPr algn="ctr" rtl="0" eaLnBrk="1" fontAlgn="base" hangingPunct="1">
        <a:spcBef>
          <a:spcPct val="0"/>
        </a:spcBef>
        <a:spcAft>
          <a:spcPct val="0"/>
        </a:spcAft>
        <a:defRPr sz="3800">
          <a:solidFill>
            <a:srgbClr val="254061"/>
          </a:solidFill>
          <a:latin typeface="Georgia" pitchFamily="18" charset="0"/>
        </a:defRPr>
      </a:lvl3pPr>
      <a:lvl4pPr algn="ctr" rtl="0" eaLnBrk="1" fontAlgn="base" hangingPunct="1">
        <a:spcBef>
          <a:spcPct val="0"/>
        </a:spcBef>
        <a:spcAft>
          <a:spcPct val="0"/>
        </a:spcAft>
        <a:defRPr sz="3800">
          <a:solidFill>
            <a:srgbClr val="254061"/>
          </a:solidFill>
          <a:latin typeface="Georgia" pitchFamily="18" charset="0"/>
        </a:defRPr>
      </a:lvl4pPr>
      <a:lvl5pPr algn="ctr" rtl="0" eaLnBrk="1" fontAlgn="base" hangingPunct="1">
        <a:spcBef>
          <a:spcPct val="0"/>
        </a:spcBef>
        <a:spcAft>
          <a:spcPct val="0"/>
        </a:spcAft>
        <a:defRPr sz="3800">
          <a:solidFill>
            <a:srgbClr val="254061"/>
          </a:solidFill>
          <a:latin typeface="Georgia" pitchFamily="18"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2800" kern="1200">
          <a:solidFill>
            <a:schemeClr val="bg2">
              <a:lumMod val="50000"/>
            </a:schemeClr>
          </a:solidFill>
          <a:latin typeface="Calibri" pitchFamily="34" charset="0"/>
          <a:ea typeface="+mn-ea"/>
          <a:cs typeface="+mn-cs"/>
        </a:defRPr>
      </a:lvl1pPr>
      <a:lvl2pPr marL="742950" indent="-285750" algn="l" rtl="0" eaLnBrk="1" fontAlgn="base" hangingPunct="1">
        <a:spcBef>
          <a:spcPct val="20000"/>
        </a:spcBef>
        <a:spcAft>
          <a:spcPct val="0"/>
        </a:spcAft>
        <a:buFont typeface="Arial" charset="0"/>
        <a:buChar char="–"/>
        <a:defRPr sz="2600" kern="1200">
          <a:solidFill>
            <a:srgbClr val="376092"/>
          </a:solidFill>
          <a:latin typeface="Calibri"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254061"/>
          </a:solidFill>
          <a:latin typeface="Calibri"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rgbClr val="376092"/>
          </a:solidFill>
          <a:latin typeface="Calibri" pitchFamily="34" charset="0"/>
          <a:ea typeface="+mn-ea"/>
          <a:cs typeface="+mn-cs"/>
        </a:defRPr>
      </a:lvl4pPr>
      <a:lvl5pPr marL="2057400" indent="-228600" algn="l" rtl="0" eaLnBrk="1" fontAlgn="base" hangingPunct="1">
        <a:spcBef>
          <a:spcPct val="20000"/>
        </a:spcBef>
        <a:spcAft>
          <a:spcPct val="0"/>
        </a:spcAft>
        <a:buFont typeface="Arial" charset="0"/>
        <a:buChar char="»"/>
        <a:defRPr kern="1200">
          <a:solidFill>
            <a:schemeClr val="accent1">
              <a:lumMod val="50000"/>
            </a:schemeClr>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solidFill>
                  <a:prstClr val="black">
                    <a:tint val="75000"/>
                  </a:prstClr>
                </a:solidFill>
              </a:rPr>
              <a:pPr>
                <a:defRPr/>
              </a:pPr>
              <a:t>‹#›</a:t>
            </a:fld>
            <a:endParaRPr lang="en-US" dirty="0">
              <a:solidFill>
                <a:prstClr val="black">
                  <a:tint val="75000"/>
                </a:prstClr>
              </a:solidFill>
            </a:endParaRPr>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a:defRPr/>
            </a:pPr>
            <a:endParaRPr lang="en-US" sz="1350" dirty="0">
              <a:solidFill>
                <a:prstClr val="black"/>
              </a:solidFill>
              <a:cs typeface="Arial" charset="0"/>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fontAlgn="base" hangingPunct="0">
              <a:spcBef>
                <a:spcPct val="0"/>
              </a:spcBef>
              <a:spcAft>
                <a:spcPct val="0"/>
              </a:spcAft>
              <a:defRPr/>
            </a:pPr>
            <a:r>
              <a:rPr lang="x-none" altLang="x-none" sz="1000">
                <a:solidFill>
                  <a:prstClr val="black"/>
                </a:solidFill>
                <a:latin typeface="Arial" charset="0"/>
                <a:cs typeface="Arial" charset="0"/>
              </a:rPr>
              <a:t> This </a:t>
            </a:r>
            <a:r>
              <a:rPr lang="x-none" altLang="x-none" sz="1000" dirty="0">
                <a:solidFill>
                  <a:prstClr val="black"/>
                </a:solidFill>
                <a:latin typeface="Arial" charset="0"/>
                <a:cs typeface="Arial" charset="0"/>
              </a:rPr>
              <a:t>document is licensed with a </a:t>
            </a:r>
            <a:r>
              <a:rPr lang="x-none" altLang="x-none" sz="1000" dirty="0">
                <a:solidFill>
                  <a:prstClr val="black"/>
                </a:solidFill>
                <a:latin typeface="Arial" charset="0"/>
                <a:cs typeface="Arial" charset="0"/>
                <a:hlinkClick r:id="rId12"/>
              </a:rPr>
              <a:t>Creative Commons Attribution 4.0 International License</a:t>
            </a:r>
            <a:r>
              <a:rPr lang="x-none" altLang="x-none" sz="1000" dirty="0">
                <a:solidFill>
                  <a:prstClr val="black"/>
                </a:solidFill>
                <a:latin typeface="Arial" charset="0"/>
                <a:cs typeface="Arial" charset="0"/>
              </a:rPr>
              <a:t> ©2017 </a:t>
            </a:r>
          </a:p>
        </p:txBody>
      </p:sp>
    </p:spTree>
    <p:extLst>
      <p:ext uri="{BB962C8B-B14F-4D97-AF65-F5344CB8AC3E}">
        <p14:creationId xmlns:p14="http://schemas.microsoft.com/office/powerpoint/2010/main" val="29070141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0723" y="3794046"/>
            <a:ext cx="5139672" cy="803275"/>
          </a:xfrm>
        </p:spPr>
        <p:txBody>
          <a:bodyPr rtlCol="0">
            <a:normAutofit fontScale="90000"/>
          </a:bodyPr>
          <a:lstStyle/>
          <a:p>
            <a:pPr eaLnBrk="1" fontAlgn="auto" hangingPunct="1">
              <a:spcAft>
                <a:spcPts val="0"/>
              </a:spcAft>
              <a:defRPr/>
            </a:pPr>
            <a:r>
              <a:rPr sz="3300" dirty="0">
                <a:latin typeface="Times New Roman" panose="02020603050405020304" pitchFamily="18" charset="0"/>
                <a:cs typeface="Times New Roman" panose="02020603050405020304" pitchFamily="18" charset="0"/>
              </a:rPr>
              <a:t/>
            </a:r>
            <a:br>
              <a:rPr sz="3300" dirty="0">
                <a:latin typeface="Times New Roman" panose="02020603050405020304" pitchFamily="18" charset="0"/>
                <a:cs typeface="Times New Roman" panose="02020603050405020304" pitchFamily="18" charset="0"/>
              </a:rPr>
            </a:br>
            <a:r>
              <a:rPr sz="3300" dirty="0">
                <a:latin typeface="Times New Roman" panose="02020603050405020304" pitchFamily="18" charset="0"/>
                <a:cs typeface="Times New Roman" panose="02020603050405020304" pitchFamily="18" charset="0"/>
              </a:rPr>
              <a:t/>
            </a:r>
            <a:br>
              <a:rPr sz="3300" dirty="0">
                <a:latin typeface="Times New Roman" panose="02020603050405020304" pitchFamily="18" charset="0"/>
                <a:cs typeface="Times New Roman" panose="02020603050405020304" pitchFamily="18" charset="0"/>
              </a:rPr>
            </a:br>
            <a:r>
              <a:rPr sz="2600" dirty="0">
                <a:cs typeface="Times New Roman" panose="02020603050405020304" pitchFamily="18" charset="0"/>
              </a:rPr>
              <a:t>Module II</a:t>
            </a:r>
            <a:br>
              <a:rPr sz="2600" dirty="0">
                <a:cs typeface="Times New Roman" panose="02020603050405020304" pitchFamily="18" charset="0"/>
              </a:rPr>
            </a:br>
            <a:r>
              <a:rPr lang="en-US" sz="2600" dirty="0">
                <a:cs typeface="Times New Roman" panose="02020603050405020304" pitchFamily="18" charset="0"/>
              </a:rPr>
              <a:t>Week 6: Cyber Governance</a:t>
            </a:r>
            <a:endParaRPr sz="2600" dirty="0">
              <a:cs typeface="Times New Roman" panose="02020603050405020304" pitchFamily="18" charset="0"/>
            </a:endParaRPr>
          </a:p>
        </p:txBody>
      </p:sp>
      <p:sp>
        <p:nvSpPr>
          <p:cNvPr id="12290" name="Subtitle 2"/>
          <p:cNvSpPr>
            <a:spLocks noGrp="1"/>
          </p:cNvSpPr>
          <p:nvPr>
            <p:ph type="body" sz="quarter" idx="13"/>
          </p:nvPr>
        </p:nvSpPr>
        <p:spPr>
          <a:xfrm>
            <a:off x="2442411" y="4824663"/>
            <a:ext cx="5272182" cy="649705"/>
          </a:xfrm>
        </p:spPr>
        <p:txBody>
          <a:bodyPr/>
          <a:lstStyle/>
          <a:p>
            <a:pPr eaLnBrk="1" hangingPunct="1"/>
            <a:r>
              <a:rPr lang="en-US" sz="2000" b="1" dirty="0">
                <a:solidFill>
                  <a:srgbClr val="2F5597"/>
                </a:solidFill>
                <a:cs typeface="Times New Roman" panose="02020603050405020304" pitchFamily="18" charset="0"/>
              </a:rPr>
              <a:t>Lesson 11: Federal and State Roles in Cyber Crime Investigation and Prosecution</a:t>
            </a:r>
          </a:p>
        </p:txBody>
      </p:sp>
      <p:sp>
        <p:nvSpPr>
          <p:cNvPr id="4" name="TextBox 3">
            <a:extLst>
              <a:ext uri="{FF2B5EF4-FFF2-40B4-BE49-F238E27FC236}">
                <a16:creationId xmlns:a16="http://schemas.microsoft.com/office/drawing/2014/main" xmlns="" id="{D028889B-8695-4156-BD5A-C6465174CEB4}"/>
              </a:ext>
            </a:extLst>
          </p:cNvPr>
          <p:cNvSpPr txBox="1"/>
          <p:nvPr/>
        </p:nvSpPr>
        <p:spPr>
          <a:xfrm>
            <a:off x="2236763" y="5580503"/>
            <a:ext cx="5373858" cy="430887"/>
          </a:xfrm>
          <a:prstGeom prst="rect">
            <a:avLst/>
          </a:prstGeom>
          <a:noFill/>
          <a:ln>
            <a:solidFill>
              <a:schemeClr val="accent5">
                <a:lumMod val="75000"/>
              </a:schemeClr>
            </a:solidFill>
          </a:ln>
        </p:spPr>
        <p:txBody>
          <a:bodyPr wrap="square" rtlCol="0">
            <a:spAutoFit/>
          </a:bodyPr>
          <a:lstStyle/>
          <a:p>
            <a:r>
              <a:rPr lang="en-US" sz="1100" dirty="0"/>
              <a:t>Lesson Author: Anne Toomey McKenna, Distinguished Scholar of Cyber Law &amp; Policy, Penn State’s Dickinson Law and Institute for </a:t>
            </a:r>
            <a:r>
              <a:rPr lang="en-US" sz="1100" dirty="0" err="1"/>
              <a:t>CyberScience</a:t>
            </a:r>
            <a:r>
              <a:rPr lang="en-US" sz="1100" dirty="0"/>
              <a:t>.</a:t>
            </a:r>
            <a:endParaRPr lang="en-US" sz="900" dirty="0">
              <a:latin typeface="+mn-lt"/>
            </a:endParaRPr>
          </a:p>
        </p:txBody>
      </p:sp>
    </p:spTree>
    <p:extLst>
      <p:ext uri="{BB962C8B-B14F-4D97-AF65-F5344CB8AC3E}">
        <p14:creationId xmlns:p14="http://schemas.microsoft.com/office/powerpoint/2010/main" val="229351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9392" y="173421"/>
            <a:ext cx="7885958" cy="1292772"/>
          </a:xfrm>
        </p:spPr>
        <p:txBody>
          <a:bodyPr/>
          <a:lstStyle/>
          <a:p>
            <a:r>
              <a:rPr lang="en-US" dirty="0">
                <a:cs typeface="Times New Roman" panose="02020603050405020304" pitchFamily="18" charset="0"/>
              </a:rPr>
              <a:t>Part 1. Overview Domestic Cyber Crimes &amp; Threats</a:t>
            </a:r>
          </a:p>
        </p:txBody>
      </p:sp>
      <p:sp>
        <p:nvSpPr>
          <p:cNvPr id="3" name="Content Placeholder 2"/>
          <p:cNvSpPr>
            <a:spLocks noGrp="1"/>
          </p:cNvSpPr>
          <p:nvPr>
            <p:ph idx="1"/>
          </p:nvPr>
        </p:nvSpPr>
        <p:spPr>
          <a:xfrm>
            <a:off x="825062" y="1466193"/>
            <a:ext cx="7593724" cy="4419600"/>
          </a:xfrm>
        </p:spPr>
        <p:txBody>
          <a:bodyPr/>
          <a:lstStyle/>
          <a:p>
            <a:pPr marL="0" lvl="1" indent="0">
              <a:buNone/>
            </a:pPr>
            <a:r>
              <a:rPr lang="en-US" sz="2400" dirty="0"/>
              <a:t>Examples of common domestic cybercrimes include:</a:t>
            </a:r>
          </a:p>
          <a:p>
            <a:pPr lvl="1"/>
            <a:r>
              <a:rPr lang="en-US" sz="2400" dirty="0"/>
              <a:t>Improperly accessing a computer, system, or network;</a:t>
            </a:r>
          </a:p>
          <a:p>
            <a:pPr lvl="1"/>
            <a:r>
              <a:rPr lang="en-US" sz="2400" dirty="0"/>
              <a:t>Introducing a virus or other contaminant into a computer system;</a:t>
            </a:r>
          </a:p>
          <a:p>
            <a:pPr lvl="1"/>
            <a:r>
              <a:rPr lang="en-US" sz="2400" dirty="0"/>
              <a:t>Modifying, damaging, using, disclosing, copying, or taking programs or data;</a:t>
            </a:r>
          </a:p>
          <a:p>
            <a:pPr lvl="1"/>
            <a:r>
              <a:rPr lang="en-US" sz="2400" dirty="0"/>
              <a:t>Using a computer in a scheme to defraud</a:t>
            </a:r>
          </a:p>
          <a:p>
            <a:pPr lvl="1"/>
            <a:r>
              <a:rPr lang="en-US" sz="2400" dirty="0"/>
              <a:t>Interfering with someone else's computer access or use;</a:t>
            </a:r>
          </a:p>
          <a:p>
            <a:pPr lvl="1"/>
            <a:r>
              <a:rPr lang="en-US" sz="2400" dirty="0"/>
              <a:t>Using encryption in aid of a crime;</a:t>
            </a:r>
          </a:p>
          <a:p>
            <a:pPr lvl="1"/>
            <a:r>
              <a:rPr lang="en-US" sz="2400" dirty="0"/>
              <a:t>Falsifying e-mail source information; </a:t>
            </a:r>
          </a:p>
          <a:p>
            <a:pPr lvl="1"/>
            <a:r>
              <a:rPr lang="en-US" sz="2400" dirty="0"/>
              <a:t>Cyberbullying; and</a:t>
            </a:r>
          </a:p>
          <a:p>
            <a:pPr lvl="1"/>
            <a:r>
              <a:rPr lang="en-US" sz="2400" dirty="0"/>
              <a:t>Stealing an information service from a provider.</a:t>
            </a:r>
          </a:p>
          <a:p>
            <a:pPr marL="0" lvl="1" indent="0">
              <a:buNone/>
            </a:pPr>
            <a:endParaRPr lang="en-US" sz="2800" dirty="0"/>
          </a:p>
        </p:txBody>
      </p:sp>
      <p:sp>
        <p:nvSpPr>
          <p:cNvPr id="7" name="Rectangle 6">
            <a:extLst>
              <a:ext uri="{FF2B5EF4-FFF2-40B4-BE49-F238E27FC236}">
                <a16:creationId xmlns:a16="http://schemas.microsoft.com/office/drawing/2014/main" xmlns="" id="{832BFDE0-A471-42E2-B7C7-0F6C4E7953CD}"/>
              </a:ext>
            </a:extLst>
          </p:cNvPr>
          <p:cNvSpPr/>
          <p:nvPr/>
        </p:nvSpPr>
        <p:spPr>
          <a:xfrm>
            <a:off x="236483" y="6376802"/>
            <a:ext cx="7798676" cy="307777"/>
          </a:xfrm>
          <a:prstGeom prst="rect">
            <a:avLst/>
          </a:prstGeom>
        </p:spPr>
        <p:txBody>
          <a:bodyPr wrap="square">
            <a:spAutoFit/>
          </a:bodyPr>
          <a:lstStyle/>
          <a:p>
            <a:r>
              <a:rPr lang="en-US" sz="1400" dirty="0"/>
              <a:t>https://statelaws.findlaw.com/criminal-laws/details-on-state-computer-crime-laws.html</a:t>
            </a:r>
          </a:p>
        </p:txBody>
      </p:sp>
    </p:spTree>
    <p:extLst>
      <p:ext uri="{BB962C8B-B14F-4D97-AF65-F5344CB8AC3E}">
        <p14:creationId xmlns:p14="http://schemas.microsoft.com/office/powerpoint/2010/main" val="1805698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29392" y="173421"/>
            <a:ext cx="7885958" cy="1292772"/>
          </a:xfrm>
        </p:spPr>
        <p:txBody>
          <a:bodyPr/>
          <a:lstStyle/>
          <a:p>
            <a:r>
              <a:rPr lang="en-US" dirty="0">
                <a:cs typeface="Times New Roman" panose="02020603050405020304" pitchFamily="18" charset="0"/>
              </a:rPr>
              <a:t>Part 2. Understanding Federal and State Jurisdiction over Domestic Cyber Crimes</a:t>
            </a:r>
          </a:p>
        </p:txBody>
      </p:sp>
      <p:sp>
        <p:nvSpPr>
          <p:cNvPr id="3" name="Content Placeholder 2"/>
          <p:cNvSpPr>
            <a:spLocks noGrp="1"/>
          </p:cNvSpPr>
          <p:nvPr>
            <p:ph idx="1"/>
          </p:nvPr>
        </p:nvSpPr>
        <p:spPr>
          <a:xfrm>
            <a:off x="825062" y="1466193"/>
            <a:ext cx="7593724" cy="4419600"/>
          </a:xfrm>
        </p:spPr>
        <p:txBody>
          <a:bodyPr/>
          <a:lstStyle/>
          <a:p>
            <a:pPr marL="0" lvl="1" indent="0">
              <a:buNone/>
            </a:pPr>
            <a:r>
              <a:rPr lang="en-US" sz="2000" dirty="0"/>
              <a:t>The previous slides describe a range of common domestic cybercrimes, many of which are criminalized under both state and federal laws.</a:t>
            </a:r>
          </a:p>
          <a:p>
            <a:pPr marL="457200" lvl="1" indent="-457200"/>
            <a:r>
              <a:rPr lang="en-US" sz="2000" dirty="0"/>
              <a:t>The nature of the cyber threat itself typically determines whether a cyber threat or cyber crime is being investigated by federal or state law enforcement. In many instances, the specific cyber threat activity at issue may be illegal under both federal and state laws. In instances where a defendant has violated both federal and state laws, he or she may be criminally charged under federal and state laws. </a:t>
            </a:r>
          </a:p>
          <a:p>
            <a:pPr marL="457200" lvl="1" indent="-457200"/>
            <a:r>
              <a:rPr lang="en-US" sz="2000" dirty="0"/>
              <a:t>From a practical standpoint, though, investigation and prosecution under federal or state law may be determined merely by what law enforcement agency (federal or state) is investigating the particular cyber threat actor.</a:t>
            </a:r>
          </a:p>
          <a:p>
            <a:pPr marL="457200" lvl="1" indent="-457200"/>
            <a:r>
              <a:rPr lang="en-US" sz="2000" dirty="0"/>
              <a:t>Jurisdiction over certain specific sectors of cybercrime may fall within the exclusive province of federal law enforcement (e.g., cyber-related banking crimes). </a:t>
            </a:r>
          </a:p>
        </p:txBody>
      </p:sp>
    </p:spTree>
    <p:extLst>
      <p:ext uri="{BB962C8B-B14F-4D97-AF65-F5344CB8AC3E}">
        <p14:creationId xmlns:p14="http://schemas.microsoft.com/office/powerpoint/2010/main" val="282721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29392" y="173421"/>
            <a:ext cx="8325422" cy="1292772"/>
          </a:xfrm>
        </p:spPr>
        <p:txBody>
          <a:bodyPr/>
          <a:lstStyle/>
          <a:p>
            <a:r>
              <a:rPr lang="en-US" dirty="0">
                <a:cs typeface="Times New Roman" panose="02020603050405020304" pitchFamily="18" charset="0"/>
              </a:rPr>
              <a:t>Part 3. Understanding Federal and State Jurisdiction over Domestic Cyber Crimes (HYPO)</a:t>
            </a:r>
          </a:p>
        </p:txBody>
      </p:sp>
      <p:sp useBgFill="1">
        <p:nvSpPr>
          <p:cNvPr id="3" name="Content Placeholder 2"/>
          <p:cNvSpPr>
            <a:spLocks noGrp="1"/>
          </p:cNvSpPr>
          <p:nvPr>
            <p:ph idx="1"/>
          </p:nvPr>
        </p:nvSpPr>
        <p:spPr>
          <a:xfrm>
            <a:off x="628650" y="1466193"/>
            <a:ext cx="7790136" cy="4272455"/>
          </a:xfrm>
        </p:spPr>
        <p:txBody>
          <a:bodyPr/>
          <a:lstStyle/>
          <a:p>
            <a:pPr marL="0" lvl="1" indent="0">
              <a:buNone/>
            </a:pPr>
            <a:r>
              <a:rPr lang="en-US" sz="2000" dirty="0"/>
              <a:t>The clearest way to understand how both federal and state governments may have jurisdiction over the same specific cyber crime is to consider a common cyber criminal activity scenario. </a:t>
            </a:r>
          </a:p>
          <a:p>
            <a:pPr marL="0" lvl="1" indent="0">
              <a:buNone/>
            </a:pPr>
            <a:r>
              <a:rPr lang="en-US" sz="2000" dirty="0"/>
              <a:t>HYPO Factual Scenario:</a:t>
            </a:r>
          </a:p>
          <a:p>
            <a:pPr marL="0" lvl="1" indent="0">
              <a:buNone/>
            </a:pPr>
            <a:r>
              <a:rPr lang="en-US" sz="2000" dirty="0"/>
              <a:t>Pat, a resident of Pennsylvania, meets Chris online and begins dating Chris, also a resident of Pennsylvania. The relationship gets serious quickly. But after a month, Chris notices that Pat seems possessive, erratic, and temperamental. Chris tells Pat they “need to cool things down.” Pat says they were “destined to be together ‘til death.” Chris ends the relationship.</a:t>
            </a:r>
          </a:p>
          <a:p>
            <a:pPr marL="0" lvl="1" indent="0">
              <a:buNone/>
            </a:pPr>
            <a:r>
              <a:rPr lang="en-US" sz="2000" dirty="0"/>
              <a:t>Pat begins placing harassing phone calls to Chris, even when Pat is travelling to other states for work. Via Chris’s </a:t>
            </a:r>
            <a:r>
              <a:rPr lang="en-US" sz="2000" dirty="0" err="1"/>
              <a:t>wifi</a:t>
            </a:r>
            <a:r>
              <a:rPr lang="en-US" sz="2000" dirty="0"/>
              <a:t> router (Pat had the password), Pat accesses Chris’s laptop without permission and downloads Chris’s personal pictures. Pat intercepts all of Chris’s emails. Pat begins to post Chris’s personal pictures on social media sites and begins sharing Chris’s emails with others. Pat starts following Chris at all hours of the day and sits in a car outside Chris’s house for hours at a time.</a:t>
            </a:r>
          </a:p>
          <a:p>
            <a:pPr marL="0" lvl="1" indent="0">
              <a:buNone/>
            </a:pPr>
            <a:endParaRPr lang="en-US" sz="2000" dirty="0"/>
          </a:p>
          <a:p>
            <a:pPr marL="0" lvl="1" indent="0">
              <a:buNone/>
            </a:pPr>
            <a:endParaRPr lang="en-US" sz="2000" dirty="0"/>
          </a:p>
          <a:p>
            <a:pPr marL="0" lvl="1" indent="0">
              <a:buNone/>
            </a:pPr>
            <a:endParaRPr lang="en-US" sz="2000" dirty="0"/>
          </a:p>
          <a:p>
            <a:pPr marL="0" lvl="1" indent="0">
              <a:buNone/>
            </a:pPr>
            <a:endParaRPr lang="en-US" sz="2000" dirty="0"/>
          </a:p>
          <a:p>
            <a:pPr marL="0" lvl="1" indent="0">
              <a:buNone/>
            </a:pPr>
            <a:endParaRPr lang="en-US" sz="2000" dirty="0"/>
          </a:p>
        </p:txBody>
      </p:sp>
    </p:spTree>
    <p:extLst>
      <p:ext uri="{BB962C8B-B14F-4D97-AF65-F5344CB8AC3E}">
        <p14:creationId xmlns:p14="http://schemas.microsoft.com/office/powerpoint/2010/main" val="3951470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29392" y="173421"/>
            <a:ext cx="8325422" cy="1292772"/>
          </a:xfrm>
        </p:spPr>
        <p:txBody>
          <a:bodyPr/>
          <a:lstStyle/>
          <a:p>
            <a:r>
              <a:rPr lang="en-US" dirty="0">
                <a:cs typeface="Times New Roman" panose="02020603050405020304" pitchFamily="18" charset="0"/>
              </a:rPr>
              <a:t>Part 3. Understanding Federal and State Jurisdiction over Domestic Cyber Crimes </a:t>
            </a:r>
            <a:br>
              <a:rPr lang="en-US" dirty="0">
                <a:cs typeface="Times New Roman" panose="02020603050405020304" pitchFamily="18" charset="0"/>
              </a:rPr>
            </a:br>
            <a:r>
              <a:rPr lang="en-US" dirty="0">
                <a:cs typeface="Times New Roman" panose="02020603050405020304" pitchFamily="18" charset="0"/>
              </a:rPr>
              <a:t>(HYPO Cont’d)</a:t>
            </a:r>
          </a:p>
        </p:txBody>
      </p:sp>
      <p:sp useBgFill="1">
        <p:nvSpPr>
          <p:cNvPr id="3" name="Content Placeholder 2"/>
          <p:cNvSpPr>
            <a:spLocks noGrp="1"/>
          </p:cNvSpPr>
          <p:nvPr>
            <p:ph idx="1"/>
          </p:nvPr>
        </p:nvSpPr>
        <p:spPr>
          <a:xfrm>
            <a:off x="628650" y="1786758"/>
            <a:ext cx="7790136" cy="4130565"/>
          </a:xfrm>
        </p:spPr>
        <p:txBody>
          <a:bodyPr/>
          <a:lstStyle/>
          <a:p>
            <a:pPr marL="0" lvl="1" indent="0">
              <a:buNone/>
            </a:pPr>
            <a:r>
              <a:rPr lang="en-US" sz="2800" dirty="0"/>
              <a:t>Legal Questions: </a:t>
            </a:r>
          </a:p>
          <a:p>
            <a:pPr marL="342900" lvl="2" indent="0">
              <a:buNone/>
            </a:pPr>
            <a:endParaRPr lang="en-US" sz="2500" dirty="0"/>
          </a:p>
          <a:p>
            <a:pPr marL="342900" lvl="2" indent="0">
              <a:buNone/>
            </a:pPr>
            <a:r>
              <a:rPr lang="en-US" sz="2500" dirty="0"/>
              <a:t>1. Is Pat breaking federal law or state law? </a:t>
            </a:r>
          </a:p>
          <a:p>
            <a:pPr marL="342900" lvl="2" indent="0">
              <a:buNone/>
            </a:pPr>
            <a:r>
              <a:rPr lang="en-US" sz="2500" dirty="0"/>
              <a:t>2. Who can investigate and prosecute Pat (federal or state law enforcement)? </a:t>
            </a:r>
          </a:p>
          <a:p>
            <a:pPr marL="342900" lvl="2" indent="0">
              <a:buNone/>
            </a:pPr>
            <a:r>
              <a:rPr lang="en-US" sz="2500" dirty="0"/>
              <a:t>3. </a:t>
            </a:r>
            <a:r>
              <a:rPr lang="en-US" sz="2400" dirty="0"/>
              <a:t>What do you have to know to answer these questions? </a:t>
            </a:r>
          </a:p>
          <a:p>
            <a:pPr marL="0" lvl="1" indent="0">
              <a:buNone/>
            </a:pPr>
            <a:endParaRPr lang="en-US" sz="2800" dirty="0"/>
          </a:p>
          <a:p>
            <a:pPr marL="0" lvl="1" indent="0">
              <a:buNone/>
            </a:pPr>
            <a:r>
              <a:rPr lang="en-US" sz="2800" dirty="0"/>
              <a:t>Think back to Bloomberg’s Taxonomy. What are the answer? IT DEPENDS! You must look at federal law and Pennsylvania state law.</a:t>
            </a:r>
          </a:p>
        </p:txBody>
      </p:sp>
    </p:spTree>
    <p:extLst>
      <p:ext uri="{BB962C8B-B14F-4D97-AF65-F5344CB8AC3E}">
        <p14:creationId xmlns:p14="http://schemas.microsoft.com/office/powerpoint/2010/main" val="3462170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29392" y="173421"/>
            <a:ext cx="8325422" cy="1292772"/>
          </a:xfrm>
        </p:spPr>
        <p:txBody>
          <a:bodyPr/>
          <a:lstStyle/>
          <a:p>
            <a:r>
              <a:rPr lang="en-US" dirty="0">
                <a:cs typeface="Times New Roman" panose="02020603050405020304" pitchFamily="18" charset="0"/>
              </a:rPr>
              <a:t>Part 3. Understanding Federal and State Jurisdiction over Domestic Cyber Crimes </a:t>
            </a:r>
            <a:br>
              <a:rPr lang="en-US" dirty="0">
                <a:cs typeface="Times New Roman" panose="02020603050405020304" pitchFamily="18" charset="0"/>
              </a:rPr>
            </a:br>
            <a:r>
              <a:rPr lang="en-US" dirty="0">
                <a:cs typeface="Times New Roman" panose="02020603050405020304" pitchFamily="18" charset="0"/>
              </a:rPr>
              <a:t>(HYPO Cont’d)</a:t>
            </a:r>
          </a:p>
        </p:txBody>
      </p:sp>
      <p:sp useBgFill="1">
        <p:nvSpPr>
          <p:cNvPr id="3" name="Content Placeholder 2"/>
          <p:cNvSpPr>
            <a:spLocks noGrp="1"/>
          </p:cNvSpPr>
          <p:nvPr>
            <p:ph idx="1"/>
          </p:nvPr>
        </p:nvSpPr>
        <p:spPr>
          <a:xfrm>
            <a:off x="628650" y="1786760"/>
            <a:ext cx="7790136" cy="441434"/>
          </a:xfrm>
        </p:spPr>
        <p:txBody>
          <a:bodyPr/>
          <a:lstStyle/>
          <a:p>
            <a:pPr marL="0" lvl="1" indent="0">
              <a:buNone/>
            </a:pPr>
            <a:r>
              <a:rPr lang="en-US" sz="2000" dirty="0"/>
              <a:t>Compare the facts with the potentially applicable federal and state law:</a:t>
            </a:r>
          </a:p>
        </p:txBody>
      </p:sp>
      <p:sp>
        <p:nvSpPr>
          <p:cNvPr id="5" name="Content Placeholder 3">
            <a:extLst>
              <a:ext uri="{FF2B5EF4-FFF2-40B4-BE49-F238E27FC236}">
                <a16:creationId xmlns:a16="http://schemas.microsoft.com/office/drawing/2014/main" xmlns="" id="{36DB5C3B-3EF9-4E91-8C5F-235E0616CA49}"/>
              </a:ext>
            </a:extLst>
          </p:cNvPr>
          <p:cNvSpPr txBox="1">
            <a:spLocks/>
          </p:cNvSpPr>
          <p:nvPr/>
        </p:nvSpPr>
        <p:spPr bwMode="auto">
          <a:xfrm>
            <a:off x="5231524" y="2438401"/>
            <a:ext cx="3513083" cy="37175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t>Pennsylvania State Law</a:t>
            </a:r>
          </a:p>
          <a:p>
            <a:pPr lvl="1"/>
            <a:r>
              <a:rPr lang="en-US" dirty="0"/>
              <a:t>Wiretapping and Electronic Surveillance Control Act, 18 Pa. Cons. Stat. Ann. § 5701, </a:t>
            </a:r>
            <a:r>
              <a:rPr lang="en-US" i="1" dirty="0"/>
              <a:t>et seq.</a:t>
            </a:r>
          </a:p>
          <a:p>
            <a:pPr lvl="1"/>
            <a:r>
              <a:rPr lang="en-US" dirty="0"/>
              <a:t>Cyberstalking, 18 Pa. Cons. Stat. Ann. § 2709.1 </a:t>
            </a:r>
          </a:p>
          <a:p>
            <a:pPr lvl="1"/>
            <a:r>
              <a:rPr lang="en-US" dirty="0" err="1"/>
              <a:t>Cyberharassment</a:t>
            </a:r>
            <a:r>
              <a:rPr lang="en-US" dirty="0"/>
              <a:t>, 18 Pa. Cons. Stat. Ann. § 2709(a), 2709(f) </a:t>
            </a:r>
          </a:p>
          <a:p>
            <a:pPr lvl="1"/>
            <a:endParaRPr lang="en-US" dirty="0"/>
          </a:p>
        </p:txBody>
      </p:sp>
      <p:sp>
        <p:nvSpPr>
          <p:cNvPr id="6" name="Content Placeholder 4">
            <a:extLst>
              <a:ext uri="{FF2B5EF4-FFF2-40B4-BE49-F238E27FC236}">
                <a16:creationId xmlns:a16="http://schemas.microsoft.com/office/drawing/2014/main" xmlns="" id="{2C2B20A2-B645-4FCB-8A2D-CB3C602EED45}"/>
              </a:ext>
            </a:extLst>
          </p:cNvPr>
          <p:cNvSpPr txBox="1">
            <a:spLocks/>
          </p:cNvSpPr>
          <p:nvPr/>
        </p:nvSpPr>
        <p:spPr>
          <a:xfrm>
            <a:off x="186559" y="2438400"/>
            <a:ext cx="4658710" cy="4610921"/>
          </a:xfrm>
          <a:prstGeom prst="rect">
            <a:avLst/>
          </a:prstGeom>
        </p:spPr>
        <p:txBody>
          <a:bodyPr>
            <a:normAutofit/>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t>Federal Law</a:t>
            </a:r>
          </a:p>
          <a:p>
            <a:pPr lvl="1"/>
            <a:r>
              <a:rPr lang="en-US" dirty="0"/>
              <a:t>Interstate Communications Act, 18 USC § 875</a:t>
            </a:r>
          </a:p>
          <a:p>
            <a:pPr lvl="1"/>
            <a:r>
              <a:rPr lang="en-US" dirty="0"/>
              <a:t>Telephone Harassment Act, 47 USC § 223</a:t>
            </a:r>
          </a:p>
          <a:p>
            <a:pPr lvl="1"/>
            <a:r>
              <a:rPr lang="en-US" dirty="0"/>
              <a:t>Interstate Stalking Punishment and Prevention Act, 18 USC § 2261A</a:t>
            </a:r>
          </a:p>
          <a:p>
            <a:pPr lvl="1"/>
            <a:r>
              <a:rPr lang="en-US" dirty="0"/>
              <a:t>Computer Fraud and Abuse Act, 18 USC § 1030 (CFAA)</a:t>
            </a:r>
          </a:p>
          <a:p>
            <a:pPr lvl="1"/>
            <a:r>
              <a:rPr lang="en-US" dirty="0"/>
              <a:t>Electronic Communications Privacy Act, 18 USC § 2510, </a:t>
            </a:r>
            <a:r>
              <a:rPr lang="en-US" i="1" dirty="0"/>
              <a:t>et seq</a:t>
            </a:r>
            <a:r>
              <a:rPr lang="en-US" dirty="0"/>
              <a:t>. (ECPA)</a:t>
            </a:r>
          </a:p>
        </p:txBody>
      </p:sp>
    </p:spTree>
    <p:extLst>
      <p:ext uri="{BB962C8B-B14F-4D97-AF65-F5344CB8AC3E}">
        <p14:creationId xmlns:p14="http://schemas.microsoft.com/office/powerpoint/2010/main" val="2907423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629392" y="173421"/>
            <a:ext cx="8325422" cy="1292772"/>
          </a:xfrm>
        </p:spPr>
        <p:txBody>
          <a:bodyPr/>
          <a:lstStyle/>
          <a:p>
            <a:r>
              <a:rPr lang="en-US" dirty="0">
                <a:cs typeface="Times New Roman" panose="02020603050405020304" pitchFamily="18" charset="0"/>
              </a:rPr>
              <a:t>Part 3. Understanding Federal and State Jurisdiction over Domestic Cyber Crimes </a:t>
            </a:r>
            <a:br>
              <a:rPr lang="en-US" dirty="0">
                <a:cs typeface="Times New Roman" panose="02020603050405020304" pitchFamily="18" charset="0"/>
              </a:rPr>
            </a:br>
            <a:r>
              <a:rPr lang="en-US" dirty="0">
                <a:cs typeface="Times New Roman" panose="02020603050405020304" pitchFamily="18" charset="0"/>
              </a:rPr>
              <a:t>(HYPO Cont’d)</a:t>
            </a:r>
          </a:p>
        </p:txBody>
      </p:sp>
      <p:sp useBgFill="1">
        <p:nvSpPr>
          <p:cNvPr id="3" name="Content Placeholder 2"/>
          <p:cNvSpPr>
            <a:spLocks noGrp="1"/>
          </p:cNvSpPr>
          <p:nvPr>
            <p:ph idx="1"/>
          </p:nvPr>
        </p:nvSpPr>
        <p:spPr>
          <a:xfrm>
            <a:off x="628650" y="1786758"/>
            <a:ext cx="7790136" cy="4130565"/>
          </a:xfrm>
        </p:spPr>
        <p:txBody>
          <a:bodyPr/>
          <a:lstStyle/>
          <a:p>
            <a:pPr marL="0" lvl="1" indent="0">
              <a:buNone/>
            </a:pPr>
            <a:r>
              <a:rPr lang="en-US" sz="2800" dirty="0"/>
              <a:t>Answers to the Legal Questions: </a:t>
            </a:r>
          </a:p>
          <a:p>
            <a:pPr marL="0" lvl="1" indent="0">
              <a:buNone/>
            </a:pPr>
            <a:r>
              <a:rPr lang="en-US" sz="2800" dirty="0"/>
              <a:t>Is Pat breaking federal or state law?</a:t>
            </a:r>
          </a:p>
          <a:p>
            <a:pPr marL="457200" lvl="1" indent="-457200">
              <a:buFont typeface="Wingdings" panose="05000000000000000000" pitchFamily="2" charset="2"/>
              <a:buChar char="Ø"/>
            </a:pPr>
            <a:r>
              <a:rPr lang="en-US" sz="2800" dirty="0"/>
              <a:t>If the facts are proven, Pat breaking BOTH federal law or state law.</a:t>
            </a:r>
          </a:p>
          <a:p>
            <a:pPr marL="0" lvl="1" indent="0">
              <a:buNone/>
            </a:pPr>
            <a:r>
              <a:rPr lang="en-US" sz="2800" dirty="0"/>
              <a:t>Who can investigate and prosecute Pat (federal or state law enforcement)? </a:t>
            </a:r>
          </a:p>
          <a:p>
            <a:pPr marL="457200" lvl="1" indent="-457200">
              <a:buFont typeface="Wingdings" panose="05000000000000000000" pitchFamily="2" charset="2"/>
              <a:buChar char="Ø"/>
            </a:pPr>
            <a:r>
              <a:rPr lang="en-US" sz="2800" dirty="0"/>
              <a:t>Both federal and state law enforcement can investigate Pat’s conduct and potentially prosecute Pat.</a:t>
            </a:r>
          </a:p>
        </p:txBody>
      </p:sp>
    </p:spTree>
    <p:extLst>
      <p:ext uri="{BB962C8B-B14F-4D97-AF65-F5344CB8AC3E}">
        <p14:creationId xmlns:p14="http://schemas.microsoft.com/office/powerpoint/2010/main" val="3517984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9392" y="0"/>
            <a:ext cx="7885958" cy="1325563"/>
          </a:xfrm>
        </p:spPr>
        <p:txBody>
          <a:bodyPr/>
          <a:lstStyle/>
          <a:p>
            <a:r>
              <a:rPr lang="en-US" dirty="0">
                <a:cs typeface="Times New Roman" panose="02020603050405020304" pitchFamily="18" charset="0"/>
              </a:rPr>
              <a:t>Assessment Question │True or False</a:t>
            </a:r>
          </a:p>
        </p:txBody>
      </p:sp>
      <p:sp>
        <p:nvSpPr>
          <p:cNvPr id="3" name="Content Placeholder 2"/>
          <p:cNvSpPr>
            <a:spLocks noGrp="1"/>
          </p:cNvSpPr>
          <p:nvPr>
            <p:ph idx="1"/>
          </p:nvPr>
        </p:nvSpPr>
        <p:spPr>
          <a:xfrm>
            <a:off x="331076" y="1828800"/>
            <a:ext cx="8450317" cy="4678878"/>
          </a:xfrm>
        </p:spPr>
        <p:txBody>
          <a:bodyPr/>
          <a:lstStyle/>
          <a:p>
            <a:pPr marL="0" indent="0">
              <a:buNone/>
            </a:pPr>
            <a:r>
              <a:rPr lang="en-US" sz="3600" b="1" dirty="0"/>
              <a:t>A cyber threat activity can never be unlawful under both federal and state law.</a:t>
            </a:r>
          </a:p>
          <a:p>
            <a:pPr marL="0" indent="0">
              <a:buNone/>
            </a:pPr>
            <a:endParaRPr lang="en-US" sz="3600" b="1" dirty="0"/>
          </a:p>
          <a:p>
            <a:pPr marL="0" indent="0" algn="ctr">
              <a:buNone/>
            </a:pPr>
            <a:r>
              <a:rPr lang="en-US" sz="3600" dirty="0"/>
              <a:t>True </a:t>
            </a:r>
          </a:p>
          <a:p>
            <a:pPr marL="0" indent="0" algn="ctr">
              <a:buNone/>
            </a:pPr>
            <a:r>
              <a:rPr lang="en-US" sz="3600" dirty="0"/>
              <a:t>or </a:t>
            </a:r>
          </a:p>
          <a:p>
            <a:pPr marL="0" indent="0" algn="ctr">
              <a:buNone/>
            </a:pPr>
            <a:r>
              <a:rPr lang="en-US" sz="3600" dirty="0"/>
              <a:t>False</a:t>
            </a:r>
          </a:p>
          <a:p>
            <a:pPr marL="0" indent="0">
              <a:buNone/>
            </a:pPr>
            <a:r>
              <a:rPr lang="en-US" sz="2400" dirty="0"/>
              <a:t>	</a:t>
            </a:r>
          </a:p>
        </p:txBody>
      </p:sp>
    </p:spTree>
    <p:extLst>
      <p:ext uri="{BB962C8B-B14F-4D97-AF65-F5344CB8AC3E}">
        <p14:creationId xmlns:p14="http://schemas.microsoft.com/office/powerpoint/2010/main" val="2879472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9391" y="0"/>
            <a:ext cx="8152001" cy="1325563"/>
          </a:xfrm>
        </p:spPr>
        <p:txBody>
          <a:bodyPr/>
          <a:lstStyle/>
          <a:p>
            <a:r>
              <a:rPr lang="en-US" sz="3200" dirty="0">
                <a:cs typeface="Times New Roman" panose="02020603050405020304" pitchFamily="18" charset="0"/>
              </a:rPr>
              <a:t>Assessment Question │True or False - ANSWER</a:t>
            </a:r>
          </a:p>
        </p:txBody>
      </p:sp>
      <p:sp>
        <p:nvSpPr>
          <p:cNvPr id="3" name="Content Placeholder 2"/>
          <p:cNvSpPr>
            <a:spLocks noGrp="1"/>
          </p:cNvSpPr>
          <p:nvPr>
            <p:ph idx="1"/>
          </p:nvPr>
        </p:nvSpPr>
        <p:spPr>
          <a:xfrm>
            <a:off x="331076" y="1828800"/>
            <a:ext cx="8450317" cy="4678878"/>
          </a:xfrm>
        </p:spPr>
        <p:txBody>
          <a:bodyPr/>
          <a:lstStyle/>
          <a:p>
            <a:pPr marL="0" indent="0">
              <a:buNone/>
            </a:pPr>
            <a:r>
              <a:rPr lang="en-US" sz="3600" b="1" dirty="0"/>
              <a:t>A cyber threat activity can never be unlawful under both federal and state law.</a:t>
            </a:r>
          </a:p>
          <a:p>
            <a:pPr marL="0" indent="0">
              <a:buNone/>
            </a:pPr>
            <a:endParaRPr lang="en-US" sz="3600" b="1" dirty="0"/>
          </a:p>
          <a:p>
            <a:pPr marL="0" indent="0" algn="ctr">
              <a:buNone/>
            </a:pPr>
            <a:r>
              <a:rPr lang="en-US" sz="3600" dirty="0"/>
              <a:t>False</a:t>
            </a:r>
          </a:p>
          <a:p>
            <a:pPr marL="0" indent="0">
              <a:buNone/>
            </a:pPr>
            <a:r>
              <a:rPr lang="en-US" sz="2400" dirty="0"/>
              <a:t>	</a:t>
            </a:r>
          </a:p>
        </p:txBody>
      </p:sp>
    </p:spTree>
    <p:extLst>
      <p:ext uri="{BB962C8B-B14F-4D97-AF65-F5344CB8AC3E}">
        <p14:creationId xmlns:p14="http://schemas.microsoft.com/office/powerpoint/2010/main" val="4048372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sz="3200" dirty="0"/>
              <a:t>Lesson Context: Federal and State Roles in Cyber Crime Investigation and Prosecution</a:t>
            </a:r>
          </a:p>
        </p:txBody>
      </p:sp>
      <p:sp>
        <p:nvSpPr>
          <p:cNvPr id="14338" name="Content Placeholder 2"/>
          <p:cNvSpPr>
            <a:spLocks noGrp="1"/>
          </p:cNvSpPr>
          <p:nvPr>
            <p:ph idx="1"/>
          </p:nvPr>
        </p:nvSpPr>
        <p:spPr>
          <a:xfrm>
            <a:off x="628650" y="1690688"/>
            <a:ext cx="7968812" cy="4351338"/>
          </a:xfrm>
        </p:spPr>
        <p:txBody>
          <a:bodyPr/>
          <a:lstStyle/>
          <a:p>
            <a:pPr marL="0" marR="0" lvl="2" indent="0">
              <a:lnSpc>
                <a:spcPct val="107000"/>
              </a:lnSpc>
              <a:spcBef>
                <a:spcPts val="0"/>
              </a:spcBef>
              <a:spcAft>
                <a:spcPts val="0"/>
              </a:spcAft>
              <a:buNone/>
            </a:pPr>
            <a:r>
              <a:rPr lang="en-US" sz="2400" dirty="0"/>
              <a:t>Note: This Lesson focuses specifically on domestic cyber crimes. For jurisdictional reasons that are explained throughout this course, federal law enforcement and intelligence agencies and the Department of Defense are tasked with cyber operations and cyber threat response in all matters involving national security and terrorism. State agencies assist with early identification and cyber threat information sharing with federal agencies, but with a few exceptions, federal agencies take jurisdictional precedence with these categories of cyber threats.   </a:t>
            </a:r>
            <a:endParaRPr lang="en-US" dirty="0"/>
          </a:p>
        </p:txBody>
      </p:sp>
    </p:spTree>
    <p:extLst>
      <p:ext uri="{BB962C8B-B14F-4D97-AF65-F5344CB8AC3E}">
        <p14:creationId xmlns:p14="http://schemas.microsoft.com/office/powerpoint/2010/main" val="3567967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Roles between Federal and State Governments in Cyber Operations</a:t>
            </a:r>
          </a:p>
        </p:txBody>
      </p:sp>
      <p:sp>
        <p:nvSpPr>
          <p:cNvPr id="14338" name="Content Placeholder 2"/>
          <p:cNvSpPr>
            <a:spLocks noGrp="1"/>
          </p:cNvSpPr>
          <p:nvPr>
            <p:ph idx="1"/>
          </p:nvPr>
        </p:nvSpPr>
        <p:spPr>
          <a:xfrm>
            <a:off x="628650" y="1690688"/>
            <a:ext cx="7968812" cy="4351338"/>
          </a:xfrm>
        </p:spPr>
        <p:txBody>
          <a:bodyPr/>
          <a:lstStyle/>
          <a:p>
            <a:pPr marL="800100" lvl="1" indent="-228600">
              <a:lnSpc>
                <a:spcPct val="107000"/>
              </a:lnSpc>
              <a:spcBef>
                <a:spcPts val="600"/>
              </a:spcBef>
              <a:spcAft>
                <a:spcPts val="600"/>
              </a:spcAft>
              <a:buFont typeface="+mj-lt"/>
              <a:buAutoNum type="arabicPeriod"/>
            </a:pPr>
            <a:r>
              <a:rPr lang="en-US" sz="2700" dirty="0">
                <a:ea typeface="Calibri" panose="020F0502020204030204" pitchFamily="34" charset="0"/>
              </a:rPr>
              <a:t> </a:t>
            </a:r>
            <a:r>
              <a:rPr lang="en-US" sz="3100" dirty="0">
                <a:ea typeface="Calibri" panose="020F0502020204030204" pitchFamily="34" charset="0"/>
              </a:rPr>
              <a:t>Types of Cyber Threats and Crimes (federal and state crimes) </a:t>
            </a:r>
          </a:p>
          <a:p>
            <a:pPr marL="800100" lvl="1" indent="-228600">
              <a:lnSpc>
                <a:spcPct val="107000"/>
              </a:lnSpc>
              <a:spcBef>
                <a:spcPts val="600"/>
              </a:spcBef>
              <a:spcAft>
                <a:spcPts val="600"/>
              </a:spcAft>
              <a:buFont typeface="+mj-lt"/>
              <a:buAutoNum type="arabicPeriod"/>
            </a:pPr>
            <a:r>
              <a:rPr lang="en-US" sz="3100" dirty="0">
                <a:ea typeface="Calibri" panose="020F0502020204030204" pitchFamily="34" charset="0"/>
              </a:rPr>
              <a:t> Federal and State Jurisdiction</a:t>
            </a:r>
          </a:p>
          <a:p>
            <a:pPr marL="800100" lvl="1" indent="-228600">
              <a:lnSpc>
                <a:spcPct val="107000"/>
              </a:lnSpc>
              <a:spcBef>
                <a:spcPts val="600"/>
              </a:spcBef>
              <a:spcAft>
                <a:spcPts val="600"/>
              </a:spcAft>
              <a:buFont typeface="+mj-lt"/>
              <a:buAutoNum type="arabicPeriod"/>
            </a:pPr>
            <a:r>
              <a:rPr lang="en-US" sz="3100" dirty="0">
                <a:ea typeface="Calibri" panose="020F0502020204030204" pitchFamily="34" charset="0"/>
              </a:rPr>
              <a:t> Federal Cybercrime and State Cybercrimes - Shared Responsibilities</a:t>
            </a:r>
          </a:p>
          <a:p>
            <a:pPr marL="342900" lvl="1" indent="0" eaLnBrk="1" hangingPunct="1">
              <a:buNone/>
            </a:pPr>
            <a:endParaRPr lang="en-US" dirty="0"/>
          </a:p>
        </p:txBody>
      </p:sp>
    </p:spTree>
    <p:extLst>
      <p:ext uri="{BB962C8B-B14F-4D97-AF65-F5344CB8AC3E}">
        <p14:creationId xmlns:p14="http://schemas.microsoft.com/office/powerpoint/2010/main" val="402271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Roles between federal and State Agencies in Cyber Operations</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lnSpc>
                <a:spcPct val="100000"/>
              </a:lnSpc>
              <a:buFont typeface="Arial" charset="0"/>
              <a:buNone/>
            </a:pPr>
            <a:r>
              <a:rPr lang="en-US" dirty="0"/>
              <a:t>Upon completion of this lesson, students will be able to:</a:t>
            </a:r>
            <a:endParaRPr lang="en-US" sz="2100" dirty="0"/>
          </a:p>
          <a:p>
            <a:pPr lvl="1" eaLnBrk="1" hangingPunct="1">
              <a:lnSpc>
                <a:spcPct val="100000"/>
              </a:lnSpc>
            </a:pPr>
            <a:r>
              <a:rPr lang="en-US" sz="2000" dirty="0"/>
              <a:t>Understand the difference between federal and state jurisdictional authority to investigate and prosecute cybercrimes</a:t>
            </a:r>
          </a:p>
          <a:p>
            <a:pPr lvl="1" eaLnBrk="1" hangingPunct="1">
              <a:lnSpc>
                <a:spcPct val="100000"/>
              </a:lnSpc>
            </a:pPr>
            <a:r>
              <a:rPr lang="en-US" sz="2000" dirty="0"/>
              <a:t>Identify when federal law preempts state jurisdiction</a:t>
            </a:r>
          </a:p>
          <a:p>
            <a:pPr lvl="1" eaLnBrk="1" hangingPunct="1">
              <a:lnSpc>
                <a:spcPct val="100000"/>
              </a:lnSpc>
            </a:pPr>
            <a:r>
              <a:rPr lang="en-US" sz="2000" dirty="0"/>
              <a:t>Grasp how it is the nature of the cyber threat that ultimately determines federal or state jurisdiction</a:t>
            </a:r>
          </a:p>
          <a:p>
            <a:pPr lvl="1" eaLnBrk="1" hangingPunct="1">
              <a:lnSpc>
                <a:spcPct val="100000"/>
              </a:lnSpc>
            </a:pPr>
            <a:r>
              <a:rPr lang="en-US" sz="2000" dirty="0"/>
              <a:t>Explain how federal and state laws create jurisdiction for different types of cyber crimes</a:t>
            </a:r>
          </a:p>
          <a:p>
            <a:pPr lvl="1" eaLnBrk="1" hangingPunct="1">
              <a:lnSpc>
                <a:spcPct val="100000"/>
              </a:lnSpc>
            </a:pPr>
            <a:r>
              <a:rPr lang="en-US" sz="2000" dirty="0"/>
              <a:t>Appreciate how federal and state agencies work together to combat cybercrime </a:t>
            </a:r>
          </a:p>
          <a:p>
            <a:pPr lvl="1" eaLnBrk="1" hangingPunct="1">
              <a:lnSpc>
                <a:spcPct val="100000"/>
              </a:lnSpc>
            </a:pPr>
            <a:r>
              <a:rPr lang="en-US" sz="2000" dirty="0"/>
              <a:t>Be aware of how federal and state agencies share cyber threat information</a:t>
            </a:r>
          </a:p>
        </p:txBody>
      </p:sp>
    </p:spTree>
    <p:extLst>
      <p:ext uri="{BB962C8B-B14F-4D97-AF65-F5344CB8AC3E}">
        <p14:creationId xmlns:p14="http://schemas.microsoft.com/office/powerpoint/2010/main" val="930744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64888"/>
          </a:xfrm>
        </p:spPr>
        <p:txBody>
          <a:bodyPr/>
          <a:lstStyle/>
          <a:p>
            <a:r>
              <a:rPr lang="en-US" dirty="0"/>
              <a:t>Lesson Terminology Notes: Cyber Threat</a:t>
            </a:r>
          </a:p>
        </p:txBody>
      </p:sp>
      <p:sp>
        <p:nvSpPr>
          <p:cNvPr id="3" name="Content Placeholder 2"/>
          <p:cNvSpPr>
            <a:spLocks noGrp="1"/>
          </p:cNvSpPr>
          <p:nvPr>
            <p:ph idx="1"/>
          </p:nvPr>
        </p:nvSpPr>
        <p:spPr>
          <a:xfrm>
            <a:off x="628650" y="1396398"/>
            <a:ext cx="7886700" cy="5096475"/>
          </a:xfrm>
        </p:spPr>
        <p:txBody>
          <a:bodyPr/>
          <a:lstStyle/>
          <a:p>
            <a:pPr marL="342900" lvl="1" indent="-290513">
              <a:buNone/>
            </a:pPr>
            <a:r>
              <a:rPr lang="en-US" sz="2000" dirty="0"/>
              <a:t>What is meant by the term “Cyber Threat?”</a:t>
            </a:r>
          </a:p>
          <a:p>
            <a:pPr marL="342900" lvl="1" indent="-290513">
              <a:buNone/>
            </a:pPr>
            <a:r>
              <a:rPr lang="en-US" sz="2000" dirty="0"/>
              <a:t> </a:t>
            </a:r>
          </a:p>
          <a:p>
            <a:pPr marL="342900" lvl="1" indent="0">
              <a:buNone/>
            </a:pPr>
            <a:r>
              <a:rPr lang="en-US" sz="2000" dirty="0"/>
              <a:t>In the domestic civil and criminal law enforcement contexts, a cyber threat is more frequently called a cyber attack or hack. Because the term “attack” has specific legal connotations in international law, we refer to unlawful domestic cyber actions as cyber threats or hacks, not attacks (despite the frequent use of the term “attack” in domestic criminal and civil cyber threat situations). </a:t>
            </a:r>
          </a:p>
          <a:p>
            <a:pPr marL="342900" lvl="1" indent="-342900">
              <a:buNone/>
            </a:pPr>
            <a:endParaRPr lang="en-US" sz="2000" dirty="0"/>
          </a:p>
          <a:p>
            <a:pPr marL="342900" lvl="1" indent="-342900">
              <a:buNone/>
            </a:pPr>
            <a:r>
              <a:rPr lang="en-US" sz="2000" dirty="0"/>
              <a:t>In a joint policy statement, the Department of Justice and Federal Trade Commission define a “cybersecurity threat” as:</a:t>
            </a:r>
          </a:p>
          <a:p>
            <a:pPr marL="342900" lvl="1" indent="-342900">
              <a:buNone/>
            </a:pPr>
            <a:endParaRPr lang="en-US" sz="2000" dirty="0"/>
          </a:p>
          <a:p>
            <a:pPr marL="342900" lvl="1" indent="-342900">
              <a:buNone/>
            </a:pPr>
            <a:r>
              <a:rPr lang="en-US" sz="2000" dirty="0"/>
              <a:t>	any action that may result in unauthorized access to, manipulation of, or impairment to the integrity, confidentiality, or availability of an information system or information stored on or transiting an information system, or unauthorized exfiltration of information stored on or transiting an information system.</a:t>
            </a:r>
          </a:p>
          <a:p>
            <a:pPr marL="342900" lvl="1" indent="-342900">
              <a:buNone/>
            </a:pPr>
            <a:endParaRPr lang="en-US" sz="2000" dirty="0"/>
          </a:p>
          <a:p>
            <a:pPr marL="342900" lvl="1" indent="-342900">
              <a:buNone/>
            </a:pPr>
            <a:endParaRPr lang="en-US" sz="2000" dirty="0"/>
          </a:p>
          <a:p>
            <a:pPr marL="342900" lvl="1" indent="-342900">
              <a:buNone/>
            </a:pPr>
            <a:endParaRPr lang="en-US" sz="2000" dirty="0"/>
          </a:p>
          <a:p>
            <a:pPr marL="0" lvl="1" indent="0">
              <a:buNone/>
            </a:pPr>
            <a:r>
              <a:rPr lang="en-US" sz="1400" dirty="0"/>
              <a:t>See, Department of Justice and Federal Trade Commission: Antitrust Policy Statement on Sharing of Cybersecurity Information, n. 4.</a:t>
            </a:r>
          </a:p>
          <a:p>
            <a:pPr marL="342900" lvl="1" indent="-342900">
              <a:buNone/>
            </a:pPr>
            <a:endParaRPr lang="en-US" sz="2000" dirty="0"/>
          </a:p>
          <a:p>
            <a:pPr marL="342900" lvl="1" indent="-342900">
              <a:buNone/>
            </a:pPr>
            <a:endParaRPr lang="en-US" sz="2000" dirty="0"/>
          </a:p>
          <a:p>
            <a:pPr marL="342900" lvl="1" indent="-342900">
              <a:buNone/>
            </a:pPr>
            <a:endParaRPr lang="en-US" sz="1600" dirty="0"/>
          </a:p>
        </p:txBody>
      </p:sp>
    </p:spTree>
    <p:extLst>
      <p:ext uri="{BB962C8B-B14F-4D97-AF65-F5344CB8AC3E}">
        <p14:creationId xmlns:p14="http://schemas.microsoft.com/office/powerpoint/2010/main" val="3368348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43564"/>
          </a:xfrm>
        </p:spPr>
        <p:txBody>
          <a:bodyPr/>
          <a:lstStyle/>
          <a:p>
            <a:r>
              <a:rPr lang="en-US" dirty="0"/>
              <a:t>Lesson Terminology Notes: Cyber Threats:</a:t>
            </a:r>
          </a:p>
        </p:txBody>
      </p:sp>
      <p:sp>
        <p:nvSpPr>
          <p:cNvPr id="3" name="Content Placeholder 2"/>
          <p:cNvSpPr>
            <a:spLocks noGrp="1"/>
          </p:cNvSpPr>
          <p:nvPr>
            <p:ph idx="1"/>
          </p:nvPr>
        </p:nvSpPr>
        <p:spPr>
          <a:xfrm>
            <a:off x="628650" y="1396399"/>
            <a:ext cx="7886700" cy="4351338"/>
          </a:xfrm>
        </p:spPr>
        <p:txBody>
          <a:bodyPr/>
          <a:lstStyle/>
          <a:p>
            <a:pPr marL="342900" lvl="1" indent="-342900">
              <a:buNone/>
            </a:pPr>
            <a:r>
              <a:rPr lang="en-US" sz="2000" dirty="0"/>
              <a:t>The definition of “Cyber Threat” may vary based upon the context or system in which the cyber threat is occurring.</a:t>
            </a:r>
          </a:p>
          <a:p>
            <a:pPr marL="342900" lvl="1" indent="-342900">
              <a:buNone/>
            </a:pPr>
            <a:endParaRPr lang="en-US" sz="2000" dirty="0"/>
          </a:p>
          <a:p>
            <a:pPr marL="342900" lvl="1" indent="-342900">
              <a:buNone/>
            </a:pPr>
            <a:r>
              <a:rPr lang="en-US" sz="2000" dirty="0"/>
              <a:t>DHS’s Industrial Control Systems Cyber Emergency Response Team (ICS-CERT) defines “Cyber Threats” to controls systems as referring to: </a:t>
            </a:r>
          </a:p>
          <a:p>
            <a:pPr marL="342900" lvl="1" indent="-342900">
              <a:buNone/>
            </a:pPr>
            <a:endParaRPr lang="en-US" sz="2000" dirty="0"/>
          </a:p>
          <a:p>
            <a:pPr marL="342900" lvl="1" indent="-342900">
              <a:buNone/>
            </a:pPr>
            <a:r>
              <a:rPr lang="en-US" sz="2000" dirty="0"/>
              <a:t>	persons who attempt unauthorized access to a control system device and/or network using a data communications pathway. This access can be directed from within an organization by trusted users or from remote locations by unknown persons using the Internet. Threats to control systems can come from numerous sources, including hostile governments, terrorist groups, disgruntled employees, and malicious intruders. </a:t>
            </a:r>
          </a:p>
          <a:p>
            <a:pPr marL="342900" lvl="1" indent="-342900">
              <a:buNone/>
            </a:pPr>
            <a:endParaRPr lang="en-US" sz="1600" dirty="0">
              <a:hlinkClick r:id=""/>
            </a:endParaRPr>
          </a:p>
          <a:p>
            <a:pPr marL="342900" lvl="1" indent="-342900">
              <a:buNone/>
            </a:pPr>
            <a:r>
              <a:rPr lang="en-US" sz="1600" dirty="0">
                <a:hlinkClick r:id=""/>
              </a:rPr>
              <a:t>https://ics-cert.us-cert.gov/content/cyber-threat-source-descriptions</a:t>
            </a:r>
            <a:endParaRPr lang="en-US" sz="1600" dirty="0"/>
          </a:p>
          <a:p>
            <a:pPr marL="342900" lvl="1" indent="-342900">
              <a:buNone/>
            </a:pPr>
            <a:endParaRPr lang="en-US" sz="1600" dirty="0"/>
          </a:p>
        </p:txBody>
      </p:sp>
    </p:spTree>
    <p:extLst>
      <p:ext uri="{BB962C8B-B14F-4D97-AF65-F5344CB8AC3E}">
        <p14:creationId xmlns:p14="http://schemas.microsoft.com/office/powerpoint/2010/main" val="3663871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75749"/>
          </a:xfrm>
        </p:spPr>
        <p:txBody>
          <a:bodyPr/>
          <a:lstStyle/>
          <a:p>
            <a:r>
              <a:rPr lang="en-US" dirty="0"/>
              <a:t>Lesson Terminology Notes: Cyber Threat Indicators</a:t>
            </a:r>
          </a:p>
        </p:txBody>
      </p:sp>
      <p:sp>
        <p:nvSpPr>
          <p:cNvPr id="3" name="Content Placeholder 2"/>
          <p:cNvSpPr>
            <a:spLocks noGrp="1"/>
          </p:cNvSpPr>
          <p:nvPr>
            <p:ph idx="1"/>
          </p:nvPr>
        </p:nvSpPr>
        <p:spPr>
          <a:xfrm>
            <a:off x="628649" y="1487096"/>
            <a:ext cx="8152743" cy="4787579"/>
          </a:xfrm>
        </p:spPr>
        <p:txBody>
          <a:bodyPr/>
          <a:lstStyle/>
          <a:p>
            <a:pPr marL="52388" lvl="1" indent="0">
              <a:buNone/>
            </a:pPr>
            <a:r>
              <a:rPr lang="en-US" sz="2400" dirty="0">
                <a:solidFill>
                  <a:prstClr val="black"/>
                </a:solidFill>
              </a:rPr>
              <a:t>The term “cyber threat indicator” (CTI) is used to define information related to cyber threats. From a statutory perspective, the Cybersecurity Information Sharing Act of 2015 (CISA), 129 Stat. 2936, 6 U.S.C. §§ 1501-1510, </a:t>
            </a:r>
            <a:r>
              <a:rPr lang="en-US" sz="2400" dirty="0"/>
              <a:t>defines a “cyber threat indicator” as information that is: </a:t>
            </a:r>
          </a:p>
          <a:p>
            <a:pPr marL="52388" lvl="1" indent="0">
              <a:buNone/>
            </a:pPr>
            <a:endParaRPr lang="en-US" sz="2000" dirty="0"/>
          </a:p>
          <a:p>
            <a:pPr lvl="1"/>
            <a:r>
              <a:rPr lang="en-US" sz="2000" dirty="0"/>
              <a:t>“necessary to describe or identify” a variety of listed threats, including “malicious reconnaissance” and methods of exploiting a security vulnerability or causing a legitimate user to unwittingly enable such exploitation. </a:t>
            </a:r>
          </a:p>
          <a:p>
            <a:pPr lvl="1"/>
            <a:r>
              <a:rPr lang="en-US" sz="2000" dirty="0"/>
              <a:t>Also included in the definition of CTI is information on the “actual or potential harm caused by an incident, including a description of the information exfiltrated as a result of a particular cybersecurity threat.”</a:t>
            </a:r>
            <a:r>
              <a:rPr lang="en-US" sz="2000" baseline="30000" dirty="0"/>
              <a:t>4</a:t>
            </a:r>
          </a:p>
          <a:p>
            <a:pPr marL="0" indent="0">
              <a:buNone/>
            </a:pPr>
            <a:endParaRPr lang="en-US" sz="2400" dirty="0"/>
          </a:p>
        </p:txBody>
      </p:sp>
      <p:sp>
        <p:nvSpPr>
          <p:cNvPr id="4" name="TextBox 3">
            <a:extLst>
              <a:ext uri="{FF2B5EF4-FFF2-40B4-BE49-F238E27FC236}">
                <a16:creationId xmlns:a16="http://schemas.microsoft.com/office/drawing/2014/main" xmlns="" id="{DCB2BEAD-AD9E-4A18-9AE1-9EA5652C7E5F}"/>
              </a:ext>
            </a:extLst>
          </p:cNvPr>
          <p:cNvSpPr txBox="1"/>
          <p:nvPr/>
        </p:nvSpPr>
        <p:spPr>
          <a:xfrm>
            <a:off x="1012874" y="6274675"/>
            <a:ext cx="7385538" cy="246221"/>
          </a:xfrm>
          <a:prstGeom prst="rect">
            <a:avLst/>
          </a:prstGeom>
          <a:noFill/>
        </p:spPr>
        <p:txBody>
          <a:bodyPr wrap="square" rtlCol="0">
            <a:spAutoFit/>
          </a:bodyPr>
          <a:lstStyle/>
          <a:p>
            <a:r>
              <a:rPr lang="en-US" sz="1000" dirty="0">
                <a:latin typeface="+mn-lt"/>
              </a:rPr>
              <a:t>4. CISA, Section 102(6), See Module II, Lesson 12, for in depth discussion of CISA.</a:t>
            </a:r>
          </a:p>
        </p:txBody>
      </p:sp>
    </p:spTree>
    <p:extLst>
      <p:ext uri="{BB962C8B-B14F-4D97-AF65-F5344CB8AC3E}">
        <p14:creationId xmlns:p14="http://schemas.microsoft.com/office/powerpoint/2010/main" val="2946810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a:cs typeface="Times New Roman" panose="02020603050405020304" pitchFamily="18" charset="0"/>
              </a:rPr>
              <a:t>Part 1: Overview of Types of Cyber Crimes in the U.S. (federal &amp; state crime)</a:t>
            </a:r>
            <a:endParaRPr lang="en-US" dirty="0">
              <a:solidFill>
                <a:srgbClr val="FF0000"/>
              </a:solidFill>
            </a:endParaRPr>
          </a:p>
        </p:txBody>
      </p:sp>
      <p:sp>
        <p:nvSpPr>
          <p:cNvPr id="3" name="Content Placeholder 2"/>
          <p:cNvSpPr>
            <a:spLocks noGrp="1"/>
          </p:cNvSpPr>
          <p:nvPr>
            <p:ph idx="1"/>
          </p:nvPr>
        </p:nvSpPr>
        <p:spPr>
          <a:xfrm>
            <a:off x="327545" y="1689148"/>
            <a:ext cx="8516203" cy="2021004"/>
          </a:xfrm>
        </p:spPr>
        <p:txBody>
          <a:bodyPr/>
          <a:lstStyle/>
          <a:p>
            <a:pPr marL="0" indent="0">
              <a:lnSpc>
                <a:spcPct val="100000"/>
              </a:lnSpc>
              <a:buNone/>
            </a:pPr>
            <a:r>
              <a:rPr lang="en-US" sz="2400" dirty="0"/>
              <a:t>Numerous federal and state laws criminalize certain behaviors and activities that are conducted online. When a cyber threat actor engages in behavior that violates federal or state law, he or she faces criminal prosecution determined, in part, by the jurisdiction whose laws he or she violated.  </a:t>
            </a:r>
          </a:p>
        </p:txBody>
      </p:sp>
      <p:pic>
        <p:nvPicPr>
          <p:cNvPr id="2050" name="Picture 2" descr="Cyber Crime (Stock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6053" y="3710152"/>
            <a:ext cx="5029271" cy="308478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940FA18D-FDAF-44B5-B954-A71A1EB9E08B}"/>
              </a:ext>
            </a:extLst>
          </p:cNvPr>
          <p:cNvSpPr txBox="1"/>
          <p:nvPr/>
        </p:nvSpPr>
        <p:spPr>
          <a:xfrm>
            <a:off x="462455" y="4025462"/>
            <a:ext cx="3289738" cy="2246769"/>
          </a:xfrm>
          <a:prstGeom prst="rect">
            <a:avLst/>
          </a:prstGeom>
          <a:noFill/>
        </p:spPr>
        <p:txBody>
          <a:bodyPr wrap="square" rtlCol="0">
            <a:spAutoFit/>
          </a:bodyPr>
          <a:lstStyle/>
          <a:p>
            <a:r>
              <a:rPr lang="en-US" sz="2000" dirty="0"/>
              <a:t>Module III’s Lesson 17 addresses federal cybercrime legislation</a:t>
            </a:r>
          </a:p>
          <a:p>
            <a:endParaRPr lang="en-US" sz="2000" dirty="0"/>
          </a:p>
          <a:p>
            <a:r>
              <a:rPr lang="en-US" sz="2000" dirty="0"/>
              <a:t>Module III’s Lesson 18 addressed state cybercrime legislation</a:t>
            </a:r>
          </a:p>
        </p:txBody>
      </p:sp>
    </p:spTree>
    <p:extLst>
      <p:ext uri="{BB962C8B-B14F-4D97-AF65-F5344CB8AC3E}">
        <p14:creationId xmlns:p14="http://schemas.microsoft.com/office/powerpoint/2010/main" val="3905765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9392" y="173421"/>
            <a:ext cx="7885958" cy="1292772"/>
          </a:xfrm>
        </p:spPr>
        <p:txBody>
          <a:bodyPr/>
          <a:lstStyle/>
          <a:p>
            <a:r>
              <a:rPr lang="en-US" dirty="0">
                <a:cs typeface="Times New Roman" panose="02020603050405020304" pitchFamily="18" charset="0"/>
              </a:rPr>
              <a:t>Part 1. Overview Domestic Cyber Crimes &amp; Threats</a:t>
            </a:r>
          </a:p>
        </p:txBody>
      </p:sp>
      <p:sp>
        <p:nvSpPr>
          <p:cNvPr id="5" name="TextBox 4"/>
          <p:cNvSpPr txBox="1"/>
          <p:nvPr/>
        </p:nvSpPr>
        <p:spPr>
          <a:xfrm>
            <a:off x="628649" y="1345987"/>
            <a:ext cx="7885957" cy="830997"/>
          </a:xfrm>
          <a:prstGeom prst="rect">
            <a:avLst/>
          </a:prstGeom>
          <a:noFill/>
        </p:spPr>
        <p:txBody>
          <a:bodyPr wrap="square" rtlCol="0">
            <a:spAutoFit/>
          </a:bodyPr>
          <a:lstStyle/>
          <a:p>
            <a:r>
              <a:rPr lang="en-US" sz="2400" dirty="0"/>
              <a:t>FBI’s 2017 Statistics: Cyber Crime By Crime Types and Victim Count</a:t>
            </a:r>
            <a:r>
              <a:rPr lang="en-US" sz="2400" baseline="30000" dirty="0"/>
              <a:t>*</a:t>
            </a:r>
          </a:p>
        </p:txBody>
      </p:sp>
      <p:sp>
        <p:nvSpPr>
          <p:cNvPr id="3" name="Content Placeholder 2"/>
          <p:cNvSpPr>
            <a:spLocks noGrp="1"/>
          </p:cNvSpPr>
          <p:nvPr>
            <p:ph idx="1"/>
          </p:nvPr>
        </p:nvSpPr>
        <p:spPr>
          <a:xfrm>
            <a:off x="141890" y="2462682"/>
            <a:ext cx="2496207" cy="3065428"/>
          </a:xfrm>
        </p:spPr>
        <p:txBody>
          <a:bodyPr/>
          <a:lstStyle/>
          <a:p>
            <a:pPr marL="104775" indent="0">
              <a:lnSpc>
                <a:spcPct val="100000"/>
              </a:lnSpc>
              <a:buNone/>
            </a:pPr>
            <a:r>
              <a:rPr lang="en-US" sz="2000" dirty="0"/>
              <a:t>A multitude of cyber crimes are perpetrated on American citizens and organizations each and every day at the cost of billions to the U.S. economy.</a:t>
            </a:r>
          </a:p>
          <a:p>
            <a:pPr marL="463550" lvl="1" indent="0">
              <a:buNone/>
            </a:pPr>
            <a:endParaRPr lang="en-US" sz="2000" dirty="0"/>
          </a:p>
        </p:txBody>
      </p:sp>
      <p:pic>
        <p:nvPicPr>
          <p:cNvPr id="4" name="Picture 2" descr="The chart shows cyber crimes by the number of people or victims who were affected. The cyber crime with the highest number of victims is non-payment or non-delivery of goods, which affected 84,079 people in 2017. In descending order, the rest of the chart is as follows. Personal Data breaches affected 30,904 people; phishing, vishing, smishing, and pharming attacks affected 25,344 people; overpayment affected 23,135 people; no lead value crimes affected 20,241 people; identity theft affected 17,636 people; advanced fees affected 16,368 people; harassment/threats of violence affected 16,194 people; 15,784 people were affected by cyber crimes regarding employment; Business Email Compromises (BEC) affected 15,690 people; Confidence/romance Fraud affected 15,372 people; credit card fraud affected 15,220 people; Extortion affected 14,938 people; 14,023 people were the victims of other miscellaneous cyber crimes; 10,949 people were affected by cyber crimes regarding tech support; 9,645 people were affected by cyber crimes regarding real estate or renting; 9,149 people were victims of government impersonation; 5,437 people were victims of misrepresentation; corporate data breaches impacted 3,785 people; 3,089 people were affected by cyber crimes regarding investment; 3,089 people were victims of Malware, Scareware, or another type of computer virus; 3,012 people were affected by cyber crimes involving the lottery or sweepstakes; 2,644 people were victims of cyber crimes involving intellectual property rights or other copyright counterfeiting; 1,783 people were the victims of Ransomware; cyber crimes against children claimed 1,300 victims; 1,201 people were the victims of any sort of denial of service;  1,057 people were victims of cyber crimes regarding civil matters; 1,025 people were victims of cyber crimes regarding re-shipping; 436 people were victims of cyber crimes involving charities; 406 people were victims of health care related cyber crimes; 203 people were victims of cyber crimes involving gambling; 177 people were victims of terrorist related cyber activities; and finally, 158 people were victims of Hacktivist cyber attacks. " title="2017 Cyber Crime Types by Victim Count"/>
          <p:cNvPicPr>
            <a:picLocks noChangeAspect="1" noChangeArrowheads="1"/>
          </p:cNvPicPr>
          <p:nvPr/>
        </p:nvPicPr>
        <p:blipFill rotWithShape="1">
          <a:blip r:embed="rId3">
            <a:extLst>
              <a:ext uri="{28A0092B-C50C-407E-A947-70E740481C1C}">
                <a14:useLocalDpi xmlns:a14="http://schemas.microsoft.com/office/drawing/2010/main" val="0"/>
              </a:ext>
            </a:extLst>
          </a:blip>
          <a:srcRect t="9778" b="21067"/>
          <a:stretch/>
        </p:blipFill>
        <p:spPr bwMode="auto">
          <a:xfrm>
            <a:off x="2638097" y="1948160"/>
            <a:ext cx="6422911" cy="4750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6498240"/>
            <a:ext cx="7956331" cy="246221"/>
          </a:xfrm>
          <a:prstGeom prst="rect">
            <a:avLst/>
          </a:prstGeom>
          <a:noFill/>
        </p:spPr>
        <p:txBody>
          <a:bodyPr wrap="square" rtlCol="0">
            <a:spAutoFit/>
          </a:bodyPr>
          <a:lstStyle/>
          <a:p>
            <a:r>
              <a:rPr lang="en-US" sz="1000" dirty="0">
                <a:cs typeface="Arial" panose="020B0604020202020204" pitchFamily="34" charset="0"/>
              </a:rPr>
              <a:t>*Federal Bureau of Investigation. </a:t>
            </a:r>
            <a:r>
              <a:rPr lang="en-US" sz="1000" i="1" dirty="0">
                <a:cs typeface="Arial" panose="020B0604020202020204" pitchFamily="34" charset="0"/>
              </a:rPr>
              <a:t>2017 Internet Crime Report, </a:t>
            </a:r>
            <a:r>
              <a:rPr lang="en-US" sz="1000" dirty="0">
                <a:cs typeface="Arial" panose="020B0604020202020204" pitchFamily="34" charset="0"/>
              </a:rPr>
              <a:t>page 20. (accessed 6/20/18).</a:t>
            </a:r>
          </a:p>
        </p:txBody>
      </p:sp>
    </p:spTree>
    <p:extLst>
      <p:ext uri="{BB962C8B-B14F-4D97-AF65-F5344CB8AC3E}">
        <p14:creationId xmlns:p14="http://schemas.microsoft.com/office/powerpoint/2010/main" val="306860639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Law White with Log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wrap="square">
        <a:spAutoFit/>
      </a:bodyPr>
      <a:lstStyle>
        <a:defPPr algn="ctr">
          <a:defRPr sz="4800" dirty="0">
            <a:solidFill>
              <a:schemeClr val="bg1"/>
            </a:solidFill>
            <a:latin typeface="Garamond" pitchFamily="18" charset="0"/>
          </a:defRPr>
        </a:defPPr>
      </a:lstStyle>
    </a:txDef>
  </a:objectDefaults>
  <a:extraClrSchemeLst/>
</a:theme>
</file>

<file path=ppt/theme/theme3.xml><?xml version="1.0" encoding="utf-8"?>
<a:theme xmlns:a="http://schemas.openxmlformats.org/drawingml/2006/main" name="1_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21372</TotalTime>
  <Words>1567</Words>
  <Application>Microsoft Office PowerPoint</Application>
  <PresentationFormat>On-screen Show (4:3)</PresentationFormat>
  <Paragraphs>138</Paragraphs>
  <Slides>17</Slides>
  <Notes>15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17</vt:i4>
      </vt:variant>
    </vt:vector>
  </HeadingPairs>
  <TitlesOfParts>
    <vt:vector size="26" baseType="lpstr">
      <vt:lpstr>Arial</vt:lpstr>
      <vt:lpstr>Calibri</vt:lpstr>
      <vt:lpstr>Calibri Light</vt:lpstr>
      <vt:lpstr>Georgia</vt:lpstr>
      <vt:lpstr>Times New Roman</vt:lpstr>
      <vt:lpstr>Wingdings</vt:lpstr>
      <vt:lpstr>PP_C5Modules_CC_License_standard</vt:lpstr>
      <vt:lpstr>Law White with Logo</vt:lpstr>
      <vt:lpstr>1_PP_C5Modules_CC_License_standard</vt:lpstr>
      <vt:lpstr>  Module II Week 6: Cyber Governance</vt:lpstr>
      <vt:lpstr>Lesson Context: Federal and State Roles in Cyber Crime Investigation and Prosecution</vt:lpstr>
      <vt:lpstr>Lesson Outline: Roles between Federal and State Governments in Cyber Operations</vt:lpstr>
      <vt:lpstr>Learning Outcomes: Roles between federal and State Agencies in Cyber Operations</vt:lpstr>
      <vt:lpstr>Lesson Terminology Notes: Cyber Threat</vt:lpstr>
      <vt:lpstr>Lesson Terminology Notes: Cyber Threats:</vt:lpstr>
      <vt:lpstr>Lesson Terminology Notes: Cyber Threat Indicators</vt:lpstr>
      <vt:lpstr>Part 1: Overview of Types of Cyber Crimes in the U.S. (federal &amp; state crime)</vt:lpstr>
      <vt:lpstr>Part 1. Overview Domestic Cyber Crimes &amp; Threats</vt:lpstr>
      <vt:lpstr>Part 1. Overview Domestic Cyber Crimes &amp; Threats</vt:lpstr>
      <vt:lpstr>Part 2. Understanding Federal and State Jurisdiction over Domestic Cyber Crimes</vt:lpstr>
      <vt:lpstr>Part 3. Understanding Federal and State Jurisdiction over Domestic Cyber Crimes (HYPO)</vt:lpstr>
      <vt:lpstr>Part 3. Understanding Federal and State Jurisdiction over Domestic Cyber Crimes  (HYPO Cont’d)</vt:lpstr>
      <vt:lpstr>Part 3. Understanding Federal and State Jurisdiction over Domestic Cyber Crimes  (HYPO Cont’d)</vt:lpstr>
      <vt:lpstr>Part 3. Understanding Federal and State Jurisdiction over Domestic Cyber Crimes  (HYPO Cont’d)</vt:lpstr>
      <vt:lpstr>Assessment Question │True or False</vt:lpstr>
      <vt:lpstr>Assessment Question │True or False - ANSWER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602</cp:revision>
  <dcterms:created xsi:type="dcterms:W3CDTF">2018-01-05T18:03:52Z</dcterms:created>
  <dcterms:modified xsi:type="dcterms:W3CDTF">2018-08-27T15:17:29Z</dcterms:modified>
</cp:coreProperties>
</file>