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7"/>
  </p:notesMasterIdLst>
  <p:sldIdLst>
    <p:sldId id="256" r:id="rId3"/>
    <p:sldId id="257" r:id="rId4"/>
    <p:sldId id="258" r:id="rId5"/>
    <p:sldId id="302" r:id="rId6"/>
    <p:sldId id="303" r:id="rId7"/>
    <p:sldId id="264" r:id="rId8"/>
    <p:sldId id="262" r:id="rId9"/>
    <p:sldId id="265" r:id="rId10"/>
    <p:sldId id="299" r:id="rId11"/>
    <p:sldId id="267" r:id="rId12"/>
    <p:sldId id="300" r:id="rId13"/>
    <p:sldId id="269" r:id="rId14"/>
    <p:sldId id="270" r:id="rId15"/>
    <p:sldId id="273" r:id="rId16"/>
    <p:sldId id="297" r:id="rId17"/>
    <p:sldId id="298" r:id="rId18"/>
    <p:sldId id="304" r:id="rId19"/>
    <p:sldId id="301" r:id="rId20"/>
    <p:sldId id="309" r:id="rId21"/>
    <p:sldId id="313" r:id="rId22"/>
    <p:sldId id="305" r:id="rId23"/>
    <p:sldId id="310" r:id="rId24"/>
    <p:sldId id="311" r:id="rId25"/>
    <p:sldId id="312" r:id="rId26"/>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633" autoAdjust="0"/>
    <p:restoredTop sz="94660"/>
  </p:normalViewPr>
  <p:slideViewPr>
    <p:cSldViewPr snapToGrid="0">
      <p:cViewPr varScale="1">
        <p:scale>
          <a:sx n="116" d="100"/>
          <a:sy n="116" d="100"/>
        </p:scale>
        <p:origin x="108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5B8F9BD-86AB-4E7C-82C8-08D6FAEE5F73}" type="datetimeFigureOut">
              <a:rPr lang="en-US" smtClean="0"/>
              <a:t>8/27/2018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F429455-A1E2-47A0-828F-BF27763DA736}" type="slidenum">
              <a:rPr lang="en-US" smtClean="0"/>
              <a:t>‹#›</a:t>
            </a:fld>
            <a:endParaRPr lang="en-US"/>
          </a:p>
        </p:txBody>
      </p:sp>
    </p:spTree>
    <p:extLst>
      <p:ext uri="{BB962C8B-B14F-4D97-AF65-F5344CB8AC3E}">
        <p14:creationId xmlns:p14="http://schemas.microsoft.com/office/powerpoint/2010/main" val="1222713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D3F77F84-EBF5-4DC2-873D-49BD8B121CCF}" type="slidenum">
              <a:rPr lang="en-US" sz="1300">
                <a:solidFill>
                  <a:prstClr val="black"/>
                </a:solidFill>
                <a:latin typeface="Calibri"/>
                <a:cs typeface="Arial" charset="0"/>
              </a:rPr>
              <a:pPr defTabSz="465887" fontAlgn="base">
                <a:spcBef>
                  <a:spcPct val="0"/>
                </a:spcBef>
                <a:spcAft>
                  <a:spcPct val="0"/>
                </a:spcAft>
                <a:defRPr/>
              </a:pPr>
              <a:t>1</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146500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0812B2-29C4-45EA-A70C-729F3D31640E}" type="slidenum">
              <a:rPr lang="en-US" smtClean="0"/>
              <a:t>‹#›</a:t>
            </a:fld>
            <a:endParaRPr lang="en-US"/>
          </a:p>
        </p:txBody>
      </p:sp>
    </p:spTree>
    <p:extLst>
      <p:ext uri="{BB962C8B-B14F-4D97-AF65-F5344CB8AC3E}">
        <p14:creationId xmlns:p14="http://schemas.microsoft.com/office/powerpoint/2010/main" val="419743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0812B2-29C4-45EA-A70C-729F3D31640E}" type="slidenum">
              <a:rPr lang="en-US" smtClean="0"/>
              <a:t>‹#›</a:t>
            </a:fld>
            <a:endParaRPr lang="en-US"/>
          </a:p>
        </p:txBody>
      </p:sp>
    </p:spTree>
    <p:extLst>
      <p:ext uri="{BB962C8B-B14F-4D97-AF65-F5344CB8AC3E}">
        <p14:creationId xmlns:p14="http://schemas.microsoft.com/office/powerpoint/2010/main" val="3124745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0812B2-29C4-45EA-A70C-729F3D31640E}" type="slidenum">
              <a:rPr lang="en-US" smtClean="0"/>
              <a:t>‹#›</a:t>
            </a:fld>
            <a:endParaRPr lang="en-US"/>
          </a:p>
        </p:txBody>
      </p:sp>
    </p:spTree>
    <p:extLst>
      <p:ext uri="{BB962C8B-B14F-4D97-AF65-F5344CB8AC3E}">
        <p14:creationId xmlns:p14="http://schemas.microsoft.com/office/powerpoint/2010/main" val="3570169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extLst>
      <p:ext uri="{BB962C8B-B14F-4D97-AF65-F5344CB8AC3E}">
        <p14:creationId xmlns:p14="http://schemas.microsoft.com/office/powerpoint/2010/main" val="3356656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387975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extLst>
      <p:ext uri="{BB962C8B-B14F-4D97-AF65-F5344CB8AC3E}">
        <p14:creationId xmlns:p14="http://schemas.microsoft.com/office/powerpoint/2010/main" val="8068469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extLst>
      <p:ext uri="{BB962C8B-B14F-4D97-AF65-F5344CB8AC3E}">
        <p14:creationId xmlns:p14="http://schemas.microsoft.com/office/powerpoint/2010/main" val="23647327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extLst>
      <p:ext uri="{BB962C8B-B14F-4D97-AF65-F5344CB8AC3E}">
        <p14:creationId xmlns:p14="http://schemas.microsoft.com/office/powerpoint/2010/main" val="2018612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23562239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extLst>
      <p:ext uri="{BB962C8B-B14F-4D97-AF65-F5344CB8AC3E}">
        <p14:creationId xmlns:p14="http://schemas.microsoft.com/office/powerpoint/2010/main" val="431972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extLst>
      <p:ext uri="{BB962C8B-B14F-4D97-AF65-F5344CB8AC3E}">
        <p14:creationId xmlns:p14="http://schemas.microsoft.com/office/powerpoint/2010/main" val="3351063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0812B2-29C4-45EA-A70C-729F3D31640E}" type="slidenum">
              <a:rPr lang="en-US" smtClean="0"/>
              <a:t>‹#›</a:t>
            </a:fld>
            <a:endParaRPr lang="en-US"/>
          </a:p>
        </p:txBody>
      </p:sp>
    </p:spTree>
    <p:extLst>
      <p:ext uri="{BB962C8B-B14F-4D97-AF65-F5344CB8AC3E}">
        <p14:creationId xmlns:p14="http://schemas.microsoft.com/office/powerpoint/2010/main" val="25439547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extLst>
      <p:ext uri="{BB962C8B-B14F-4D97-AF65-F5344CB8AC3E}">
        <p14:creationId xmlns:p14="http://schemas.microsoft.com/office/powerpoint/2010/main" val="327548915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0812B2-29C4-45EA-A70C-729F3D31640E}" type="slidenum">
              <a:rPr lang="en-US" smtClean="0"/>
              <a:t>‹#›</a:t>
            </a:fld>
            <a:endParaRPr lang="en-US"/>
          </a:p>
        </p:txBody>
      </p:sp>
    </p:spTree>
    <p:extLst>
      <p:ext uri="{BB962C8B-B14F-4D97-AF65-F5344CB8AC3E}">
        <p14:creationId xmlns:p14="http://schemas.microsoft.com/office/powerpoint/2010/main" val="4049693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0812B2-29C4-45EA-A70C-729F3D31640E}" type="slidenum">
              <a:rPr lang="en-US" smtClean="0"/>
              <a:t>‹#›</a:t>
            </a:fld>
            <a:endParaRPr lang="en-US"/>
          </a:p>
        </p:txBody>
      </p:sp>
    </p:spTree>
    <p:extLst>
      <p:ext uri="{BB962C8B-B14F-4D97-AF65-F5344CB8AC3E}">
        <p14:creationId xmlns:p14="http://schemas.microsoft.com/office/powerpoint/2010/main" val="2422630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0812B2-29C4-45EA-A70C-729F3D31640E}" type="slidenum">
              <a:rPr lang="en-US" smtClean="0"/>
              <a:t>‹#›</a:t>
            </a:fld>
            <a:endParaRPr lang="en-US"/>
          </a:p>
        </p:txBody>
      </p:sp>
    </p:spTree>
    <p:extLst>
      <p:ext uri="{BB962C8B-B14F-4D97-AF65-F5344CB8AC3E}">
        <p14:creationId xmlns:p14="http://schemas.microsoft.com/office/powerpoint/2010/main" val="1403831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0812B2-29C4-45EA-A70C-729F3D31640E}" type="slidenum">
              <a:rPr lang="en-US" smtClean="0"/>
              <a:t>‹#›</a:t>
            </a:fld>
            <a:endParaRPr lang="en-US"/>
          </a:p>
        </p:txBody>
      </p:sp>
    </p:spTree>
    <p:extLst>
      <p:ext uri="{BB962C8B-B14F-4D97-AF65-F5344CB8AC3E}">
        <p14:creationId xmlns:p14="http://schemas.microsoft.com/office/powerpoint/2010/main" val="3200673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0812B2-29C4-45EA-A70C-729F3D31640E}" type="slidenum">
              <a:rPr lang="en-US" smtClean="0"/>
              <a:t>‹#›</a:t>
            </a:fld>
            <a:endParaRPr lang="en-US"/>
          </a:p>
        </p:txBody>
      </p:sp>
    </p:spTree>
    <p:extLst>
      <p:ext uri="{BB962C8B-B14F-4D97-AF65-F5344CB8AC3E}">
        <p14:creationId xmlns:p14="http://schemas.microsoft.com/office/powerpoint/2010/main" val="26374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0812B2-29C4-45EA-A70C-729F3D31640E}" type="slidenum">
              <a:rPr lang="en-US" smtClean="0"/>
              <a:t>‹#›</a:t>
            </a:fld>
            <a:endParaRPr lang="en-US"/>
          </a:p>
        </p:txBody>
      </p:sp>
    </p:spTree>
    <p:extLst>
      <p:ext uri="{BB962C8B-B14F-4D97-AF65-F5344CB8AC3E}">
        <p14:creationId xmlns:p14="http://schemas.microsoft.com/office/powerpoint/2010/main" val="1095345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0812B2-29C4-45EA-A70C-729F3D31640E}" type="slidenum">
              <a:rPr lang="en-US" smtClean="0"/>
              <a:t>‹#›</a:t>
            </a:fld>
            <a:endParaRPr lang="en-US"/>
          </a:p>
        </p:txBody>
      </p:sp>
    </p:spTree>
    <p:extLst>
      <p:ext uri="{BB962C8B-B14F-4D97-AF65-F5344CB8AC3E}">
        <p14:creationId xmlns:p14="http://schemas.microsoft.com/office/powerpoint/2010/main" val="1015677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1.pn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0812B2-29C4-45EA-A70C-729F3D31640E}" type="slidenum">
              <a:rPr lang="en-US" smtClean="0"/>
              <a:t>‹#›</a:t>
            </a:fld>
            <a:endParaRPr lang="en-US"/>
          </a:p>
        </p:txBody>
      </p:sp>
    </p:spTree>
    <p:extLst>
      <p:ext uri="{BB962C8B-B14F-4D97-AF65-F5344CB8AC3E}">
        <p14:creationId xmlns:p14="http://schemas.microsoft.com/office/powerpoint/2010/main" val="42421284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extLst>
      <p:ext uri="{BB962C8B-B14F-4D97-AF65-F5344CB8AC3E}">
        <p14:creationId xmlns:p14="http://schemas.microsoft.com/office/powerpoint/2010/main" val="425231499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sldNum="0"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7" y="3555667"/>
            <a:ext cx="4611687" cy="803275"/>
          </a:xfrm>
        </p:spPr>
        <p:txBody>
          <a:bodyPr rtlCol="0">
            <a:normAutofit fontScale="90000"/>
          </a:bodyPr>
          <a:lstStyle/>
          <a:p>
            <a:pPr eaLnBrk="1" fontAlgn="auto" hangingPunct="1">
              <a:spcAft>
                <a:spcPts val="0"/>
              </a:spcAft>
              <a:defRPr/>
            </a:pPr>
            <a:r>
              <a:rPr sz="3300" dirty="0"/>
              <a:t/>
            </a:r>
            <a:br>
              <a:rPr sz="3300" dirty="0"/>
            </a:br>
            <a:r>
              <a:rPr sz="3300" dirty="0"/>
              <a:t>Module II</a:t>
            </a:r>
            <a:br>
              <a:rPr sz="3300" dirty="0"/>
            </a:br>
            <a:r>
              <a:rPr sz="3300" dirty="0"/>
              <a:t>Cyber Governance</a:t>
            </a:r>
            <a:endParaRPr dirty="0"/>
          </a:p>
        </p:txBody>
      </p:sp>
      <p:sp>
        <p:nvSpPr>
          <p:cNvPr id="12290" name="Subtitle 2"/>
          <p:cNvSpPr>
            <a:spLocks noGrp="1"/>
          </p:cNvSpPr>
          <p:nvPr>
            <p:ph type="body" sz="quarter" idx="13"/>
          </p:nvPr>
        </p:nvSpPr>
        <p:spPr>
          <a:xfrm>
            <a:off x="2630487" y="4999038"/>
            <a:ext cx="4960483" cy="277812"/>
          </a:xfrm>
        </p:spPr>
        <p:txBody>
          <a:bodyPr/>
          <a:lstStyle/>
          <a:p>
            <a:pPr eaLnBrk="1" hangingPunct="1"/>
            <a:r>
              <a:rPr lang="en-US" sz="2000" b="1" dirty="0">
                <a:solidFill>
                  <a:srgbClr val="2F5597"/>
                </a:solidFill>
              </a:rPr>
              <a:t>Lesson 6:  Congress and the President</a:t>
            </a:r>
          </a:p>
        </p:txBody>
      </p:sp>
      <p:sp>
        <p:nvSpPr>
          <p:cNvPr id="5" name="TextBox 4">
            <a:extLst>
              <a:ext uri="{FF2B5EF4-FFF2-40B4-BE49-F238E27FC236}">
                <a16:creationId xmlns:a16="http://schemas.microsoft.com/office/drawing/2014/main" xmlns="" id="{FAEFA557-4751-4870-A55F-25A1F63CCF51}"/>
              </a:ext>
            </a:extLst>
          </p:cNvPr>
          <p:cNvSpPr txBox="1"/>
          <p:nvPr/>
        </p:nvSpPr>
        <p:spPr>
          <a:xfrm>
            <a:off x="2236763" y="5580503"/>
            <a:ext cx="5373858" cy="769441"/>
          </a:xfrm>
          <a:prstGeom prst="rect">
            <a:avLst/>
          </a:prstGeom>
          <a:noFill/>
          <a:ln>
            <a:solidFill>
              <a:schemeClr val="accent5">
                <a:lumMod val="75000"/>
              </a:schemeClr>
            </a:solidFill>
          </a:ln>
        </p:spPr>
        <p:txBody>
          <a:bodyPr wrap="square" rtlCol="0">
            <a:spAutoFit/>
          </a:bodyPr>
          <a:lstStyle/>
          <a:p>
            <a:r>
              <a:rPr lang="en-US" sz="1100" dirty="0"/>
              <a:t>Lesson Author: James W. Houck, Vice Admiral, Judge Advocate General's Corps, U.S. Navy (Ret.) and Distinguished Scholar in Residence, Penn State Law. The author wishes to thank Penn State Law students Lucas Breaux, Charles Deibel, and Thorsten </a:t>
            </a:r>
            <a:r>
              <a:rPr lang="en-US" sz="1100" dirty="0" err="1"/>
              <a:t>Swider</a:t>
            </a:r>
            <a:r>
              <a:rPr lang="en-US" sz="1100" dirty="0"/>
              <a:t> for their assistance with this Lesson.</a:t>
            </a:r>
            <a:endParaRPr lang="en-US" sz="1200" dirty="0">
              <a:latin typeface="+mn-lt"/>
            </a:endParaRPr>
          </a:p>
        </p:txBody>
      </p:sp>
    </p:spTree>
    <p:extLst>
      <p:ext uri="{BB962C8B-B14F-4D97-AF65-F5344CB8AC3E}">
        <p14:creationId xmlns:p14="http://schemas.microsoft.com/office/powerpoint/2010/main" val="1684899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The Congress</a:t>
            </a:r>
            <a:br>
              <a:rPr lang="en-US" dirty="0"/>
            </a:br>
            <a:r>
              <a:rPr lang="en-US" dirty="0"/>
              <a:t>The Lawmaking Process (cont.)</a:t>
            </a:r>
          </a:p>
        </p:txBody>
      </p:sp>
      <p:sp>
        <p:nvSpPr>
          <p:cNvPr id="5" name="Content Placeholder 4"/>
          <p:cNvSpPr>
            <a:spLocks noGrp="1"/>
          </p:cNvSpPr>
          <p:nvPr>
            <p:ph idx="1"/>
          </p:nvPr>
        </p:nvSpPr>
        <p:spPr>
          <a:xfrm>
            <a:off x="628650" y="1690689"/>
            <a:ext cx="8309610" cy="4351338"/>
          </a:xfrm>
        </p:spPr>
        <p:txBody>
          <a:bodyPr/>
          <a:lstStyle/>
          <a:p>
            <a:pPr marL="0" indent="0">
              <a:buNone/>
            </a:pPr>
            <a:r>
              <a:rPr lang="en-US" dirty="0"/>
              <a:t>Cybersecurity caucuses</a:t>
            </a:r>
          </a:p>
          <a:p>
            <a:pPr marL="342900" lvl="1" indent="0">
              <a:buNone/>
            </a:pPr>
            <a:r>
              <a:rPr lang="en-US" dirty="0"/>
              <a:t>The fact that so many committees in each house may claim jurisdiction over cyber issues creates potential for confusion and </a:t>
            </a:r>
            <a:r>
              <a:rPr lang="en-US" dirty="0" err="1"/>
              <a:t>paralyis</a:t>
            </a:r>
            <a:r>
              <a:rPr lang="en-US" dirty="0"/>
              <a:t>. To promote cooperation and coordination among committees, both the Senate and House have created cybersecurity caucuses.  A caucus is an informal group formed around a particular area of interest – in this case, cybersecurity.  </a:t>
            </a:r>
          </a:p>
          <a:p>
            <a:pPr marL="0" indent="0">
              <a:spcBef>
                <a:spcPts val="600"/>
              </a:spcBef>
              <a:buNone/>
            </a:pPr>
            <a:r>
              <a:rPr lang="en-US" dirty="0"/>
              <a:t>Presentment to the president</a:t>
            </a:r>
          </a:p>
          <a:p>
            <a:pPr marL="342900" lvl="1" indent="0">
              <a:buNone/>
            </a:pPr>
            <a:r>
              <a:rPr lang="en-US" dirty="0"/>
              <a:t>Upon passage by both houses of Congress, a bill is “presented” to the President, who has the option of signing the bill, in which case it becomes law; returning the bill with “objections” to the chamber from which it originated; or doing nothing. If the president has not signed the bill after 10 days, it becomes law without his signature.  However, if Congress adjourns during the 10-day period, the bill does not become law, and the President has exercised a “pocket veto.” </a:t>
            </a:r>
          </a:p>
          <a:p>
            <a:pPr marL="0" indent="0">
              <a:spcBef>
                <a:spcPts val="600"/>
              </a:spcBef>
              <a:buNone/>
            </a:pPr>
            <a:r>
              <a:rPr lang="en-US" dirty="0"/>
              <a:t>Return and reconsideration by Congress</a:t>
            </a:r>
          </a:p>
          <a:p>
            <a:pPr marL="342900" lvl="1" indent="0">
              <a:buNone/>
            </a:pPr>
            <a:r>
              <a:rPr lang="en-US" dirty="0"/>
              <a:t>If the President returns a bill with objections (i.e., a veto), Congress may reconsider the bill.  If each house passes the bill by a two-thirds margin, the bill becomes law over the President’s objections.</a:t>
            </a:r>
          </a:p>
          <a:p>
            <a:pPr marL="0" indent="0">
              <a:buNone/>
            </a:pPr>
            <a:endParaRPr lang="en-US" dirty="0"/>
          </a:p>
        </p:txBody>
      </p:sp>
    </p:spTree>
    <p:extLst>
      <p:ext uri="{BB962C8B-B14F-4D97-AF65-F5344CB8AC3E}">
        <p14:creationId xmlns:p14="http://schemas.microsoft.com/office/powerpoint/2010/main" val="447953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032024" cy="1325563"/>
          </a:xfrm>
        </p:spPr>
        <p:txBody>
          <a:bodyPr/>
          <a:lstStyle/>
          <a:p>
            <a:r>
              <a:rPr lang="en-US" dirty="0"/>
              <a:t>2. The President</a:t>
            </a:r>
          </a:p>
        </p:txBody>
      </p:sp>
      <p:sp>
        <p:nvSpPr>
          <p:cNvPr id="3" name="Content Placeholder 2"/>
          <p:cNvSpPr>
            <a:spLocks noGrp="1"/>
          </p:cNvSpPr>
          <p:nvPr>
            <p:ph idx="1"/>
          </p:nvPr>
        </p:nvSpPr>
        <p:spPr>
          <a:xfrm>
            <a:off x="628650" y="1690689"/>
            <a:ext cx="7886700" cy="4351338"/>
          </a:xfrm>
        </p:spPr>
        <p:txBody>
          <a:bodyPr/>
          <a:lstStyle/>
          <a:p>
            <a:pPr marL="0" indent="0">
              <a:buNone/>
            </a:pPr>
            <a:r>
              <a:rPr lang="en-US" dirty="0"/>
              <a:t>The Constitution gives the President authority to serve as chief executive, command the armed forces, and conduct important elements of the nation’s foreign affairs.</a:t>
            </a:r>
            <a:r>
              <a:rPr lang="en-US" baseline="30000" dirty="0"/>
              <a:t>5</a:t>
            </a:r>
            <a:r>
              <a:rPr lang="en-US" dirty="0"/>
              <a:t>  The Constitution’s text in these areas may sometimes be interpreted in multiple ways.  As a result, a complete understanding of the President’s authorities requires familiarity, not only with the Constitution’s text, but also with federal statutes, Supreme Court and other federal court cases, and established patterns of government practice.  </a:t>
            </a:r>
          </a:p>
          <a:p>
            <a:pPr marL="0" indent="0">
              <a:buNone/>
            </a:pPr>
            <a:r>
              <a:rPr lang="en-US" dirty="0"/>
              <a:t>Even with this extensive body of law and practice, policymakers and scholars continue to disagree on the limits of Presidential power.  This lesson examines the Constitutional sources of the President’s primary powers as an introduction to the President’s role in making national cyber policy and conducting cyber operations.  </a:t>
            </a:r>
            <a:endParaRPr lang="en-US" sz="1000" dirty="0"/>
          </a:p>
          <a:p>
            <a:pPr marL="0" indent="0">
              <a:buNone/>
            </a:pPr>
            <a:endParaRPr lang="en-US" sz="1000" dirty="0"/>
          </a:p>
          <a:p>
            <a:pPr marL="0" indent="0">
              <a:buNone/>
            </a:pPr>
            <a:endParaRPr lang="en-US" sz="1000" dirty="0"/>
          </a:p>
          <a:p>
            <a:pPr marL="0" indent="0">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5. U.S. C</a:t>
            </a:r>
            <a:r>
              <a:rPr lang="en-US" sz="1000" cap="small" dirty="0"/>
              <a:t>onst. </a:t>
            </a:r>
            <a:r>
              <a:rPr lang="en-US" sz="1000" dirty="0"/>
              <a:t>art. 2.</a:t>
            </a:r>
            <a:endParaRPr lang="en-US" dirty="0"/>
          </a:p>
          <a:p>
            <a:pPr marL="0" indent="0">
              <a:buNone/>
            </a:pPr>
            <a:endParaRPr lang="en-US" dirty="0"/>
          </a:p>
          <a:p>
            <a:pPr marL="342900" lvl="1" indent="0">
              <a:buNone/>
            </a:pPr>
            <a:endParaRPr lang="en-US" dirty="0"/>
          </a:p>
        </p:txBody>
      </p:sp>
    </p:spTree>
    <p:extLst>
      <p:ext uri="{BB962C8B-B14F-4D97-AF65-F5344CB8AC3E}">
        <p14:creationId xmlns:p14="http://schemas.microsoft.com/office/powerpoint/2010/main" val="88736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The President</a:t>
            </a:r>
            <a:br>
              <a:rPr lang="en-US" dirty="0"/>
            </a:br>
            <a:r>
              <a:rPr lang="en-US" dirty="0"/>
              <a:t>The Executive Power</a:t>
            </a:r>
          </a:p>
        </p:txBody>
      </p:sp>
      <p:sp>
        <p:nvSpPr>
          <p:cNvPr id="3" name="Content Placeholder 2"/>
          <p:cNvSpPr>
            <a:spLocks noGrp="1"/>
          </p:cNvSpPr>
          <p:nvPr>
            <p:ph idx="1"/>
          </p:nvPr>
        </p:nvSpPr>
        <p:spPr>
          <a:xfrm>
            <a:off x="628649" y="1690689"/>
            <a:ext cx="8017409" cy="4351338"/>
          </a:xfrm>
        </p:spPr>
        <p:txBody>
          <a:bodyPr/>
          <a:lstStyle/>
          <a:p>
            <a:pPr marL="0" indent="0">
              <a:buNone/>
            </a:pPr>
            <a:r>
              <a:rPr lang="en-US" dirty="0"/>
              <a:t>Article II of the Constitution provides that the “executive power shall be vested in a President of the United States of America,” and that the President “shall take care that the laws be faithfully executed.”  The Founders clearly intended that the President implement and enforce laws passed by Congress.  However, over 200-plus years, Presidents have often interpreted this mandate broadly, sometimes bringing the President into direct conflict with Congress.  The precise scope of Presidential power will continue to be debated extensively. </a:t>
            </a:r>
          </a:p>
          <a:p>
            <a:pPr marL="0" indent="0">
              <a:spcBef>
                <a:spcPts val="600"/>
              </a:spcBef>
              <a:buNone/>
            </a:pPr>
            <a:r>
              <a:rPr lang="en-US" dirty="0"/>
              <a:t>The Constitution includes additional authorizations closely related to the executive power, including the power to:  </a:t>
            </a:r>
          </a:p>
          <a:p>
            <a:pPr lvl="1"/>
            <a:r>
              <a:rPr lang="en-US" dirty="0"/>
              <a:t>Nominate, and with the advice and consent of the Senate, appoint, all officers of the United States</a:t>
            </a:r>
          </a:p>
          <a:p>
            <a:pPr lvl="1"/>
            <a:r>
              <a:rPr lang="en-US" dirty="0"/>
              <a:t>Recommend to Congress measures deemed “necessary and expedient”</a:t>
            </a:r>
          </a:p>
          <a:p>
            <a:pPr lvl="1"/>
            <a:r>
              <a:rPr lang="en-US" dirty="0"/>
              <a:t>Commission all officers of the United States.</a:t>
            </a:r>
          </a:p>
          <a:p>
            <a:pPr marL="342900" lvl="1" indent="0">
              <a:buNone/>
            </a:pPr>
            <a:endParaRPr lang="en-US" dirty="0"/>
          </a:p>
          <a:p>
            <a:pPr lvl="1"/>
            <a:endParaRPr lang="en-US" dirty="0"/>
          </a:p>
          <a:p>
            <a:pPr lvl="1"/>
            <a:endParaRPr lang="en-US" dirty="0"/>
          </a:p>
        </p:txBody>
      </p:sp>
    </p:spTree>
    <p:extLst>
      <p:ext uri="{BB962C8B-B14F-4D97-AF65-F5344CB8AC3E}">
        <p14:creationId xmlns:p14="http://schemas.microsoft.com/office/powerpoint/2010/main" val="3812971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097339" cy="1325563"/>
          </a:xfrm>
        </p:spPr>
        <p:txBody>
          <a:bodyPr/>
          <a:lstStyle/>
          <a:p>
            <a:r>
              <a:rPr lang="en-US" dirty="0"/>
              <a:t>2. The President</a:t>
            </a:r>
            <a:br>
              <a:rPr lang="en-US" dirty="0"/>
            </a:br>
            <a:r>
              <a:rPr lang="en-US" dirty="0"/>
              <a:t>The Commander in Chief Power</a:t>
            </a:r>
            <a:endParaRPr lang="en-US" sz="2000" dirty="0"/>
          </a:p>
        </p:txBody>
      </p:sp>
      <p:sp>
        <p:nvSpPr>
          <p:cNvPr id="3" name="Content Placeholder 2"/>
          <p:cNvSpPr>
            <a:spLocks noGrp="1"/>
          </p:cNvSpPr>
          <p:nvPr>
            <p:ph idx="1"/>
          </p:nvPr>
        </p:nvSpPr>
        <p:spPr>
          <a:xfrm>
            <a:off x="628649" y="1690689"/>
            <a:ext cx="8008455" cy="4351338"/>
          </a:xfrm>
        </p:spPr>
        <p:txBody>
          <a:bodyPr/>
          <a:lstStyle/>
          <a:p>
            <a:pPr marL="0" indent="0">
              <a:buNone/>
            </a:pPr>
            <a:r>
              <a:rPr lang="en-US" dirty="0"/>
              <a:t>In addition, the Constitution gives the President power in two areas especially relevant to cyber operations:  commander in chief of the armed forces and authority to conduct foreign affairs.  </a:t>
            </a:r>
          </a:p>
          <a:p>
            <a:pPr marL="0" indent="0">
              <a:buNone/>
            </a:pPr>
            <a:r>
              <a:rPr lang="en-US" dirty="0"/>
              <a:t>Article II, Section 2 of the Constitution, known as the “Commander in Chief clause,” states simply that "[t]he President shall be Commander in Chief of the Army and Navy of the United States, and of the Militia of the several States, when called into the actual Service of the United States."</a:t>
            </a:r>
          </a:p>
          <a:p>
            <a:pPr lvl="1"/>
            <a:r>
              <a:rPr lang="en-US" dirty="0"/>
              <a:t>Presidents have repeatedly asserted that the commander in chief power, when read in conjunction with other Constitutional grants of authority, gives the President the power to decide, short of declaring war, when and where U.S. military forces will be deployed and be ordered to engage in hostilities.</a:t>
            </a:r>
          </a:p>
          <a:p>
            <a:pPr lvl="1"/>
            <a:r>
              <a:rPr lang="en-US" dirty="0"/>
              <a:t>A different interpretation is that the Constitutional language is designed only to ensure that an elected, civilian leader retains control of the daily supervision of the military’s duties.  Under this interpretation, the President is free to exercise the powers of commander in chief only as authorized by Congress pursuant to lawful delegations of Congressional authority.</a:t>
            </a:r>
          </a:p>
          <a:p>
            <a:pPr marL="342900" lvl="1" indent="0">
              <a:buNone/>
            </a:pPr>
            <a:endParaRPr lang="en-US" dirty="0"/>
          </a:p>
          <a:p>
            <a:pPr marL="342900" lvl="1" indent="0">
              <a:buNone/>
            </a:pPr>
            <a:endParaRPr lang="en-US" dirty="0"/>
          </a:p>
        </p:txBody>
      </p:sp>
    </p:spTree>
    <p:extLst>
      <p:ext uri="{BB962C8B-B14F-4D97-AF65-F5344CB8AC3E}">
        <p14:creationId xmlns:p14="http://schemas.microsoft.com/office/powerpoint/2010/main" val="4207612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0689"/>
            <a:ext cx="8181975" cy="4351338"/>
          </a:xfrm>
        </p:spPr>
        <p:txBody>
          <a:bodyPr/>
          <a:lstStyle/>
          <a:p>
            <a:pPr marL="0" indent="0">
              <a:buNone/>
            </a:pPr>
            <a:r>
              <a:rPr lang="en-US" dirty="0"/>
              <a:t>The Constitution also provides that the President</a:t>
            </a:r>
          </a:p>
          <a:p>
            <a:pPr lvl="1"/>
            <a:r>
              <a:rPr lang="en-US" dirty="0"/>
              <a:t>“[S]hall have power, by and with the advice and consent of the Senate, to make treaties, provided two thirds of the Senators present concur”  </a:t>
            </a:r>
          </a:p>
          <a:p>
            <a:pPr lvl="1"/>
            <a:r>
              <a:rPr lang="en-US" dirty="0"/>
              <a:t>“[S]hall nominate, and by and with the advice and consent of the Senate, shall appoint ambassadors, other public ministers and consuls”  </a:t>
            </a:r>
          </a:p>
          <a:p>
            <a:pPr lvl="1"/>
            <a:r>
              <a:rPr lang="en-US" dirty="0"/>
              <a:t>“[Shall] receive ambassadors and other public ministers.”</a:t>
            </a:r>
          </a:p>
          <a:p>
            <a:pPr marL="0" indent="0">
              <a:buNone/>
            </a:pPr>
            <a:r>
              <a:rPr lang="en-US" dirty="0"/>
              <a:t>The power to negotiate and enter into treaties, as well as the power to decide who represents the U.S. in foreign capitals and to recognize other nations’ representatives, gives the President enormous ability to shape U.S. foreign relations.  Collectively, these powers are the foundation of the President’s “foreign affairs power,” which is magnified by the fact that a single executive, supported by a large bureaucracy, is able to conduct foreign policy in a centralized way that 535 individual members of Congress cannot.</a:t>
            </a:r>
          </a:p>
        </p:txBody>
      </p:sp>
      <p:sp>
        <p:nvSpPr>
          <p:cNvPr id="5" name="Title 1"/>
          <p:cNvSpPr>
            <a:spLocks noGrp="1"/>
          </p:cNvSpPr>
          <p:nvPr>
            <p:ph type="title"/>
          </p:nvPr>
        </p:nvSpPr>
        <p:spPr/>
        <p:txBody>
          <a:bodyPr/>
          <a:lstStyle/>
          <a:p>
            <a:r>
              <a:rPr lang="en-US" dirty="0"/>
              <a:t>2. The President</a:t>
            </a:r>
            <a:br>
              <a:rPr lang="en-US" dirty="0"/>
            </a:br>
            <a:r>
              <a:rPr lang="en-US" dirty="0"/>
              <a:t>The Foreign Affairs Power</a:t>
            </a:r>
            <a:endParaRPr lang="en-US" sz="2000" dirty="0"/>
          </a:p>
        </p:txBody>
      </p:sp>
    </p:spTree>
    <p:extLst>
      <p:ext uri="{BB962C8B-B14F-4D97-AF65-F5344CB8AC3E}">
        <p14:creationId xmlns:p14="http://schemas.microsoft.com/office/powerpoint/2010/main" val="3485411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0689"/>
            <a:ext cx="8266872" cy="4351338"/>
          </a:xfrm>
        </p:spPr>
        <p:txBody>
          <a:bodyPr/>
          <a:lstStyle/>
          <a:p>
            <a:pPr marL="0" indent="0">
              <a:buNone/>
            </a:pPr>
            <a:r>
              <a:rPr lang="en-US" dirty="0"/>
              <a:t>As described in the historic Supreme Court case of </a:t>
            </a:r>
            <a:r>
              <a:rPr lang="en-US" i="1" dirty="0"/>
              <a:t>U.S v. Curtiss-Wright </a:t>
            </a:r>
            <a:r>
              <a:rPr lang="en-US" dirty="0"/>
              <a:t>(1936), the President has the:</a:t>
            </a:r>
          </a:p>
          <a:p>
            <a:pPr marL="342900" lvl="1" indent="0">
              <a:buNone/>
            </a:pPr>
            <a:r>
              <a:rPr lang="en-US" dirty="0"/>
              <a:t>Plenary and exclusive power . . . as the sole organ of the federal government in the field of international relations.  In this vast external realm, with its important, complicated, delicate and manifold problems, the President alone has the power to speak or listen as a representative of the nation. [H]e, not Congress, has the better opportunity of knowing the conditions which prevail in foreign countries . . . .  He has his confidential sources of information. He has his agents in the form of diplomatic, consular and other officials.</a:t>
            </a:r>
            <a:r>
              <a:rPr lang="en-US" baseline="30000" dirty="0"/>
              <a:t>6</a:t>
            </a:r>
            <a:r>
              <a:rPr lang="en-US" dirty="0"/>
              <a:t>  </a:t>
            </a:r>
          </a:p>
          <a:p>
            <a:pPr marL="0" indent="0">
              <a:buNone/>
            </a:pPr>
            <a:r>
              <a:rPr lang="en-US" dirty="0"/>
              <a:t>Constitutional scholars note that the language above was not essential to the holding in the </a:t>
            </a:r>
            <a:r>
              <a:rPr lang="en-US" i="1" dirty="0"/>
              <a:t>Curtiss-Wright</a:t>
            </a:r>
            <a:r>
              <a:rPr lang="en-US" dirty="0"/>
              <a:t> case and overstates the extent of the President’s exclusive power in foreign affairs.  Nonetheless, Presidents from both parties have consistently cited </a:t>
            </a:r>
            <a:r>
              <a:rPr lang="en-US" i="1" dirty="0"/>
              <a:t>Curtiss-Wright</a:t>
            </a:r>
            <a:r>
              <a:rPr lang="en-US" dirty="0"/>
              <a:t> through the years as authority for unilateral Presidential action in the realm of foreign affairs.</a:t>
            </a:r>
            <a:endParaRPr lang="en-US" sz="1000" dirty="0"/>
          </a:p>
          <a:p>
            <a:pPr marL="0" indent="0">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6. U.S. v. Curtiss-Wright, 299 U.S. 304, 320 (1936).</a:t>
            </a:r>
            <a:endParaRPr lang="en-US" dirty="0"/>
          </a:p>
          <a:p>
            <a:pPr marL="0" indent="0">
              <a:buNone/>
            </a:pPr>
            <a:endParaRPr lang="en-US" dirty="0"/>
          </a:p>
        </p:txBody>
      </p:sp>
      <p:sp>
        <p:nvSpPr>
          <p:cNvPr id="6" name="Title 1"/>
          <p:cNvSpPr>
            <a:spLocks noGrp="1"/>
          </p:cNvSpPr>
          <p:nvPr>
            <p:ph type="title"/>
          </p:nvPr>
        </p:nvSpPr>
        <p:spPr>
          <a:xfrm>
            <a:off x="628650" y="365126"/>
            <a:ext cx="7886700" cy="1325563"/>
          </a:xfrm>
        </p:spPr>
        <p:txBody>
          <a:bodyPr/>
          <a:lstStyle/>
          <a:p>
            <a:r>
              <a:rPr lang="en-US" dirty="0"/>
              <a:t>2. The President</a:t>
            </a:r>
            <a:br>
              <a:rPr lang="en-US" dirty="0"/>
            </a:br>
            <a:r>
              <a:rPr lang="en-US" dirty="0"/>
              <a:t>The Foreign Affairs Power (cont.)</a:t>
            </a:r>
            <a:endParaRPr lang="en-US" sz="2000" dirty="0"/>
          </a:p>
        </p:txBody>
      </p:sp>
    </p:spTree>
    <p:extLst>
      <p:ext uri="{BB962C8B-B14F-4D97-AF65-F5344CB8AC3E}">
        <p14:creationId xmlns:p14="http://schemas.microsoft.com/office/powerpoint/2010/main" val="2657648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True/False</a:t>
            </a:r>
          </a:p>
        </p:txBody>
      </p:sp>
      <p:sp>
        <p:nvSpPr>
          <p:cNvPr id="3" name="Content Placeholder 2"/>
          <p:cNvSpPr>
            <a:spLocks noGrp="1"/>
          </p:cNvSpPr>
          <p:nvPr>
            <p:ph idx="1"/>
          </p:nvPr>
        </p:nvSpPr>
        <p:spPr>
          <a:xfrm>
            <a:off x="628650" y="1690689"/>
            <a:ext cx="7886700" cy="4503738"/>
          </a:xfrm>
        </p:spPr>
        <p:txBody>
          <a:bodyPr/>
          <a:lstStyle/>
          <a:p>
            <a:pPr marL="800100" lvl="1" indent="-457200">
              <a:buFont typeface="+mj-lt"/>
              <a:buAutoNum type="arabicPeriod"/>
            </a:pPr>
            <a:r>
              <a:rPr lang="en-US" dirty="0"/>
              <a:t>The President is the sole authority for making foreign policy and commanding military operations in the U.S. government.</a:t>
            </a:r>
          </a:p>
          <a:p>
            <a:pPr marL="800100" lvl="1" indent="-457200">
              <a:buFont typeface="+mj-lt"/>
              <a:buAutoNum type="arabicPeriod"/>
            </a:pPr>
            <a:r>
              <a:rPr lang="en-US" dirty="0"/>
              <a:t>The Senate and House Cybersecurity Caucuses have primary responsibility for originating cyber legislation in each house of Congress.</a:t>
            </a:r>
          </a:p>
          <a:p>
            <a:pPr marL="800100" lvl="1" indent="-457200">
              <a:buFont typeface="+mj-lt"/>
              <a:buAutoNum type="arabicPeriod"/>
            </a:pPr>
            <a:r>
              <a:rPr lang="en-US" dirty="0"/>
              <a:t>A pocket veto occurs when Congress adjourns during the 10-day period within which the President is authorized to consider a bill.</a:t>
            </a:r>
          </a:p>
          <a:p>
            <a:pPr marL="800100" lvl="1" indent="-457200">
              <a:buFont typeface="+mj-lt"/>
              <a:buAutoNum type="arabicPeriod"/>
            </a:pPr>
            <a:r>
              <a:rPr lang="en-US" dirty="0"/>
              <a:t>Once Congress authorizes funds for a project, it is unconstitutional for Congress to withdraw funding if the President declares the funds necessary pursuant to the executive power.</a:t>
            </a:r>
          </a:p>
          <a:p>
            <a:pPr marL="800100" lvl="1" indent="-457200">
              <a:buFont typeface="+mj-lt"/>
              <a:buAutoNum type="arabicPeriod"/>
            </a:pPr>
            <a:r>
              <a:rPr lang="en-US" dirty="0"/>
              <a:t>If the President vetoes proposed legislation, the House of Representatives can override the veto by a two-thirds majority vote.</a:t>
            </a:r>
          </a:p>
          <a:p>
            <a:pPr marL="1371600" lvl="3" indent="-342900">
              <a:buFont typeface="+mj-lt"/>
              <a:buAutoNum type="arabicPeriod"/>
            </a:pPr>
            <a:endParaRPr lang="en-US" dirty="0"/>
          </a:p>
        </p:txBody>
      </p:sp>
    </p:spTree>
    <p:extLst>
      <p:ext uri="{BB962C8B-B14F-4D97-AF65-F5344CB8AC3E}">
        <p14:creationId xmlns:p14="http://schemas.microsoft.com/office/powerpoint/2010/main" val="568384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A31DCD-9503-43BF-A7B7-8E32F5E5E006}"/>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1194D42B-B0F4-4567-9A8A-DF747757B7E2}"/>
              </a:ext>
            </a:extLst>
          </p:cNvPr>
          <p:cNvSpPr>
            <a:spLocks noGrp="1"/>
          </p:cNvSpPr>
          <p:nvPr>
            <p:ph idx="1"/>
          </p:nvPr>
        </p:nvSpPr>
        <p:spPr/>
        <p:txBody>
          <a:bodyPr/>
          <a:lstStyle/>
          <a:p>
            <a:pPr marL="342900" indent="-342900">
              <a:buFont typeface="+mj-lt"/>
              <a:buAutoNum type="arabicPeriod"/>
            </a:pPr>
            <a:r>
              <a:rPr lang="en-US" dirty="0"/>
              <a:t>False.  Congress has important authorities as well.</a:t>
            </a:r>
          </a:p>
          <a:p>
            <a:pPr marL="342900" indent="-342900">
              <a:buFont typeface="+mj-lt"/>
              <a:buAutoNum type="arabicPeriod"/>
            </a:pPr>
            <a:r>
              <a:rPr lang="en-US" dirty="0"/>
              <a:t>False.  No committee or caucus has sole authority in this regard.</a:t>
            </a:r>
          </a:p>
          <a:p>
            <a:pPr marL="342900" indent="-342900">
              <a:buFont typeface="+mj-lt"/>
              <a:buAutoNum type="arabicPeriod"/>
            </a:pPr>
            <a:r>
              <a:rPr lang="en-US" dirty="0"/>
              <a:t>True.  However, if Congress does not adjourn the bill becomes law.</a:t>
            </a:r>
          </a:p>
          <a:p>
            <a:pPr marL="342900" indent="-342900">
              <a:buFont typeface="+mj-lt"/>
              <a:buAutoNum type="arabicPeriod"/>
            </a:pPr>
            <a:r>
              <a:rPr lang="en-US" dirty="0"/>
              <a:t>False.  Congress may terminate funding at any time, except in the rare circumstance where Congress terminates funding for a Constitutionally-assigned function of the President.</a:t>
            </a:r>
          </a:p>
          <a:p>
            <a:pPr marL="342900" indent="-342900">
              <a:buFont typeface="+mj-lt"/>
              <a:buAutoNum type="arabicPeriod"/>
            </a:pPr>
            <a:r>
              <a:rPr lang="en-US" dirty="0"/>
              <a:t>False.  Both the House and Senate must pass a two-thirds vote.</a:t>
            </a:r>
          </a:p>
          <a:p>
            <a:endParaRPr lang="en-US" dirty="0"/>
          </a:p>
        </p:txBody>
      </p:sp>
    </p:spTree>
    <p:extLst>
      <p:ext uri="{BB962C8B-B14F-4D97-AF65-F5344CB8AC3E}">
        <p14:creationId xmlns:p14="http://schemas.microsoft.com/office/powerpoint/2010/main" val="3990150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Multiple Choice</a:t>
            </a:r>
          </a:p>
        </p:txBody>
      </p:sp>
      <p:sp>
        <p:nvSpPr>
          <p:cNvPr id="3" name="Content Placeholder 2"/>
          <p:cNvSpPr>
            <a:spLocks noGrp="1"/>
          </p:cNvSpPr>
          <p:nvPr>
            <p:ph idx="1"/>
          </p:nvPr>
        </p:nvSpPr>
        <p:spPr>
          <a:xfrm>
            <a:off x="422910" y="1370649"/>
            <a:ext cx="8515350" cy="4351338"/>
          </a:xfrm>
        </p:spPr>
        <p:txBody>
          <a:bodyPr/>
          <a:lstStyle/>
          <a:p>
            <a:pPr marL="457200" indent="-457200">
              <a:buFont typeface="+mj-lt"/>
              <a:buAutoNum type="arabicPeriod"/>
            </a:pPr>
            <a:r>
              <a:rPr lang="en-US" dirty="0"/>
              <a:t>The Constitution provides that the President</a:t>
            </a:r>
          </a:p>
          <a:p>
            <a:pPr marL="685800" lvl="1" indent="-342900">
              <a:buFont typeface="+mj-lt"/>
              <a:buAutoNum type="alphaUcPeriod"/>
            </a:pPr>
            <a:r>
              <a:rPr lang="en-US" dirty="0"/>
              <a:t>Shall have power, by and with the advice and consent of Congress, to make treaties  </a:t>
            </a:r>
          </a:p>
          <a:p>
            <a:pPr marL="685800" lvl="1" indent="-342900">
              <a:buFont typeface="+mj-lt"/>
              <a:buAutoNum type="alphaUcPeriod"/>
            </a:pPr>
            <a:r>
              <a:rPr lang="en-US" dirty="0"/>
              <a:t>Shall unilaterally appoint ambassadors and other public ministers  </a:t>
            </a:r>
          </a:p>
          <a:p>
            <a:pPr marL="685800" lvl="1" indent="-342900">
              <a:buFont typeface="+mj-lt"/>
              <a:buAutoNum type="alphaUcPeriod"/>
            </a:pPr>
            <a:r>
              <a:rPr lang="en-US" dirty="0"/>
              <a:t>Shall receive ambassadors and other public ministers</a:t>
            </a:r>
          </a:p>
          <a:p>
            <a:pPr marL="685800" lvl="1" indent="-342900">
              <a:buFont typeface="+mj-lt"/>
              <a:buAutoNum type="alphaUcPeriod"/>
            </a:pPr>
            <a:r>
              <a:rPr lang="en-US" dirty="0"/>
              <a:t>Shall consult with Congress on diplomatic affairs important to the public trust</a:t>
            </a:r>
          </a:p>
          <a:p>
            <a:pPr marL="685800" lvl="1" indent="-342900">
              <a:buFont typeface="+mj-lt"/>
              <a:buAutoNum type="alphaUcPeriod"/>
            </a:pPr>
            <a:r>
              <a:rPr lang="en-US" dirty="0"/>
              <a:t>A and C</a:t>
            </a:r>
          </a:p>
          <a:p>
            <a:pPr marL="457200" indent="-457200">
              <a:buFont typeface="+mj-lt"/>
              <a:buAutoNum type="arabicPeriod"/>
            </a:pPr>
            <a:r>
              <a:rPr lang="en-US" dirty="0"/>
              <a:t>Before a bill becomes law it must</a:t>
            </a:r>
          </a:p>
          <a:p>
            <a:pPr marL="800100" lvl="1" indent="-457200">
              <a:buFont typeface="+mj-lt"/>
              <a:buAutoNum type="alphaUcPeriod"/>
            </a:pPr>
            <a:r>
              <a:rPr lang="en-US" dirty="0"/>
              <a:t>Be approved by a Committee of Conference</a:t>
            </a:r>
          </a:p>
          <a:p>
            <a:pPr marL="800100" lvl="1" indent="-457200">
              <a:buFont typeface="+mj-lt"/>
              <a:buAutoNum type="alphaUcPeriod"/>
            </a:pPr>
            <a:r>
              <a:rPr lang="en-US" dirty="0"/>
              <a:t>Pass both Houses of Congress</a:t>
            </a:r>
          </a:p>
          <a:p>
            <a:pPr marL="800100" lvl="1" indent="-457200">
              <a:buFont typeface="+mj-lt"/>
              <a:buAutoNum type="alphaUcPeriod"/>
            </a:pPr>
            <a:r>
              <a:rPr lang="en-US" dirty="0"/>
              <a:t>Be approved by a Conference Committee and then pass both Houses of Congress</a:t>
            </a:r>
          </a:p>
          <a:p>
            <a:pPr marL="800100" lvl="1" indent="-457200">
              <a:buFont typeface="+mj-lt"/>
              <a:buAutoNum type="alphaUcPeriod"/>
            </a:pPr>
            <a:r>
              <a:rPr lang="en-US" dirty="0"/>
              <a:t>Be approved by a committee of primary jurisdiction</a:t>
            </a:r>
          </a:p>
          <a:p>
            <a:pPr marL="800100" lvl="1" indent="-457200">
              <a:buFont typeface="+mj-lt"/>
              <a:buAutoNum type="alphaUcPeriod"/>
            </a:pPr>
            <a:r>
              <a:rPr lang="en-US" dirty="0"/>
              <a:t>B and D</a:t>
            </a:r>
          </a:p>
          <a:p>
            <a:endParaRPr lang="en-US" dirty="0"/>
          </a:p>
        </p:txBody>
      </p:sp>
    </p:spTree>
    <p:extLst>
      <p:ext uri="{BB962C8B-B14F-4D97-AF65-F5344CB8AC3E}">
        <p14:creationId xmlns:p14="http://schemas.microsoft.com/office/powerpoint/2010/main" val="1404595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t>Assessment Questions| Multiple Choice</a:t>
            </a:r>
          </a:p>
        </p:txBody>
      </p:sp>
      <p:sp>
        <p:nvSpPr>
          <p:cNvPr id="3" name="Content Placeholder 2"/>
          <p:cNvSpPr>
            <a:spLocks noGrp="1"/>
          </p:cNvSpPr>
          <p:nvPr>
            <p:ph idx="1"/>
          </p:nvPr>
        </p:nvSpPr>
        <p:spPr>
          <a:xfrm>
            <a:off x="628650" y="1358484"/>
            <a:ext cx="7886700" cy="5410063"/>
          </a:xfrm>
        </p:spPr>
        <p:txBody>
          <a:bodyPr>
            <a:normAutofit/>
          </a:bodyPr>
          <a:lstStyle/>
          <a:p>
            <a:pPr marL="457200" indent="-457200">
              <a:buFont typeface="+mj-lt"/>
              <a:buAutoNum type="arabicPeriod" startAt="3"/>
            </a:pPr>
            <a:r>
              <a:rPr lang="en-US" sz="2100" dirty="0"/>
              <a:t>Everyone agrees that as commander in chief, the President:</a:t>
            </a:r>
          </a:p>
          <a:p>
            <a:pPr marL="914400" lvl="1" indent="-457200">
              <a:buFont typeface="+mj-lt"/>
              <a:buAutoNum type="alphaUcPeriod"/>
            </a:pPr>
            <a:r>
              <a:rPr lang="en-US" sz="1800" dirty="0"/>
              <a:t>Is responsible for ensuring the military protects its own cyber networks</a:t>
            </a:r>
          </a:p>
          <a:p>
            <a:pPr marL="914400" lvl="1" indent="-457200">
              <a:buFont typeface="+mj-lt"/>
              <a:buAutoNum type="alphaUcPeriod"/>
            </a:pPr>
            <a:r>
              <a:rPr lang="en-US" sz="1800" dirty="0"/>
              <a:t>May initiate combat operations when she deems necessary</a:t>
            </a:r>
          </a:p>
          <a:p>
            <a:pPr marL="914400" lvl="1" indent="-457200">
              <a:buFont typeface="+mj-lt"/>
              <a:buAutoNum type="alphaUcPeriod"/>
            </a:pPr>
            <a:r>
              <a:rPr lang="en-US" sz="1800" dirty="0"/>
              <a:t>May initiate cyber operations when he deems necessary</a:t>
            </a:r>
          </a:p>
          <a:p>
            <a:pPr marL="914400" lvl="1" indent="-457200">
              <a:buFont typeface="+mj-lt"/>
              <a:buAutoNum type="alphaUcPeriod"/>
            </a:pPr>
            <a:r>
              <a:rPr lang="en-US" sz="1800" dirty="0"/>
              <a:t>Is the senior civilian in the military chain of command</a:t>
            </a:r>
          </a:p>
          <a:p>
            <a:pPr marL="914400" lvl="1" indent="-457200">
              <a:buFont typeface="+mj-lt"/>
              <a:buAutoNum type="alphaUcPeriod"/>
            </a:pPr>
            <a:r>
              <a:rPr lang="en-US" sz="1800" dirty="0"/>
              <a:t>B and D</a:t>
            </a:r>
          </a:p>
          <a:p>
            <a:pPr marL="914400" lvl="1" indent="-457200">
              <a:buFont typeface="+mj-lt"/>
              <a:buAutoNum type="alphaUcPeriod"/>
            </a:pPr>
            <a:r>
              <a:rPr lang="en-US" sz="1800" dirty="0"/>
              <a:t>A and D</a:t>
            </a:r>
          </a:p>
          <a:p>
            <a:pPr marL="457200" indent="-457200">
              <a:buFont typeface="+mj-lt"/>
              <a:buAutoNum type="arabicPeriod" startAt="3"/>
            </a:pPr>
            <a:r>
              <a:rPr lang="en-US" sz="2100" dirty="0"/>
              <a:t>The Tenth Amendment to the U.S. Constitution stands for the proposition that:</a:t>
            </a:r>
          </a:p>
          <a:p>
            <a:pPr marL="914400" lvl="1" indent="-457200">
              <a:buFont typeface="+mj-lt"/>
              <a:buAutoNum type="alphaUcPeriod"/>
            </a:pPr>
            <a:r>
              <a:rPr lang="en-US" sz="1800" dirty="0"/>
              <a:t>It is unconstitutional for state governments to pass cyber legislation</a:t>
            </a:r>
          </a:p>
          <a:p>
            <a:pPr marL="914400" lvl="1" indent="-457200">
              <a:buFont typeface="+mj-lt"/>
              <a:buAutoNum type="alphaUcPeriod"/>
            </a:pPr>
            <a:r>
              <a:rPr lang="en-US" sz="1800" dirty="0"/>
              <a:t>The federal government is responsible for passing all cyber legislation in the U.S. because cyberspace knows no boundaries</a:t>
            </a:r>
          </a:p>
          <a:p>
            <a:pPr marL="914400" lvl="1" indent="-457200">
              <a:buFont typeface="+mj-lt"/>
              <a:buAutoNum type="alphaUcPeriod"/>
            </a:pPr>
            <a:r>
              <a:rPr lang="en-US" sz="1800" dirty="0"/>
              <a:t>The federal government may pass any cyber law necessary and proper for the execution of federal government responsibilities</a:t>
            </a:r>
          </a:p>
          <a:p>
            <a:pPr marL="914400" lvl="1" indent="-457200">
              <a:buFont typeface="+mj-lt"/>
              <a:buAutoNum type="alphaUcPeriod"/>
            </a:pPr>
            <a:r>
              <a:rPr lang="en-US" sz="1800" dirty="0"/>
              <a:t>A and B</a:t>
            </a:r>
          </a:p>
          <a:p>
            <a:pPr marL="914400" lvl="1" indent="-457200">
              <a:buFont typeface="+mj-lt"/>
              <a:buAutoNum type="alphaUcPeriod"/>
            </a:pPr>
            <a:r>
              <a:rPr lang="en-US" sz="1800" dirty="0"/>
              <a:t>None of the above</a:t>
            </a:r>
          </a:p>
          <a:p>
            <a:pPr marL="457200" lvl="1" indent="0">
              <a:buNone/>
            </a:pPr>
            <a:endParaRPr lang="en-US" sz="1700" dirty="0"/>
          </a:p>
        </p:txBody>
      </p:sp>
    </p:spTree>
    <p:extLst>
      <p:ext uri="{BB962C8B-B14F-4D97-AF65-F5344CB8AC3E}">
        <p14:creationId xmlns:p14="http://schemas.microsoft.com/office/powerpoint/2010/main" val="4166392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outline: Congress and the President</a:t>
            </a:r>
          </a:p>
        </p:txBody>
      </p:sp>
      <p:sp>
        <p:nvSpPr>
          <p:cNvPr id="3" name="Content Placeholder 2"/>
          <p:cNvSpPr>
            <a:spLocks noGrp="1"/>
          </p:cNvSpPr>
          <p:nvPr>
            <p:ph idx="1"/>
          </p:nvPr>
        </p:nvSpPr>
        <p:spPr>
          <a:xfrm>
            <a:off x="628650" y="1590234"/>
            <a:ext cx="7886700" cy="4351338"/>
          </a:xfrm>
        </p:spPr>
        <p:txBody>
          <a:bodyPr/>
          <a:lstStyle/>
          <a:p>
            <a:pPr marL="457200" indent="-457200">
              <a:buFont typeface="+mj-lt"/>
              <a:buAutoNum type="arabicPeriod"/>
            </a:pPr>
            <a:r>
              <a:rPr lang="en-US" dirty="0"/>
              <a:t>The Congress</a:t>
            </a:r>
          </a:p>
          <a:p>
            <a:pPr marL="800100" lvl="1" indent="-457200">
              <a:buFont typeface="+mj-lt"/>
              <a:buAutoNum type="alphaLcPeriod"/>
            </a:pPr>
            <a:r>
              <a:rPr lang="en-US" dirty="0"/>
              <a:t>The legislative power</a:t>
            </a:r>
          </a:p>
          <a:p>
            <a:pPr marL="800100" lvl="1" indent="-457200">
              <a:buFont typeface="+mj-lt"/>
              <a:buAutoNum type="alphaLcPeriod"/>
            </a:pPr>
            <a:r>
              <a:rPr lang="en-US" dirty="0"/>
              <a:t>Enumerated powers</a:t>
            </a:r>
          </a:p>
          <a:p>
            <a:pPr marL="800100" lvl="1" indent="-457200">
              <a:buFont typeface="+mj-lt"/>
              <a:buAutoNum type="alphaLcPeriod"/>
            </a:pPr>
            <a:r>
              <a:rPr lang="en-US" dirty="0"/>
              <a:t>The lawmaking process</a:t>
            </a:r>
          </a:p>
          <a:p>
            <a:pPr marL="1143000" lvl="2" indent="-457200">
              <a:buFont typeface="+mj-lt"/>
              <a:buAutoNum type="arabicParenR"/>
            </a:pPr>
            <a:r>
              <a:rPr lang="en-US" dirty="0"/>
              <a:t>Bicameralism</a:t>
            </a:r>
          </a:p>
          <a:p>
            <a:pPr marL="1143000" lvl="2" indent="-457200">
              <a:buFont typeface="+mj-lt"/>
              <a:buAutoNum type="arabicParenR"/>
            </a:pPr>
            <a:r>
              <a:rPr lang="en-US" dirty="0"/>
              <a:t>Committees with jurisdiction over cyber security</a:t>
            </a:r>
          </a:p>
          <a:p>
            <a:pPr marL="1143000" lvl="2" indent="-457200">
              <a:buFont typeface="+mj-lt"/>
              <a:buAutoNum type="arabicParenR"/>
            </a:pPr>
            <a:r>
              <a:rPr lang="en-US" dirty="0"/>
              <a:t>Conference committees</a:t>
            </a:r>
          </a:p>
          <a:p>
            <a:pPr marL="1143000" lvl="2" indent="-457200">
              <a:buFont typeface="+mj-lt"/>
              <a:buAutoNum type="arabicParenR"/>
            </a:pPr>
            <a:r>
              <a:rPr lang="en-US" dirty="0"/>
              <a:t>Presentment to the President</a:t>
            </a:r>
          </a:p>
          <a:p>
            <a:pPr marL="1143000" lvl="2" indent="-457200">
              <a:buFont typeface="+mj-lt"/>
              <a:buAutoNum type="arabicParenR"/>
            </a:pPr>
            <a:r>
              <a:rPr lang="en-US" dirty="0"/>
              <a:t>Return and reconsideration</a:t>
            </a:r>
          </a:p>
          <a:p>
            <a:pPr marL="457200" indent="-457200">
              <a:buFont typeface="+mj-lt"/>
              <a:buAutoNum type="arabicPeriod"/>
            </a:pPr>
            <a:r>
              <a:rPr lang="en-US" dirty="0"/>
              <a:t>The President</a:t>
            </a:r>
          </a:p>
          <a:p>
            <a:pPr marL="800100" lvl="1" indent="-457200">
              <a:buFont typeface="+mj-lt"/>
              <a:buAutoNum type="alphaLcPeriod"/>
            </a:pPr>
            <a:r>
              <a:rPr lang="en-US" dirty="0"/>
              <a:t>The executive power</a:t>
            </a:r>
          </a:p>
          <a:p>
            <a:pPr marL="800100" lvl="1" indent="-457200">
              <a:buFont typeface="+mj-lt"/>
              <a:buAutoNum type="alphaLcPeriod"/>
            </a:pPr>
            <a:r>
              <a:rPr lang="en-US" dirty="0"/>
              <a:t>The commander in chief and foreign affairs powers</a:t>
            </a:r>
          </a:p>
          <a:p>
            <a:pPr marL="685800" lvl="2" indent="0">
              <a:buNone/>
            </a:pPr>
            <a:endParaRPr lang="en-US" dirty="0"/>
          </a:p>
        </p:txBody>
      </p:sp>
    </p:spTree>
    <p:extLst>
      <p:ext uri="{BB962C8B-B14F-4D97-AF65-F5344CB8AC3E}">
        <p14:creationId xmlns:p14="http://schemas.microsoft.com/office/powerpoint/2010/main" val="1280747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t>Assessment Questions | Multiple Choice </a:t>
            </a:r>
          </a:p>
        </p:txBody>
      </p:sp>
      <p:sp>
        <p:nvSpPr>
          <p:cNvPr id="3" name="Content Placeholder 2"/>
          <p:cNvSpPr>
            <a:spLocks noGrp="1"/>
          </p:cNvSpPr>
          <p:nvPr>
            <p:ph idx="1"/>
          </p:nvPr>
        </p:nvSpPr>
        <p:spPr/>
        <p:txBody>
          <a:bodyPr/>
          <a:lstStyle/>
          <a:p>
            <a:pPr marL="457200" indent="-457200">
              <a:buFont typeface="+mj-lt"/>
              <a:buAutoNum type="arabicPeriod" startAt="5"/>
            </a:pPr>
            <a:r>
              <a:rPr lang="en-US" sz="2100" dirty="0"/>
              <a:t>If Congress believes State A is threatening U.S. security through cyber means, Congress may:</a:t>
            </a:r>
          </a:p>
          <a:p>
            <a:pPr marL="914400" lvl="1" indent="-457200">
              <a:buFont typeface="+mj-lt"/>
              <a:buAutoNum type="alphaUcPeriod"/>
            </a:pPr>
            <a:r>
              <a:rPr lang="en-US" sz="1800" dirty="0"/>
              <a:t>Pass a law ordering the President to expel State A’s ambassador</a:t>
            </a:r>
          </a:p>
          <a:p>
            <a:pPr marL="914400" lvl="1" indent="-457200">
              <a:buFont typeface="+mj-lt"/>
              <a:buAutoNum type="alphaUcPeriod"/>
            </a:pPr>
            <a:r>
              <a:rPr lang="en-US" sz="1800" dirty="0"/>
              <a:t>Pass a law restricting trade with State A</a:t>
            </a:r>
          </a:p>
          <a:p>
            <a:pPr marL="914400" lvl="1" indent="-457200">
              <a:buFont typeface="+mj-lt"/>
              <a:buAutoNum type="alphaUcPeriod"/>
            </a:pPr>
            <a:r>
              <a:rPr lang="en-US" sz="1800" dirty="0"/>
              <a:t>Pass a law prohibiting the President from entering any further treaties or agreements with State A or nations that trade with State A</a:t>
            </a:r>
          </a:p>
          <a:p>
            <a:endParaRPr lang="en-US" sz="1800" dirty="0"/>
          </a:p>
        </p:txBody>
      </p:sp>
    </p:spTree>
    <p:extLst>
      <p:ext uri="{BB962C8B-B14F-4D97-AF65-F5344CB8AC3E}">
        <p14:creationId xmlns:p14="http://schemas.microsoft.com/office/powerpoint/2010/main" val="13745115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22DB99-4363-4925-A3E2-B84BA5058F14}"/>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685DF864-0E67-4E5F-A7CB-BF961115D1EE}"/>
              </a:ext>
            </a:extLst>
          </p:cNvPr>
          <p:cNvSpPr>
            <a:spLocks noGrp="1"/>
          </p:cNvSpPr>
          <p:nvPr>
            <p:ph idx="1"/>
          </p:nvPr>
        </p:nvSpPr>
        <p:spPr/>
        <p:txBody>
          <a:bodyPr/>
          <a:lstStyle/>
          <a:p>
            <a:pPr marL="342900" indent="-342900">
              <a:buAutoNum type="arabicPeriod"/>
            </a:pPr>
            <a:r>
              <a:rPr lang="en-US" dirty="0"/>
              <a:t>C is correct.  A is wrong – only the Senate votes on treaties; B is wrong – the President may appoint these officials only with the advice and consent of the Senate;  D is wrong – the Constitution says no such thing.</a:t>
            </a:r>
          </a:p>
          <a:p>
            <a:pPr marL="342900" indent="-342900">
              <a:buAutoNum type="arabicPeriod"/>
            </a:pPr>
            <a:r>
              <a:rPr lang="en-US" dirty="0"/>
              <a:t>B is correct.  A is wrong – there is no such thing; C is wrong – a Conference Committee is only required if the two Houses disagree on the version of a bill; D is wrong – a bill amended on the floor may pass without ever being considered by a committee of primary jurisdiction.</a:t>
            </a:r>
          </a:p>
          <a:p>
            <a:endParaRPr lang="en-US" dirty="0"/>
          </a:p>
        </p:txBody>
      </p:sp>
    </p:spTree>
    <p:extLst>
      <p:ext uri="{BB962C8B-B14F-4D97-AF65-F5344CB8AC3E}">
        <p14:creationId xmlns:p14="http://schemas.microsoft.com/office/powerpoint/2010/main" val="4286087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t>Assessment Questions Answered</a:t>
            </a:r>
          </a:p>
        </p:txBody>
      </p:sp>
      <p:sp>
        <p:nvSpPr>
          <p:cNvPr id="3" name="Content Placeholder 2"/>
          <p:cNvSpPr>
            <a:spLocks noGrp="1"/>
          </p:cNvSpPr>
          <p:nvPr>
            <p:ph idx="1"/>
          </p:nvPr>
        </p:nvSpPr>
        <p:spPr/>
        <p:txBody>
          <a:bodyPr>
            <a:normAutofit lnSpcReduction="10000"/>
          </a:bodyPr>
          <a:lstStyle/>
          <a:p>
            <a:pPr marL="457200" indent="-457200">
              <a:buFont typeface="+mj-lt"/>
              <a:buAutoNum type="arabicPeriod" startAt="3"/>
            </a:pPr>
            <a:r>
              <a:rPr lang="en-US" sz="2100" dirty="0"/>
              <a:t>F is correct.  B and C are false, because there is disagreement over the scope of the President’s authority to initiate combat operations or cyber operations.  Presidents have asserted greater authority; Congress believes the authority is more limited.  A and D are both correct.</a:t>
            </a:r>
          </a:p>
          <a:p>
            <a:pPr marL="457200" indent="-457200">
              <a:buFont typeface="+mj-lt"/>
              <a:buAutoNum type="arabicPeriod" startAt="3"/>
            </a:pPr>
            <a:r>
              <a:rPr lang="en-US" sz="2100" dirty="0"/>
              <a:t>C is correct.  A, B, and D are false because the states may pass legislation pertinent to cyber activities within their states.  C is correct because the Constitution gives the federal government power to pass legislation relevant to the powers given to it by the Constitution.</a:t>
            </a:r>
          </a:p>
          <a:p>
            <a:pPr marL="457200" indent="-457200">
              <a:buFont typeface="+mj-lt"/>
              <a:buAutoNum type="arabicPeriod" startAt="3"/>
            </a:pPr>
            <a:r>
              <a:rPr lang="en-US" sz="2100" dirty="0"/>
              <a:t>B is correct.  Both A and C would be direct infringements on the President’s Constitutionally-granted powers to receive ambassadors and enter treaties, respectively.  However, Congress has enumerate power to regulate commerce with foreign nations.</a:t>
            </a:r>
          </a:p>
        </p:txBody>
      </p:sp>
    </p:spTree>
    <p:extLst>
      <p:ext uri="{BB962C8B-B14F-4D97-AF65-F5344CB8AC3E}">
        <p14:creationId xmlns:p14="http://schemas.microsoft.com/office/powerpoint/2010/main" val="42092945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28650" y="365126"/>
            <a:ext cx="7886700" cy="1325563"/>
          </a:xfrm>
        </p:spPr>
        <p:txBody>
          <a:bodyPr>
            <a:normAutofit/>
          </a:bodyPr>
          <a:lstStyle/>
          <a:p>
            <a:r>
              <a:rPr lang="en-US" sz="3300" dirty="0"/>
              <a:t>Discussion Question</a:t>
            </a:r>
          </a:p>
        </p:txBody>
      </p:sp>
      <p:sp>
        <p:nvSpPr>
          <p:cNvPr id="5" name="Content Placeholder 2"/>
          <p:cNvSpPr>
            <a:spLocks noGrp="1"/>
          </p:cNvSpPr>
          <p:nvPr>
            <p:ph idx="1"/>
          </p:nvPr>
        </p:nvSpPr>
        <p:spPr>
          <a:xfrm>
            <a:off x="628650" y="1825625"/>
            <a:ext cx="7886700" cy="4351338"/>
          </a:xfrm>
        </p:spPr>
        <p:txBody>
          <a:bodyPr>
            <a:normAutofit/>
          </a:bodyPr>
          <a:lstStyle/>
          <a:p>
            <a:pPr marL="0" indent="0">
              <a:buNone/>
            </a:pPr>
            <a:r>
              <a:rPr lang="en-US" sz="2100" dirty="0"/>
              <a:t>The Constitution grants various powers to Congress and the President.  Why are these powers relevant to a course on cyber law and policy?</a:t>
            </a:r>
          </a:p>
        </p:txBody>
      </p:sp>
    </p:spTree>
    <p:extLst>
      <p:ext uri="{BB962C8B-B14F-4D97-AF65-F5344CB8AC3E}">
        <p14:creationId xmlns:p14="http://schemas.microsoft.com/office/powerpoint/2010/main" val="25141889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t>Discussion Question Answered</a:t>
            </a:r>
          </a:p>
        </p:txBody>
      </p:sp>
      <p:sp>
        <p:nvSpPr>
          <p:cNvPr id="3" name="Content Placeholder 2"/>
          <p:cNvSpPr>
            <a:spLocks noGrp="1"/>
          </p:cNvSpPr>
          <p:nvPr>
            <p:ph idx="1"/>
          </p:nvPr>
        </p:nvSpPr>
        <p:spPr>
          <a:xfrm>
            <a:off x="628650" y="1606964"/>
            <a:ext cx="8376202" cy="4351338"/>
          </a:xfrm>
        </p:spPr>
        <p:txBody>
          <a:bodyPr>
            <a:noAutofit/>
          </a:bodyPr>
          <a:lstStyle/>
          <a:p>
            <a:pPr marL="0" indent="0">
              <a:buNone/>
            </a:pPr>
            <a:r>
              <a:rPr lang="en-US" sz="2000" dirty="0"/>
              <a:t>The Founders recognized that the federal government would require certain powers to unify and protect the nation.  Although the Founders could not have imagined cyberspace, the Constitution’s assignment of responsibilities to both Congress and the President are relevant to how the government addresses cyberspace today.  </a:t>
            </a:r>
          </a:p>
          <a:p>
            <a:pPr marL="0" indent="0">
              <a:buNone/>
            </a:pPr>
            <a:r>
              <a:rPr lang="en-US" sz="2000" dirty="0"/>
              <a:t>Congress is responsible for passing laws that both protect Americans’ privacy and give the federal government authority to investigate and respond to cyber threats.  Congress is also responsible for ensuring federal agencies and armed forces have the funds necessary to protect their cyber infrastructure and, if necessary, the national cyber infrastructure, from cyber threats.</a:t>
            </a:r>
          </a:p>
          <a:p>
            <a:pPr marL="0" indent="0">
              <a:buNone/>
            </a:pPr>
            <a:r>
              <a:rPr lang="en-US" sz="2000" dirty="0"/>
              <a:t>The President, as chief executive, commander in chief, and architect of U.S. foreign policy, is responsible for carrying out Congressional cyber mandates, investigating cyber threats, protecting federal cyber infrastructure, negotiating cyber norms with foreign governments and, if necessary, ordering the military and law enforcement agencies to conduct offensive cyber operations to protect the nation. </a:t>
            </a:r>
          </a:p>
          <a:p>
            <a:endParaRPr lang="en-US" sz="2100" dirty="0"/>
          </a:p>
        </p:txBody>
      </p:sp>
    </p:spTree>
    <p:extLst>
      <p:ext uri="{BB962C8B-B14F-4D97-AF65-F5344CB8AC3E}">
        <p14:creationId xmlns:p14="http://schemas.microsoft.com/office/powerpoint/2010/main" val="2824431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252460" cy="1325563"/>
          </a:xfrm>
        </p:spPr>
        <p:txBody>
          <a:bodyPr/>
          <a:lstStyle/>
          <a:p>
            <a:r>
              <a:rPr lang="en-US" dirty="0"/>
              <a:t>Learning Outcomes: Congress and the President</a:t>
            </a:r>
          </a:p>
        </p:txBody>
      </p:sp>
      <p:sp>
        <p:nvSpPr>
          <p:cNvPr id="3" name="Content Placeholder 2"/>
          <p:cNvSpPr>
            <a:spLocks noGrp="1"/>
          </p:cNvSpPr>
          <p:nvPr>
            <p:ph idx="1"/>
          </p:nvPr>
        </p:nvSpPr>
        <p:spPr/>
        <p:txBody>
          <a:bodyPr/>
          <a:lstStyle/>
          <a:p>
            <a:pPr marL="0" indent="0">
              <a:buNone/>
            </a:pPr>
            <a:r>
              <a:rPr lang="en-US" dirty="0"/>
              <a:t>When you complete this course you should be able to:</a:t>
            </a:r>
          </a:p>
          <a:p>
            <a:pPr lvl="1"/>
            <a:r>
              <a:rPr lang="en-US" dirty="0"/>
              <a:t>Explain the legislative power of the Congress, and identify powers enumerated in the Constitution that are relevant the Congressional role in U.S. cyber policy.</a:t>
            </a:r>
          </a:p>
          <a:p>
            <a:pPr lvl="1"/>
            <a:r>
              <a:rPr lang="en-US" dirty="0"/>
              <a:t>Explain the role of an appropriations bill and the Congressional “power of the purse.”</a:t>
            </a:r>
          </a:p>
          <a:p>
            <a:pPr lvl="1"/>
            <a:r>
              <a:rPr lang="en-US" dirty="0"/>
              <a:t>Explain how a bill becomes law, and how the President may veto a bill.</a:t>
            </a:r>
          </a:p>
          <a:p>
            <a:pPr lvl="1"/>
            <a:r>
              <a:rPr lang="en-US" dirty="0"/>
              <a:t>Explain why the Congressional powers discussed in this lesson are relevant to U.S. cyber policy.</a:t>
            </a:r>
          </a:p>
          <a:p>
            <a:pPr lvl="1"/>
            <a:r>
              <a:rPr lang="en-US" dirty="0"/>
              <a:t>Explain the executive power of the President, and be able to describe the essential elements of the President’s commander in chief and foreign affairs powers.</a:t>
            </a:r>
          </a:p>
          <a:p>
            <a:pPr lvl="1"/>
            <a:r>
              <a:rPr lang="en-US" dirty="0"/>
              <a:t>Explain why the Presidential powers discussed in this lesson are relevant to U.S. cyber policy.</a:t>
            </a:r>
          </a:p>
        </p:txBody>
      </p:sp>
    </p:spTree>
    <p:extLst>
      <p:ext uri="{BB962C8B-B14F-4D97-AF65-F5344CB8AC3E}">
        <p14:creationId xmlns:p14="http://schemas.microsoft.com/office/powerpoint/2010/main" val="3605673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The Congress</a:t>
            </a:r>
            <a:br>
              <a:rPr lang="en-US" dirty="0"/>
            </a:br>
            <a:r>
              <a:rPr lang="en-US" dirty="0"/>
              <a:t>The Legislative Power</a:t>
            </a:r>
          </a:p>
        </p:txBody>
      </p:sp>
      <p:sp>
        <p:nvSpPr>
          <p:cNvPr id="3" name="Content Placeholder 2"/>
          <p:cNvSpPr>
            <a:spLocks noGrp="1"/>
          </p:cNvSpPr>
          <p:nvPr>
            <p:ph idx="1"/>
          </p:nvPr>
        </p:nvSpPr>
        <p:spPr/>
        <p:txBody>
          <a:bodyPr/>
          <a:lstStyle/>
          <a:p>
            <a:pPr marL="0" indent="0">
              <a:buNone/>
            </a:pPr>
            <a:r>
              <a:rPr lang="en-US" dirty="0"/>
              <a:t>We begin by examining the federal government’s three branches, with an emphasis on the aspects of each branch most relevant to cyber operations.  </a:t>
            </a:r>
          </a:p>
          <a:p>
            <a:pPr marL="0" indent="0">
              <a:buNone/>
            </a:pPr>
            <a:r>
              <a:rPr lang="en-US" dirty="0"/>
              <a:t>The Tenth Amendment to the U.S. Constitution states that </a:t>
            </a:r>
          </a:p>
          <a:p>
            <a:pPr marL="342900" lvl="1" indent="0">
              <a:buNone/>
            </a:pPr>
            <a:r>
              <a:rPr lang="en-US" dirty="0"/>
              <a:t>The powers not delegated to the United States by the Constitution, nor prohibited by it to the states, are reserved to the states respectively, or to the people.</a:t>
            </a:r>
            <a:r>
              <a:rPr lang="en-US" baseline="30000" dirty="0"/>
              <a:t>1</a:t>
            </a:r>
            <a:endParaRPr lang="en-US" dirty="0"/>
          </a:p>
          <a:p>
            <a:pPr marL="0" indent="0">
              <a:buNone/>
            </a:pPr>
            <a:r>
              <a:rPr lang="en-US" dirty="0"/>
              <a:t>The Tenth Amendment articulates what the Founders understood when the Constitution was ratified in 1787:  a centralized federal government was necessary to fill needs the states could not fill.  However, the states retained all powers not given to the federal government.</a:t>
            </a:r>
          </a:p>
          <a:p>
            <a:pPr marL="0" indent="0">
              <a:buNone/>
            </a:pPr>
            <a:endParaRPr lang="en-US" dirty="0"/>
          </a:p>
          <a:p>
            <a:pPr marL="0" indent="0">
              <a:buNone/>
            </a:pPr>
            <a:endParaRPr lang="en-US" sz="1000" dirty="0"/>
          </a:p>
          <a:p>
            <a:pPr marL="0" indent="0">
              <a:buNone/>
            </a:pPr>
            <a:endParaRPr lang="en-US" sz="1000" dirty="0"/>
          </a:p>
          <a:p>
            <a:pPr marL="0" indent="0">
              <a:buNone/>
            </a:pPr>
            <a:r>
              <a:rPr lang="en-US" sz="1000" dirty="0"/>
              <a:t>1. </a:t>
            </a:r>
            <a:r>
              <a:rPr lang="en-US" sz="1000" cap="all" dirty="0"/>
              <a:t>U.S. </a:t>
            </a:r>
            <a:r>
              <a:rPr lang="en-US" sz="1000" cap="small" dirty="0"/>
              <a:t>Const. </a:t>
            </a:r>
            <a:r>
              <a:rPr lang="en-US" sz="1000" dirty="0"/>
              <a:t>amend. X.</a:t>
            </a:r>
          </a:p>
        </p:txBody>
      </p:sp>
    </p:spTree>
    <p:extLst>
      <p:ext uri="{BB962C8B-B14F-4D97-AF65-F5344CB8AC3E}">
        <p14:creationId xmlns:p14="http://schemas.microsoft.com/office/powerpoint/2010/main" val="1783156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The Congress</a:t>
            </a:r>
            <a:br>
              <a:rPr lang="en-US" dirty="0"/>
            </a:br>
            <a:r>
              <a:rPr lang="en-US" dirty="0"/>
              <a:t>The Legislative Power (cont.)</a:t>
            </a:r>
          </a:p>
        </p:txBody>
      </p:sp>
      <p:sp>
        <p:nvSpPr>
          <p:cNvPr id="3" name="Content Placeholder 2"/>
          <p:cNvSpPr>
            <a:spLocks noGrp="1"/>
          </p:cNvSpPr>
          <p:nvPr>
            <p:ph idx="1"/>
          </p:nvPr>
        </p:nvSpPr>
        <p:spPr>
          <a:xfrm>
            <a:off x="628650" y="1626448"/>
            <a:ext cx="7886700" cy="4765474"/>
          </a:xfrm>
        </p:spPr>
        <p:txBody>
          <a:bodyPr/>
          <a:lstStyle/>
          <a:p>
            <a:pPr marL="0" indent="0">
              <a:buNone/>
            </a:pPr>
            <a:r>
              <a:rPr lang="en-US" dirty="0"/>
              <a:t>The Constitution gives Congress the power to make federal law:  </a:t>
            </a:r>
          </a:p>
          <a:p>
            <a:pPr marL="342900" lvl="1" indent="0">
              <a:buNone/>
            </a:pPr>
            <a:r>
              <a:rPr lang="en-US" dirty="0"/>
              <a:t>All legislative Powers herein granted shall be vested in a Congress of the United States, which shall consist of a Senate and House of Representatives.</a:t>
            </a:r>
            <a:r>
              <a:rPr lang="en-US" baseline="30000" dirty="0"/>
              <a:t>2</a:t>
            </a:r>
          </a:p>
          <a:p>
            <a:pPr marL="0" indent="0">
              <a:buNone/>
            </a:pPr>
            <a:r>
              <a:rPr lang="en-US" dirty="0"/>
              <a:t>And further: </a:t>
            </a:r>
          </a:p>
          <a:p>
            <a:pPr marL="342900" lvl="1" indent="0">
              <a:buNone/>
            </a:pPr>
            <a:r>
              <a:rPr lang="en-US" dirty="0"/>
              <a:t>Congress shall have the power to . . . provide for the general welfare of the United States [and] make all laws which shall be necessary and proper for carrying into execution [the] powers vested by this Constitution in the government of the United States, or in any department or officer thereof.</a:t>
            </a:r>
            <a:r>
              <a:rPr lang="en-US" baseline="30000" dirty="0"/>
              <a:t>3</a:t>
            </a:r>
            <a:endParaRPr lang="en-US" dirty="0"/>
          </a:p>
          <a:p>
            <a:pPr marL="0" indent="0">
              <a:buNone/>
            </a:pPr>
            <a:r>
              <a:rPr lang="en-US" dirty="0"/>
              <a:t>These provisions establish Congress’ power to make the laws of the United States.  Beyond these general grants of legislative power, the Constitution also enumerates specific subjects over which Congress has lawmaking authority.  Many of these remain relevant to lawmaking in the cyber era.</a:t>
            </a:r>
          </a:p>
          <a:p>
            <a:pPr marL="0" indent="0">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2. U.S. </a:t>
            </a:r>
            <a:r>
              <a:rPr lang="en-US" sz="1000" cap="small" dirty="0"/>
              <a:t>Const. </a:t>
            </a:r>
            <a:r>
              <a:rPr lang="en-US" sz="1000" dirty="0"/>
              <a:t>art. I, § 1.</a:t>
            </a:r>
          </a:p>
          <a:p>
            <a:pPr marL="0" indent="0">
              <a:lnSpc>
                <a:spcPct val="100000"/>
              </a:lnSpc>
              <a:spcBef>
                <a:spcPts val="0"/>
              </a:spcBef>
              <a:buNone/>
            </a:pPr>
            <a:r>
              <a:rPr lang="en-US" sz="1000" dirty="0"/>
              <a:t>3. U.S. </a:t>
            </a:r>
            <a:r>
              <a:rPr lang="en-US" sz="1000" cap="small" dirty="0"/>
              <a:t>Const.</a:t>
            </a:r>
            <a:r>
              <a:rPr lang="en-US" sz="1000" dirty="0"/>
              <a:t> art. I, § 8.</a:t>
            </a:r>
            <a:endParaRPr lang="en-US" dirty="0"/>
          </a:p>
          <a:p>
            <a:pPr marL="342900" lvl="1" indent="0">
              <a:buNone/>
            </a:pPr>
            <a:endParaRPr lang="en-US" dirty="0"/>
          </a:p>
          <a:p>
            <a:pPr marL="0" indent="0">
              <a:buNone/>
            </a:pPr>
            <a:endParaRPr lang="en-US" dirty="0"/>
          </a:p>
        </p:txBody>
      </p:sp>
    </p:spTree>
    <p:extLst>
      <p:ext uri="{BB962C8B-B14F-4D97-AF65-F5344CB8AC3E}">
        <p14:creationId xmlns:p14="http://schemas.microsoft.com/office/powerpoint/2010/main" val="3144672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The Congress</a:t>
            </a:r>
            <a:br>
              <a:rPr lang="en-US" dirty="0"/>
            </a:br>
            <a:r>
              <a:rPr lang="en-US" dirty="0"/>
              <a:t>Enumerated Powers</a:t>
            </a:r>
            <a:endParaRPr lang="en-US" sz="2000" dirty="0"/>
          </a:p>
        </p:txBody>
      </p:sp>
      <p:sp>
        <p:nvSpPr>
          <p:cNvPr id="3" name="Content Placeholder 2"/>
          <p:cNvSpPr>
            <a:spLocks noGrp="1"/>
          </p:cNvSpPr>
          <p:nvPr>
            <p:ph idx="1"/>
          </p:nvPr>
        </p:nvSpPr>
        <p:spPr>
          <a:xfrm>
            <a:off x="628650" y="1690689"/>
            <a:ext cx="7886700" cy="4351338"/>
          </a:xfrm>
        </p:spPr>
        <p:txBody>
          <a:bodyPr/>
          <a:lstStyle/>
          <a:p>
            <a:pPr marL="0" indent="0">
              <a:buNone/>
            </a:pPr>
            <a:r>
              <a:rPr lang="en-US" dirty="0"/>
              <a:t>The Constitution gives Congress the specific (i.e., “enumerated”) legislative powers to:</a:t>
            </a:r>
          </a:p>
          <a:p>
            <a:pPr lvl="1"/>
            <a:r>
              <a:rPr lang="en-US" dirty="0"/>
              <a:t>Enact and collect taxes</a:t>
            </a:r>
          </a:p>
          <a:p>
            <a:pPr lvl="1"/>
            <a:r>
              <a:rPr lang="en-US" dirty="0"/>
              <a:t>Regulate commerce</a:t>
            </a:r>
          </a:p>
          <a:p>
            <a:pPr lvl="1"/>
            <a:r>
              <a:rPr lang="en-US" dirty="0"/>
              <a:t>Declare war, provide for the common defense, and:</a:t>
            </a:r>
          </a:p>
          <a:p>
            <a:pPr lvl="2"/>
            <a:r>
              <a:rPr lang="en-US" dirty="0"/>
              <a:t>Raise and support an Army</a:t>
            </a:r>
          </a:p>
          <a:p>
            <a:pPr lvl="2"/>
            <a:r>
              <a:rPr lang="en-US" dirty="0"/>
              <a:t>Provide and maintain a Navy</a:t>
            </a:r>
          </a:p>
          <a:p>
            <a:pPr lvl="2"/>
            <a:r>
              <a:rPr lang="en-US" dirty="0"/>
              <a:t>Make rules for the government and regulation of land and naval forces</a:t>
            </a:r>
          </a:p>
          <a:p>
            <a:pPr lvl="1"/>
            <a:r>
              <a:rPr lang="en-US" dirty="0"/>
              <a:t>Suppress insurrections and repel invasions.</a:t>
            </a:r>
          </a:p>
          <a:p>
            <a:pPr marL="0" indent="0">
              <a:buNone/>
            </a:pPr>
            <a:r>
              <a:rPr lang="en-US" dirty="0"/>
              <a:t>Each of these powers is potentially relevant to cyber operations.</a:t>
            </a:r>
          </a:p>
          <a:p>
            <a:pPr marL="0" indent="0">
              <a:buNone/>
            </a:pPr>
            <a:r>
              <a:rPr lang="en-US" dirty="0"/>
              <a:t>In addition, and of vital importance, no federal funds may be spent unless Congress first passes a law (i.e., an appropriations bill) allowing the spending to take place.  Likewise, Congress may withdraw the authority to spend federal funds at any time.  This is sometimes referred to as “the power of the purse.”</a:t>
            </a:r>
          </a:p>
          <a:p>
            <a:pPr marL="0" indent="0">
              <a:buNone/>
            </a:pPr>
            <a:endParaRPr lang="en-US" dirty="0"/>
          </a:p>
        </p:txBody>
      </p:sp>
    </p:spTree>
    <p:extLst>
      <p:ext uri="{BB962C8B-B14F-4D97-AF65-F5344CB8AC3E}">
        <p14:creationId xmlns:p14="http://schemas.microsoft.com/office/powerpoint/2010/main" val="2005936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The Congress</a:t>
            </a:r>
            <a:br>
              <a:rPr lang="en-US" dirty="0"/>
            </a:br>
            <a:r>
              <a:rPr lang="en-US" dirty="0"/>
              <a:t>The Lawmaking Process</a:t>
            </a:r>
          </a:p>
        </p:txBody>
      </p:sp>
      <p:sp>
        <p:nvSpPr>
          <p:cNvPr id="5" name="Content Placeholder 4"/>
          <p:cNvSpPr>
            <a:spLocks noGrp="1"/>
          </p:cNvSpPr>
          <p:nvPr>
            <p:ph idx="1"/>
          </p:nvPr>
        </p:nvSpPr>
        <p:spPr>
          <a:xfrm>
            <a:off x="628650" y="1690689"/>
            <a:ext cx="7886700" cy="4351338"/>
          </a:xfrm>
        </p:spPr>
        <p:txBody>
          <a:bodyPr/>
          <a:lstStyle/>
          <a:p>
            <a:pPr marL="0" indent="0">
              <a:buNone/>
            </a:pPr>
            <a:r>
              <a:rPr lang="en-US" dirty="0"/>
              <a:t>The United States Congress consists of two chambers:  </a:t>
            </a:r>
          </a:p>
          <a:p>
            <a:pPr lvl="1"/>
            <a:r>
              <a:rPr lang="en-US" dirty="0"/>
              <a:t>The Senate, which consists of two senators elected for six-year terms.  Each state has two senators.</a:t>
            </a:r>
          </a:p>
          <a:p>
            <a:pPr lvl="1"/>
            <a:r>
              <a:rPr lang="en-US" dirty="0"/>
              <a:t>The House of Representatives, whose 435 members are apportioned to the 50 states based on each state’s population.  Members of the House are elected for two-year terms.</a:t>
            </a:r>
          </a:p>
          <a:p>
            <a:pPr marL="0" indent="0">
              <a:buNone/>
            </a:pPr>
            <a:r>
              <a:rPr lang="en-US" dirty="0"/>
              <a:t>A law (also known as a bill) may originate in either the House or Senate, with the exception that a bill for raising revenue (i.e., a tax bill) must originate in the House.</a:t>
            </a:r>
          </a:p>
          <a:p>
            <a:pPr lvl="1"/>
            <a:r>
              <a:rPr lang="en-US" dirty="0"/>
              <a:t>Typically, a bill will originate from a “committee of jurisdiction.”  A committee of jurisdiction is a committee designated under the rules of the House or Senate to have primary responsibility over certain subject matters. </a:t>
            </a:r>
          </a:p>
          <a:p>
            <a:pPr marL="342900" lvl="1" indent="0">
              <a:buNone/>
            </a:pPr>
            <a:endParaRPr lang="en-US" dirty="0"/>
          </a:p>
          <a:p>
            <a:pPr marL="342900" lvl="1" indent="0">
              <a:buNone/>
            </a:pPr>
            <a:endParaRPr lang="en-US" dirty="0"/>
          </a:p>
        </p:txBody>
      </p:sp>
    </p:spTree>
    <p:extLst>
      <p:ext uri="{BB962C8B-B14F-4D97-AF65-F5344CB8AC3E}">
        <p14:creationId xmlns:p14="http://schemas.microsoft.com/office/powerpoint/2010/main" val="1302301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The Congress</a:t>
            </a:r>
            <a:br>
              <a:rPr lang="en-US" dirty="0"/>
            </a:br>
            <a:r>
              <a:rPr lang="en-US" dirty="0"/>
              <a:t>The Lawmaking Process (cont.)</a:t>
            </a:r>
          </a:p>
        </p:txBody>
      </p:sp>
      <p:sp>
        <p:nvSpPr>
          <p:cNvPr id="5" name="Content Placeholder 4"/>
          <p:cNvSpPr>
            <a:spLocks noGrp="1"/>
          </p:cNvSpPr>
          <p:nvPr>
            <p:ph idx="1"/>
          </p:nvPr>
        </p:nvSpPr>
        <p:spPr>
          <a:xfrm>
            <a:off x="628650" y="1690689"/>
            <a:ext cx="7886700" cy="4351338"/>
          </a:xfrm>
        </p:spPr>
        <p:txBody>
          <a:bodyPr/>
          <a:lstStyle/>
          <a:p>
            <a:pPr marL="0" indent="0">
              <a:buNone/>
            </a:pPr>
            <a:r>
              <a:rPr lang="en-US" dirty="0"/>
              <a:t>Conference committees</a:t>
            </a:r>
          </a:p>
          <a:p>
            <a:pPr marL="342900" lvl="1" indent="0">
              <a:buNone/>
            </a:pPr>
            <a:r>
              <a:rPr lang="en-US" dirty="0"/>
              <a:t>Once a bill is voted on favorably in one house of Congress, it is referred to the other house for consideration.  The second house is not required to take action on the bill, however, the second house may pass the bill as received, or, it may change (i.e. amend) the bill.  If the second house passes an amended bill, a “conference committee” is then formed with representatives from both the House and Senate.  The conference committee negotiates a final version of the bill (a “conference bill”), which is referred back to each house for final passage.  If each house passes the conference bill, the bill is then sent to the President for signature.</a:t>
            </a:r>
            <a:r>
              <a:rPr lang="en-US" baseline="30000" dirty="0"/>
              <a:t>4</a:t>
            </a:r>
            <a:endParaRPr lang="en-US" dirty="0"/>
          </a:p>
          <a:p>
            <a:pPr marL="0" indent="0">
              <a:buNone/>
            </a:pPr>
            <a:r>
              <a:rPr lang="en-US" dirty="0"/>
              <a:t>Congressional committee designations are not required by law and therefore are subject to change.  A sample of important Congressional committees (current in 2018) relevant to cyber security and operations follows.</a:t>
            </a:r>
          </a:p>
          <a:p>
            <a:pPr marL="0" indent="0">
              <a:lnSpc>
                <a:spcPct val="100000"/>
              </a:lnSpc>
              <a:spcBef>
                <a:spcPts val="0"/>
              </a:spcBef>
              <a:buNone/>
            </a:pPr>
            <a:endParaRPr lang="en-US"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4. Valerie Heitshusen, </a:t>
            </a:r>
            <a:r>
              <a:rPr lang="en-US" sz="1000" i="1" dirty="0"/>
              <a:t>Introduction to the Legislative Process in the U.S. Congress</a:t>
            </a:r>
            <a:r>
              <a:rPr lang="en-US" sz="1000" dirty="0"/>
              <a:t>, </a:t>
            </a:r>
            <a:r>
              <a:rPr lang="en-US" sz="1000" cap="small" dirty="0"/>
              <a:t>Congressional Research Service,</a:t>
            </a:r>
            <a:r>
              <a:rPr lang="en-US" sz="1000" dirty="0"/>
              <a:t> January 10, 2018, </a:t>
            </a:r>
            <a:endParaRPr lang="en-US" dirty="0"/>
          </a:p>
          <a:p>
            <a:pPr marL="0" indent="0">
              <a:buNone/>
            </a:pPr>
            <a:endParaRPr lang="en-US" dirty="0"/>
          </a:p>
        </p:txBody>
      </p:sp>
    </p:spTree>
    <p:extLst>
      <p:ext uri="{BB962C8B-B14F-4D97-AF65-F5344CB8AC3E}">
        <p14:creationId xmlns:p14="http://schemas.microsoft.com/office/powerpoint/2010/main" val="765344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34340" y="1825625"/>
            <a:ext cx="4263390" cy="4351338"/>
          </a:xfrm>
          <a:ln>
            <a:noFill/>
          </a:ln>
        </p:spPr>
        <p:txBody>
          <a:bodyPr/>
          <a:lstStyle/>
          <a:p>
            <a:pPr marL="0" indent="0">
              <a:buNone/>
            </a:pPr>
            <a:r>
              <a:rPr lang="en-US" dirty="0"/>
              <a:t>Senate </a:t>
            </a:r>
            <a:r>
              <a:rPr lang="en-US" sz="1600" dirty="0"/>
              <a:t>(current in September 2018)</a:t>
            </a:r>
          </a:p>
          <a:p>
            <a:pPr lvl="1"/>
            <a:r>
              <a:rPr lang="en-US" sz="1600" dirty="0"/>
              <a:t>Committee on Appropriations</a:t>
            </a:r>
          </a:p>
          <a:p>
            <a:pPr lvl="1"/>
            <a:r>
              <a:rPr lang="en-US" sz="1600" dirty="0"/>
              <a:t>Committee on Armed Services</a:t>
            </a:r>
          </a:p>
          <a:p>
            <a:pPr lvl="1"/>
            <a:r>
              <a:rPr lang="en-US" sz="1600" dirty="0"/>
              <a:t>Committee on Banking, Housing, and Urban Affairs</a:t>
            </a:r>
          </a:p>
          <a:p>
            <a:pPr lvl="1"/>
            <a:r>
              <a:rPr lang="en-US" sz="1600" dirty="0"/>
              <a:t>Committee on Commerce, Science, and Transportation</a:t>
            </a:r>
          </a:p>
          <a:p>
            <a:pPr lvl="1"/>
            <a:r>
              <a:rPr lang="en-US" sz="1600" dirty="0"/>
              <a:t>Committee on Foreign Relations: Subcommittee on East Asia, the Pacific, and International Cybersecurity Policy</a:t>
            </a:r>
          </a:p>
          <a:p>
            <a:pPr lvl="1"/>
            <a:r>
              <a:rPr lang="en-US" sz="1600" dirty="0"/>
              <a:t>Committee on Homeland Security and Government Affairs</a:t>
            </a:r>
          </a:p>
          <a:p>
            <a:pPr lvl="1"/>
            <a:r>
              <a:rPr lang="en-US" sz="1600" dirty="0"/>
              <a:t>Committee on the Judiciary</a:t>
            </a:r>
          </a:p>
          <a:p>
            <a:pPr lvl="1"/>
            <a:r>
              <a:rPr lang="en-US" sz="1600" dirty="0"/>
              <a:t>Select Committee on Intelligence</a:t>
            </a:r>
          </a:p>
          <a:p>
            <a:pPr marL="0" indent="0">
              <a:buNone/>
            </a:pPr>
            <a:endParaRPr lang="en-US" dirty="0"/>
          </a:p>
        </p:txBody>
      </p:sp>
      <p:sp>
        <p:nvSpPr>
          <p:cNvPr id="4" name="Content Placeholder 3"/>
          <p:cNvSpPr>
            <a:spLocks noGrp="1"/>
          </p:cNvSpPr>
          <p:nvPr>
            <p:ph sz="half" idx="2"/>
          </p:nvPr>
        </p:nvSpPr>
        <p:spPr>
          <a:xfrm>
            <a:off x="4297680" y="1825625"/>
            <a:ext cx="4846320" cy="4351338"/>
          </a:xfrm>
          <a:ln>
            <a:noFill/>
          </a:ln>
        </p:spPr>
        <p:txBody>
          <a:bodyPr/>
          <a:lstStyle/>
          <a:p>
            <a:pPr marL="0" indent="0">
              <a:buNone/>
            </a:pPr>
            <a:r>
              <a:rPr lang="en-US" dirty="0"/>
              <a:t>House </a:t>
            </a:r>
            <a:r>
              <a:rPr lang="en-US" sz="1600" dirty="0"/>
              <a:t>(current in September 2018)</a:t>
            </a:r>
          </a:p>
          <a:p>
            <a:pPr lvl="1"/>
            <a:r>
              <a:rPr lang="en-US" sz="1600" dirty="0"/>
              <a:t>Committee on Appropriations</a:t>
            </a:r>
          </a:p>
          <a:p>
            <a:pPr lvl="1"/>
            <a:r>
              <a:rPr lang="en-US" sz="1600" dirty="0"/>
              <a:t>Committee on Armed Services</a:t>
            </a:r>
          </a:p>
          <a:p>
            <a:pPr lvl="1"/>
            <a:r>
              <a:rPr lang="en-US" sz="1600" dirty="0"/>
              <a:t>Committee on Energy and Commerce</a:t>
            </a:r>
          </a:p>
          <a:p>
            <a:pPr lvl="1"/>
            <a:r>
              <a:rPr lang="en-US" sz="1600" dirty="0"/>
              <a:t>Committee on Financial Services</a:t>
            </a:r>
          </a:p>
          <a:p>
            <a:pPr lvl="1"/>
            <a:r>
              <a:rPr lang="en-US" sz="1600" dirty="0"/>
              <a:t>Committee on Foreign Affairs</a:t>
            </a:r>
          </a:p>
          <a:p>
            <a:pPr lvl="1"/>
            <a:r>
              <a:rPr lang="en-US" sz="1600" dirty="0"/>
              <a:t>Committee on Government Affairs</a:t>
            </a:r>
          </a:p>
          <a:p>
            <a:pPr lvl="1"/>
            <a:r>
              <a:rPr lang="en-US" sz="1600" dirty="0"/>
              <a:t>Committee on Homeland Security</a:t>
            </a:r>
          </a:p>
          <a:p>
            <a:pPr lvl="1"/>
            <a:r>
              <a:rPr lang="en-US" sz="1600" dirty="0"/>
              <a:t>Judiciary Committee</a:t>
            </a:r>
          </a:p>
          <a:p>
            <a:pPr lvl="1"/>
            <a:r>
              <a:rPr lang="en-US" sz="1600" dirty="0"/>
              <a:t>Permanent Select Committee on Intelligence</a:t>
            </a:r>
          </a:p>
          <a:p>
            <a:pPr lvl="1"/>
            <a:r>
              <a:rPr lang="en-US" sz="1600" dirty="0"/>
              <a:t>Committee on Oversight and Government Reform</a:t>
            </a:r>
          </a:p>
          <a:p>
            <a:pPr lvl="1"/>
            <a:r>
              <a:rPr lang="en-US" sz="1600" dirty="0"/>
              <a:t>Committee on Small Business</a:t>
            </a:r>
          </a:p>
          <a:p>
            <a:pPr lvl="1"/>
            <a:r>
              <a:rPr lang="en-US" sz="1600" dirty="0"/>
              <a:t>Committee on Science, Space, and Technology</a:t>
            </a:r>
          </a:p>
          <a:p>
            <a:pPr lvl="1"/>
            <a:r>
              <a:rPr lang="en-US" sz="1600" dirty="0"/>
              <a:t>Committee on Transportation and Infrastructure</a:t>
            </a:r>
          </a:p>
          <a:p>
            <a:endParaRPr lang="en-US" dirty="0"/>
          </a:p>
        </p:txBody>
      </p:sp>
      <p:sp>
        <p:nvSpPr>
          <p:cNvPr id="6" name="Title 1"/>
          <p:cNvSpPr>
            <a:spLocks noGrp="1"/>
          </p:cNvSpPr>
          <p:nvPr>
            <p:ph type="title"/>
          </p:nvPr>
        </p:nvSpPr>
        <p:spPr/>
        <p:txBody>
          <a:bodyPr/>
          <a:lstStyle/>
          <a:p>
            <a:r>
              <a:rPr lang="en-US" dirty="0"/>
              <a:t>1. The Congress</a:t>
            </a:r>
            <a:br>
              <a:rPr lang="en-US" dirty="0"/>
            </a:br>
            <a:r>
              <a:rPr lang="en-US" dirty="0"/>
              <a:t>The Lawmaking Process (cont.)</a:t>
            </a:r>
          </a:p>
        </p:txBody>
      </p:sp>
    </p:spTree>
    <p:extLst>
      <p:ext uri="{BB962C8B-B14F-4D97-AF65-F5344CB8AC3E}">
        <p14:creationId xmlns:p14="http://schemas.microsoft.com/office/powerpoint/2010/main" val="37898594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5496</TotalTime>
  <Words>2961</Words>
  <Application>Microsoft Office PowerPoint</Application>
  <PresentationFormat>On-screen Show (4:3)</PresentationFormat>
  <Paragraphs>195</Paragraphs>
  <Slides>24</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24</vt:i4>
      </vt:variant>
    </vt:vector>
  </HeadingPairs>
  <TitlesOfParts>
    <vt:vector size="29" baseType="lpstr">
      <vt:lpstr>Arial</vt:lpstr>
      <vt:lpstr>Calibri</vt:lpstr>
      <vt:lpstr>Calibri Light</vt:lpstr>
      <vt:lpstr>Office Theme</vt:lpstr>
      <vt:lpstr>PP_C5Modules_CC_License_standard</vt:lpstr>
      <vt:lpstr> Module II Cyber Governance</vt:lpstr>
      <vt:lpstr>Lesson outline: Congress and the President</vt:lpstr>
      <vt:lpstr>Learning Outcomes: Congress and the President</vt:lpstr>
      <vt:lpstr>1. The Congress The Legislative Power</vt:lpstr>
      <vt:lpstr>1. The Congress The Legislative Power (cont.)</vt:lpstr>
      <vt:lpstr>1. The Congress Enumerated Powers</vt:lpstr>
      <vt:lpstr>1. The Congress The Lawmaking Process</vt:lpstr>
      <vt:lpstr>1. The Congress The Lawmaking Process (cont.)</vt:lpstr>
      <vt:lpstr>1. The Congress The Lawmaking Process (cont.)</vt:lpstr>
      <vt:lpstr>1. The Congress The Lawmaking Process (cont.)</vt:lpstr>
      <vt:lpstr>2. The President</vt:lpstr>
      <vt:lpstr>2. The President The Executive Power</vt:lpstr>
      <vt:lpstr>2. The President The Commander in Chief Power</vt:lpstr>
      <vt:lpstr>2. The President The Foreign Affairs Power</vt:lpstr>
      <vt:lpstr>2. The President The Foreign Affairs Power (cont.)</vt:lpstr>
      <vt:lpstr>Assessment Questions | True/False</vt:lpstr>
      <vt:lpstr>Assessment Questions Answered</vt:lpstr>
      <vt:lpstr>Assessment Questions | Multiple Choice</vt:lpstr>
      <vt:lpstr>Assessment Questions| Multiple Choice</vt:lpstr>
      <vt:lpstr>Assessment Questions | Multiple Choice </vt:lpstr>
      <vt:lpstr>Assessment Questions Answered</vt:lpstr>
      <vt:lpstr>Assessment Questions Answered</vt:lpstr>
      <vt:lpstr>Discussion Question</vt:lpstr>
      <vt:lpstr>Discussion Question Answered</vt:lpstr>
    </vt:vector>
  </TitlesOfParts>
  <Company>The Pennsylvania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II Cyber Governance</dc:title>
  <dc:creator>Houck, James</dc:creator>
  <cp:lastModifiedBy>Kevin S. Kuczynski</cp:lastModifiedBy>
  <cp:revision>116</cp:revision>
  <cp:lastPrinted>2018-05-24T13:05:56Z</cp:lastPrinted>
  <dcterms:created xsi:type="dcterms:W3CDTF">2018-05-23T18:42:43Z</dcterms:created>
  <dcterms:modified xsi:type="dcterms:W3CDTF">2018-08-27T15:14:09Z</dcterms:modified>
</cp:coreProperties>
</file>