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34"/>
  </p:notesMasterIdLst>
  <p:sldIdLst>
    <p:sldId id="256" r:id="rId2"/>
    <p:sldId id="351" r:id="rId3"/>
    <p:sldId id="303" r:id="rId4"/>
    <p:sldId id="496" r:id="rId5"/>
    <p:sldId id="495" r:id="rId6"/>
    <p:sldId id="497" r:id="rId7"/>
    <p:sldId id="372" r:id="rId8"/>
    <p:sldId id="317" r:id="rId9"/>
    <p:sldId id="405" r:id="rId10"/>
    <p:sldId id="406" r:id="rId11"/>
    <p:sldId id="509" r:id="rId12"/>
    <p:sldId id="373" r:id="rId13"/>
    <p:sldId id="404" r:id="rId14"/>
    <p:sldId id="512" r:id="rId15"/>
    <p:sldId id="513" r:id="rId16"/>
    <p:sldId id="515" r:id="rId17"/>
    <p:sldId id="514" r:id="rId18"/>
    <p:sldId id="408" r:id="rId19"/>
    <p:sldId id="510" r:id="rId20"/>
    <p:sldId id="511" r:id="rId21"/>
    <p:sldId id="378" r:id="rId22"/>
    <p:sldId id="498" r:id="rId23"/>
    <p:sldId id="499" r:id="rId24"/>
    <p:sldId id="500" r:id="rId25"/>
    <p:sldId id="374" r:id="rId26"/>
    <p:sldId id="516" r:id="rId27"/>
    <p:sldId id="426" r:id="rId28"/>
    <p:sldId id="505" r:id="rId29"/>
    <p:sldId id="506" r:id="rId30"/>
    <p:sldId id="507" r:id="rId31"/>
    <p:sldId id="508" r:id="rId32"/>
    <p:sldId id="425" r:id="rId33"/>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as Breaux" initials="LB" lastIdx="4" clrIdx="0">
    <p:extLst>
      <p:ext uri="{19B8F6BF-5375-455C-9EA6-DF929625EA0E}">
        <p15:presenceInfo xmlns:p15="http://schemas.microsoft.com/office/powerpoint/2012/main" userId="c322d14bcf0bb474" providerId="Windows Live"/>
      </p:ext>
    </p:extLst>
  </p:cmAuthor>
  <p:cmAuthor id="2" name="Houck, James" initials="HJ" lastIdx="5" clrIdx="1">
    <p:extLst>
      <p:ext uri="{19B8F6BF-5375-455C-9EA6-DF929625EA0E}">
        <p15:presenceInfo xmlns:p15="http://schemas.microsoft.com/office/powerpoint/2012/main" userId="S-1-5-21-755334853-669077136-483988704-255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65" autoAdjust="0"/>
    <p:restoredTop sz="94291" autoAdjust="0"/>
  </p:normalViewPr>
  <p:slideViewPr>
    <p:cSldViewPr snapToGrid="0" snapToObjects="1">
      <p:cViewPr varScale="1">
        <p:scale>
          <a:sx n="110" d="100"/>
          <a:sy n="110" d="100"/>
        </p:scale>
        <p:origin x="2088" y="96"/>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75" d="100"/>
          <a:sy n="75" d="100"/>
        </p:scale>
        <p:origin x="3084" y="4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868AEDA5-9060-4E30-8D32-05A82F696865}"/>
    <pc:docChg chg="modSld">
      <pc:chgData name="" userId="" providerId="" clId="Web-{868AEDA5-9060-4E30-8D32-05A82F696865}" dt="2018-08-02T19:11:38.432" v="3" actId="14100"/>
      <pc:docMkLst>
        <pc:docMk/>
      </pc:docMkLst>
      <pc:sldChg chg="addSp modSp">
        <pc:chgData name="" userId="" providerId="" clId="Web-{868AEDA5-9060-4E30-8D32-05A82F696865}" dt="2018-08-02T19:11:38.432" v="3" actId="14100"/>
        <pc:sldMkLst>
          <pc:docMk/>
          <pc:sldMk cId="0" sldId="256"/>
        </pc:sldMkLst>
        <pc:picChg chg="add mod">
          <ac:chgData name="" userId="" providerId="" clId="Web-{868AEDA5-9060-4E30-8D32-05A82F696865}" dt="2018-08-02T19:11:38.432" v="3" actId="14100"/>
          <ac:picMkLst>
            <pc:docMk/>
            <pc:sldMk cId="0" sldId="256"/>
            <ac:picMk id="3" creationId="{4D0568E8-7C93-47F2-940D-114F006C7AF6}"/>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8/27/2018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extLst>
      <p:ext uri="{BB962C8B-B14F-4D97-AF65-F5344CB8AC3E}">
        <p14:creationId xmlns:p14="http://schemas.microsoft.com/office/powerpoint/2010/main" val="373307173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42057655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20</a:t>
            </a:fld>
            <a:endParaRPr lang="en-US"/>
          </a:p>
        </p:txBody>
      </p:sp>
    </p:spTree>
    <p:extLst>
      <p:ext uri="{BB962C8B-B14F-4D97-AF65-F5344CB8AC3E}">
        <p14:creationId xmlns:p14="http://schemas.microsoft.com/office/powerpoint/2010/main" val="40726514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24</a:t>
            </a:fld>
            <a:endParaRPr lang="en-US"/>
          </a:p>
        </p:txBody>
      </p:sp>
    </p:spTree>
    <p:extLst>
      <p:ext uri="{BB962C8B-B14F-4D97-AF65-F5344CB8AC3E}">
        <p14:creationId xmlns:p14="http://schemas.microsoft.com/office/powerpoint/2010/main" val="12990906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25</a:t>
            </a:fld>
            <a:endParaRPr lang="en-US"/>
          </a:p>
        </p:txBody>
      </p:sp>
    </p:spTree>
    <p:extLst>
      <p:ext uri="{BB962C8B-B14F-4D97-AF65-F5344CB8AC3E}">
        <p14:creationId xmlns:p14="http://schemas.microsoft.com/office/powerpoint/2010/main" val="2962023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235495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dirty="0">
              <a:cs typeface="Arial" charset="0"/>
            </a:endParaRPr>
          </a:p>
        </p:txBody>
      </p:sp>
    </p:spTree>
    <p:extLst>
      <p:ext uri="{BB962C8B-B14F-4D97-AF65-F5344CB8AC3E}">
        <p14:creationId xmlns:p14="http://schemas.microsoft.com/office/powerpoint/2010/main" val="3439896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8</a:t>
            </a:fld>
            <a:endParaRPr lang="en-US"/>
          </a:p>
        </p:txBody>
      </p:sp>
    </p:spTree>
    <p:extLst>
      <p:ext uri="{BB962C8B-B14F-4D97-AF65-F5344CB8AC3E}">
        <p14:creationId xmlns:p14="http://schemas.microsoft.com/office/powerpoint/2010/main" val="2487873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11</a:t>
            </a:fld>
            <a:endParaRPr lang="en-US"/>
          </a:p>
        </p:txBody>
      </p:sp>
    </p:spTree>
    <p:extLst>
      <p:ext uri="{BB962C8B-B14F-4D97-AF65-F5344CB8AC3E}">
        <p14:creationId xmlns:p14="http://schemas.microsoft.com/office/powerpoint/2010/main" val="418326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12</a:t>
            </a:fld>
            <a:endParaRPr lang="en-US"/>
          </a:p>
        </p:txBody>
      </p:sp>
    </p:spTree>
    <p:extLst>
      <p:ext uri="{BB962C8B-B14F-4D97-AF65-F5344CB8AC3E}">
        <p14:creationId xmlns:p14="http://schemas.microsoft.com/office/powerpoint/2010/main" val="2299119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13</a:t>
            </a:fld>
            <a:endParaRPr lang="en-US"/>
          </a:p>
        </p:txBody>
      </p:sp>
    </p:spTree>
    <p:extLst>
      <p:ext uri="{BB962C8B-B14F-4D97-AF65-F5344CB8AC3E}">
        <p14:creationId xmlns:p14="http://schemas.microsoft.com/office/powerpoint/2010/main" val="10790065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18</a:t>
            </a:fld>
            <a:endParaRPr lang="en-US"/>
          </a:p>
        </p:txBody>
      </p:sp>
    </p:spTree>
    <p:extLst>
      <p:ext uri="{BB962C8B-B14F-4D97-AF65-F5344CB8AC3E}">
        <p14:creationId xmlns:p14="http://schemas.microsoft.com/office/powerpoint/2010/main" val="3493909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19</a:t>
            </a:fld>
            <a:endParaRPr lang="en-US"/>
          </a:p>
        </p:txBody>
      </p:sp>
    </p:spTree>
    <p:extLst>
      <p:ext uri="{BB962C8B-B14F-4D97-AF65-F5344CB8AC3E}">
        <p14:creationId xmlns:p14="http://schemas.microsoft.com/office/powerpoint/2010/main" val="1650176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91508" y="3806239"/>
            <a:ext cx="5199462"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sz="2600" dirty="0"/>
              <a:t>Module </a:t>
            </a:r>
            <a:r>
              <a:rPr lang="en-US" sz="2600" dirty="0"/>
              <a:t>III</a:t>
            </a:r>
            <a:r>
              <a:rPr sz="2600" dirty="0"/>
              <a:t/>
            </a:r>
            <a:br>
              <a:rPr sz="2600" dirty="0"/>
            </a:br>
            <a:r>
              <a:rPr sz="2600" dirty="0"/>
              <a:t>Week </a:t>
            </a:r>
            <a:r>
              <a:rPr lang="en-US" sz="2600" dirty="0"/>
              <a:t>7</a:t>
            </a:r>
            <a:r>
              <a:rPr sz="2600" dirty="0"/>
              <a:t>: </a:t>
            </a:r>
            <a:r>
              <a:rPr lang="en-US" sz="2600" dirty="0"/>
              <a:t>U.S. Constitution &amp; Cyberlaw</a:t>
            </a:r>
            <a:endParaRPr sz="2600" dirty="0"/>
          </a:p>
        </p:txBody>
      </p:sp>
      <p:sp>
        <p:nvSpPr>
          <p:cNvPr id="12290" name="Subtitle 2"/>
          <p:cNvSpPr>
            <a:spLocks noGrp="1"/>
          </p:cNvSpPr>
          <p:nvPr>
            <p:ph type="body" sz="quarter" idx="13"/>
          </p:nvPr>
        </p:nvSpPr>
        <p:spPr>
          <a:xfrm>
            <a:off x="2391508" y="4999038"/>
            <a:ext cx="5401994" cy="318550"/>
          </a:xfrm>
        </p:spPr>
        <p:txBody>
          <a:bodyPr/>
          <a:lstStyle/>
          <a:p>
            <a:pPr eaLnBrk="1" hangingPunct="1"/>
            <a:r>
              <a:rPr lang="en-US" sz="1900" b="1" dirty="0">
                <a:solidFill>
                  <a:srgbClr val="2F5597"/>
                </a:solidFill>
              </a:rPr>
              <a:t>Lesson 14:  First Amendment: Speech Protections, Anonymity &amp; Surveillance</a:t>
            </a:r>
          </a:p>
        </p:txBody>
      </p:sp>
      <p:sp>
        <p:nvSpPr>
          <p:cNvPr id="5" name="TextBox 4">
            <a:extLst>
              <a:ext uri="{FF2B5EF4-FFF2-40B4-BE49-F238E27FC236}">
                <a16:creationId xmlns:a16="http://schemas.microsoft.com/office/drawing/2014/main" xmlns="" id="{C3016D5B-CBDE-4463-8BCC-8D20CC785EB4}"/>
              </a:ext>
            </a:extLst>
          </p:cNvPr>
          <p:cNvSpPr txBox="1"/>
          <p:nvPr/>
        </p:nvSpPr>
        <p:spPr>
          <a:xfrm>
            <a:off x="2251494" y="5536721"/>
            <a:ext cx="5345502" cy="600164"/>
          </a:xfrm>
          <a:prstGeom prst="rect">
            <a:avLst/>
          </a:prstGeom>
          <a:ln>
            <a:solidFill>
              <a:srgbClr val="0070C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100" dirty="0">
                <a:latin typeface="Calibri"/>
                <a:cs typeface="Calibri"/>
              </a:rPr>
              <a:t>Lesson Author: Anne Toomey McKenna, Distinguished Scholar of Cyber Law &amp; Policy, Penn State's Dickinson Law and Institute for </a:t>
            </a:r>
            <a:r>
              <a:rPr lang="en-US" sz="1100" dirty="0" err="1">
                <a:latin typeface="Calibri"/>
                <a:cs typeface="Calibri"/>
              </a:rPr>
              <a:t>CyberScience</a:t>
            </a:r>
            <a:r>
              <a:rPr lang="en-US" sz="1100" dirty="0">
                <a:latin typeface="Calibri"/>
                <a:cs typeface="Calibri"/>
              </a:rPr>
              <a:t>. The author wishes to thank Penn State Law </a:t>
            </a:r>
            <a:r>
              <a:rPr lang="en-US" sz="1100" dirty="0" smtClean="0">
                <a:latin typeface="Calibri"/>
                <a:cs typeface="Calibri"/>
              </a:rPr>
              <a:t>student Ann Mallison </a:t>
            </a:r>
            <a:r>
              <a:rPr lang="en-US" sz="1100" dirty="0">
                <a:latin typeface="Calibri"/>
                <a:cs typeface="Calibri"/>
              </a:rPr>
              <a:t>for </a:t>
            </a:r>
            <a:r>
              <a:rPr lang="en-US" sz="1100" dirty="0" smtClean="0">
                <a:latin typeface="Calibri"/>
                <a:cs typeface="Calibri"/>
              </a:rPr>
              <a:t>her </a:t>
            </a:r>
            <a:r>
              <a:rPr lang="en-US" sz="1100" dirty="0">
                <a:latin typeface="Calibri"/>
                <a:cs typeface="Calibri"/>
              </a:rPr>
              <a:t>assistance with this lesson.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1F9BE7-B7AA-4DB4-8425-48DE71956D20}"/>
              </a:ext>
            </a:extLst>
          </p:cNvPr>
          <p:cNvSpPr>
            <a:spLocks noGrp="1"/>
          </p:cNvSpPr>
          <p:nvPr>
            <p:ph type="title"/>
          </p:nvPr>
        </p:nvSpPr>
        <p:spPr>
          <a:xfrm>
            <a:off x="365760" y="420763"/>
            <a:ext cx="8149590" cy="872831"/>
          </a:xfrm>
        </p:spPr>
        <p:txBody>
          <a:bodyPr/>
          <a:lstStyle/>
          <a:p>
            <a:r>
              <a:rPr lang="en-US" dirty="0"/>
              <a:t>Freedom of speech does </a:t>
            </a:r>
            <a:r>
              <a:rPr lang="en-US" u="sng" dirty="0"/>
              <a:t>not</a:t>
            </a:r>
            <a:r>
              <a:rPr lang="en-US" dirty="0"/>
              <a:t> include the right:</a:t>
            </a:r>
            <a:r>
              <a:rPr lang="en-US" b="1" dirty="0"/>
              <a:t/>
            </a:r>
            <a:br>
              <a:rPr lang="en-US" b="1" dirty="0"/>
            </a:br>
            <a:endParaRPr lang="en-US" dirty="0"/>
          </a:p>
        </p:txBody>
      </p:sp>
      <p:sp>
        <p:nvSpPr>
          <p:cNvPr id="3" name="Content Placeholder 2">
            <a:extLst>
              <a:ext uri="{FF2B5EF4-FFF2-40B4-BE49-F238E27FC236}">
                <a16:creationId xmlns:a16="http://schemas.microsoft.com/office/drawing/2014/main" xmlns="" id="{497CBDF8-B130-4DB7-A9C0-A3C72F13FE74}"/>
              </a:ext>
            </a:extLst>
          </p:cNvPr>
          <p:cNvSpPr>
            <a:spLocks noGrp="1"/>
          </p:cNvSpPr>
          <p:nvPr>
            <p:ph idx="1"/>
          </p:nvPr>
        </p:nvSpPr>
        <p:spPr>
          <a:xfrm>
            <a:off x="516108" y="1024320"/>
            <a:ext cx="7886700" cy="4418817"/>
          </a:xfrm>
        </p:spPr>
        <p:txBody>
          <a:bodyPr/>
          <a:lstStyle/>
          <a:p>
            <a:pPr>
              <a:spcAft>
                <a:spcPts val="600"/>
              </a:spcAft>
            </a:pPr>
            <a:r>
              <a:rPr lang="en-US" sz="2000" dirty="0"/>
              <a:t>To incite actions that would harm others (such as shouting ‘fire’ in a crowded theater.).</a:t>
            </a:r>
            <a:r>
              <a:rPr lang="en-US" sz="2000" baseline="30000" dirty="0"/>
              <a:t>8</a:t>
            </a:r>
          </a:p>
          <a:p>
            <a:pPr>
              <a:spcAft>
                <a:spcPts val="600"/>
              </a:spcAft>
            </a:pPr>
            <a:r>
              <a:rPr lang="en-US" sz="2000" dirty="0"/>
              <a:t>To make or distribute obscene materials.</a:t>
            </a:r>
            <a:r>
              <a:rPr lang="en-US" sz="2000" baseline="30000" dirty="0"/>
              <a:t>9</a:t>
            </a:r>
          </a:p>
          <a:p>
            <a:pPr>
              <a:spcAft>
                <a:spcPts val="600"/>
              </a:spcAft>
            </a:pPr>
            <a:r>
              <a:rPr lang="en-US" sz="2000" dirty="0"/>
              <a:t>To burn draft cards as an anti-war protest.</a:t>
            </a:r>
            <a:r>
              <a:rPr lang="en-US" sz="2000" baseline="30000" dirty="0"/>
              <a:t> 10</a:t>
            </a:r>
          </a:p>
          <a:p>
            <a:pPr>
              <a:spcAft>
                <a:spcPts val="600"/>
              </a:spcAft>
            </a:pPr>
            <a:r>
              <a:rPr lang="en-US" sz="2000" dirty="0"/>
              <a:t>To permit students to print articles in a school newspaper over the objections of the school administration.</a:t>
            </a:r>
            <a:r>
              <a:rPr lang="en-US" sz="2000" baseline="30000" dirty="0"/>
              <a:t> 11</a:t>
            </a:r>
            <a:r>
              <a:rPr lang="en-US" sz="2000" dirty="0"/>
              <a:t> </a:t>
            </a:r>
          </a:p>
          <a:p>
            <a:pPr>
              <a:spcAft>
                <a:spcPts val="600"/>
              </a:spcAft>
            </a:pPr>
            <a:r>
              <a:rPr lang="en-US" sz="2000" dirty="0"/>
              <a:t>Of students to make an obscene speech at a school-sponsored event.</a:t>
            </a:r>
            <a:r>
              <a:rPr lang="en-US" sz="2000" baseline="30000" dirty="0"/>
              <a:t>12</a:t>
            </a:r>
          </a:p>
          <a:p>
            <a:pPr>
              <a:spcAft>
                <a:spcPts val="600"/>
              </a:spcAft>
            </a:pPr>
            <a:r>
              <a:rPr lang="en-US" sz="2000" dirty="0"/>
              <a:t>Of students to advocate illegal drug use at a school-sponsored event.</a:t>
            </a:r>
            <a:r>
              <a:rPr lang="en-US" sz="2000" baseline="30000" dirty="0"/>
              <a:t>13</a:t>
            </a:r>
          </a:p>
          <a:p>
            <a:pPr>
              <a:spcAft>
                <a:spcPts val="600"/>
              </a:spcAft>
            </a:pPr>
            <a:r>
              <a:rPr lang="en-US" sz="2000" dirty="0"/>
              <a:t>To make defamatory statements or ruin someone’s reputation (Libel and slander).</a:t>
            </a:r>
            <a:r>
              <a:rPr lang="en-US" sz="2000" baseline="30000" dirty="0"/>
              <a:t>14</a:t>
            </a:r>
          </a:p>
          <a:p>
            <a:pPr>
              <a:spcAft>
                <a:spcPts val="600"/>
              </a:spcAft>
            </a:pPr>
            <a:r>
              <a:rPr lang="en-US" sz="2000" dirty="0"/>
              <a:t>To make or possess child pornography.</a:t>
            </a:r>
            <a:r>
              <a:rPr lang="en-US" sz="2000" baseline="30000" dirty="0"/>
              <a:t>15</a:t>
            </a:r>
          </a:p>
          <a:p>
            <a:pPr>
              <a:spcAft>
                <a:spcPts val="600"/>
              </a:spcAft>
            </a:pPr>
            <a:endParaRPr lang="en-US" sz="2000" dirty="0"/>
          </a:p>
        </p:txBody>
      </p:sp>
      <p:sp>
        <p:nvSpPr>
          <p:cNvPr id="6" name="TextBox 5">
            <a:extLst>
              <a:ext uri="{FF2B5EF4-FFF2-40B4-BE49-F238E27FC236}">
                <a16:creationId xmlns:a16="http://schemas.microsoft.com/office/drawing/2014/main" xmlns="" id="{D7380C01-D007-41C9-A68B-3CABBB1E92D9}"/>
              </a:ext>
            </a:extLst>
          </p:cNvPr>
          <p:cNvSpPr txBox="1"/>
          <p:nvPr/>
        </p:nvSpPr>
        <p:spPr>
          <a:xfrm>
            <a:off x="483137" y="5474530"/>
            <a:ext cx="4998428" cy="1323439"/>
          </a:xfrm>
          <a:prstGeom prst="rect">
            <a:avLst/>
          </a:prstGeom>
          <a:noFill/>
        </p:spPr>
        <p:txBody>
          <a:bodyPr wrap="square" rtlCol="0">
            <a:spAutoFit/>
          </a:bodyPr>
          <a:lstStyle/>
          <a:p>
            <a:r>
              <a:rPr lang="en-US" sz="1000" dirty="0">
                <a:latin typeface="+mn-lt"/>
              </a:rPr>
              <a:t>8. </a:t>
            </a:r>
            <a:r>
              <a:rPr lang="en-US" sz="1000" i="1" dirty="0">
                <a:latin typeface="+mn-lt"/>
              </a:rPr>
              <a:t>Schenck v. United States,</a:t>
            </a:r>
            <a:r>
              <a:rPr lang="en-US" sz="1000" dirty="0">
                <a:latin typeface="+mn-lt"/>
              </a:rPr>
              <a:t> 249 U.S. 47 (1919)</a:t>
            </a:r>
          </a:p>
          <a:p>
            <a:r>
              <a:rPr lang="en-US" sz="1000" dirty="0">
                <a:latin typeface="+mn-lt"/>
              </a:rPr>
              <a:t>9. </a:t>
            </a:r>
            <a:r>
              <a:rPr lang="en-US" sz="1000" i="1" dirty="0">
                <a:latin typeface="+mn-lt"/>
              </a:rPr>
              <a:t>Roth v. United States</a:t>
            </a:r>
            <a:r>
              <a:rPr lang="en-US" sz="1000" dirty="0">
                <a:latin typeface="+mn-lt"/>
              </a:rPr>
              <a:t>, 354 U.S. 476 (1957) </a:t>
            </a:r>
          </a:p>
          <a:p>
            <a:r>
              <a:rPr lang="en-US" sz="1000" dirty="0">
                <a:latin typeface="+mn-lt"/>
              </a:rPr>
              <a:t>10. </a:t>
            </a:r>
            <a:r>
              <a:rPr lang="en-US" sz="1000" i="1" dirty="0">
                <a:latin typeface="+mn-lt"/>
              </a:rPr>
              <a:t>United States v. O’Brien</a:t>
            </a:r>
            <a:r>
              <a:rPr lang="en-US" sz="1000" dirty="0">
                <a:latin typeface="+mn-lt"/>
              </a:rPr>
              <a:t>, 391 U.S. 367 (1968) </a:t>
            </a:r>
          </a:p>
          <a:p>
            <a:r>
              <a:rPr lang="en-US" sz="1000" dirty="0">
                <a:latin typeface="+mn-lt"/>
              </a:rPr>
              <a:t>11. </a:t>
            </a:r>
            <a:r>
              <a:rPr lang="en-US" sz="1000" i="1" dirty="0">
                <a:latin typeface="+mn-lt"/>
              </a:rPr>
              <a:t>Hazelwood School District v. Kuhlmeier</a:t>
            </a:r>
            <a:r>
              <a:rPr lang="en-US" sz="1000" dirty="0">
                <a:latin typeface="+mn-lt"/>
              </a:rPr>
              <a:t>, 484 U.S. 260 (1988) </a:t>
            </a:r>
          </a:p>
          <a:p>
            <a:r>
              <a:rPr lang="en-US" sz="1000" dirty="0">
                <a:latin typeface="+mn-lt"/>
              </a:rPr>
              <a:t>12. </a:t>
            </a:r>
            <a:r>
              <a:rPr lang="en-US" sz="1000" i="1" dirty="0">
                <a:latin typeface="+mn-lt"/>
              </a:rPr>
              <a:t>Bethel School District #43 v. Fraser</a:t>
            </a:r>
            <a:r>
              <a:rPr lang="en-US" sz="1000" dirty="0">
                <a:latin typeface="+mn-lt"/>
              </a:rPr>
              <a:t>, 478 U.S. 675 (1986)</a:t>
            </a:r>
          </a:p>
          <a:p>
            <a:r>
              <a:rPr lang="en-US" sz="1000" dirty="0">
                <a:latin typeface="+mn-lt"/>
              </a:rPr>
              <a:t>13. </a:t>
            </a:r>
            <a:r>
              <a:rPr lang="en-US" sz="1000" i="1" dirty="0">
                <a:latin typeface="+mn-lt"/>
              </a:rPr>
              <a:t>Morse v. Frederick, __ U.S. __</a:t>
            </a:r>
            <a:r>
              <a:rPr lang="en-US" sz="1000" dirty="0">
                <a:latin typeface="+mn-lt"/>
              </a:rPr>
              <a:t> (2007)</a:t>
            </a:r>
          </a:p>
          <a:p>
            <a:r>
              <a:rPr lang="en-US" sz="1000" dirty="0">
                <a:latin typeface="+mn-lt"/>
              </a:rPr>
              <a:t>14</a:t>
            </a:r>
            <a:r>
              <a:rPr lang="en-US" sz="1000" i="1" dirty="0">
                <a:latin typeface="+mn-lt"/>
              </a:rPr>
              <a:t>. New York Times Co v. Sullivan, 376 U.S. 254 (1964)</a:t>
            </a:r>
          </a:p>
          <a:p>
            <a:r>
              <a:rPr lang="en-US" sz="1000" dirty="0">
                <a:latin typeface="+mn-lt"/>
              </a:rPr>
              <a:t>15.</a:t>
            </a:r>
            <a:r>
              <a:rPr lang="en-US" sz="1000" i="1" dirty="0">
                <a:latin typeface="+mn-lt"/>
              </a:rPr>
              <a:t> New York v. Ferber 458 U.S. 747 (1982)</a:t>
            </a:r>
          </a:p>
        </p:txBody>
      </p:sp>
      <p:pic>
        <p:nvPicPr>
          <p:cNvPr id="5" name="Picture 4" descr="Clipart of a person speaking into a bullhorn towards another person">
            <a:extLst>
              <a:ext uri="{FF2B5EF4-FFF2-40B4-BE49-F238E27FC236}">
                <a16:creationId xmlns:a16="http://schemas.microsoft.com/office/drawing/2014/main" xmlns="" id="{E39E8197-F4ED-4500-8387-546C0EC460EF}"/>
              </a:ext>
            </a:extLst>
          </p:cNvPr>
          <p:cNvPicPr>
            <a:picLocks noChangeAspect="1"/>
          </p:cNvPicPr>
          <p:nvPr/>
        </p:nvPicPr>
        <p:blipFill>
          <a:blip r:embed="rId2"/>
          <a:stretch>
            <a:fillRect/>
          </a:stretch>
        </p:blipFill>
        <p:spPr>
          <a:xfrm>
            <a:off x="6246055" y="5014429"/>
            <a:ext cx="2532185" cy="1688123"/>
          </a:xfrm>
          <a:prstGeom prst="rect">
            <a:avLst/>
          </a:prstGeom>
        </p:spPr>
      </p:pic>
    </p:spTree>
    <p:extLst>
      <p:ext uri="{BB962C8B-B14F-4D97-AF65-F5344CB8AC3E}">
        <p14:creationId xmlns:p14="http://schemas.microsoft.com/office/powerpoint/2010/main" val="4083598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8" y="26867"/>
            <a:ext cx="8356209" cy="1325563"/>
          </a:xfrm>
        </p:spPr>
        <p:txBody>
          <a:bodyPr/>
          <a:lstStyle/>
          <a:p>
            <a:r>
              <a:rPr lang="en-US" dirty="0">
                <a:solidFill>
                  <a:prstClr val="black"/>
                </a:solidFill>
              </a:rPr>
              <a:t>The First Amendment’s Guarantee of Freedom of Speech &amp; the Intersection with Surveillance </a:t>
            </a:r>
          </a:p>
        </p:txBody>
      </p:sp>
      <p:sp>
        <p:nvSpPr>
          <p:cNvPr id="3" name="Content Placeholder 2"/>
          <p:cNvSpPr>
            <a:spLocks noGrp="1"/>
          </p:cNvSpPr>
          <p:nvPr>
            <p:ph idx="1"/>
          </p:nvPr>
        </p:nvSpPr>
        <p:spPr>
          <a:xfrm>
            <a:off x="628648" y="1208221"/>
            <a:ext cx="7886701" cy="4930426"/>
          </a:xfrm>
        </p:spPr>
        <p:txBody>
          <a:bodyPr/>
          <a:lstStyle/>
          <a:p>
            <a:pPr marL="0" indent="0">
              <a:buNone/>
            </a:pPr>
            <a:r>
              <a:rPr lang="en-US" sz="2400" dirty="0"/>
              <a:t>The First Amendment’s guarantees of free speech, free press, and the right and freedom to associate with others can be difficult to understand from a legal perspective when these concepts are applied to various forms of electronic communications and activities that constitute speech. This is true particularly in cyberspace, and especially where government cyber operations curtail or restrict the content of online speech.</a:t>
            </a:r>
          </a:p>
          <a:p>
            <a:pPr marL="0" indent="0">
              <a:buNone/>
            </a:pPr>
            <a:r>
              <a:rPr lang="en-US" sz="2000" dirty="0"/>
              <a:t>Consider: </a:t>
            </a:r>
          </a:p>
          <a:p>
            <a:r>
              <a:rPr lang="en-US" sz="2000" dirty="0"/>
              <a:t>If anonymous speech is protected, how does the law handle efforts to ascertain the identity of anonymous online speakers  who are engaged in unlawful or harmful speech?</a:t>
            </a:r>
          </a:p>
          <a:p>
            <a:r>
              <a:rPr lang="en-US" sz="2000" dirty="0"/>
              <a:t>How is the government restricted by the First Amendment in electronic surveillance and monitoring of speech </a:t>
            </a:r>
          </a:p>
          <a:p>
            <a:r>
              <a:rPr lang="en-US" sz="2000" dirty="0"/>
              <a:t>Do citizens have a First Amendment right to record law enforcement activities? </a:t>
            </a:r>
          </a:p>
          <a:p>
            <a:pPr marL="0" indent="0">
              <a:buNone/>
            </a:pPr>
            <a:r>
              <a:rPr lang="en-US" sz="2400" dirty="0"/>
              <a:t> </a:t>
            </a:r>
          </a:p>
          <a:p>
            <a:pPr marL="0" indent="0">
              <a:buNone/>
            </a:pPr>
            <a:endParaRPr lang="en-US" sz="2400" dirty="0"/>
          </a:p>
        </p:txBody>
      </p:sp>
    </p:spTree>
    <p:extLst>
      <p:ext uri="{BB962C8B-B14F-4D97-AF65-F5344CB8AC3E}">
        <p14:creationId xmlns:p14="http://schemas.microsoft.com/office/powerpoint/2010/main" val="1070012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8" y="26867"/>
            <a:ext cx="8356209" cy="1325563"/>
          </a:xfrm>
        </p:spPr>
        <p:txBody>
          <a:bodyPr/>
          <a:lstStyle/>
          <a:p>
            <a:r>
              <a:rPr lang="en-US" dirty="0">
                <a:solidFill>
                  <a:prstClr val="black"/>
                </a:solidFill>
              </a:rPr>
              <a:t>Electronic Surveillance &amp; Free Speech:</a:t>
            </a:r>
            <a:br>
              <a:rPr lang="en-US" dirty="0">
                <a:solidFill>
                  <a:prstClr val="black"/>
                </a:solidFill>
              </a:rPr>
            </a:br>
            <a:r>
              <a:rPr lang="en-US" dirty="0">
                <a:solidFill>
                  <a:prstClr val="black"/>
                </a:solidFill>
              </a:rPr>
              <a:t>An Unusual Historical Case Study</a:t>
            </a:r>
          </a:p>
        </p:txBody>
      </p:sp>
      <p:sp>
        <p:nvSpPr>
          <p:cNvPr id="3" name="Content Placeholder 2"/>
          <p:cNvSpPr>
            <a:spLocks noGrp="1"/>
          </p:cNvSpPr>
          <p:nvPr>
            <p:ph idx="1"/>
          </p:nvPr>
        </p:nvSpPr>
        <p:spPr>
          <a:xfrm>
            <a:off x="628648" y="1208221"/>
            <a:ext cx="7886701" cy="4930426"/>
          </a:xfrm>
        </p:spPr>
        <p:txBody>
          <a:bodyPr/>
          <a:lstStyle/>
          <a:p>
            <a:pPr marL="0" indent="0">
              <a:buNone/>
            </a:pPr>
            <a:r>
              <a:rPr lang="en-US" sz="2400" i="1" dirty="0" err="1"/>
              <a:t>Bartnicki</a:t>
            </a:r>
            <a:r>
              <a:rPr lang="en-US" sz="2400" i="1" dirty="0"/>
              <a:t> v. </a:t>
            </a:r>
            <a:r>
              <a:rPr lang="en-US" sz="2400" i="1" dirty="0" err="1"/>
              <a:t>Vopper</a:t>
            </a:r>
            <a:r>
              <a:rPr lang="en-US" sz="2400" i="1" dirty="0"/>
              <a:t> </a:t>
            </a:r>
            <a:r>
              <a:rPr lang="en-US" sz="2400" dirty="0"/>
              <a:t>(2001)</a:t>
            </a:r>
            <a:r>
              <a:rPr lang="en-US" sz="2400" baseline="30000" dirty="0"/>
              <a:t>16</a:t>
            </a:r>
            <a:endParaRPr lang="en-US" sz="2000" dirty="0"/>
          </a:p>
          <a:p>
            <a:pPr marL="0" indent="0">
              <a:buNone/>
            </a:pPr>
            <a:r>
              <a:rPr lang="en-US" sz="1800" dirty="0"/>
              <a:t>In this case, </a:t>
            </a:r>
            <a:r>
              <a:rPr lang="en-US" sz="1800" dirty="0" err="1"/>
              <a:t>Bartnicki</a:t>
            </a:r>
            <a:r>
              <a:rPr lang="en-US" sz="1800" dirty="0"/>
              <a:t>, a local PA union representative whose cellphone conversation with another representative was illegally intercepted and recorded during the union’s collective-bargaining negotiations. It was not the type of conversation you would want overheard. </a:t>
            </a:r>
          </a:p>
          <a:p>
            <a:pPr marL="0" indent="0">
              <a:buNone/>
            </a:pPr>
            <a:endParaRPr lang="en-US" sz="1000" dirty="0"/>
          </a:p>
          <a:p>
            <a:pPr marL="0" indent="0">
              <a:buNone/>
            </a:pPr>
            <a:r>
              <a:rPr lang="en-US" sz="1800" dirty="0"/>
              <a:t>Someone gave the taped cellphone call to </a:t>
            </a:r>
            <a:r>
              <a:rPr lang="en-US" sz="1800" dirty="0" err="1"/>
              <a:t>Vopper</a:t>
            </a:r>
            <a:r>
              <a:rPr lang="en-US" sz="1800" dirty="0"/>
              <a:t>, a radio commentator who played (but did not record) </a:t>
            </a:r>
            <a:r>
              <a:rPr lang="en-US" sz="1800" dirty="0" err="1"/>
              <a:t>Bartnicki’s</a:t>
            </a:r>
            <a:r>
              <a:rPr lang="en-US" sz="1800" dirty="0"/>
              <a:t> intercepted conversation on </a:t>
            </a:r>
            <a:r>
              <a:rPr lang="en-US" sz="1800" dirty="0" err="1"/>
              <a:t>Vopper’s</a:t>
            </a:r>
            <a:r>
              <a:rPr lang="en-US" sz="1800" dirty="0"/>
              <a:t> radio show during </a:t>
            </a:r>
            <a:r>
              <a:rPr lang="en-US" sz="1800" dirty="0" err="1"/>
              <a:t>Vopper’s</a:t>
            </a:r>
            <a:r>
              <a:rPr lang="en-US" sz="1800" dirty="0"/>
              <a:t> news story about the negotiated settlement. </a:t>
            </a:r>
            <a:r>
              <a:rPr lang="en-US" sz="1800" dirty="0" err="1"/>
              <a:t>Bartnicki</a:t>
            </a:r>
            <a:r>
              <a:rPr lang="en-US" sz="1800" dirty="0"/>
              <a:t> sued </a:t>
            </a:r>
            <a:r>
              <a:rPr lang="en-US" sz="1800" dirty="0" err="1"/>
              <a:t>Vopper</a:t>
            </a:r>
            <a:r>
              <a:rPr lang="en-US" sz="1800" dirty="0"/>
              <a:t> on the grounds that the recorded was unlawfully intercepted and, therefore, playing the unlawfully record call was also a violation of the law. But </a:t>
            </a:r>
            <a:r>
              <a:rPr lang="en-US" sz="1800" dirty="0" err="1"/>
              <a:t>Vopper</a:t>
            </a:r>
            <a:r>
              <a:rPr lang="en-US" sz="1800" dirty="0"/>
              <a:t> claimed the First Amendment freedom of speech protected his sharing of the conversation. </a:t>
            </a:r>
          </a:p>
          <a:p>
            <a:pPr marL="0" indent="0">
              <a:buNone/>
            </a:pPr>
            <a:endParaRPr lang="en-US" sz="1100" dirty="0"/>
          </a:p>
          <a:p>
            <a:pPr marL="0" indent="0">
              <a:buNone/>
            </a:pPr>
            <a:r>
              <a:rPr lang="en-US" sz="1800" dirty="0"/>
              <a:t>The Supreme Court addressed this legal question: Should a person who has obtained access to some material in a legal manner from someone who has procured it through illegal means (i.e., unlawful electronic interception or “wiretapping”) be punished for publishing the material or is the innocent possessor free to share the information?</a:t>
            </a:r>
          </a:p>
          <a:p>
            <a:pPr marL="0" indent="0">
              <a:buNone/>
            </a:pPr>
            <a:endParaRPr lang="en-US" dirty="0"/>
          </a:p>
        </p:txBody>
      </p:sp>
      <p:sp>
        <p:nvSpPr>
          <p:cNvPr id="5" name="TextBox 4">
            <a:extLst>
              <a:ext uri="{FF2B5EF4-FFF2-40B4-BE49-F238E27FC236}">
                <a16:creationId xmlns:a16="http://schemas.microsoft.com/office/drawing/2014/main" xmlns="" id="{83777193-8C69-4899-9182-EA05B7B1EC1B}"/>
              </a:ext>
            </a:extLst>
          </p:cNvPr>
          <p:cNvSpPr txBox="1"/>
          <p:nvPr/>
        </p:nvSpPr>
        <p:spPr>
          <a:xfrm>
            <a:off x="628650" y="6408126"/>
            <a:ext cx="6668087" cy="246221"/>
          </a:xfrm>
          <a:prstGeom prst="rect">
            <a:avLst/>
          </a:prstGeom>
          <a:noFill/>
        </p:spPr>
        <p:txBody>
          <a:bodyPr wrap="square" rtlCol="0">
            <a:spAutoFit/>
          </a:bodyPr>
          <a:lstStyle/>
          <a:p>
            <a:r>
              <a:rPr lang="en-US" sz="1000" dirty="0">
                <a:latin typeface="+mn-lt"/>
              </a:rPr>
              <a:t>16. </a:t>
            </a:r>
            <a:r>
              <a:rPr lang="en-US" sz="1000" i="1" dirty="0" err="1">
                <a:latin typeface="+mn-lt"/>
              </a:rPr>
              <a:t>Bartnicki</a:t>
            </a:r>
            <a:r>
              <a:rPr lang="en-US" sz="1000" i="1" dirty="0">
                <a:latin typeface="+mn-lt"/>
              </a:rPr>
              <a:t> v. </a:t>
            </a:r>
            <a:r>
              <a:rPr lang="en-US" sz="1000" i="1" dirty="0" err="1">
                <a:latin typeface="+mn-lt"/>
              </a:rPr>
              <a:t>Vopper</a:t>
            </a:r>
            <a:r>
              <a:rPr lang="en-US" sz="1000" dirty="0">
                <a:latin typeface="+mn-lt"/>
              </a:rPr>
              <a:t>, 532 U.S. 514, 121 S. Ct. 1753, 149 L. Ed. 2d 787 (2001)</a:t>
            </a:r>
          </a:p>
        </p:txBody>
      </p:sp>
      <p:pic>
        <p:nvPicPr>
          <p:cNvPr id="9" name="Picture 8" descr="Image of a radio station microphone and soundboard">
            <a:extLst>
              <a:ext uri="{FF2B5EF4-FFF2-40B4-BE49-F238E27FC236}">
                <a16:creationId xmlns:a16="http://schemas.microsoft.com/office/drawing/2014/main" xmlns="" id="{B6CB0DFF-382A-4090-B2FC-C8CA368F77A4}"/>
              </a:ext>
            </a:extLst>
          </p:cNvPr>
          <p:cNvPicPr>
            <a:picLocks noChangeAspect="1"/>
          </p:cNvPicPr>
          <p:nvPr/>
        </p:nvPicPr>
        <p:blipFill>
          <a:blip r:embed="rId3"/>
          <a:stretch>
            <a:fillRect/>
          </a:stretch>
        </p:blipFill>
        <p:spPr>
          <a:xfrm>
            <a:off x="7296737" y="249819"/>
            <a:ext cx="1772031" cy="1181354"/>
          </a:xfrm>
          <a:prstGeom prst="rect">
            <a:avLst/>
          </a:prstGeom>
        </p:spPr>
      </p:pic>
    </p:spTree>
    <p:extLst>
      <p:ext uri="{BB962C8B-B14F-4D97-AF65-F5344CB8AC3E}">
        <p14:creationId xmlns:p14="http://schemas.microsoft.com/office/powerpoint/2010/main" val="24740462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20504" y="0"/>
            <a:ext cx="8496885" cy="872359"/>
          </a:xfrm>
        </p:spPr>
        <p:txBody>
          <a:bodyPr/>
          <a:lstStyle/>
          <a:p>
            <a:r>
              <a:rPr lang="en-US" dirty="0">
                <a:solidFill>
                  <a:prstClr val="black"/>
                </a:solidFill>
              </a:rPr>
              <a:t>The </a:t>
            </a:r>
            <a:r>
              <a:rPr lang="en-US" i="1" dirty="0" err="1">
                <a:solidFill>
                  <a:prstClr val="black"/>
                </a:solidFill>
              </a:rPr>
              <a:t>Bartnicki</a:t>
            </a:r>
            <a:r>
              <a:rPr lang="en-US" i="1" dirty="0">
                <a:solidFill>
                  <a:prstClr val="black"/>
                </a:solidFill>
              </a:rPr>
              <a:t> v. Vopper</a:t>
            </a:r>
            <a:r>
              <a:rPr lang="en-US" baseline="30000" dirty="0">
                <a:solidFill>
                  <a:prstClr val="black"/>
                </a:solidFill>
              </a:rPr>
              <a:t>17</a:t>
            </a:r>
            <a:r>
              <a:rPr lang="en-US" dirty="0">
                <a:solidFill>
                  <a:prstClr val="black"/>
                </a:solidFill>
              </a:rPr>
              <a:t> Decision</a:t>
            </a:r>
          </a:p>
        </p:txBody>
      </p:sp>
      <p:sp>
        <p:nvSpPr>
          <p:cNvPr id="3" name="Content Placeholder 2"/>
          <p:cNvSpPr>
            <a:spLocks noGrp="1"/>
          </p:cNvSpPr>
          <p:nvPr>
            <p:ph idx="1"/>
          </p:nvPr>
        </p:nvSpPr>
        <p:spPr>
          <a:xfrm>
            <a:off x="628648" y="788276"/>
            <a:ext cx="7886701" cy="5392242"/>
          </a:xfrm>
        </p:spPr>
        <p:txBody>
          <a:bodyPr/>
          <a:lstStyle/>
          <a:p>
            <a:pPr marL="0" indent="0">
              <a:spcAft>
                <a:spcPts val="600"/>
              </a:spcAft>
              <a:buNone/>
            </a:pPr>
            <a:r>
              <a:rPr lang="en-US" sz="2000" dirty="0"/>
              <a:t>The Supreme Court’s Holding:</a:t>
            </a:r>
          </a:p>
          <a:p>
            <a:pPr marL="342900" lvl="1" indent="0">
              <a:spcAft>
                <a:spcPts val="600"/>
              </a:spcAft>
              <a:buNone/>
            </a:pPr>
            <a:r>
              <a:rPr lang="en-US" sz="2000" dirty="0"/>
              <a:t>The person who performed the illegal act is the one who should be held accountable, and the intent of the law was to punish the illegal actor.  The Court also said that </a:t>
            </a:r>
            <a:r>
              <a:rPr lang="en-US" sz="2000" b="1" dirty="0"/>
              <a:t>a person who involves himself in public affairs invites some loss of privacy</a:t>
            </a:r>
            <a:r>
              <a:rPr lang="en-US" sz="2000" dirty="0"/>
              <a:t>. In this case, a union collective bargaining agreement was a matter of public concern and </a:t>
            </a:r>
            <a:r>
              <a:rPr lang="en-US" sz="2000" dirty="0" err="1"/>
              <a:t>Vopper’s</a:t>
            </a:r>
            <a:r>
              <a:rPr lang="en-US" sz="2000" dirty="0"/>
              <a:t> First Amendment right to speak about and the public’s First Amendment right to know outweighed the statutory prohibition on disclosure of unlawfully intercepted electronic communications.</a:t>
            </a:r>
            <a:endParaRPr lang="en-US" sz="2000" b="1" dirty="0"/>
          </a:p>
          <a:p>
            <a:pPr marL="0" indent="0">
              <a:spcAft>
                <a:spcPts val="600"/>
              </a:spcAft>
              <a:buNone/>
            </a:pPr>
            <a:r>
              <a:rPr lang="en-US" sz="2000" b="1" dirty="0"/>
              <a:t>But there was a strong Dissent:</a:t>
            </a:r>
            <a:r>
              <a:rPr lang="en-US" sz="1800" b="1" dirty="0"/>
              <a:t> </a:t>
            </a:r>
            <a:r>
              <a:rPr lang="en-US" sz="1800" dirty="0"/>
              <a:t>(remember a “dissent” is a formal written opinion that disagrees with the majority of Justices in a Supreme Court decision) </a:t>
            </a:r>
          </a:p>
          <a:p>
            <a:pPr marL="342900" lvl="1" indent="0">
              <a:spcAft>
                <a:spcPts val="600"/>
              </a:spcAft>
              <a:buNone/>
            </a:pPr>
            <a:r>
              <a:rPr lang="en-US" sz="2000" dirty="0"/>
              <a:t>The dissenting Justices correctly noted that it is illegal for private persons to electronically intercept, record, and/or disclose a private conversation. They felt the majority ruling improperly prioritized First Amendment rights over statutes designed to protect the privacy of communications from electronic interception.</a:t>
            </a:r>
          </a:p>
          <a:p>
            <a:pPr marL="0" indent="0">
              <a:buNone/>
            </a:pPr>
            <a:r>
              <a:rPr lang="en-US" sz="2000" dirty="0"/>
              <a:t>Takeaway: The First Amendment can permit disclosure of private communications when related to matters of public concern.</a:t>
            </a:r>
          </a:p>
        </p:txBody>
      </p:sp>
      <p:sp>
        <p:nvSpPr>
          <p:cNvPr id="5" name="TextBox 4">
            <a:extLst>
              <a:ext uri="{FF2B5EF4-FFF2-40B4-BE49-F238E27FC236}">
                <a16:creationId xmlns:a16="http://schemas.microsoft.com/office/drawing/2014/main" xmlns="" id="{83777193-8C69-4899-9182-EA05B7B1EC1B}"/>
              </a:ext>
            </a:extLst>
          </p:cNvPr>
          <p:cNvSpPr txBox="1"/>
          <p:nvPr/>
        </p:nvSpPr>
        <p:spPr>
          <a:xfrm>
            <a:off x="628650" y="6380574"/>
            <a:ext cx="6668087" cy="400110"/>
          </a:xfrm>
          <a:prstGeom prst="rect">
            <a:avLst/>
          </a:prstGeom>
          <a:noFill/>
        </p:spPr>
        <p:txBody>
          <a:bodyPr wrap="square" rtlCol="0">
            <a:spAutoFit/>
          </a:bodyPr>
          <a:lstStyle/>
          <a:p>
            <a:r>
              <a:rPr lang="en-US" sz="1000" dirty="0">
                <a:latin typeface="+mn-lt"/>
              </a:rPr>
              <a:t>17. </a:t>
            </a:r>
            <a:r>
              <a:rPr lang="en-US" sz="1000" i="1" dirty="0" err="1">
                <a:latin typeface="+mn-lt"/>
              </a:rPr>
              <a:t>Bartnicki</a:t>
            </a:r>
            <a:r>
              <a:rPr lang="en-US" sz="1000" i="1" dirty="0">
                <a:latin typeface="+mn-lt"/>
              </a:rPr>
              <a:t> v. </a:t>
            </a:r>
            <a:r>
              <a:rPr lang="en-US" sz="1000" i="1" dirty="0" err="1">
                <a:latin typeface="+mn-lt"/>
              </a:rPr>
              <a:t>Vopper</a:t>
            </a:r>
            <a:r>
              <a:rPr lang="en-US" sz="1000" dirty="0">
                <a:latin typeface="+mn-lt"/>
              </a:rPr>
              <a:t>, 532 U.S. 514, 121 S. Ct. 1753, 149 L. Ed. 2d 787 (2001)</a:t>
            </a:r>
          </a:p>
          <a:p>
            <a:endParaRPr lang="en-US" sz="1000" dirty="0">
              <a:latin typeface="+mn-lt"/>
            </a:endParaRPr>
          </a:p>
        </p:txBody>
      </p:sp>
    </p:spTree>
    <p:extLst>
      <p:ext uri="{BB962C8B-B14F-4D97-AF65-F5344CB8AC3E}">
        <p14:creationId xmlns:p14="http://schemas.microsoft.com/office/powerpoint/2010/main" val="36425914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41374" y="365127"/>
            <a:ext cx="7886700" cy="344336"/>
          </a:xfrm>
        </p:spPr>
        <p:txBody>
          <a:bodyPr/>
          <a:lstStyle/>
          <a:p>
            <a:r>
              <a:rPr lang="en-US" dirty="0"/>
              <a:t>Modern Day Free Speech Protection</a:t>
            </a:r>
          </a:p>
        </p:txBody>
      </p:sp>
      <p:sp>
        <p:nvSpPr>
          <p:cNvPr id="3" name="Content Placeholder 2"/>
          <p:cNvSpPr>
            <a:spLocks noGrp="1"/>
          </p:cNvSpPr>
          <p:nvPr>
            <p:ph idx="1"/>
          </p:nvPr>
        </p:nvSpPr>
        <p:spPr>
          <a:xfrm>
            <a:off x="628650" y="998483"/>
            <a:ext cx="7886700" cy="5135031"/>
          </a:xfrm>
        </p:spPr>
        <p:txBody>
          <a:bodyPr/>
          <a:lstStyle/>
          <a:p>
            <a:pPr marL="0" indent="0">
              <a:buNone/>
            </a:pPr>
            <a:r>
              <a:rPr lang="en-US" sz="2400" i="1" dirty="0"/>
              <a:t>Snyder v. Phelps </a:t>
            </a:r>
            <a:r>
              <a:rPr lang="en-US" sz="2400" dirty="0"/>
              <a:t>(2011)</a:t>
            </a:r>
            <a:r>
              <a:rPr lang="en-US" sz="2400" baseline="30000" dirty="0"/>
              <a:t>18</a:t>
            </a:r>
            <a:endParaRPr lang="en-US" sz="2400" i="1" baseline="30000" dirty="0"/>
          </a:p>
          <a:p>
            <a:pPr marL="0" indent="0">
              <a:buNone/>
            </a:pPr>
            <a:r>
              <a:rPr lang="en-US" sz="2000" dirty="0"/>
              <a:t>Lance Corporal Matthew Snyder, was killed in the line of duty in Iraq in 2006. </a:t>
            </a:r>
            <a:r>
              <a:rPr lang="en-US" sz="2000" dirty="0" smtClean="0"/>
              <a:t>A Pastor named Phelps and members from his </a:t>
            </a:r>
            <a:r>
              <a:rPr lang="en-US" sz="2000" dirty="0"/>
              <a:t>Westboro Baptist Church picketed Snyder's funeral </a:t>
            </a:r>
            <a:r>
              <a:rPr lang="en-US" sz="2000" dirty="0" smtClean="0"/>
              <a:t>using signs with phrases </a:t>
            </a:r>
            <a:r>
              <a:rPr lang="en-US" sz="2000" dirty="0"/>
              <a:t>such as</a:t>
            </a:r>
            <a:r>
              <a:rPr lang="en-US" sz="2000" dirty="0" smtClean="0"/>
              <a:t>, "</a:t>
            </a:r>
            <a:r>
              <a:rPr lang="en-US" sz="2000" dirty="0"/>
              <a:t>God Hates the USA/Thank God for 9/11“ and "Thank God for Dead Soldiers." The church </a:t>
            </a:r>
            <a:r>
              <a:rPr lang="en-US" sz="2000" dirty="0" smtClean="0"/>
              <a:t>had notified </a:t>
            </a:r>
            <a:r>
              <a:rPr lang="en-US" sz="2000" dirty="0"/>
              <a:t>local authorities in advance that they intended to picket the funeral. </a:t>
            </a:r>
            <a:r>
              <a:rPr lang="en-US" sz="2000" dirty="0" smtClean="0"/>
              <a:t>The </a:t>
            </a:r>
            <a:r>
              <a:rPr lang="en-US" sz="2000" dirty="0"/>
              <a:t>picket was held on public land adjacent to a public street, and the protesters obeyed </a:t>
            </a:r>
            <a:r>
              <a:rPr lang="en-US" sz="2000" dirty="0" smtClean="0"/>
              <a:t>all </a:t>
            </a:r>
            <a:r>
              <a:rPr lang="en-US" sz="2000" dirty="0"/>
              <a:t>police instructions. </a:t>
            </a:r>
          </a:p>
          <a:p>
            <a:pPr marL="0" indent="0">
              <a:buNone/>
            </a:pPr>
            <a:r>
              <a:rPr lang="en-US" sz="2000" dirty="0"/>
              <a:t>Albert Snyder (Matthew’s father) could only see the tops of the picket signs on the day of the funeral, he could not read what was written on them. He did not know what the protest subject was until he saw a news story about the funeral and the picketing</a:t>
            </a:r>
            <a:r>
              <a:rPr lang="en-US" sz="2000" dirty="0" smtClean="0"/>
              <a:t>. Nevertheless, Snyder </a:t>
            </a:r>
            <a:r>
              <a:rPr lang="en-US" sz="2000" dirty="0"/>
              <a:t>sued Phelps and </a:t>
            </a:r>
            <a:r>
              <a:rPr lang="en-US" sz="2000" dirty="0" smtClean="0"/>
              <a:t>his church </a:t>
            </a:r>
            <a:r>
              <a:rPr lang="en-US" sz="2000" dirty="0"/>
              <a:t>claiming that </a:t>
            </a:r>
            <a:r>
              <a:rPr lang="en-US" sz="2000" dirty="0" smtClean="0"/>
              <a:t>the protest had caused </a:t>
            </a:r>
            <a:r>
              <a:rPr lang="en-US" sz="2000" dirty="0"/>
              <a:t>him severe emotional </a:t>
            </a:r>
            <a:r>
              <a:rPr lang="en-US" sz="2000" dirty="0" smtClean="0"/>
              <a:t>distress. </a:t>
            </a:r>
          </a:p>
          <a:p>
            <a:pPr marL="0" indent="0">
              <a:buNone/>
            </a:pPr>
            <a:r>
              <a:rPr lang="en-US" sz="2000" dirty="0" smtClean="0"/>
              <a:t>Phelps </a:t>
            </a:r>
            <a:r>
              <a:rPr lang="en-US" sz="2000" dirty="0"/>
              <a:t>argued that his speech (the picketing and the signs) was protected under the Free Speech Clause of the First Amendment to the Constitution</a:t>
            </a:r>
            <a:r>
              <a:rPr lang="en-US" sz="2000" dirty="0" smtClean="0"/>
              <a:t>.</a:t>
            </a:r>
          </a:p>
          <a:p>
            <a:pPr marL="0" indent="0">
              <a:buNone/>
            </a:pPr>
            <a:r>
              <a:rPr lang="en-US" sz="2000" dirty="0" smtClean="0"/>
              <a:t>The case made its way to the Supreme Court. </a:t>
            </a:r>
            <a:endParaRPr lang="en-US" sz="2000" dirty="0"/>
          </a:p>
          <a:p>
            <a:pPr marL="0" indent="0">
              <a:buNone/>
            </a:pPr>
            <a:endParaRPr lang="en-US" sz="2000" dirty="0"/>
          </a:p>
        </p:txBody>
      </p:sp>
      <p:sp>
        <p:nvSpPr>
          <p:cNvPr id="4" name="TextBox 3">
            <a:extLst>
              <a:ext uri="{FF2B5EF4-FFF2-40B4-BE49-F238E27FC236}">
                <a16:creationId xmlns:a16="http://schemas.microsoft.com/office/drawing/2014/main" xmlns="" id="{95BD13AC-7E44-442F-9560-E3E29DB8FB82}"/>
              </a:ext>
            </a:extLst>
          </p:cNvPr>
          <p:cNvSpPr txBox="1"/>
          <p:nvPr/>
        </p:nvSpPr>
        <p:spPr>
          <a:xfrm>
            <a:off x="628650" y="6422535"/>
            <a:ext cx="7699424" cy="400110"/>
          </a:xfrm>
          <a:prstGeom prst="rect">
            <a:avLst/>
          </a:prstGeom>
          <a:noFill/>
        </p:spPr>
        <p:txBody>
          <a:bodyPr wrap="square" rtlCol="0">
            <a:spAutoFit/>
          </a:bodyPr>
          <a:lstStyle/>
          <a:p>
            <a:r>
              <a:rPr lang="en-US" sz="1000" dirty="0">
                <a:latin typeface="+mn-lt"/>
              </a:rPr>
              <a:t>18. </a:t>
            </a:r>
            <a:r>
              <a:rPr lang="en-US" sz="1000" i="1" dirty="0">
                <a:latin typeface="+mn-lt"/>
              </a:rPr>
              <a:t>Snyder v. Phelps</a:t>
            </a:r>
            <a:r>
              <a:rPr lang="en-US" sz="1000" dirty="0">
                <a:latin typeface="+mn-lt"/>
              </a:rPr>
              <a:t>, 562 U.S. 443, 131 S. Ct. 1207, 179 L. Ed. 2d 172 (2011)</a:t>
            </a:r>
          </a:p>
          <a:p>
            <a:endParaRPr lang="en-US" sz="1000" dirty="0">
              <a:latin typeface="+mn-lt"/>
            </a:endParaRPr>
          </a:p>
        </p:txBody>
      </p:sp>
      <p:pic>
        <p:nvPicPr>
          <p:cNvPr id="9" name="Picture 8" descr="Clipart image of a bullhorn.">
            <a:extLst>
              <a:ext uri="{FF2B5EF4-FFF2-40B4-BE49-F238E27FC236}">
                <a16:creationId xmlns:a16="http://schemas.microsoft.com/office/drawing/2014/main" xmlns="" id="{650A8E44-E43E-4AED-897C-00B6C6C1117E}"/>
              </a:ext>
            </a:extLst>
          </p:cNvPr>
          <p:cNvPicPr>
            <a:picLocks noChangeAspect="1"/>
          </p:cNvPicPr>
          <p:nvPr/>
        </p:nvPicPr>
        <p:blipFill>
          <a:blip r:embed="rId2"/>
          <a:stretch>
            <a:fillRect/>
          </a:stretch>
        </p:blipFill>
        <p:spPr>
          <a:xfrm>
            <a:off x="7152977" y="369670"/>
            <a:ext cx="1549649" cy="1186668"/>
          </a:xfrm>
          <a:prstGeom prst="rect">
            <a:avLst/>
          </a:prstGeom>
        </p:spPr>
      </p:pic>
    </p:spTree>
    <p:extLst>
      <p:ext uri="{BB962C8B-B14F-4D97-AF65-F5344CB8AC3E}">
        <p14:creationId xmlns:p14="http://schemas.microsoft.com/office/powerpoint/2010/main" val="30318374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2649"/>
            <a:ext cx="7886700" cy="1325563"/>
          </a:xfrm>
        </p:spPr>
        <p:txBody>
          <a:bodyPr/>
          <a:lstStyle/>
          <a:p>
            <a:pPr marL="0" indent="0">
              <a:buNone/>
            </a:pPr>
            <a:r>
              <a:rPr lang="en-US" sz="3600" i="1" dirty="0"/>
              <a:t>Snyder v. Phelps </a:t>
            </a:r>
            <a:r>
              <a:rPr lang="en-US" sz="3600" dirty="0"/>
              <a:t>(2011)</a:t>
            </a:r>
            <a:r>
              <a:rPr lang="en-US" sz="3600" baseline="30000" dirty="0"/>
              <a:t>19 </a:t>
            </a:r>
            <a:r>
              <a:rPr lang="en-US" sz="3600" dirty="0"/>
              <a:t>Decision</a:t>
            </a:r>
          </a:p>
        </p:txBody>
      </p:sp>
      <p:sp>
        <p:nvSpPr>
          <p:cNvPr id="3" name="Content Placeholder 2"/>
          <p:cNvSpPr>
            <a:spLocks noGrp="1"/>
          </p:cNvSpPr>
          <p:nvPr>
            <p:ph idx="1"/>
          </p:nvPr>
        </p:nvSpPr>
        <p:spPr>
          <a:xfrm>
            <a:off x="628650" y="1195754"/>
            <a:ext cx="7886700" cy="4981209"/>
          </a:xfrm>
        </p:spPr>
        <p:txBody>
          <a:bodyPr/>
          <a:lstStyle/>
          <a:p>
            <a:pPr marL="0" indent="0">
              <a:buNone/>
            </a:pPr>
            <a:r>
              <a:rPr lang="en-US" sz="1800" b="1" dirty="0" smtClean="0"/>
              <a:t>Legal Question: </a:t>
            </a:r>
            <a:r>
              <a:rPr lang="en-US" sz="1800" dirty="0" smtClean="0"/>
              <a:t>Was Phelps and his Church member’s </a:t>
            </a:r>
            <a:r>
              <a:rPr lang="en-US" sz="1800" dirty="0"/>
              <a:t>speech, including the signs and comments, </a:t>
            </a:r>
            <a:r>
              <a:rPr lang="en-US" sz="1800" dirty="0" smtClean="0"/>
              <a:t>made in the protect at Matthew </a:t>
            </a:r>
            <a:r>
              <a:rPr lang="en-US" sz="1800" dirty="0"/>
              <a:t>Snyder's funeral related to matters of public concern?  If so, would the speech be entitled to greater protection under the Free Speech Clause of the First Amendment? </a:t>
            </a:r>
          </a:p>
          <a:p>
            <a:pPr marL="0" indent="0">
              <a:buNone/>
            </a:pPr>
            <a:r>
              <a:rPr lang="en-US" sz="1800" b="1" dirty="0" smtClean="0"/>
              <a:t>Decision: </a:t>
            </a:r>
            <a:r>
              <a:rPr lang="en-US" sz="1800" dirty="0" smtClean="0"/>
              <a:t>The </a:t>
            </a:r>
            <a:r>
              <a:rPr lang="en-US" sz="1800" dirty="0"/>
              <a:t>Supreme Court held </a:t>
            </a:r>
            <a:r>
              <a:rPr lang="en-US" sz="1800" dirty="0" smtClean="0"/>
              <a:t>that, given its </a:t>
            </a:r>
            <a:r>
              <a:rPr lang="en-US" sz="1800" dirty="0"/>
              <a:t>content, form, and context, </a:t>
            </a:r>
            <a:r>
              <a:rPr lang="en-US" sz="1800" dirty="0" smtClean="0"/>
              <a:t>Phelps and his church members’ speech related directly to a matter of public </a:t>
            </a:r>
            <a:r>
              <a:rPr lang="en-US" sz="1800" dirty="0"/>
              <a:t>concern </a:t>
            </a:r>
            <a:r>
              <a:rPr lang="en-US" sz="1800" dirty="0" smtClean="0"/>
              <a:t>(war and sexuality), and </a:t>
            </a:r>
            <a:r>
              <a:rPr lang="en-US" sz="1800" dirty="0"/>
              <a:t>therefore was entitled to </a:t>
            </a:r>
            <a:r>
              <a:rPr lang="en-US" sz="1800" dirty="0" smtClean="0"/>
              <a:t>heightened </a:t>
            </a:r>
            <a:r>
              <a:rPr lang="en-US" sz="1800" dirty="0"/>
              <a:t>protection under the First Amendment.  The Court explained that matters of public concern relate to “any matter of political, social, or other concern to the community” or when it “is a subject of general interest and of value and concern to the public.” </a:t>
            </a:r>
            <a:r>
              <a:rPr lang="en-US" sz="2000" dirty="0" smtClean="0"/>
              <a:t>(</a:t>
            </a:r>
            <a:r>
              <a:rPr lang="en-US" sz="1400" dirty="0" smtClean="0"/>
              <a:t>Speech </a:t>
            </a:r>
            <a:r>
              <a:rPr lang="en-US" sz="1400" dirty="0"/>
              <a:t>on public issues is entitled to special protection under the First Amendment because it serves the "the principle that debate on public issues should be uninhibited, robust, and wide-open</a:t>
            </a:r>
            <a:r>
              <a:rPr lang="en-US" sz="1400" dirty="0" smtClean="0"/>
              <a:t>.“)</a:t>
            </a:r>
            <a:endParaRPr lang="en-US" sz="1400" dirty="0"/>
          </a:p>
          <a:p>
            <a:pPr marL="0" indent="0">
              <a:buNone/>
            </a:pPr>
            <a:r>
              <a:rPr lang="en-US" sz="2000" b="1" dirty="0"/>
              <a:t>Takeaway:  </a:t>
            </a:r>
            <a:r>
              <a:rPr lang="en-US" sz="2000" dirty="0" smtClean="0"/>
              <a:t>The case is hailed as a free speech victory. Speech </a:t>
            </a:r>
            <a:r>
              <a:rPr lang="en-US" sz="2000" dirty="0"/>
              <a:t>regarding matters of public concern </a:t>
            </a:r>
            <a:r>
              <a:rPr lang="en-US" sz="2000" dirty="0" smtClean="0"/>
              <a:t>receives heightened protection </a:t>
            </a:r>
            <a:r>
              <a:rPr lang="en-US" sz="2000" dirty="0"/>
              <a:t>under the First Amendment</a:t>
            </a:r>
            <a:r>
              <a:rPr lang="en-US" sz="2000" dirty="0" smtClean="0"/>
              <a:t>. </a:t>
            </a:r>
            <a:r>
              <a:rPr lang="en-US" sz="2000" i="1" dirty="0" smtClean="0"/>
              <a:t>What does this mean for cyber operations?</a:t>
            </a:r>
            <a:r>
              <a:rPr lang="en-US" sz="2000" dirty="0" smtClean="0"/>
              <a:t> Any efforts to regulate or control online speech about a matter of public concern (for instance, an investigation of a U.S. President) would be subject to strict scrutiny.</a:t>
            </a:r>
            <a:endParaRPr lang="en-US" sz="2400" dirty="0"/>
          </a:p>
        </p:txBody>
      </p:sp>
      <p:sp>
        <p:nvSpPr>
          <p:cNvPr id="4" name="TextBox 3">
            <a:extLst>
              <a:ext uri="{FF2B5EF4-FFF2-40B4-BE49-F238E27FC236}">
                <a16:creationId xmlns:a16="http://schemas.microsoft.com/office/drawing/2014/main" xmlns="" id="{95BD13AC-7E44-442F-9560-E3E29DB8FB82}"/>
              </a:ext>
            </a:extLst>
          </p:cNvPr>
          <p:cNvSpPr txBox="1"/>
          <p:nvPr/>
        </p:nvSpPr>
        <p:spPr>
          <a:xfrm>
            <a:off x="628650" y="6492874"/>
            <a:ext cx="7699424" cy="400110"/>
          </a:xfrm>
          <a:prstGeom prst="rect">
            <a:avLst/>
          </a:prstGeom>
          <a:noFill/>
        </p:spPr>
        <p:txBody>
          <a:bodyPr wrap="square" rtlCol="0">
            <a:spAutoFit/>
          </a:bodyPr>
          <a:lstStyle/>
          <a:p>
            <a:r>
              <a:rPr lang="en-US" sz="1000" dirty="0">
                <a:latin typeface="+mn-lt"/>
              </a:rPr>
              <a:t>19. </a:t>
            </a:r>
            <a:r>
              <a:rPr lang="en-US" sz="1000" i="1" dirty="0">
                <a:latin typeface="+mn-lt"/>
              </a:rPr>
              <a:t>Snyder v. Phelps</a:t>
            </a:r>
            <a:r>
              <a:rPr lang="en-US" sz="1000" dirty="0">
                <a:latin typeface="+mn-lt"/>
              </a:rPr>
              <a:t>, 562 U.S. 443, 131 S. Ct. 1207, 179 L. Ed. 2d 172 (2011)</a:t>
            </a:r>
          </a:p>
          <a:p>
            <a:endParaRPr lang="en-US" sz="1000" dirty="0">
              <a:latin typeface="+mn-lt"/>
            </a:endParaRPr>
          </a:p>
        </p:txBody>
      </p:sp>
      <p:pic>
        <p:nvPicPr>
          <p:cNvPr id="9" name="Picture 8" descr="Clipart of a person holding a protest sign.">
            <a:extLst>
              <a:ext uri="{FF2B5EF4-FFF2-40B4-BE49-F238E27FC236}">
                <a16:creationId xmlns:a16="http://schemas.microsoft.com/office/drawing/2014/main" xmlns="" id="{8638E07F-072D-45E5-B626-49D092BB1A4F}"/>
              </a:ext>
            </a:extLst>
          </p:cNvPr>
          <p:cNvPicPr>
            <a:picLocks noChangeAspect="1"/>
          </p:cNvPicPr>
          <p:nvPr/>
        </p:nvPicPr>
        <p:blipFill>
          <a:blip r:embed="rId2"/>
          <a:stretch>
            <a:fillRect/>
          </a:stretch>
        </p:blipFill>
        <p:spPr>
          <a:xfrm>
            <a:off x="8134499" y="180721"/>
            <a:ext cx="761701" cy="1523402"/>
          </a:xfrm>
          <a:prstGeom prst="rect">
            <a:avLst/>
          </a:prstGeom>
        </p:spPr>
      </p:pic>
    </p:spTree>
    <p:extLst>
      <p:ext uri="{BB962C8B-B14F-4D97-AF65-F5344CB8AC3E}">
        <p14:creationId xmlns:p14="http://schemas.microsoft.com/office/powerpoint/2010/main" val="1682888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5528E8C-AB0C-41AC-A7A7-0973BEF44010}"/>
              </a:ext>
            </a:extLst>
          </p:cNvPr>
          <p:cNvSpPr>
            <a:spLocks noGrp="1"/>
          </p:cNvSpPr>
          <p:nvPr>
            <p:ph type="title"/>
          </p:nvPr>
        </p:nvSpPr>
        <p:spPr/>
        <p:txBody>
          <a:bodyPr/>
          <a:lstStyle/>
          <a:p>
            <a:r>
              <a:rPr lang="en-US" dirty="0" smtClean="0"/>
              <a:t>The Law Treats Different </a:t>
            </a:r>
            <a:r>
              <a:rPr lang="en-US" dirty="0"/>
              <a:t>Types of Speech </a:t>
            </a:r>
            <a:r>
              <a:rPr lang="en-US" dirty="0" smtClean="0"/>
              <a:t>Differently – In Physical and Cyberspace</a:t>
            </a:r>
            <a:endParaRPr lang="en-US" dirty="0"/>
          </a:p>
        </p:txBody>
      </p:sp>
      <p:sp>
        <p:nvSpPr>
          <p:cNvPr id="3" name="Content Placeholder 2">
            <a:extLst>
              <a:ext uri="{FF2B5EF4-FFF2-40B4-BE49-F238E27FC236}">
                <a16:creationId xmlns:a16="http://schemas.microsoft.com/office/drawing/2014/main" xmlns="" id="{78EF1929-F90E-4A06-9D9A-0E373B7DB6BE}"/>
              </a:ext>
            </a:extLst>
          </p:cNvPr>
          <p:cNvSpPr>
            <a:spLocks noGrp="1"/>
          </p:cNvSpPr>
          <p:nvPr>
            <p:ph idx="1"/>
          </p:nvPr>
        </p:nvSpPr>
        <p:spPr>
          <a:xfrm>
            <a:off x="628650" y="1690689"/>
            <a:ext cx="7886700" cy="4486274"/>
          </a:xfrm>
        </p:spPr>
        <p:txBody>
          <a:bodyPr/>
          <a:lstStyle/>
          <a:p>
            <a:pPr marL="0" indent="0">
              <a:buNone/>
            </a:pPr>
            <a:r>
              <a:rPr lang="en-US" dirty="0"/>
              <a:t>Speech that is not protected under the First Amendment is called unprotected speech, and is more easily subject to government regulations.  Some examples of unprotected speech are: obscenity, fighting words, fraudulent misrepresentation, advocacy of imminent lawless behavior, and defamation.</a:t>
            </a:r>
          </a:p>
          <a:p>
            <a:pPr marL="0" indent="0">
              <a:buNone/>
            </a:pPr>
            <a:r>
              <a:rPr lang="en-US" dirty="0"/>
              <a:t>A content-based regulation of any other area of speech is typically considered unconstitutional. The government must show that a regulation is narrowly drawn and necessary to achieve a compelling government interest in order to preserve such a statute.</a:t>
            </a:r>
          </a:p>
          <a:p>
            <a:pPr marL="0" indent="0">
              <a:buNone/>
            </a:pPr>
            <a:r>
              <a:rPr lang="en-US" dirty="0"/>
              <a:t>Content-neutral restrictions will not be found unconstitutional if they serve a significant governmental interest. Content-neutral regulations are also called “time, place and manner restrictions,” as the regulation doesn’t limit any particular type of speech, but rather regulates the circumstances under which the speech may take place.</a:t>
            </a:r>
          </a:p>
          <a:p>
            <a:pPr marL="0" indent="0">
              <a:buNone/>
            </a:pPr>
            <a:endParaRPr lang="en-US" dirty="0"/>
          </a:p>
          <a:p>
            <a:endParaRPr lang="en-US" dirty="0"/>
          </a:p>
        </p:txBody>
      </p:sp>
    </p:spTree>
    <p:extLst>
      <p:ext uri="{BB962C8B-B14F-4D97-AF65-F5344CB8AC3E}">
        <p14:creationId xmlns:p14="http://schemas.microsoft.com/office/powerpoint/2010/main" val="5061614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7B01F40-C620-4C5C-8D49-2400B10994E9}"/>
              </a:ext>
            </a:extLst>
          </p:cNvPr>
          <p:cNvSpPr>
            <a:spLocks noGrp="1"/>
          </p:cNvSpPr>
          <p:nvPr>
            <p:ph type="title"/>
          </p:nvPr>
        </p:nvSpPr>
        <p:spPr>
          <a:xfrm>
            <a:off x="476104" y="404433"/>
            <a:ext cx="8039246" cy="1325563"/>
          </a:xfrm>
        </p:spPr>
        <p:txBody>
          <a:bodyPr/>
          <a:lstStyle/>
          <a:p>
            <a:r>
              <a:rPr lang="en-US" dirty="0"/>
              <a:t>Restrictions and Regulation of Speech</a:t>
            </a:r>
          </a:p>
        </p:txBody>
      </p:sp>
      <p:sp>
        <p:nvSpPr>
          <p:cNvPr id="3" name="Content Placeholder 2">
            <a:extLst>
              <a:ext uri="{FF2B5EF4-FFF2-40B4-BE49-F238E27FC236}">
                <a16:creationId xmlns:a16="http://schemas.microsoft.com/office/drawing/2014/main" xmlns="" id="{306B72B5-1C40-4148-8605-A050286AE77A}"/>
              </a:ext>
            </a:extLst>
          </p:cNvPr>
          <p:cNvSpPr>
            <a:spLocks noGrp="1"/>
          </p:cNvSpPr>
          <p:nvPr>
            <p:ph idx="1"/>
          </p:nvPr>
        </p:nvSpPr>
        <p:spPr>
          <a:xfrm>
            <a:off x="628650" y="1572406"/>
            <a:ext cx="7886700" cy="4351338"/>
          </a:xfrm>
        </p:spPr>
        <p:txBody>
          <a:bodyPr/>
          <a:lstStyle/>
          <a:p>
            <a:pPr marL="0" indent="0">
              <a:buNone/>
            </a:pPr>
            <a:r>
              <a:rPr lang="en-US" dirty="0"/>
              <a:t>A law restricting speech must not be overly broad or  unconstitutionally vague. </a:t>
            </a:r>
          </a:p>
          <a:p>
            <a:pPr lvl="1"/>
            <a:r>
              <a:rPr lang="en-US" sz="2000" dirty="0"/>
              <a:t>A law is overbroad if it regulates substantially more speech than is permissible in the Constitution. </a:t>
            </a:r>
          </a:p>
          <a:p>
            <a:pPr lvl="1"/>
            <a:r>
              <a:rPr lang="en-US" sz="2000" dirty="0"/>
              <a:t>A law is unconstitutionally vague if it would be impossible for a reasonable person to determine what speech or conduct is or is not permissible and would force a reasonable person to guess at its meaning. </a:t>
            </a:r>
          </a:p>
          <a:p>
            <a:pPr marL="0" indent="0">
              <a:buNone/>
            </a:pPr>
            <a:r>
              <a:rPr lang="en-US" sz="2000" dirty="0"/>
              <a:t>In </a:t>
            </a:r>
            <a:r>
              <a:rPr lang="en-US" sz="2000" i="1" dirty="0"/>
              <a:t>Connally v. General Construction Co</a:t>
            </a:r>
            <a:r>
              <a:rPr lang="en-US" sz="2000" dirty="0"/>
              <a:t>. (1926)</a:t>
            </a:r>
            <a:r>
              <a:rPr lang="en-US" sz="2000" baseline="30000" dirty="0"/>
              <a:t>20</a:t>
            </a:r>
            <a:r>
              <a:rPr lang="en-US" sz="2000" dirty="0"/>
              <a:t>, the Supreme Court held that “</a:t>
            </a:r>
            <a:r>
              <a:rPr lang="en-US" dirty="0"/>
              <a:t>a statute which either forbids or requires the doing of an act in terms so vague that men of common intelligence must necessarily guess at its meaning and differ as to its application violates the first essential of due process of law.”</a:t>
            </a:r>
            <a:endParaRPr lang="en-US" sz="1600" dirty="0"/>
          </a:p>
        </p:txBody>
      </p:sp>
      <p:sp>
        <p:nvSpPr>
          <p:cNvPr id="4" name="TextBox 3">
            <a:extLst>
              <a:ext uri="{FF2B5EF4-FFF2-40B4-BE49-F238E27FC236}">
                <a16:creationId xmlns:a16="http://schemas.microsoft.com/office/drawing/2014/main" xmlns="" id="{17AAB820-0403-4F19-A1A4-3FDAE51F67D2}"/>
              </a:ext>
            </a:extLst>
          </p:cNvPr>
          <p:cNvSpPr txBox="1"/>
          <p:nvPr/>
        </p:nvSpPr>
        <p:spPr>
          <a:xfrm>
            <a:off x="628650" y="6428935"/>
            <a:ext cx="8039246" cy="400110"/>
          </a:xfrm>
          <a:prstGeom prst="rect">
            <a:avLst/>
          </a:prstGeom>
          <a:noFill/>
        </p:spPr>
        <p:txBody>
          <a:bodyPr wrap="square" rtlCol="0">
            <a:spAutoFit/>
          </a:bodyPr>
          <a:lstStyle/>
          <a:p>
            <a:r>
              <a:rPr lang="en-US" sz="1000" dirty="0">
                <a:latin typeface="+mn-lt"/>
              </a:rPr>
              <a:t>20. </a:t>
            </a:r>
            <a:r>
              <a:rPr lang="en-US" sz="1000" i="1" dirty="0">
                <a:latin typeface="+mn-lt"/>
              </a:rPr>
              <a:t>Connally v. Gen. Const. Co.</a:t>
            </a:r>
            <a:r>
              <a:rPr lang="en-US" sz="1000" dirty="0">
                <a:latin typeface="+mn-lt"/>
              </a:rPr>
              <a:t>, 269 U.S. 385, 391, 46 S. Ct. 126, 127, 70 L. Ed. 322 (1926)</a:t>
            </a:r>
          </a:p>
          <a:p>
            <a:endParaRPr lang="en-US" sz="1000" dirty="0">
              <a:latin typeface="+mn-lt"/>
            </a:endParaRPr>
          </a:p>
        </p:txBody>
      </p:sp>
      <p:pic>
        <p:nvPicPr>
          <p:cNvPr id="6" name="Picture 5" descr="Image of a speech icon, a face with sound waves coming from the mouth.">
            <a:extLst>
              <a:ext uri="{FF2B5EF4-FFF2-40B4-BE49-F238E27FC236}">
                <a16:creationId xmlns:a16="http://schemas.microsoft.com/office/drawing/2014/main" xmlns="" id="{CA1B4D78-3823-471F-AD5A-3639C0CC0C52}"/>
              </a:ext>
            </a:extLst>
          </p:cNvPr>
          <p:cNvPicPr>
            <a:picLocks noChangeAspect="1"/>
          </p:cNvPicPr>
          <p:nvPr/>
        </p:nvPicPr>
        <p:blipFill>
          <a:blip r:embed="rId2"/>
          <a:stretch>
            <a:fillRect/>
          </a:stretch>
        </p:blipFill>
        <p:spPr>
          <a:xfrm>
            <a:off x="7163386" y="378032"/>
            <a:ext cx="1351964" cy="1351964"/>
          </a:xfrm>
          <a:prstGeom prst="rect">
            <a:avLst/>
          </a:prstGeom>
        </p:spPr>
      </p:pic>
    </p:spTree>
    <p:extLst>
      <p:ext uri="{BB962C8B-B14F-4D97-AF65-F5344CB8AC3E}">
        <p14:creationId xmlns:p14="http://schemas.microsoft.com/office/powerpoint/2010/main" val="3478656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11712" y="151393"/>
            <a:ext cx="7886700" cy="1325563"/>
          </a:xfrm>
        </p:spPr>
        <p:txBody>
          <a:bodyPr/>
          <a:lstStyle/>
          <a:p>
            <a:r>
              <a:rPr lang="en-US" dirty="0"/>
              <a:t>Balancing Anonymous Online Speech Rights Against Discovery</a:t>
            </a:r>
            <a:endParaRPr lang="en-US" i="1" dirty="0"/>
          </a:p>
        </p:txBody>
      </p:sp>
      <p:sp>
        <p:nvSpPr>
          <p:cNvPr id="3" name="Content Placeholder 2"/>
          <p:cNvSpPr>
            <a:spLocks noGrp="1"/>
          </p:cNvSpPr>
          <p:nvPr>
            <p:ph idx="1"/>
          </p:nvPr>
        </p:nvSpPr>
        <p:spPr>
          <a:xfrm>
            <a:off x="344658" y="1424406"/>
            <a:ext cx="8454683" cy="4784768"/>
          </a:xfrm>
        </p:spPr>
        <p:txBody>
          <a:bodyPr/>
          <a:lstStyle/>
          <a:p>
            <a:pPr marL="342900" lvl="1" indent="0">
              <a:spcBef>
                <a:spcPts val="0"/>
              </a:spcBef>
              <a:spcAft>
                <a:spcPts val="600"/>
              </a:spcAft>
              <a:buNone/>
            </a:pPr>
            <a:r>
              <a:rPr lang="en-US" sz="2400" dirty="0"/>
              <a:t>How does one discover the identity of an online speaker or actor in cases that involve anonymous online speech or an activity where the true identity of the actor is shielded by an online identity (e.g., copyright, revenge porn, defamation, invasion of privacy)? </a:t>
            </a:r>
            <a:r>
              <a:rPr lang="en-US" sz="2000" dirty="0"/>
              <a:t>(Note: A </a:t>
            </a:r>
            <a:r>
              <a:rPr lang="en-US" sz="2000" i="1" dirty="0"/>
              <a:t>John</a:t>
            </a:r>
            <a:r>
              <a:rPr lang="en-US" sz="2000" dirty="0"/>
              <a:t> or </a:t>
            </a:r>
            <a:r>
              <a:rPr lang="en-US" sz="2000" i="1" dirty="0"/>
              <a:t>Jane Doe </a:t>
            </a:r>
            <a:r>
              <a:rPr lang="en-US" sz="2000" dirty="0"/>
              <a:t>refers to a person or party to lawsuit whose identity is unknown.)</a:t>
            </a:r>
          </a:p>
          <a:p>
            <a:pPr marL="342900" lvl="1" indent="0">
              <a:spcBef>
                <a:spcPts val="0"/>
              </a:spcBef>
              <a:spcAft>
                <a:spcPts val="600"/>
              </a:spcAft>
              <a:buNone/>
            </a:pPr>
            <a:r>
              <a:rPr lang="en-US" sz="2000" dirty="0"/>
              <a:t>Such cases may be complex and involve an array of legal claims or causes of action. In short, the legal answer to when the identity of an online actor or speaker can be compelled by court order depends on many factors and variables. (Think back to Bloomberg’s Taxonomy you learned in the very first lesson of Module I - Learning to Learn the Law).</a:t>
            </a:r>
          </a:p>
          <a:p>
            <a:pPr marL="342900" lvl="1" indent="0">
              <a:spcBef>
                <a:spcPts val="0"/>
              </a:spcBef>
              <a:spcAft>
                <a:spcPts val="600"/>
              </a:spcAft>
              <a:buNone/>
            </a:pPr>
            <a:r>
              <a:rPr lang="en-US" sz="2400" dirty="0"/>
              <a:t>Understanding how to go about lawfully ascertaining the identify of an online speaker or actor is essential in cyber investigations. How to do so varies in civil, criminal, and national security cases. </a:t>
            </a:r>
          </a:p>
          <a:p>
            <a:pPr marL="342900" lvl="1" indent="0">
              <a:spcBef>
                <a:spcPts val="0"/>
              </a:spcBef>
              <a:spcAft>
                <a:spcPts val="600"/>
              </a:spcAft>
              <a:buNone/>
            </a:pPr>
            <a:endParaRPr lang="en-US" sz="1600" baseline="30000" dirty="0"/>
          </a:p>
        </p:txBody>
      </p:sp>
    </p:spTree>
    <p:extLst>
      <p:ext uri="{BB962C8B-B14F-4D97-AF65-F5344CB8AC3E}">
        <p14:creationId xmlns:p14="http://schemas.microsoft.com/office/powerpoint/2010/main" val="27247897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11712" y="151393"/>
            <a:ext cx="7886700" cy="1325563"/>
          </a:xfrm>
        </p:spPr>
        <p:txBody>
          <a:bodyPr/>
          <a:lstStyle/>
          <a:p>
            <a:r>
              <a:rPr lang="en-US" dirty="0"/>
              <a:t>Balancing Anonymous Online Speech Rights Against Discovery: The Use of Subpoenas</a:t>
            </a:r>
            <a:endParaRPr lang="en-US" i="1" dirty="0"/>
          </a:p>
        </p:txBody>
      </p:sp>
      <p:sp>
        <p:nvSpPr>
          <p:cNvPr id="3" name="Content Placeholder 2"/>
          <p:cNvSpPr>
            <a:spLocks noGrp="1"/>
          </p:cNvSpPr>
          <p:nvPr>
            <p:ph idx="1"/>
          </p:nvPr>
        </p:nvSpPr>
        <p:spPr>
          <a:xfrm>
            <a:off x="344658" y="1424406"/>
            <a:ext cx="8454683" cy="4784768"/>
          </a:xfrm>
        </p:spPr>
        <p:txBody>
          <a:bodyPr/>
          <a:lstStyle/>
          <a:p>
            <a:pPr marL="342900" lvl="1" indent="0">
              <a:spcAft>
                <a:spcPts val="600"/>
              </a:spcAft>
              <a:buNone/>
            </a:pPr>
            <a:r>
              <a:rPr lang="en-US" sz="2400" dirty="0"/>
              <a:t>In civil cases (civil copyright, revenge porn, defamation), attorneys for parties can issue subpoenas to the Internet Service Provider (ISP) for personal information associated with the particular IP Address that is the source of the offending conduct or content. (</a:t>
            </a:r>
            <a:r>
              <a:rPr lang="en-US" sz="2000" dirty="0"/>
              <a:t>Personal information may include the account holder’s name, address, and credit card information).</a:t>
            </a:r>
            <a:endParaRPr lang="en-US" sz="2400" dirty="0"/>
          </a:p>
          <a:p>
            <a:pPr marL="342900" lvl="1" indent="0">
              <a:spcAft>
                <a:spcPts val="600"/>
              </a:spcAft>
              <a:buNone/>
            </a:pPr>
            <a:r>
              <a:rPr lang="en-US" sz="2000" dirty="0"/>
              <a:t>In civil cases, the ISP is required by law to notify the account holder of the subpoena. The John or Jane Doe ISP account holder may move (ask) the court to quash the subpoena to the ISP. If the court determines that the person or organization seeking the identity of the account holder (by subpoena) has a strong likelihood of success on the merits of the underlying claims against the “Doe” – the court typically will compel the disclosure of the identity. </a:t>
            </a:r>
          </a:p>
          <a:p>
            <a:pPr marL="342900" lvl="1" indent="0">
              <a:spcAft>
                <a:spcPts val="600"/>
              </a:spcAft>
              <a:buNone/>
            </a:pPr>
            <a:r>
              <a:rPr lang="en-US" sz="2400" dirty="0"/>
              <a:t>Courts must balance the First Amendment’s right of anonymity against preventing unlawful speech. It is complicated online.</a:t>
            </a:r>
          </a:p>
          <a:p>
            <a:pPr lvl="1"/>
            <a:endParaRPr lang="en-US" baseline="30000" dirty="0"/>
          </a:p>
          <a:p>
            <a:pPr marL="0" indent="0">
              <a:buNone/>
            </a:pPr>
            <a:endParaRPr lang="en-US" sz="2000" dirty="0"/>
          </a:p>
        </p:txBody>
      </p:sp>
    </p:spTree>
    <p:extLst>
      <p:ext uri="{BB962C8B-B14F-4D97-AF65-F5344CB8AC3E}">
        <p14:creationId xmlns:p14="http://schemas.microsoft.com/office/powerpoint/2010/main" val="2660432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445772" y="252583"/>
            <a:ext cx="8248063" cy="1325563"/>
          </a:xfrm>
        </p:spPr>
        <p:txBody>
          <a:bodyPr/>
          <a:lstStyle/>
          <a:p>
            <a:pPr eaLnBrk="1" hangingPunct="1"/>
            <a:r>
              <a:rPr lang="en-US" dirty="0"/>
              <a:t>Lesson Outline: Free Speech, Anonymity &amp; First Amendment</a:t>
            </a:r>
          </a:p>
        </p:txBody>
      </p:sp>
      <p:sp>
        <p:nvSpPr>
          <p:cNvPr id="14338" name="Content Placeholder 2"/>
          <p:cNvSpPr>
            <a:spLocks noGrp="1"/>
          </p:cNvSpPr>
          <p:nvPr>
            <p:ph idx="1"/>
          </p:nvPr>
        </p:nvSpPr>
        <p:spPr>
          <a:xfrm>
            <a:off x="628650" y="1690688"/>
            <a:ext cx="7520940" cy="4351338"/>
          </a:xfrm>
        </p:spPr>
        <p:txBody>
          <a:bodyPr/>
          <a:lstStyle/>
          <a:p>
            <a:pPr marL="457200" indent="-457200">
              <a:buFont typeface="+mj-lt"/>
              <a:buAutoNum type="arabicPeriod"/>
            </a:pPr>
            <a:r>
              <a:rPr lang="en-US" sz="2800" dirty="0"/>
              <a:t>The First Amendment</a:t>
            </a:r>
          </a:p>
          <a:p>
            <a:pPr marL="800100" lvl="1" indent="-457200">
              <a:buFont typeface="+mj-lt"/>
              <a:buAutoNum type="alphaLcPeriod"/>
            </a:pPr>
            <a:r>
              <a:rPr lang="en-US" sz="2400" dirty="0"/>
              <a:t>Freedom of </a:t>
            </a:r>
            <a:r>
              <a:rPr lang="en-US" sz="2400" dirty="0" smtClean="0"/>
              <a:t>Speech: What is free speech?</a:t>
            </a:r>
            <a:endParaRPr lang="en-US" sz="2400" dirty="0"/>
          </a:p>
          <a:p>
            <a:pPr marL="800100" lvl="1" indent="-457200">
              <a:buFont typeface="+mj-lt"/>
              <a:buAutoNum type="alphaLcPeriod"/>
            </a:pPr>
            <a:r>
              <a:rPr lang="en-US" sz="2400" dirty="0"/>
              <a:t>Right of Anonymous Speech &amp; Anonymity in </a:t>
            </a:r>
            <a:r>
              <a:rPr lang="en-US" sz="2400" dirty="0" smtClean="0"/>
              <a:t>Cyberspace; Subpoenas</a:t>
            </a:r>
            <a:endParaRPr lang="en-US" sz="2400" dirty="0"/>
          </a:p>
          <a:p>
            <a:pPr marL="800100" lvl="1" indent="-457200">
              <a:buFont typeface="+mj-lt"/>
              <a:buAutoNum type="alphaLcPeriod"/>
            </a:pPr>
            <a:r>
              <a:rPr lang="en-US" sz="2400" dirty="0"/>
              <a:t>First Amendment &amp; Online Speech Considerations</a:t>
            </a:r>
          </a:p>
          <a:p>
            <a:pPr marL="800100" lvl="1" indent="-457200">
              <a:buFont typeface="+mj-lt"/>
              <a:buAutoNum type="alphaLcPeriod"/>
            </a:pPr>
            <a:r>
              <a:rPr lang="en-US" sz="2400" dirty="0" smtClean="0"/>
              <a:t>First </a:t>
            </a:r>
            <a:r>
              <a:rPr lang="en-US" sz="2400" dirty="0"/>
              <a:t>Amendment Right of Electronic Surveillance of Government Actors in Performance of Public Duties</a:t>
            </a:r>
          </a:p>
          <a:p>
            <a:pPr marL="342900" indent="-342900">
              <a:buFont typeface="+mj-lt"/>
              <a:buAutoNum type="arabicPeriod"/>
            </a:pPr>
            <a:endParaRPr lang="en-US" dirty="0"/>
          </a:p>
        </p:txBody>
      </p:sp>
      <p:pic>
        <p:nvPicPr>
          <p:cNvPr id="3" name="Picture 2" descr="Clipart of the scales of justice">
            <a:extLst>
              <a:ext uri="{FF2B5EF4-FFF2-40B4-BE49-F238E27FC236}">
                <a16:creationId xmlns:a16="http://schemas.microsoft.com/office/drawing/2014/main" xmlns="" id="{4504282E-684E-441E-AB5D-3A8C08B55DAE}"/>
              </a:ext>
            </a:extLst>
          </p:cNvPr>
          <p:cNvPicPr>
            <a:picLocks noChangeAspect="1"/>
          </p:cNvPicPr>
          <p:nvPr/>
        </p:nvPicPr>
        <p:blipFill>
          <a:blip r:embed="rId3"/>
          <a:stretch>
            <a:fillRect/>
          </a:stretch>
        </p:blipFill>
        <p:spPr>
          <a:xfrm>
            <a:off x="6769716" y="4168506"/>
            <a:ext cx="2036660" cy="1934260"/>
          </a:xfrm>
          <a:prstGeom prst="rect">
            <a:avLst/>
          </a:prstGeom>
        </p:spPr>
      </p:pic>
    </p:spTree>
    <p:extLst>
      <p:ext uri="{BB962C8B-B14F-4D97-AF65-F5344CB8AC3E}">
        <p14:creationId xmlns:p14="http://schemas.microsoft.com/office/powerpoint/2010/main" val="16371051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11712" y="337099"/>
            <a:ext cx="7886700" cy="1325563"/>
          </a:xfrm>
        </p:spPr>
        <p:txBody>
          <a:bodyPr/>
          <a:lstStyle/>
          <a:p>
            <a:r>
              <a:rPr lang="en-US" dirty="0"/>
              <a:t>Balancing Anonymous Online Speech Rights Against Discovery: The Use of Subpoenas (cont.)</a:t>
            </a:r>
            <a:endParaRPr lang="en-US" i="1" dirty="0"/>
          </a:p>
        </p:txBody>
      </p:sp>
      <p:sp>
        <p:nvSpPr>
          <p:cNvPr id="3" name="Content Placeholder 2"/>
          <p:cNvSpPr>
            <a:spLocks noGrp="1"/>
          </p:cNvSpPr>
          <p:nvPr>
            <p:ph idx="1"/>
          </p:nvPr>
        </p:nvSpPr>
        <p:spPr>
          <a:xfrm>
            <a:off x="344658" y="1736133"/>
            <a:ext cx="8454683" cy="4784768"/>
          </a:xfrm>
        </p:spPr>
        <p:txBody>
          <a:bodyPr/>
          <a:lstStyle/>
          <a:p>
            <a:pPr marL="342900" lvl="1" indent="0">
              <a:spcAft>
                <a:spcPts val="600"/>
              </a:spcAft>
              <a:buNone/>
            </a:pPr>
            <a:r>
              <a:rPr lang="en-US" sz="2400" dirty="0"/>
              <a:t>In criminal cases (hacking, wire fraud, stalking, identity theft, etc.) and national security cases, law enforcement and prosecutors can seek and often cases compel – in many cases without notice to the targeted suspect - the Internet Service Provider (ISP) to disclose the personal information associated with the particular IP Address that is the source of the offending conduct or content. In criminal cases, monitoring of the content of communications may require a warrant (See Module III, Lesson 13). In national security cases, government conduct is far less restricted.</a:t>
            </a:r>
            <a:endParaRPr lang="en-US" sz="2000" dirty="0"/>
          </a:p>
          <a:p>
            <a:pPr marL="342900" lvl="1" indent="0">
              <a:spcAft>
                <a:spcPts val="600"/>
              </a:spcAft>
              <a:buNone/>
            </a:pPr>
            <a:r>
              <a:rPr lang="en-US" sz="2400" dirty="0"/>
              <a:t>Again, Courts must balance the First Amendment’s right of anonymity against preventing unlawful conduct and unlawful speech. </a:t>
            </a:r>
          </a:p>
          <a:p>
            <a:pPr lvl="1"/>
            <a:endParaRPr lang="en-US" baseline="30000" dirty="0"/>
          </a:p>
          <a:p>
            <a:pPr marL="0" indent="0">
              <a:buNone/>
            </a:pPr>
            <a:endParaRPr lang="en-US" sz="2000" dirty="0"/>
          </a:p>
        </p:txBody>
      </p:sp>
    </p:spTree>
    <p:extLst>
      <p:ext uri="{BB962C8B-B14F-4D97-AF65-F5344CB8AC3E}">
        <p14:creationId xmlns:p14="http://schemas.microsoft.com/office/powerpoint/2010/main" val="13903899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BD953874-E462-E047-8966-061B666A8953}"/>
              </a:ext>
            </a:extLst>
          </p:cNvPr>
          <p:cNvSpPr>
            <a:spLocks noGrp="1"/>
          </p:cNvSpPr>
          <p:nvPr>
            <p:ph type="title"/>
          </p:nvPr>
        </p:nvSpPr>
        <p:spPr>
          <a:xfrm>
            <a:off x="295422" y="28611"/>
            <a:ext cx="8219928" cy="1082737"/>
          </a:xfrm>
        </p:spPr>
        <p:txBody>
          <a:bodyPr/>
          <a:lstStyle/>
          <a:p>
            <a:r>
              <a:rPr lang="en-US" dirty="0"/>
              <a:t>Anonymous Speech as a First Amendment Right</a:t>
            </a:r>
          </a:p>
        </p:txBody>
      </p:sp>
      <p:sp>
        <p:nvSpPr>
          <p:cNvPr id="3" name="Platshållare för innehåll 2">
            <a:extLst>
              <a:ext uri="{FF2B5EF4-FFF2-40B4-BE49-F238E27FC236}">
                <a16:creationId xmlns:a16="http://schemas.microsoft.com/office/drawing/2014/main" xmlns="" id="{D2211EC3-F95A-2447-88DE-4AAFB5900AB1}"/>
              </a:ext>
            </a:extLst>
          </p:cNvPr>
          <p:cNvSpPr>
            <a:spLocks noGrp="1"/>
          </p:cNvSpPr>
          <p:nvPr>
            <p:ph idx="1"/>
          </p:nvPr>
        </p:nvSpPr>
        <p:spPr>
          <a:xfrm>
            <a:off x="422031" y="928468"/>
            <a:ext cx="8093319" cy="4790002"/>
          </a:xfrm>
        </p:spPr>
        <p:txBody>
          <a:bodyPr/>
          <a:lstStyle/>
          <a:p>
            <a:pPr marL="0" indent="0">
              <a:buNone/>
            </a:pPr>
            <a:r>
              <a:rPr lang="en-US" sz="2400" dirty="0"/>
              <a:t>The Supreme Court has ruled repeatedly that the right to anonymous free speech is protected by the First Amendment. But, as noted at the beginning of this lesson, the law does not protect speech that is unlawful. The following case, decided on this and the next slide, illustrates how the right to anonymity is defeated when online speech or activities are unlawful.</a:t>
            </a:r>
            <a:endParaRPr lang="en-US" sz="800" i="1" dirty="0"/>
          </a:p>
          <a:p>
            <a:pPr marL="0" indent="0">
              <a:buNone/>
            </a:pPr>
            <a:r>
              <a:rPr lang="en-US" sz="2400" i="1" dirty="0"/>
              <a:t>Signature Mgmt. Team, LLC v. Doe</a:t>
            </a:r>
            <a:r>
              <a:rPr lang="en-US" sz="2400" baseline="30000" dirty="0"/>
              <a:t>22</a:t>
            </a:r>
          </a:p>
          <a:p>
            <a:pPr marL="0" indent="0">
              <a:buNone/>
            </a:pPr>
            <a:r>
              <a:rPr lang="en-US" sz="2000" dirty="0"/>
              <a:t>Signature Mgmt. Team, a marketing company, filed suit against an anonymous Internet blogger for copyright infringement. Doe allegedly had posted a link to a downloadable book, for which Signature owned the copyright. </a:t>
            </a:r>
          </a:p>
          <a:p>
            <a:pPr marL="0" indent="0">
              <a:buNone/>
            </a:pPr>
            <a:r>
              <a:rPr lang="en-US" sz="2000" dirty="0"/>
              <a:t>In its lawsuit, Signature sought a permanent injunction </a:t>
            </a:r>
            <a:r>
              <a:rPr lang="en-US" sz="1600" dirty="0"/>
              <a:t>(an </a:t>
            </a:r>
            <a:r>
              <a:rPr lang="en-US" sz="1600" i="1" dirty="0"/>
              <a:t>injunction</a:t>
            </a:r>
            <a:r>
              <a:rPr lang="en-US" sz="1600" dirty="0"/>
              <a:t> is a court order requiring a person to do or stop doing a specific action) </a:t>
            </a:r>
            <a:r>
              <a:rPr lang="en-US" sz="2000" dirty="0"/>
              <a:t>and the identity of the blogger. But t</a:t>
            </a:r>
            <a:r>
              <a:rPr lang="en-US" dirty="0"/>
              <a:t>he trial court denied Signature’s request to unmask the identity of Doe, finding that it was unnecessary to ensure that Doe would not engage in future infringement of the work. </a:t>
            </a:r>
          </a:p>
        </p:txBody>
      </p:sp>
      <p:sp>
        <p:nvSpPr>
          <p:cNvPr id="4" name="TextBox 3">
            <a:extLst>
              <a:ext uri="{FF2B5EF4-FFF2-40B4-BE49-F238E27FC236}">
                <a16:creationId xmlns:a16="http://schemas.microsoft.com/office/drawing/2014/main" xmlns="" id="{CE42679F-919B-4762-809F-3D157E6A392B}"/>
              </a:ext>
            </a:extLst>
          </p:cNvPr>
          <p:cNvSpPr txBox="1"/>
          <p:nvPr/>
        </p:nvSpPr>
        <p:spPr>
          <a:xfrm>
            <a:off x="422031" y="6416135"/>
            <a:ext cx="7994845" cy="246221"/>
          </a:xfrm>
          <a:prstGeom prst="rect">
            <a:avLst/>
          </a:prstGeom>
          <a:noFill/>
        </p:spPr>
        <p:txBody>
          <a:bodyPr wrap="square" rtlCol="0">
            <a:spAutoFit/>
          </a:bodyPr>
          <a:lstStyle/>
          <a:p>
            <a:r>
              <a:rPr lang="en-US" sz="1000" dirty="0">
                <a:latin typeface="+mn-lt"/>
              </a:rPr>
              <a:t>22. </a:t>
            </a:r>
            <a:r>
              <a:rPr lang="en-US" sz="1000" i="1" dirty="0">
                <a:latin typeface="+mn-lt"/>
              </a:rPr>
              <a:t>Signature Mgmt. Team, LLC v. Doe</a:t>
            </a:r>
            <a:r>
              <a:rPr lang="en-US" sz="1000" dirty="0">
                <a:latin typeface="+mn-lt"/>
              </a:rPr>
              <a:t>, 876 F.3d 831 (6th Cir. 2017)</a:t>
            </a:r>
          </a:p>
        </p:txBody>
      </p:sp>
    </p:spTree>
    <p:extLst>
      <p:ext uri="{BB962C8B-B14F-4D97-AF65-F5344CB8AC3E}">
        <p14:creationId xmlns:p14="http://schemas.microsoft.com/office/powerpoint/2010/main" val="27768185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BD953874-E462-E047-8966-061B666A8953}"/>
              </a:ext>
            </a:extLst>
          </p:cNvPr>
          <p:cNvSpPr>
            <a:spLocks noGrp="1"/>
          </p:cNvSpPr>
          <p:nvPr>
            <p:ph type="title"/>
          </p:nvPr>
        </p:nvSpPr>
        <p:spPr>
          <a:xfrm>
            <a:off x="295422" y="28611"/>
            <a:ext cx="8219928" cy="1082737"/>
          </a:xfrm>
        </p:spPr>
        <p:txBody>
          <a:bodyPr/>
          <a:lstStyle/>
          <a:p>
            <a:r>
              <a:rPr lang="en-US" i="1" dirty="0"/>
              <a:t>Signature Mgmt. Team, LLC v. Doe</a:t>
            </a:r>
            <a:r>
              <a:rPr lang="en-US" baseline="30000" dirty="0"/>
              <a:t>23</a:t>
            </a:r>
            <a:r>
              <a:rPr lang="en-US" i="1" baseline="30000" dirty="0"/>
              <a:t> </a:t>
            </a:r>
            <a:r>
              <a:rPr lang="en-US" dirty="0"/>
              <a:t>Decision:</a:t>
            </a:r>
          </a:p>
        </p:txBody>
      </p:sp>
      <p:sp>
        <p:nvSpPr>
          <p:cNvPr id="3" name="Platshållare för innehåll 2">
            <a:extLst>
              <a:ext uri="{FF2B5EF4-FFF2-40B4-BE49-F238E27FC236}">
                <a16:creationId xmlns:a16="http://schemas.microsoft.com/office/drawing/2014/main" xmlns="" id="{D2211EC3-F95A-2447-88DE-4AAFB5900AB1}"/>
              </a:ext>
            </a:extLst>
          </p:cNvPr>
          <p:cNvSpPr>
            <a:spLocks noGrp="1"/>
          </p:cNvSpPr>
          <p:nvPr>
            <p:ph idx="1"/>
          </p:nvPr>
        </p:nvSpPr>
        <p:spPr>
          <a:xfrm>
            <a:off x="422031" y="1153551"/>
            <a:ext cx="8093319" cy="5001018"/>
          </a:xfrm>
        </p:spPr>
        <p:txBody>
          <a:bodyPr/>
          <a:lstStyle/>
          <a:p>
            <a:pPr marL="0" indent="0">
              <a:spcAft>
                <a:spcPts val="600"/>
              </a:spcAft>
              <a:buNone/>
            </a:pPr>
            <a:r>
              <a:rPr lang="en-US" sz="2400" dirty="0"/>
              <a:t>The Appellate Court’s Ruling: </a:t>
            </a:r>
          </a:p>
          <a:p>
            <a:pPr marL="0" indent="0">
              <a:spcAft>
                <a:spcPts val="600"/>
              </a:spcAft>
              <a:buNone/>
            </a:pPr>
            <a:r>
              <a:rPr lang="en-US" sz="2400" dirty="0"/>
              <a:t>The Sixth Circuit Court ruled that there is a presumption in favor of unmasking anonymous defendants when a judgment has been entered for a plaintiff, but the presumption is stronger or weaker depending on the plaintiff’s need to unmask the defendant in order to enforce its rights. There may not be a need to unmask a defendant who has willingly participated in the litigation and complied with all relief ordered. </a:t>
            </a:r>
          </a:p>
          <a:p>
            <a:pPr marL="0" indent="0">
              <a:spcAft>
                <a:spcPts val="600"/>
              </a:spcAft>
              <a:buNone/>
            </a:pPr>
            <a:r>
              <a:rPr lang="en-US" sz="2400" dirty="0"/>
              <a:t>Thus, the district court needed to weigh the factors favoring anonymity against the public's interest in open proceedings, as well as plaintiff's interest in exposing Doe’s identity.</a:t>
            </a:r>
          </a:p>
          <a:p>
            <a:pPr marL="0" indent="0">
              <a:spcAft>
                <a:spcPts val="600"/>
              </a:spcAft>
              <a:buNone/>
            </a:pPr>
            <a:r>
              <a:rPr lang="en-US" sz="2400" dirty="0"/>
              <a:t>Takeaway: A person’s First Amendment right to anonymous speech may be diminished by illegal activity.</a:t>
            </a:r>
            <a:r>
              <a:rPr lang="en-US" sz="2000" dirty="0"/>
              <a:t/>
            </a:r>
            <a:br>
              <a:rPr lang="en-US" sz="2000" dirty="0"/>
            </a:br>
            <a:r>
              <a:rPr lang="en-US" dirty="0"/>
              <a:t/>
            </a:r>
            <a:br>
              <a:rPr lang="en-US" dirty="0"/>
            </a:br>
            <a:endParaRPr lang="en-US" dirty="0"/>
          </a:p>
        </p:txBody>
      </p:sp>
      <p:sp>
        <p:nvSpPr>
          <p:cNvPr id="4" name="TextBox 3">
            <a:extLst>
              <a:ext uri="{FF2B5EF4-FFF2-40B4-BE49-F238E27FC236}">
                <a16:creationId xmlns:a16="http://schemas.microsoft.com/office/drawing/2014/main" xmlns="" id="{CE42679F-919B-4762-809F-3D157E6A392B}"/>
              </a:ext>
            </a:extLst>
          </p:cNvPr>
          <p:cNvSpPr txBox="1"/>
          <p:nvPr/>
        </p:nvSpPr>
        <p:spPr>
          <a:xfrm>
            <a:off x="422031" y="6521120"/>
            <a:ext cx="7994845" cy="246221"/>
          </a:xfrm>
          <a:prstGeom prst="rect">
            <a:avLst/>
          </a:prstGeom>
          <a:noFill/>
        </p:spPr>
        <p:txBody>
          <a:bodyPr wrap="square" rtlCol="0">
            <a:spAutoFit/>
          </a:bodyPr>
          <a:lstStyle/>
          <a:p>
            <a:r>
              <a:rPr lang="en-US" sz="1000" dirty="0">
                <a:latin typeface="+mn-lt"/>
              </a:rPr>
              <a:t>23. </a:t>
            </a:r>
            <a:r>
              <a:rPr lang="en-US" sz="1000" i="1" dirty="0">
                <a:latin typeface="+mn-lt"/>
              </a:rPr>
              <a:t>Signature Mgmt. Team, LLC v. Doe</a:t>
            </a:r>
            <a:r>
              <a:rPr lang="en-US" sz="1000" dirty="0">
                <a:latin typeface="+mn-lt"/>
              </a:rPr>
              <a:t>, 876 F.3d 831 (6th Cir. 2017)</a:t>
            </a:r>
          </a:p>
        </p:txBody>
      </p:sp>
    </p:spTree>
    <p:extLst>
      <p:ext uri="{BB962C8B-B14F-4D97-AF65-F5344CB8AC3E}">
        <p14:creationId xmlns:p14="http://schemas.microsoft.com/office/powerpoint/2010/main" val="30113971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95B550D-DAD3-4205-A87C-AD709747DD93}"/>
              </a:ext>
            </a:extLst>
          </p:cNvPr>
          <p:cNvSpPr>
            <a:spLocks noGrp="1"/>
          </p:cNvSpPr>
          <p:nvPr>
            <p:ph type="title"/>
          </p:nvPr>
        </p:nvSpPr>
        <p:spPr/>
        <p:txBody>
          <a:bodyPr/>
          <a:lstStyle/>
          <a:p>
            <a:r>
              <a:rPr lang="en-US" dirty="0"/>
              <a:t>First Amendment &amp; Online Speech Considerations</a:t>
            </a:r>
          </a:p>
        </p:txBody>
      </p:sp>
      <p:sp>
        <p:nvSpPr>
          <p:cNvPr id="3" name="Content Placeholder 2">
            <a:extLst>
              <a:ext uri="{FF2B5EF4-FFF2-40B4-BE49-F238E27FC236}">
                <a16:creationId xmlns:a16="http://schemas.microsoft.com/office/drawing/2014/main" xmlns="" id="{E032F81D-5FF9-497D-AD20-2BC860D3C9CD}"/>
              </a:ext>
            </a:extLst>
          </p:cNvPr>
          <p:cNvSpPr>
            <a:spLocks noGrp="1"/>
          </p:cNvSpPr>
          <p:nvPr>
            <p:ph idx="1"/>
          </p:nvPr>
        </p:nvSpPr>
        <p:spPr>
          <a:xfrm>
            <a:off x="628650" y="1817298"/>
            <a:ext cx="7886700" cy="4802185"/>
          </a:xfrm>
        </p:spPr>
        <p:txBody>
          <a:bodyPr/>
          <a:lstStyle/>
          <a:p>
            <a:pPr marL="0" indent="0">
              <a:buNone/>
            </a:pPr>
            <a:r>
              <a:rPr lang="en-US" sz="2400" dirty="0"/>
              <a:t>Freedom of speech and anonymity are guaranteed by the First Amendment, however as we have seen, sometimes that protection is somewhat ambiguous.</a:t>
            </a:r>
          </a:p>
          <a:p>
            <a:pPr marL="0" indent="0">
              <a:buNone/>
            </a:pPr>
            <a:r>
              <a:rPr lang="en-US" sz="2400" dirty="0"/>
              <a:t>The First Amendment applies to online speech, just as it does in regular written, personal, religious, and political speech. However, one of the key limitations of the internet is not what we can say, but where we choose to say it.</a:t>
            </a:r>
          </a:p>
          <a:p>
            <a:pPr marL="0" indent="0">
              <a:buNone/>
            </a:pPr>
            <a:r>
              <a:rPr lang="en-US" sz="2400" dirty="0"/>
              <a:t>When on-line users engage each other through the internet, they typically do so on private websites (such as Facebook or Twitter), not public ones.  Remember, private actors are not held to the Bill of Rights, therefore, the First Amendment, does not necessarily apply.</a:t>
            </a:r>
            <a:endParaRPr lang="en-US" sz="2400" baseline="30000" dirty="0"/>
          </a:p>
        </p:txBody>
      </p:sp>
      <p:pic>
        <p:nvPicPr>
          <p:cNvPr id="6" name="Picture 5" descr="Clipart of a crowd of people with question marks over their faces.">
            <a:extLst>
              <a:ext uri="{FF2B5EF4-FFF2-40B4-BE49-F238E27FC236}">
                <a16:creationId xmlns:a16="http://schemas.microsoft.com/office/drawing/2014/main" xmlns="" id="{763A3E34-F35B-45B8-88C6-D2F15D2D948F}"/>
              </a:ext>
            </a:extLst>
          </p:cNvPr>
          <p:cNvPicPr>
            <a:picLocks noChangeAspect="1"/>
          </p:cNvPicPr>
          <p:nvPr/>
        </p:nvPicPr>
        <p:blipFill>
          <a:blip r:embed="rId2"/>
          <a:stretch>
            <a:fillRect/>
          </a:stretch>
        </p:blipFill>
        <p:spPr>
          <a:xfrm>
            <a:off x="7377503" y="365124"/>
            <a:ext cx="1325563" cy="1325563"/>
          </a:xfrm>
          <a:prstGeom prst="rect">
            <a:avLst/>
          </a:prstGeom>
        </p:spPr>
      </p:pic>
    </p:spTree>
    <p:extLst>
      <p:ext uri="{BB962C8B-B14F-4D97-AF65-F5344CB8AC3E}">
        <p14:creationId xmlns:p14="http://schemas.microsoft.com/office/powerpoint/2010/main" val="41228471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First Amendment Right of the Electronic Surveillance of Government Actors</a:t>
            </a:r>
          </a:p>
        </p:txBody>
      </p:sp>
      <p:sp>
        <p:nvSpPr>
          <p:cNvPr id="3" name="Content Placeholder 2"/>
          <p:cNvSpPr>
            <a:spLocks noGrp="1"/>
          </p:cNvSpPr>
          <p:nvPr>
            <p:ph idx="1"/>
          </p:nvPr>
        </p:nvSpPr>
        <p:spPr/>
        <p:txBody>
          <a:bodyPr/>
          <a:lstStyle/>
          <a:p>
            <a:pPr marL="0" indent="0">
              <a:spcBef>
                <a:spcPts val="600"/>
              </a:spcBef>
              <a:spcAft>
                <a:spcPts val="600"/>
              </a:spcAft>
              <a:buNone/>
            </a:pPr>
            <a:r>
              <a:rPr lang="en-US" sz="2000" dirty="0"/>
              <a:t>Typically, the public and the press have a right to record government officials or matters of public interest in a public place. </a:t>
            </a:r>
          </a:p>
          <a:p>
            <a:pPr marL="0" indent="0">
              <a:spcBef>
                <a:spcPts val="600"/>
              </a:spcBef>
              <a:spcAft>
                <a:spcPts val="600"/>
              </a:spcAft>
              <a:buNone/>
            </a:pPr>
            <a:r>
              <a:rPr lang="en-US" sz="2000" dirty="0"/>
              <a:t>If a location is publicly accessible (i.e. a sidewalk or a park) you are permitted to record anything in plain sight (i.e. buildings, people).  In public places there is no reasonable expectation of privacy. </a:t>
            </a:r>
          </a:p>
          <a:p>
            <a:pPr marL="0" indent="0">
              <a:spcBef>
                <a:spcPts val="600"/>
              </a:spcBef>
              <a:spcAft>
                <a:spcPts val="600"/>
              </a:spcAft>
              <a:buNone/>
            </a:pPr>
            <a:r>
              <a:rPr lang="en-US" sz="2000" dirty="0"/>
              <a:t>There is no obligation to show your images to a law enforcement officer, and your images or recordings may not be searched, viewed and copied without proper legal authority such as a search warrant or subpoena.</a:t>
            </a:r>
          </a:p>
          <a:p>
            <a:pPr marL="0" indent="0">
              <a:spcBef>
                <a:spcPts val="600"/>
              </a:spcBef>
              <a:spcAft>
                <a:spcPts val="600"/>
              </a:spcAft>
              <a:buNone/>
            </a:pPr>
            <a:r>
              <a:rPr lang="en-US" sz="2000" dirty="0"/>
              <a:t>Law enforcement officers may not delete photos or recordings, or order you or a third party to do so.</a:t>
            </a:r>
          </a:p>
          <a:p>
            <a:pPr marL="0" indent="0">
              <a:spcBef>
                <a:spcPts val="600"/>
              </a:spcBef>
              <a:spcAft>
                <a:spcPts val="600"/>
              </a:spcAft>
              <a:buNone/>
            </a:pPr>
            <a:r>
              <a:rPr lang="en-US" sz="2000" dirty="0"/>
              <a:t>Remember, the First Amendment only protects against governmental limitations. Businesses and non-government organizations may post and enforce their own rules about photography or recordings. </a:t>
            </a:r>
          </a:p>
          <a:p>
            <a:pPr marL="0" indent="0">
              <a:spcBef>
                <a:spcPts val="600"/>
              </a:spcBef>
              <a:spcAft>
                <a:spcPts val="600"/>
              </a:spcAft>
              <a:buNone/>
            </a:pPr>
            <a:endParaRPr lang="en-US" sz="2000" dirty="0"/>
          </a:p>
        </p:txBody>
      </p:sp>
      <p:pic>
        <p:nvPicPr>
          <p:cNvPr id="6" name="Picture 5" descr="Image of a person with a camera.">
            <a:extLst>
              <a:ext uri="{FF2B5EF4-FFF2-40B4-BE49-F238E27FC236}">
                <a16:creationId xmlns:a16="http://schemas.microsoft.com/office/drawing/2014/main" xmlns="" id="{C2087491-495C-4DA4-ABB8-C4964DAEE3A5}"/>
              </a:ext>
            </a:extLst>
          </p:cNvPr>
          <p:cNvPicPr>
            <a:picLocks noChangeAspect="1"/>
          </p:cNvPicPr>
          <p:nvPr/>
        </p:nvPicPr>
        <p:blipFill>
          <a:blip r:embed="rId3"/>
          <a:stretch>
            <a:fillRect/>
          </a:stretch>
        </p:blipFill>
        <p:spPr>
          <a:xfrm>
            <a:off x="7667942" y="275025"/>
            <a:ext cx="875544" cy="1317190"/>
          </a:xfrm>
          <a:prstGeom prst="rect">
            <a:avLst/>
          </a:prstGeom>
        </p:spPr>
      </p:pic>
    </p:spTree>
    <p:extLst>
      <p:ext uri="{BB962C8B-B14F-4D97-AF65-F5344CB8AC3E}">
        <p14:creationId xmlns:p14="http://schemas.microsoft.com/office/powerpoint/2010/main" val="32504947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79827" y="251615"/>
            <a:ext cx="7387317" cy="1325563"/>
          </a:xfrm>
        </p:spPr>
        <p:txBody>
          <a:bodyPr/>
          <a:lstStyle/>
          <a:p>
            <a:r>
              <a:rPr lang="en-US" dirty="0"/>
              <a:t>First Amendment &amp; Electronic Surveillance of Government Actors: Case Study</a:t>
            </a:r>
          </a:p>
        </p:txBody>
      </p:sp>
      <p:sp>
        <p:nvSpPr>
          <p:cNvPr id="3" name="Content Placeholder 2"/>
          <p:cNvSpPr>
            <a:spLocks noGrp="1"/>
          </p:cNvSpPr>
          <p:nvPr>
            <p:ph idx="1"/>
          </p:nvPr>
        </p:nvSpPr>
        <p:spPr>
          <a:xfrm>
            <a:off x="436098" y="1593492"/>
            <a:ext cx="8328074" cy="4984764"/>
          </a:xfrm>
        </p:spPr>
        <p:txBody>
          <a:bodyPr/>
          <a:lstStyle/>
          <a:p>
            <a:pPr marL="0" indent="0">
              <a:buNone/>
            </a:pPr>
            <a:r>
              <a:rPr lang="en-US" sz="2000" dirty="0"/>
              <a:t>The proliferation of cellphones (ready-equipped video recording devices) has enabled private citizens to record law enforcement activities that occur in public. Is it legal? YES, it’s a First Amendment protected activity.</a:t>
            </a:r>
          </a:p>
          <a:p>
            <a:pPr marL="0" indent="0">
              <a:buNone/>
            </a:pPr>
            <a:r>
              <a:rPr lang="en-US" sz="2000" b="1" i="1" dirty="0"/>
              <a:t>Fields v. City of Philadelphia </a:t>
            </a:r>
            <a:r>
              <a:rPr lang="en-US" sz="2000" b="1" dirty="0"/>
              <a:t>(2017)</a:t>
            </a:r>
            <a:r>
              <a:rPr lang="en-US" sz="2000" b="1" baseline="30000" dirty="0"/>
              <a:t>24</a:t>
            </a:r>
            <a:endParaRPr lang="en-US" sz="1000" baseline="30000" dirty="0"/>
          </a:p>
          <a:p>
            <a:pPr lvl="1">
              <a:spcAft>
                <a:spcPts val="600"/>
              </a:spcAft>
            </a:pPr>
            <a:r>
              <a:rPr lang="en-US" dirty="0"/>
              <a:t>Richard Fields and Amanda Geraci attempted to record Philadelphia police officers carrying out official duties in public and were retaliated against.</a:t>
            </a:r>
          </a:p>
          <a:p>
            <a:pPr lvl="1">
              <a:spcAft>
                <a:spcPts val="600"/>
              </a:spcAft>
            </a:pPr>
            <a:r>
              <a:rPr lang="en-US" dirty="0"/>
              <a:t>Philadelphia Police Department's official policies recognized that “[p]</a:t>
            </a:r>
            <a:r>
              <a:rPr lang="en-US" dirty="0" err="1"/>
              <a:t>rivate</a:t>
            </a:r>
            <a:r>
              <a:rPr lang="en-US" dirty="0"/>
              <a:t> individuals have a First Amendment right to observe and record police officers engaged in the public discharge of their duties”</a:t>
            </a:r>
          </a:p>
          <a:p>
            <a:pPr lvl="1">
              <a:spcAft>
                <a:spcPts val="600"/>
              </a:spcAft>
            </a:pPr>
            <a:r>
              <a:rPr lang="en-US" dirty="0"/>
              <a:t>Question:  Is there a First Amendment right of access to information about how our public servants operate in public?</a:t>
            </a:r>
          </a:p>
          <a:p>
            <a:pPr lvl="1">
              <a:spcAft>
                <a:spcPts val="600"/>
              </a:spcAft>
            </a:pPr>
            <a:r>
              <a:rPr lang="en-US" dirty="0"/>
              <a:t>Holding: The First Amendment protect citizens’ rights to photograph, film, or otherwise record officers conducting their official duties in public.</a:t>
            </a:r>
          </a:p>
          <a:p>
            <a:pPr marL="0" indent="0">
              <a:spcAft>
                <a:spcPts val="600"/>
              </a:spcAft>
              <a:buNone/>
            </a:pPr>
            <a:r>
              <a:rPr lang="en-US" sz="2000" dirty="0"/>
              <a:t>Takeaway: The First Amendment protects the act of photographing, filming, or otherwise recording police officers conducting their official duties in public.</a:t>
            </a:r>
          </a:p>
          <a:p>
            <a:pPr marL="0" indent="0">
              <a:buNone/>
            </a:pPr>
            <a:endParaRPr lang="en-US" dirty="0"/>
          </a:p>
        </p:txBody>
      </p:sp>
      <p:sp>
        <p:nvSpPr>
          <p:cNvPr id="4" name="TextBox 3">
            <a:extLst>
              <a:ext uri="{FF2B5EF4-FFF2-40B4-BE49-F238E27FC236}">
                <a16:creationId xmlns:a16="http://schemas.microsoft.com/office/drawing/2014/main" xmlns="" id="{23C5E26B-39EC-4E28-AA55-022CCD798A8A}"/>
              </a:ext>
            </a:extLst>
          </p:cNvPr>
          <p:cNvSpPr txBox="1"/>
          <p:nvPr/>
        </p:nvSpPr>
        <p:spPr>
          <a:xfrm>
            <a:off x="379828" y="6484501"/>
            <a:ext cx="8764172" cy="246221"/>
          </a:xfrm>
          <a:prstGeom prst="rect">
            <a:avLst/>
          </a:prstGeom>
          <a:noFill/>
        </p:spPr>
        <p:txBody>
          <a:bodyPr wrap="square" rtlCol="0">
            <a:spAutoFit/>
          </a:bodyPr>
          <a:lstStyle/>
          <a:p>
            <a:r>
              <a:rPr lang="en-US" sz="1000" dirty="0">
                <a:latin typeface="+mn-lt"/>
              </a:rPr>
              <a:t>24. </a:t>
            </a:r>
            <a:r>
              <a:rPr lang="en-US" sz="1000" i="1" dirty="0">
                <a:latin typeface="+mn-lt"/>
              </a:rPr>
              <a:t>Fields v. City of Philadelphia</a:t>
            </a:r>
            <a:r>
              <a:rPr lang="en-US" sz="1000" dirty="0">
                <a:latin typeface="+mn-lt"/>
              </a:rPr>
              <a:t>, 862 F.3d 353 (3d Cir. 2017)</a:t>
            </a:r>
            <a:endParaRPr lang="en-US" dirty="0">
              <a:latin typeface="+mn-lt"/>
            </a:endParaRPr>
          </a:p>
        </p:txBody>
      </p:sp>
      <p:pic>
        <p:nvPicPr>
          <p:cNvPr id="5" name="Picture 4" descr="Image of someone looking at the screen on a video camera">
            <a:extLst>
              <a:ext uri="{FF2B5EF4-FFF2-40B4-BE49-F238E27FC236}">
                <a16:creationId xmlns:a16="http://schemas.microsoft.com/office/drawing/2014/main" xmlns="" id="{9A6F0AA4-A70E-4521-A3ED-58E9B6C16D03}"/>
              </a:ext>
            </a:extLst>
          </p:cNvPr>
          <p:cNvPicPr>
            <a:picLocks noChangeAspect="1"/>
          </p:cNvPicPr>
          <p:nvPr/>
        </p:nvPicPr>
        <p:blipFill>
          <a:blip r:embed="rId3"/>
          <a:stretch>
            <a:fillRect/>
          </a:stretch>
        </p:blipFill>
        <p:spPr>
          <a:xfrm>
            <a:off x="7818241" y="127278"/>
            <a:ext cx="945931" cy="1423083"/>
          </a:xfrm>
          <a:prstGeom prst="rect">
            <a:avLst/>
          </a:prstGeom>
        </p:spPr>
      </p:pic>
    </p:spTree>
    <p:extLst>
      <p:ext uri="{BB962C8B-B14F-4D97-AF65-F5344CB8AC3E}">
        <p14:creationId xmlns:p14="http://schemas.microsoft.com/office/powerpoint/2010/main" val="7824323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7B01F40-C620-4C5C-8D49-2400B10994E9}"/>
              </a:ext>
            </a:extLst>
          </p:cNvPr>
          <p:cNvSpPr>
            <a:spLocks noGrp="1"/>
          </p:cNvSpPr>
          <p:nvPr>
            <p:ph type="title"/>
          </p:nvPr>
        </p:nvSpPr>
        <p:spPr>
          <a:xfrm>
            <a:off x="476104" y="404433"/>
            <a:ext cx="8039246" cy="1325563"/>
          </a:xfrm>
        </p:spPr>
        <p:txBody>
          <a:bodyPr/>
          <a:lstStyle/>
          <a:p>
            <a:r>
              <a:rPr lang="en-US" dirty="0"/>
              <a:t>The First Amendment and Cyber Operations</a:t>
            </a:r>
          </a:p>
        </p:txBody>
      </p:sp>
      <p:sp>
        <p:nvSpPr>
          <p:cNvPr id="3" name="Content Placeholder 2">
            <a:extLst>
              <a:ext uri="{FF2B5EF4-FFF2-40B4-BE49-F238E27FC236}">
                <a16:creationId xmlns:a16="http://schemas.microsoft.com/office/drawing/2014/main" xmlns="" id="{306B72B5-1C40-4148-8605-A050286AE77A}"/>
              </a:ext>
            </a:extLst>
          </p:cNvPr>
          <p:cNvSpPr>
            <a:spLocks noGrp="1"/>
          </p:cNvSpPr>
          <p:nvPr>
            <p:ph idx="1"/>
          </p:nvPr>
        </p:nvSpPr>
        <p:spPr>
          <a:xfrm>
            <a:off x="628650" y="1572406"/>
            <a:ext cx="7886700" cy="4351338"/>
          </a:xfrm>
        </p:spPr>
        <p:txBody>
          <a:bodyPr/>
          <a:lstStyle/>
          <a:p>
            <a:pPr marL="0" indent="0">
              <a:buNone/>
            </a:pPr>
            <a:r>
              <a:rPr lang="en-US" sz="2000" dirty="0"/>
              <a:t>The First Amendment affords protections for free speech and association against government interference. It also limits the ways in which the government can restrict or regulate speech activities. </a:t>
            </a:r>
          </a:p>
          <a:p>
            <a:pPr marL="0" indent="0">
              <a:buNone/>
            </a:pPr>
            <a:r>
              <a:rPr lang="en-US" sz="2000" dirty="0"/>
              <a:t>The protections afforded individuals by the First Amendment typically apply equally to online speech, activities, and associations (i.e., in cyberspace).  </a:t>
            </a:r>
          </a:p>
          <a:p>
            <a:pPr marL="0" indent="0">
              <a:buNone/>
            </a:pPr>
            <a:r>
              <a:rPr lang="en-US" sz="2000" dirty="0"/>
              <a:t>A cyber operation that unmasks the identity of U.S. citizens who seek to preserve their identity in lawful but anonymous online activities may run afoul of the First Amendment.</a:t>
            </a:r>
          </a:p>
          <a:p>
            <a:pPr marL="0" indent="0">
              <a:buNone/>
            </a:pPr>
            <a:r>
              <a:rPr lang="en-US" sz="2000" dirty="0"/>
              <a:t>In addition, a cyber operation not authorized by a court that effectively restricts access to internet service ( and hence to online speech, including news, or online content would potentially be subject to strict scrutiny in U.S. courts and would likely run afoul of the First Amendment.  </a:t>
            </a:r>
          </a:p>
        </p:txBody>
      </p:sp>
    </p:spTree>
    <p:extLst>
      <p:ext uri="{BB962C8B-B14F-4D97-AF65-F5344CB8AC3E}">
        <p14:creationId xmlns:p14="http://schemas.microsoft.com/office/powerpoint/2010/main" val="31655263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6E042A6-BF43-4E7D-8CC6-9084C71B39A6}"/>
              </a:ext>
            </a:extLst>
          </p:cNvPr>
          <p:cNvSpPr>
            <a:spLocks noGrp="1"/>
          </p:cNvSpPr>
          <p:nvPr>
            <p:ph type="title"/>
          </p:nvPr>
        </p:nvSpPr>
        <p:spPr>
          <a:xfrm>
            <a:off x="387387" y="365126"/>
            <a:ext cx="7886700" cy="1325563"/>
          </a:xfrm>
        </p:spPr>
        <p:txBody>
          <a:bodyPr/>
          <a:lstStyle/>
          <a:p>
            <a:r>
              <a:rPr lang="en-US" dirty="0"/>
              <a:t>First Amendment: Assessment</a:t>
            </a:r>
          </a:p>
        </p:txBody>
      </p:sp>
      <p:sp>
        <p:nvSpPr>
          <p:cNvPr id="3" name="Content Placeholder 2">
            <a:extLst>
              <a:ext uri="{FF2B5EF4-FFF2-40B4-BE49-F238E27FC236}">
                <a16:creationId xmlns:a16="http://schemas.microsoft.com/office/drawing/2014/main" xmlns="" id="{D7E314E1-1EC2-441A-BC68-2056F9C8EE55}"/>
              </a:ext>
            </a:extLst>
          </p:cNvPr>
          <p:cNvSpPr>
            <a:spLocks noGrp="1"/>
          </p:cNvSpPr>
          <p:nvPr>
            <p:ph idx="1"/>
          </p:nvPr>
        </p:nvSpPr>
        <p:spPr>
          <a:xfrm>
            <a:off x="407963" y="1825625"/>
            <a:ext cx="8271803" cy="4351338"/>
          </a:xfrm>
        </p:spPr>
        <p:txBody>
          <a:bodyPr/>
          <a:lstStyle/>
          <a:p>
            <a:pPr marL="0" indent="0">
              <a:buNone/>
            </a:pPr>
            <a:r>
              <a:rPr lang="en-US" sz="2400" dirty="0"/>
              <a:t>Which forms of speech are protected by the First Amendment?</a:t>
            </a:r>
          </a:p>
          <a:p>
            <a:pPr marL="800100" lvl="1" indent="-457200">
              <a:spcAft>
                <a:spcPts val="600"/>
              </a:spcAft>
              <a:buFont typeface="+mj-lt"/>
              <a:buAutoNum type="arabicPeriod"/>
            </a:pPr>
            <a:r>
              <a:rPr lang="en-US" sz="2000" dirty="0"/>
              <a:t>Advertising commercial products and professional services (with some restrictions). </a:t>
            </a:r>
          </a:p>
          <a:p>
            <a:pPr marL="800100" lvl="1" indent="-457200">
              <a:spcAft>
                <a:spcPts val="600"/>
              </a:spcAft>
              <a:buFont typeface="+mj-lt"/>
              <a:buAutoNum type="arabicPeriod"/>
            </a:pPr>
            <a:r>
              <a:rPr lang="en-US" sz="2000" dirty="0"/>
              <a:t>Burning draft cards as an anti-war protest.</a:t>
            </a:r>
          </a:p>
          <a:p>
            <a:pPr marL="800100" lvl="1" indent="-457200">
              <a:spcAft>
                <a:spcPts val="600"/>
              </a:spcAft>
              <a:buFont typeface="+mj-lt"/>
              <a:buAutoNum type="arabicPeriod"/>
            </a:pPr>
            <a:r>
              <a:rPr lang="en-US" sz="2000" dirty="0"/>
              <a:t>Using certain offensive words and phrases to convey political messages.</a:t>
            </a:r>
          </a:p>
          <a:p>
            <a:pPr marL="800100" lvl="1" indent="-457200">
              <a:spcAft>
                <a:spcPts val="600"/>
              </a:spcAft>
              <a:buFont typeface="+mj-lt"/>
              <a:buAutoNum type="arabicPeriod"/>
            </a:pPr>
            <a:r>
              <a:rPr lang="en-US" sz="2000" dirty="0"/>
              <a:t>Making or distributing obscene materials.</a:t>
            </a:r>
          </a:p>
          <a:p>
            <a:pPr marL="800100" lvl="1" indent="-457200">
              <a:spcAft>
                <a:spcPts val="600"/>
              </a:spcAft>
              <a:buFont typeface="+mj-lt"/>
              <a:buAutoNum type="arabicPeriod"/>
            </a:pPr>
            <a:r>
              <a:rPr lang="en-US" sz="2000" dirty="0"/>
              <a:t>Students wearing black armbands to school to protest a war </a:t>
            </a:r>
          </a:p>
          <a:p>
            <a:pPr marL="800100" lvl="1" indent="-457200">
              <a:spcAft>
                <a:spcPts val="600"/>
              </a:spcAft>
              <a:buFont typeface="+mj-lt"/>
              <a:buAutoNum type="arabicPeriod"/>
            </a:pPr>
            <a:r>
              <a:rPr lang="en-US" sz="2000" dirty="0"/>
              <a:t>Students printing articles in a school newspaper over the objections of the school administration. </a:t>
            </a:r>
          </a:p>
          <a:p>
            <a:pPr marL="800100" lvl="1" indent="-457200">
              <a:spcAft>
                <a:spcPts val="600"/>
              </a:spcAft>
              <a:buFont typeface="+mj-lt"/>
              <a:buAutoNum type="arabicPeriod"/>
            </a:pPr>
            <a:r>
              <a:rPr lang="en-US" sz="2000" dirty="0"/>
              <a:t>Not speaking</a:t>
            </a:r>
          </a:p>
          <a:p>
            <a:pPr marL="800100" lvl="1" indent="-457200">
              <a:spcAft>
                <a:spcPts val="600"/>
              </a:spcAft>
              <a:buFont typeface="+mj-lt"/>
              <a:buAutoNum type="arabicPeriod"/>
            </a:pPr>
            <a:r>
              <a:rPr lang="en-US" sz="2000" dirty="0"/>
              <a:t>Students making an obscene speech at a school-sponsored event.</a:t>
            </a:r>
            <a:r>
              <a:rPr lang="en-US" sz="1700" dirty="0"/>
              <a:t/>
            </a:r>
            <a:br>
              <a:rPr lang="en-US" sz="1700" dirty="0"/>
            </a:br>
            <a:endParaRPr lang="en-US" dirty="0"/>
          </a:p>
        </p:txBody>
      </p:sp>
      <p:pic>
        <p:nvPicPr>
          <p:cNvPr id="5" name="Picture 4" descr="Image of a person juggling question marks.">
            <a:extLst>
              <a:ext uri="{FF2B5EF4-FFF2-40B4-BE49-F238E27FC236}">
                <a16:creationId xmlns:a16="http://schemas.microsoft.com/office/drawing/2014/main" xmlns="" id="{233D5CBE-A014-4B6D-A83B-7857CF69DDC3}"/>
              </a:ext>
            </a:extLst>
          </p:cNvPr>
          <p:cNvPicPr>
            <a:picLocks noChangeAspect="1"/>
          </p:cNvPicPr>
          <p:nvPr/>
        </p:nvPicPr>
        <p:blipFill>
          <a:blip r:embed="rId2"/>
          <a:stretch>
            <a:fillRect/>
          </a:stretch>
        </p:blipFill>
        <p:spPr>
          <a:xfrm>
            <a:off x="6937717" y="203677"/>
            <a:ext cx="1621948" cy="1621948"/>
          </a:xfrm>
          <a:prstGeom prst="rect">
            <a:avLst/>
          </a:prstGeom>
        </p:spPr>
      </p:pic>
    </p:spTree>
    <p:extLst>
      <p:ext uri="{BB962C8B-B14F-4D97-AF65-F5344CB8AC3E}">
        <p14:creationId xmlns:p14="http://schemas.microsoft.com/office/powerpoint/2010/main" val="39944456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6E042A6-BF43-4E7D-8CC6-9084C71B39A6}"/>
              </a:ext>
            </a:extLst>
          </p:cNvPr>
          <p:cNvSpPr>
            <a:spLocks noGrp="1"/>
          </p:cNvSpPr>
          <p:nvPr>
            <p:ph type="title"/>
          </p:nvPr>
        </p:nvSpPr>
        <p:spPr>
          <a:xfrm>
            <a:off x="387387" y="365126"/>
            <a:ext cx="7886700" cy="1325563"/>
          </a:xfrm>
        </p:spPr>
        <p:txBody>
          <a:bodyPr/>
          <a:lstStyle/>
          <a:p>
            <a:r>
              <a:rPr lang="en-US" dirty="0"/>
              <a:t>First Amendment: Assessment (Answers)</a:t>
            </a:r>
          </a:p>
        </p:txBody>
      </p:sp>
      <p:sp>
        <p:nvSpPr>
          <p:cNvPr id="3" name="Content Placeholder 2">
            <a:extLst>
              <a:ext uri="{FF2B5EF4-FFF2-40B4-BE49-F238E27FC236}">
                <a16:creationId xmlns:a16="http://schemas.microsoft.com/office/drawing/2014/main" xmlns="" id="{D7E314E1-1EC2-441A-BC68-2056F9C8EE55}"/>
              </a:ext>
            </a:extLst>
          </p:cNvPr>
          <p:cNvSpPr>
            <a:spLocks noGrp="1"/>
          </p:cNvSpPr>
          <p:nvPr>
            <p:ph idx="1"/>
          </p:nvPr>
        </p:nvSpPr>
        <p:spPr>
          <a:xfrm>
            <a:off x="407963" y="1825625"/>
            <a:ext cx="8271803" cy="4351338"/>
          </a:xfrm>
        </p:spPr>
        <p:txBody>
          <a:bodyPr/>
          <a:lstStyle/>
          <a:p>
            <a:pPr marL="0" indent="0">
              <a:buNone/>
            </a:pPr>
            <a:r>
              <a:rPr lang="en-US" sz="2400" dirty="0"/>
              <a:t>Which forms of speech are protected by the First Amendment?</a:t>
            </a:r>
          </a:p>
          <a:p>
            <a:pPr marL="800100" lvl="1" indent="-457200">
              <a:spcAft>
                <a:spcPts val="600"/>
              </a:spcAft>
              <a:buFont typeface="+mj-lt"/>
              <a:buAutoNum type="arabicPeriod"/>
            </a:pPr>
            <a:r>
              <a:rPr lang="en-US" sz="2000" b="1" dirty="0"/>
              <a:t>Advertising commercial products and professional services (with some restrictions). </a:t>
            </a:r>
          </a:p>
          <a:p>
            <a:pPr marL="800100" lvl="1" indent="-457200">
              <a:spcAft>
                <a:spcPts val="600"/>
              </a:spcAft>
              <a:buFont typeface="+mj-lt"/>
              <a:buAutoNum type="arabicPeriod"/>
            </a:pPr>
            <a:r>
              <a:rPr lang="en-US" sz="2000" dirty="0"/>
              <a:t>Burning draft cards as an anti-war protest.</a:t>
            </a:r>
          </a:p>
          <a:p>
            <a:pPr marL="800100" lvl="1" indent="-457200">
              <a:spcAft>
                <a:spcPts val="600"/>
              </a:spcAft>
              <a:buFont typeface="+mj-lt"/>
              <a:buAutoNum type="arabicPeriod"/>
            </a:pPr>
            <a:r>
              <a:rPr lang="en-US" sz="2000" b="1" dirty="0"/>
              <a:t>Using certain offensive words and phrases to convey political messages.</a:t>
            </a:r>
          </a:p>
          <a:p>
            <a:pPr marL="800100" lvl="1" indent="-457200">
              <a:spcAft>
                <a:spcPts val="600"/>
              </a:spcAft>
              <a:buFont typeface="+mj-lt"/>
              <a:buAutoNum type="arabicPeriod"/>
            </a:pPr>
            <a:r>
              <a:rPr lang="en-US" sz="2000" dirty="0"/>
              <a:t>Making or distributing obscene materials.</a:t>
            </a:r>
          </a:p>
          <a:p>
            <a:pPr marL="800100" lvl="1" indent="-457200">
              <a:spcAft>
                <a:spcPts val="600"/>
              </a:spcAft>
              <a:buFont typeface="+mj-lt"/>
              <a:buAutoNum type="arabicPeriod"/>
            </a:pPr>
            <a:r>
              <a:rPr lang="en-US" sz="2000" b="1" dirty="0"/>
              <a:t>Students wearing black armbands to school to protest a war </a:t>
            </a:r>
          </a:p>
          <a:p>
            <a:pPr marL="800100" lvl="1" indent="-457200">
              <a:spcAft>
                <a:spcPts val="600"/>
              </a:spcAft>
              <a:buFont typeface="+mj-lt"/>
              <a:buAutoNum type="arabicPeriod"/>
            </a:pPr>
            <a:r>
              <a:rPr lang="en-US" sz="2000" dirty="0"/>
              <a:t>Students printing articles in a school newspaper over the objections of the school administration. </a:t>
            </a:r>
          </a:p>
          <a:p>
            <a:pPr marL="800100" lvl="1" indent="-457200">
              <a:spcAft>
                <a:spcPts val="600"/>
              </a:spcAft>
              <a:buFont typeface="+mj-lt"/>
              <a:buAutoNum type="arabicPeriod"/>
            </a:pPr>
            <a:r>
              <a:rPr lang="en-US" sz="2000" b="1" dirty="0"/>
              <a:t>Not speaking</a:t>
            </a:r>
          </a:p>
          <a:p>
            <a:pPr marL="800100" lvl="1" indent="-457200">
              <a:spcAft>
                <a:spcPts val="600"/>
              </a:spcAft>
              <a:buFont typeface="+mj-lt"/>
              <a:buAutoNum type="arabicPeriod"/>
            </a:pPr>
            <a:r>
              <a:rPr lang="en-US" sz="2000" dirty="0"/>
              <a:t>Students making an obscene speech at a school-sponsored event.</a:t>
            </a:r>
            <a:r>
              <a:rPr lang="en-US" sz="1700" dirty="0"/>
              <a:t/>
            </a:r>
            <a:br>
              <a:rPr lang="en-US" sz="1700" dirty="0"/>
            </a:br>
            <a:endParaRPr lang="en-US" dirty="0"/>
          </a:p>
        </p:txBody>
      </p:sp>
      <p:pic>
        <p:nvPicPr>
          <p:cNvPr id="5" name="Picture 4" descr="Image of a person juggling question marks.">
            <a:extLst>
              <a:ext uri="{FF2B5EF4-FFF2-40B4-BE49-F238E27FC236}">
                <a16:creationId xmlns:a16="http://schemas.microsoft.com/office/drawing/2014/main" xmlns="" id="{233D5CBE-A014-4B6D-A83B-7857CF69DDC3}"/>
              </a:ext>
            </a:extLst>
          </p:cNvPr>
          <p:cNvPicPr>
            <a:picLocks noChangeAspect="1"/>
          </p:cNvPicPr>
          <p:nvPr/>
        </p:nvPicPr>
        <p:blipFill>
          <a:blip r:embed="rId2"/>
          <a:stretch>
            <a:fillRect/>
          </a:stretch>
        </p:blipFill>
        <p:spPr>
          <a:xfrm>
            <a:off x="7345681" y="216933"/>
            <a:ext cx="1621948" cy="1621948"/>
          </a:xfrm>
          <a:prstGeom prst="rect">
            <a:avLst/>
          </a:prstGeom>
        </p:spPr>
      </p:pic>
    </p:spTree>
    <p:extLst>
      <p:ext uri="{BB962C8B-B14F-4D97-AF65-F5344CB8AC3E}">
        <p14:creationId xmlns:p14="http://schemas.microsoft.com/office/powerpoint/2010/main" val="32201248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DDCB06-B5BF-4124-9343-ABB47F615219}"/>
              </a:ext>
            </a:extLst>
          </p:cNvPr>
          <p:cNvSpPr>
            <a:spLocks noGrp="1"/>
          </p:cNvSpPr>
          <p:nvPr>
            <p:ph type="title"/>
          </p:nvPr>
        </p:nvSpPr>
        <p:spPr>
          <a:xfrm>
            <a:off x="375431" y="63329"/>
            <a:ext cx="7886700" cy="1325563"/>
          </a:xfrm>
        </p:spPr>
        <p:txBody>
          <a:bodyPr/>
          <a:lstStyle/>
          <a:p>
            <a:r>
              <a:rPr lang="en-US" dirty="0"/>
              <a:t>First Amendment: True or False</a:t>
            </a:r>
          </a:p>
        </p:txBody>
      </p:sp>
      <p:sp>
        <p:nvSpPr>
          <p:cNvPr id="3" name="Content Placeholder 2">
            <a:extLst>
              <a:ext uri="{FF2B5EF4-FFF2-40B4-BE49-F238E27FC236}">
                <a16:creationId xmlns:a16="http://schemas.microsoft.com/office/drawing/2014/main" xmlns="" id="{58F6B9A3-DB97-4E27-B9AC-0798A6B31128}"/>
              </a:ext>
            </a:extLst>
          </p:cNvPr>
          <p:cNvSpPr>
            <a:spLocks noGrp="1"/>
          </p:cNvSpPr>
          <p:nvPr>
            <p:ph idx="1"/>
          </p:nvPr>
        </p:nvSpPr>
        <p:spPr>
          <a:xfrm>
            <a:off x="502040" y="1416711"/>
            <a:ext cx="8139919" cy="4835742"/>
          </a:xfrm>
        </p:spPr>
        <p:txBody>
          <a:bodyPr/>
          <a:lstStyle/>
          <a:p>
            <a:pPr>
              <a:spcAft>
                <a:spcPts val="600"/>
              </a:spcAft>
            </a:pPr>
            <a:r>
              <a:rPr lang="en-US" sz="2000" dirty="0"/>
              <a:t>A person whose communications relate to matters of public concerns can not lose some privacy protection provided by the First Amendment. </a:t>
            </a:r>
          </a:p>
          <a:p>
            <a:pPr>
              <a:spcAft>
                <a:spcPts val="600"/>
              </a:spcAft>
            </a:pPr>
            <a:r>
              <a:rPr lang="en-US" sz="2000" dirty="0"/>
              <a:t>The Supreme Court has ruled repeatedly that the right to anonymous free speech is protected by the First Amendment. </a:t>
            </a:r>
            <a:endParaRPr lang="en-US" sz="2000" u="sng" dirty="0"/>
          </a:p>
          <a:p>
            <a:pPr>
              <a:spcAft>
                <a:spcPts val="600"/>
              </a:spcAft>
            </a:pPr>
            <a:r>
              <a:rPr lang="en-US" sz="2000" dirty="0"/>
              <a:t>A person who involves himself in public affairs invites some loss of privacy.</a:t>
            </a:r>
          </a:p>
          <a:p>
            <a:pPr>
              <a:spcAft>
                <a:spcPts val="600"/>
              </a:spcAft>
            </a:pPr>
            <a:r>
              <a:rPr lang="en-US" sz="2000" dirty="0"/>
              <a:t>A person’s First Amendment right to anonymous speech may not be diminished by illegal activity. </a:t>
            </a:r>
          </a:p>
          <a:p>
            <a:pPr>
              <a:spcAft>
                <a:spcPts val="600"/>
              </a:spcAft>
            </a:pPr>
            <a:r>
              <a:rPr lang="en-US" sz="2000" dirty="0"/>
              <a:t>Courts have a duty to balance the right of anonymity against the need to prevent true defamation. </a:t>
            </a:r>
          </a:p>
          <a:p>
            <a:pPr>
              <a:spcAft>
                <a:spcPts val="600"/>
              </a:spcAft>
            </a:pPr>
            <a:r>
              <a:rPr lang="en-US" sz="2000" dirty="0"/>
              <a:t>The First Amendment protects the act of photographing, filming, or otherwise recording police officers conducting their official duties in public. </a:t>
            </a:r>
            <a:r>
              <a:rPr lang="en-US" sz="1800" dirty="0"/>
              <a:t/>
            </a:r>
            <a:br>
              <a:rPr lang="en-US" sz="1800" dirty="0"/>
            </a:br>
            <a:endParaRPr lang="en-US" dirty="0"/>
          </a:p>
        </p:txBody>
      </p:sp>
      <p:pic>
        <p:nvPicPr>
          <p:cNvPr id="5" name="Picture 4" descr="Clip art of a question mark.">
            <a:extLst>
              <a:ext uri="{FF2B5EF4-FFF2-40B4-BE49-F238E27FC236}">
                <a16:creationId xmlns:a16="http://schemas.microsoft.com/office/drawing/2014/main" xmlns="" id="{D24BAF53-D7E7-4F46-A789-2A08573BFE26}"/>
              </a:ext>
            </a:extLst>
          </p:cNvPr>
          <p:cNvPicPr>
            <a:picLocks noChangeAspect="1"/>
          </p:cNvPicPr>
          <p:nvPr/>
        </p:nvPicPr>
        <p:blipFill>
          <a:blip r:embed="rId2"/>
          <a:stretch>
            <a:fillRect/>
          </a:stretch>
        </p:blipFill>
        <p:spPr>
          <a:xfrm>
            <a:off x="7325348" y="198890"/>
            <a:ext cx="1190002" cy="1190002"/>
          </a:xfrm>
          <a:prstGeom prst="rect">
            <a:avLst/>
          </a:prstGeom>
        </p:spPr>
      </p:pic>
    </p:spTree>
    <p:extLst>
      <p:ext uri="{BB962C8B-B14F-4D97-AF65-F5344CB8AC3E}">
        <p14:creationId xmlns:p14="http://schemas.microsoft.com/office/powerpoint/2010/main" val="4268657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 Free Speech, Anonymity &amp; First Amendment</a:t>
            </a:r>
          </a:p>
        </p:txBody>
      </p:sp>
      <p:sp>
        <p:nvSpPr>
          <p:cNvPr id="14338" name="Content Placeholder 2"/>
          <p:cNvSpPr>
            <a:spLocks noGrp="1"/>
          </p:cNvSpPr>
          <p:nvPr>
            <p:ph idx="1"/>
          </p:nvPr>
        </p:nvSpPr>
        <p:spPr>
          <a:xfrm>
            <a:off x="628650" y="1817298"/>
            <a:ext cx="7520940" cy="4351338"/>
          </a:xfrm>
        </p:spPr>
        <p:txBody>
          <a:bodyPr/>
          <a:lstStyle/>
          <a:p>
            <a:pPr marL="0" indent="0" eaLnBrk="1" hangingPunct="1">
              <a:buFont typeface="Arial" charset="0"/>
              <a:buNone/>
            </a:pPr>
            <a:r>
              <a:rPr lang="en-US" sz="2400" dirty="0"/>
              <a:t>Upon completion of this lesson, students will be able to:</a:t>
            </a:r>
          </a:p>
          <a:p>
            <a:pPr lvl="1" eaLnBrk="1" hangingPunct="1"/>
            <a:endParaRPr lang="en-US" sz="2100" dirty="0"/>
          </a:p>
          <a:p>
            <a:pPr lvl="1" eaLnBrk="1" hangingPunct="1"/>
            <a:r>
              <a:rPr lang="en-US" sz="2000" dirty="0"/>
              <a:t>Understand the First Amendment and the protections it affords to U.S. citizens</a:t>
            </a:r>
          </a:p>
          <a:p>
            <a:pPr lvl="1" eaLnBrk="1" hangingPunct="1"/>
            <a:r>
              <a:rPr lang="en-US" sz="2000" dirty="0"/>
              <a:t>Identify what is meant by “freedom of speech,” and what speech is protected by the First Amendment.</a:t>
            </a:r>
          </a:p>
          <a:p>
            <a:pPr lvl="1" eaLnBrk="1" hangingPunct="1"/>
            <a:r>
              <a:rPr lang="en-US" sz="2000" dirty="0"/>
              <a:t>Explain one’s right to anonymous speech on cyber platforms and in through the lens of cyberlaw.</a:t>
            </a:r>
          </a:p>
          <a:p>
            <a:pPr lvl="1" eaLnBrk="1" hangingPunct="1"/>
            <a:r>
              <a:rPr lang="en-US" sz="2000" dirty="0"/>
              <a:t>Understand how the First Amendment impacts the legal aspects of cyberspace.</a:t>
            </a:r>
          </a:p>
        </p:txBody>
      </p:sp>
      <p:pic>
        <p:nvPicPr>
          <p:cNvPr id="3" name="Picture 2" descr="Clip art of a learning outcome timeline.  First comes the question, next comes the research, then the knowledge and finally understanding.">
            <a:extLst>
              <a:ext uri="{FF2B5EF4-FFF2-40B4-BE49-F238E27FC236}">
                <a16:creationId xmlns:a16="http://schemas.microsoft.com/office/drawing/2014/main" xmlns="" id="{3C13AEE4-67B2-44CD-80EB-E9E5DA997225}"/>
              </a:ext>
            </a:extLst>
          </p:cNvPr>
          <p:cNvPicPr>
            <a:picLocks noChangeAspect="1"/>
          </p:cNvPicPr>
          <p:nvPr/>
        </p:nvPicPr>
        <p:blipFill>
          <a:blip r:embed="rId3"/>
          <a:stretch>
            <a:fillRect/>
          </a:stretch>
        </p:blipFill>
        <p:spPr>
          <a:xfrm>
            <a:off x="3292041" y="4888652"/>
            <a:ext cx="2559917" cy="1706611"/>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DDCB06-B5BF-4124-9343-ABB47F615219}"/>
              </a:ext>
            </a:extLst>
          </p:cNvPr>
          <p:cNvSpPr>
            <a:spLocks noGrp="1"/>
          </p:cNvSpPr>
          <p:nvPr>
            <p:ph type="title"/>
          </p:nvPr>
        </p:nvSpPr>
        <p:spPr>
          <a:xfrm>
            <a:off x="375431" y="63329"/>
            <a:ext cx="7886700" cy="1325563"/>
          </a:xfrm>
        </p:spPr>
        <p:txBody>
          <a:bodyPr/>
          <a:lstStyle/>
          <a:p>
            <a:r>
              <a:rPr lang="en-US" dirty="0"/>
              <a:t>First Amendment: Assessment Answers</a:t>
            </a:r>
          </a:p>
        </p:txBody>
      </p:sp>
      <p:sp>
        <p:nvSpPr>
          <p:cNvPr id="3" name="Content Placeholder 2">
            <a:extLst>
              <a:ext uri="{FF2B5EF4-FFF2-40B4-BE49-F238E27FC236}">
                <a16:creationId xmlns:a16="http://schemas.microsoft.com/office/drawing/2014/main" xmlns="" id="{58F6B9A3-DB97-4E27-B9AC-0798A6B31128}"/>
              </a:ext>
            </a:extLst>
          </p:cNvPr>
          <p:cNvSpPr>
            <a:spLocks noGrp="1"/>
          </p:cNvSpPr>
          <p:nvPr>
            <p:ph idx="1"/>
          </p:nvPr>
        </p:nvSpPr>
        <p:spPr>
          <a:xfrm>
            <a:off x="375431" y="1135673"/>
            <a:ext cx="8139919" cy="4351338"/>
          </a:xfrm>
        </p:spPr>
        <p:txBody>
          <a:bodyPr/>
          <a:lstStyle/>
          <a:p>
            <a:pPr marL="0" indent="0">
              <a:spcAft>
                <a:spcPts val="600"/>
              </a:spcAft>
              <a:buNone/>
            </a:pPr>
            <a:r>
              <a:rPr lang="en-US" sz="2400" b="1" dirty="0"/>
              <a:t>True or False</a:t>
            </a:r>
          </a:p>
          <a:p>
            <a:pPr>
              <a:spcAft>
                <a:spcPts val="600"/>
              </a:spcAft>
            </a:pPr>
            <a:r>
              <a:rPr lang="en-US" sz="2000" dirty="0"/>
              <a:t>A person whose communications relate to matters of public concerns can not lose some privacy protection provided by the First Amendment. </a:t>
            </a:r>
            <a:r>
              <a:rPr lang="en-US" sz="2000" b="1" dirty="0"/>
              <a:t>FALSE</a:t>
            </a:r>
          </a:p>
          <a:p>
            <a:pPr>
              <a:spcAft>
                <a:spcPts val="600"/>
              </a:spcAft>
            </a:pPr>
            <a:r>
              <a:rPr lang="en-US" sz="2000" dirty="0"/>
              <a:t>The Supreme Court has ruled repeatedly that the right to anonymous free speech is protected by the First Amendment. </a:t>
            </a:r>
            <a:r>
              <a:rPr lang="en-US" sz="2000" b="1" dirty="0"/>
              <a:t>TRUE</a:t>
            </a:r>
            <a:endParaRPr lang="en-US" sz="2000" b="1" u="sng" dirty="0"/>
          </a:p>
          <a:p>
            <a:pPr>
              <a:spcAft>
                <a:spcPts val="600"/>
              </a:spcAft>
            </a:pPr>
            <a:r>
              <a:rPr lang="en-US" sz="2000" dirty="0"/>
              <a:t>A person who involves himself in public affairs invites some loss of privacy. </a:t>
            </a:r>
            <a:r>
              <a:rPr lang="en-US" sz="2000" b="1" dirty="0"/>
              <a:t>TRUE</a:t>
            </a:r>
          </a:p>
          <a:p>
            <a:pPr>
              <a:spcAft>
                <a:spcPts val="600"/>
              </a:spcAft>
            </a:pPr>
            <a:r>
              <a:rPr lang="en-US" sz="2000" dirty="0"/>
              <a:t>A person’s First Amendment right to anonymous speech may not be diminished by illegal activity. </a:t>
            </a:r>
            <a:r>
              <a:rPr lang="en-US" sz="2000" b="1" dirty="0"/>
              <a:t>FALSE</a:t>
            </a:r>
          </a:p>
          <a:p>
            <a:pPr>
              <a:spcAft>
                <a:spcPts val="600"/>
              </a:spcAft>
            </a:pPr>
            <a:r>
              <a:rPr lang="en-US" sz="2000" dirty="0"/>
              <a:t>Courts have a duty to balance the right of anonymity against the need to prevent true defamation. </a:t>
            </a:r>
            <a:r>
              <a:rPr lang="en-US" sz="2000" b="1" dirty="0"/>
              <a:t>TRUE</a:t>
            </a:r>
          </a:p>
          <a:p>
            <a:pPr>
              <a:spcAft>
                <a:spcPts val="600"/>
              </a:spcAft>
            </a:pPr>
            <a:r>
              <a:rPr lang="en-US" sz="2000" dirty="0"/>
              <a:t>The First Amendment protects the act of photographing, filming, or otherwise recording police officers conducting their official duties in public. </a:t>
            </a:r>
            <a:r>
              <a:rPr lang="en-US" sz="2000" b="1" dirty="0"/>
              <a:t>TRUE</a:t>
            </a:r>
            <a:r>
              <a:rPr lang="en-US" sz="1800" dirty="0"/>
              <a:t/>
            </a:r>
            <a:br>
              <a:rPr lang="en-US" sz="1800" dirty="0"/>
            </a:br>
            <a:endParaRPr lang="en-US" dirty="0"/>
          </a:p>
        </p:txBody>
      </p:sp>
      <p:pic>
        <p:nvPicPr>
          <p:cNvPr id="5" name="Picture 4" descr="Clip art of a question mark.">
            <a:extLst>
              <a:ext uri="{FF2B5EF4-FFF2-40B4-BE49-F238E27FC236}">
                <a16:creationId xmlns:a16="http://schemas.microsoft.com/office/drawing/2014/main" xmlns="" id="{D24BAF53-D7E7-4F46-A789-2A08573BFE26}"/>
              </a:ext>
            </a:extLst>
          </p:cNvPr>
          <p:cNvPicPr>
            <a:picLocks noChangeAspect="1"/>
          </p:cNvPicPr>
          <p:nvPr/>
        </p:nvPicPr>
        <p:blipFill>
          <a:blip r:embed="rId2"/>
          <a:stretch>
            <a:fillRect/>
          </a:stretch>
        </p:blipFill>
        <p:spPr>
          <a:xfrm>
            <a:off x="7494399" y="198890"/>
            <a:ext cx="1190002" cy="1190002"/>
          </a:xfrm>
          <a:prstGeom prst="rect">
            <a:avLst/>
          </a:prstGeom>
        </p:spPr>
      </p:pic>
    </p:spTree>
    <p:extLst>
      <p:ext uri="{BB962C8B-B14F-4D97-AF65-F5344CB8AC3E}">
        <p14:creationId xmlns:p14="http://schemas.microsoft.com/office/powerpoint/2010/main" val="6127178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DDCB06-B5BF-4124-9343-ABB47F615219}"/>
              </a:ext>
            </a:extLst>
          </p:cNvPr>
          <p:cNvSpPr>
            <a:spLocks noGrp="1"/>
          </p:cNvSpPr>
          <p:nvPr>
            <p:ph type="title"/>
          </p:nvPr>
        </p:nvSpPr>
        <p:spPr>
          <a:xfrm>
            <a:off x="375431" y="63329"/>
            <a:ext cx="7886700" cy="1325563"/>
          </a:xfrm>
        </p:spPr>
        <p:txBody>
          <a:bodyPr/>
          <a:lstStyle/>
          <a:p>
            <a:r>
              <a:rPr lang="en-US" dirty="0"/>
              <a:t>First Amendment: Discussion Questions</a:t>
            </a:r>
          </a:p>
        </p:txBody>
      </p:sp>
      <p:sp>
        <p:nvSpPr>
          <p:cNvPr id="3" name="Content Placeholder 2">
            <a:extLst>
              <a:ext uri="{FF2B5EF4-FFF2-40B4-BE49-F238E27FC236}">
                <a16:creationId xmlns:a16="http://schemas.microsoft.com/office/drawing/2014/main" xmlns="" id="{58F6B9A3-DB97-4E27-B9AC-0798A6B31128}"/>
              </a:ext>
            </a:extLst>
          </p:cNvPr>
          <p:cNvSpPr>
            <a:spLocks noGrp="1"/>
          </p:cNvSpPr>
          <p:nvPr>
            <p:ph idx="1"/>
          </p:nvPr>
        </p:nvSpPr>
        <p:spPr>
          <a:xfrm>
            <a:off x="699227" y="1698380"/>
            <a:ext cx="8139919" cy="4351338"/>
          </a:xfrm>
        </p:spPr>
        <p:txBody>
          <a:bodyPr/>
          <a:lstStyle/>
          <a:p>
            <a:pPr marL="514350" indent="-514350">
              <a:spcAft>
                <a:spcPts val="600"/>
              </a:spcAft>
              <a:buFont typeface="+mj-lt"/>
              <a:buAutoNum type="arabicPeriod"/>
            </a:pPr>
            <a:r>
              <a:rPr lang="en-US" sz="2800" b="1" dirty="0"/>
              <a:t>Does the First Amendment apply in cyberspace?  </a:t>
            </a:r>
          </a:p>
          <a:p>
            <a:pPr marL="514350" indent="-514350">
              <a:spcAft>
                <a:spcPts val="600"/>
              </a:spcAft>
              <a:buFont typeface="+mj-lt"/>
              <a:buAutoNum type="arabicPeriod"/>
            </a:pPr>
            <a:r>
              <a:rPr lang="en-US" sz="2800" b="1" dirty="0"/>
              <a:t>What actors must abide by the First Amendment and why?</a:t>
            </a:r>
          </a:p>
          <a:p>
            <a:pPr marL="514350" indent="-514350">
              <a:spcAft>
                <a:spcPts val="600"/>
              </a:spcAft>
              <a:buFont typeface="+mj-lt"/>
              <a:buAutoNum type="arabicPeriod"/>
            </a:pPr>
            <a:r>
              <a:rPr lang="en-US" sz="2800" b="1" dirty="0"/>
              <a:t>What actions may limit someone’s protection of free speech under the First Amendment?</a:t>
            </a:r>
            <a:r>
              <a:rPr lang="en-US" sz="2000" dirty="0"/>
              <a:t/>
            </a:r>
            <a:br>
              <a:rPr lang="en-US" sz="2000" dirty="0"/>
            </a:br>
            <a:endParaRPr lang="en-US" sz="2400" dirty="0"/>
          </a:p>
        </p:txBody>
      </p:sp>
      <p:pic>
        <p:nvPicPr>
          <p:cNvPr id="6" name="Picture 5" descr="Clip art of a speech bubble with a question mark inside it.">
            <a:extLst>
              <a:ext uri="{FF2B5EF4-FFF2-40B4-BE49-F238E27FC236}">
                <a16:creationId xmlns:a16="http://schemas.microsoft.com/office/drawing/2014/main" xmlns="" id="{AE6C89BE-520C-4769-AD4C-6628FC92DA6E}"/>
              </a:ext>
            </a:extLst>
          </p:cNvPr>
          <p:cNvPicPr>
            <a:picLocks noChangeAspect="1"/>
          </p:cNvPicPr>
          <p:nvPr/>
        </p:nvPicPr>
        <p:blipFill>
          <a:blip r:embed="rId2"/>
          <a:stretch>
            <a:fillRect/>
          </a:stretch>
        </p:blipFill>
        <p:spPr>
          <a:xfrm>
            <a:off x="3504027" y="4617157"/>
            <a:ext cx="2135945" cy="2135945"/>
          </a:xfrm>
          <a:prstGeom prst="rect">
            <a:avLst/>
          </a:prstGeom>
        </p:spPr>
      </p:pic>
    </p:spTree>
    <p:extLst>
      <p:ext uri="{BB962C8B-B14F-4D97-AF65-F5344CB8AC3E}">
        <p14:creationId xmlns:p14="http://schemas.microsoft.com/office/powerpoint/2010/main" val="25525403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F95A2C-1600-48A3-9597-E1D46F109712}"/>
              </a:ext>
            </a:extLst>
          </p:cNvPr>
          <p:cNvSpPr>
            <a:spLocks noGrp="1"/>
          </p:cNvSpPr>
          <p:nvPr>
            <p:ph type="title"/>
          </p:nvPr>
        </p:nvSpPr>
        <p:spPr/>
        <p:txBody>
          <a:bodyPr/>
          <a:lstStyle/>
          <a:p>
            <a:r>
              <a:rPr lang="en-US" dirty="0"/>
              <a:t>Image Attribution</a:t>
            </a:r>
          </a:p>
        </p:txBody>
      </p:sp>
      <p:sp>
        <p:nvSpPr>
          <p:cNvPr id="3" name="Content Placeholder 2">
            <a:extLst>
              <a:ext uri="{FF2B5EF4-FFF2-40B4-BE49-F238E27FC236}">
                <a16:creationId xmlns:a16="http://schemas.microsoft.com/office/drawing/2014/main" xmlns="" id="{63C193A0-CEC7-443A-A862-09785964F41C}"/>
              </a:ext>
            </a:extLst>
          </p:cNvPr>
          <p:cNvSpPr>
            <a:spLocks noGrp="1"/>
          </p:cNvSpPr>
          <p:nvPr>
            <p:ph idx="1"/>
          </p:nvPr>
        </p:nvSpPr>
        <p:spPr>
          <a:xfrm>
            <a:off x="628650" y="1505243"/>
            <a:ext cx="7886700" cy="4671720"/>
          </a:xfrm>
        </p:spPr>
        <p:txBody>
          <a:bodyPr/>
          <a:lstStyle/>
          <a:p>
            <a:pPr marL="0" indent="0">
              <a:buNone/>
            </a:pPr>
            <a:r>
              <a:rPr lang="en-US" sz="2400" dirty="0"/>
              <a:t>The images on the following slides are from </a:t>
            </a:r>
            <a:r>
              <a:rPr lang="en-US" sz="2400" dirty="0" err="1"/>
              <a:t>Pixabay</a:t>
            </a:r>
            <a:r>
              <a:rPr lang="en-US" sz="2400" dirty="0"/>
              <a:t> (https://pixabay.com), and per the website: “All images and videos on </a:t>
            </a:r>
            <a:r>
              <a:rPr lang="en-US" sz="2400" dirty="0" err="1"/>
              <a:t>Pixabay</a:t>
            </a:r>
            <a:r>
              <a:rPr lang="en-US" sz="2400" dirty="0"/>
              <a:t> are released under the Creative Commons CC0. Thus, they may be used freely for almost any purpose - even commercially and in printed format. Attribution is appreciated, but not required.)”</a:t>
            </a:r>
            <a:r>
              <a:rPr lang="en-US" sz="2400" baseline="30000" dirty="0"/>
              <a:t>25</a:t>
            </a:r>
          </a:p>
          <a:p>
            <a:pPr lvl="1"/>
            <a:endParaRPr lang="en-US" sz="2400" dirty="0"/>
          </a:p>
          <a:p>
            <a:pPr lvl="1"/>
            <a:r>
              <a:rPr lang="en-US" sz="2400" dirty="0"/>
              <a:t>Slides 2-3, 5</a:t>
            </a:r>
          </a:p>
          <a:p>
            <a:pPr lvl="1"/>
            <a:r>
              <a:rPr lang="en-US" sz="2400" dirty="0"/>
              <a:t>Slides 7-10, 12</a:t>
            </a:r>
          </a:p>
          <a:p>
            <a:pPr lvl="1"/>
            <a:r>
              <a:rPr lang="en-US" sz="2400" dirty="0"/>
              <a:t>Slides 14-17</a:t>
            </a:r>
          </a:p>
          <a:p>
            <a:pPr lvl="1"/>
            <a:r>
              <a:rPr lang="en-US" sz="2400" dirty="0"/>
              <a:t>Slides 24-25, 27-31</a:t>
            </a:r>
          </a:p>
          <a:p>
            <a:endParaRPr lang="en-US" sz="2000" baseline="30000" dirty="0"/>
          </a:p>
          <a:p>
            <a:endParaRPr lang="en-US" sz="2000" baseline="30000" dirty="0"/>
          </a:p>
        </p:txBody>
      </p:sp>
      <p:sp>
        <p:nvSpPr>
          <p:cNvPr id="4" name="TextBox 3">
            <a:extLst>
              <a:ext uri="{FF2B5EF4-FFF2-40B4-BE49-F238E27FC236}">
                <a16:creationId xmlns:a16="http://schemas.microsoft.com/office/drawing/2014/main" xmlns="" id="{49EFA781-04A5-4C10-9083-D0F6982EA875}"/>
              </a:ext>
            </a:extLst>
          </p:cNvPr>
          <p:cNvSpPr txBox="1"/>
          <p:nvPr/>
        </p:nvSpPr>
        <p:spPr>
          <a:xfrm>
            <a:off x="628650" y="6176963"/>
            <a:ext cx="7174523" cy="246221"/>
          </a:xfrm>
          <a:prstGeom prst="rect">
            <a:avLst/>
          </a:prstGeom>
          <a:noFill/>
        </p:spPr>
        <p:txBody>
          <a:bodyPr wrap="square" rtlCol="0">
            <a:spAutoFit/>
          </a:bodyPr>
          <a:lstStyle/>
          <a:p>
            <a:r>
              <a:rPr lang="en-US" sz="1000" dirty="0"/>
              <a:t>25. https://pixabay.com/en/blog/posts/public-domain-images-what-is-allowed-and-what-is-4/</a:t>
            </a:r>
          </a:p>
        </p:txBody>
      </p:sp>
    </p:spTree>
    <p:extLst>
      <p:ext uri="{BB962C8B-B14F-4D97-AF65-F5344CB8AC3E}">
        <p14:creationId xmlns:p14="http://schemas.microsoft.com/office/powerpoint/2010/main" val="1478491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EC734892-109D-473D-8127-1D46A22A9591}"/>
              </a:ext>
            </a:extLst>
          </p:cNvPr>
          <p:cNvSpPr>
            <a:spLocks noGrp="1"/>
          </p:cNvSpPr>
          <p:nvPr>
            <p:ph type="title"/>
          </p:nvPr>
        </p:nvSpPr>
        <p:spPr>
          <a:xfrm>
            <a:off x="628650" y="207963"/>
            <a:ext cx="7886700" cy="1325563"/>
          </a:xfrm>
        </p:spPr>
        <p:txBody>
          <a:bodyPr/>
          <a:lstStyle/>
          <a:p>
            <a:r>
              <a:rPr lang="en-US" dirty="0"/>
              <a:t>Review: The U.S. Constitution: An Overview</a:t>
            </a:r>
          </a:p>
        </p:txBody>
      </p:sp>
      <p:sp>
        <p:nvSpPr>
          <p:cNvPr id="5" name="Content Placeholder 4">
            <a:extLst>
              <a:ext uri="{FF2B5EF4-FFF2-40B4-BE49-F238E27FC236}">
                <a16:creationId xmlns:a16="http://schemas.microsoft.com/office/drawing/2014/main" xmlns="" id="{FCC3C016-D99D-4E3B-8320-ACE5973D973A}"/>
              </a:ext>
            </a:extLst>
          </p:cNvPr>
          <p:cNvSpPr>
            <a:spLocks noGrp="1"/>
          </p:cNvSpPr>
          <p:nvPr>
            <p:ph idx="1"/>
          </p:nvPr>
        </p:nvSpPr>
        <p:spPr>
          <a:xfrm>
            <a:off x="628650" y="1253331"/>
            <a:ext cx="7886700" cy="4351338"/>
          </a:xfrm>
        </p:spPr>
        <p:txBody>
          <a:bodyPr/>
          <a:lstStyle/>
          <a:p>
            <a:pPr marL="0" indent="0">
              <a:buNone/>
            </a:pPr>
            <a:r>
              <a:rPr lang="en-US" sz="2000" dirty="0"/>
              <a:t>Three documents created and continue to regulate the functioning of the United States government to this day. As explained below, these three documents each serve very different purposes.</a:t>
            </a:r>
          </a:p>
          <a:p>
            <a:pPr marL="0" indent="0">
              <a:buNone/>
            </a:pPr>
            <a:r>
              <a:rPr lang="en-US" sz="2000" b="1" dirty="0"/>
              <a:t>The Declaration of Independence (Issued 1776)</a:t>
            </a:r>
          </a:p>
          <a:p>
            <a:pPr>
              <a:spcBef>
                <a:spcPts val="0"/>
              </a:spcBef>
            </a:pPr>
            <a:r>
              <a:rPr lang="en-US" sz="1800" dirty="0"/>
              <a:t>Written to justify colonies breaking away from another government (England)</a:t>
            </a:r>
          </a:p>
          <a:p>
            <a:pPr>
              <a:spcBef>
                <a:spcPts val="0"/>
              </a:spcBef>
            </a:pPr>
            <a:r>
              <a:rPr lang="en-US" sz="1800" dirty="0"/>
              <a:t>It affords protections (“life, liberty and the pursuit of happiness” – which it describes as “unalienable rights”) to individuals against government overreach or tyranny</a:t>
            </a:r>
          </a:p>
          <a:p>
            <a:pPr>
              <a:spcBef>
                <a:spcPts val="0"/>
              </a:spcBef>
            </a:pPr>
            <a:r>
              <a:rPr lang="en-US" sz="1800" dirty="0"/>
              <a:t>Never Amended</a:t>
            </a:r>
          </a:p>
          <a:p>
            <a:pPr marL="0" indent="0">
              <a:buNone/>
            </a:pPr>
            <a:r>
              <a:rPr lang="en-US" sz="2000" b="1" dirty="0"/>
              <a:t>The U.S. Constitution (Adopted 1787)   </a:t>
            </a:r>
          </a:p>
          <a:p>
            <a:pPr>
              <a:spcBef>
                <a:spcPts val="0"/>
              </a:spcBef>
            </a:pPr>
            <a:r>
              <a:rPr lang="en-US" sz="1800" dirty="0"/>
              <a:t>Written to create the framework for a robust and enduring government with three branches (legislative – congress; executive – president; and judicial – courts) that each serve different purposes and serve to provide checks and balances on the other branches</a:t>
            </a:r>
          </a:p>
          <a:p>
            <a:pPr>
              <a:spcBef>
                <a:spcPts val="0"/>
              </a:spcBef>
            </a:pPr>
            <a:r>
              <a:rPr lang="en-US" sz="1800" dirty="0"/>
              <a:t>The Constitution can be amended and has been 27 times</a:t>
            </a:r>
          </a:p>
          <a:p>
            <a:pPr marL="0" indent="0">
              <a:buNone/>
            </a:pPr>
            <a:r>
              <a:rPr lang="en-US" sz="2000" b="1" dirty="0"/>
              <a:t>The Bill of Rights (Ratified 1789)</a:t>
            </a:r>
          </a:p>
          <a:p>
            <a:pPr>
              <a:spcBef>
                <a:spcPts val="0"/>
              </a:spcBef>
            </a:pPr>
            <a:r>
              <a:rPr lang="en-US" sz="1800" dirty="0"/>
              <a:t>The first 10 Amendments to the U.S. Constitution</a:t>
            </a:r>
          </a:p>
          <a:p>
            <a:pPr>
              <a:spcBef>
                <a:spcPts val="0"/>
              </a:spcBef>
            </a:pPr>
            <a:r>
              <a:rPr lang="en-US" sz="1800" dirty="0"/>
              <a:t>The Bill of Rights enumerate specific fundamental liberties, to which all citizens are entitled</a:t>
            </a:r>
          </a:p>
          <a:p>
            <a:pPr marL="0" indent="0">
              <a:buNone/>
            </a:pPr>
            <a:endParaRPr lang="en-US" sz="2000" baseline="30000" dirty="0"/>
          </a:p>
          <a:p>
            <a:pPr marL="0" indent="0">
              <a:buNone/>
            </a:pPr>
            <a:endParaRPr lang="en-US" sz="2000" baseline="30000" dirty="0"/>
          </a:p>
        </p:txBody>
      </p:sp>
    </p:spTree>
    <p:extLst>
      <p:ext uri="{BB962C8B-B14F-4D97-AF65-F5344CB8AC3E}">
        <p14:creationId xmlns:p14="http://schemas.microsoft.com/office/powerpoint/2010/main" val="2924228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EC734892-109D-473D-8127-1D46A22A9591}"/>
              </a:ext>
            </a:extLst>
          </p:cNvPr>
          <p:cNvSpPr>
            <a:spLocks noGrp="1"/>
          </p:cNvSpPr>
          <p:nvPr>
            <p:ph type="title"/>
          </p:nvPr>
        </p:nvSpPr>
        <p:spPr>
          <a:xfrm>
            <a:off x="628650" y="152851"/>
            <a:ext cx="7469944" cy="1325563"/>
          </a:xfrm>
        </p:spPr>
        <p:txBody>
          <a:bodyPr/>
          <a:lstStyle/>
          <a:p>
            <a:r>
              <a:rPr lang="en-US" dirty="0"/>
              <a:t>Review: The U.S. Constitution’s Bill of Rights &amp; Privacy</a:t>
            </a:r>
          </a:p>
        </p:txBody>
      </p:sp>
      <p:sp>
        <p:nvSpPr>
          <p:cNvPr id="5" name="Content Placeholder 4">
            <a:extLst>
              <a:ext uri="{FF2B5EF4-FFF2-40B4-BE49-F238E27FC236}">
                <a16:creationId xmlns:a16="http://schemas.microsoft.com/office/drawing/2014/main" xmlns="" id="{FCC3C016-D99D-4E3B-8320-ACE5973D973A}"/>
              </a:ext>
            </a:extLst>
          </p:cNvPr>
          <p:cNvSpPr>
            <a:spLocks noGrp="1"/>
          </p:cNvSpPr>
          <p:nvPr>
            <p:ph idx="1"/>
          </p:nvPr>
        </p:nvSpPr>
        <p:spPr>
          <a:xfrm>
            <a:off x="628650" y="1507856"/>
            <a:ext cx="7886700" cy="4351338"/>
          </a:xfrm>
        </p:spPr>
        <p:txBody>
          <a:bodyPr/>
          <a:lstStyle/>
          <a:p>
            <a:pPr marL="0" indent="0">
              <a:buNone/>
            </a:pPr>
            <a:r>
              <a:rPr lang="en-US" sz="2400" dirty="0"/>
              <a:t>The first 10 amendments to the U.S. Constitution are known as the Bill of Rights. The Amendments are identified and referred to by their numerical order (e.g., the First Amendment, the Second Amendment, and so on).</a:t>
            </a:r>
          </a:p>
          <a:p>
            <a:pPr marL="0" indent="0">
              <a:buNone/>
            </a:pPr>
            <a:endParaRPr lang="en-US" sz="2400" dirty="0"/>
          </a:p>
          <a:p>
            <a:pPr marL="0" indent="0">
              <a:buNone/>
            </a:pPr>
            <a:r>
              <a:rPr lang="en-US" sz="2400" dirty="0"/>
              <a:t>In various rulings, U.S. Courts have developed and shaped the exact nature of privacy protections and rights protected by the First, Fourth, Fifth, Sixth and Fourteenth Amendments, including how the amendments are applied to cyberspace.</a:t>
            </a:r>
          </a:p>
          <a:p>
            <a:pPr marL="0" indent="0">
              <a:buNone/>
            </a:pPr>
            <a:r>
              <a:rPr lang="en-US" sz="2400" dirty="0"/>
              <a:t> </a:t>
            </a:r>
          </a:p>
          <a:p>
            <a:pPr marL="0" indent="0">
              <a:buNone/>
            </a:pPr>
            <a:r>
              <a:rPr lang="en-US" sz="2400" dirty="0"/>
              <a:t>While the word “privacy” appears no where in these amendments or the Constitution itself, the concept of privacy is inherent in the protections the Bill of Rights affords.</a:t>
            </a:r>
          </a:p>
          <a:p>
            <a:pPr marL="0" indent="0">
              <a:buNone/>
            </a:pPr>
            <a:endParaRPr lang="en-US" sz="2000" dirty="0"/>
          </a:p>
          <a:p>
            <a:pPr marL="0" indent="0">
              <a:buNone/>
            </a:pPr>
            <a:endParaRPr lang="en-US" sz="1100" dirty="0"/>
          </a:p>
        </p:txBody>
      </p:sp>
      <p:pic>
        <p:nvPicPr>
          <p:cNvPr id="3" name="Picture 2" descr="Image of the U.S. Constitution.">
            <a:extLst>
              <a:ext uri="{FF2B5EF4-FFF2-40B4-BE49-F238E27FC236}">
                <a16:creationId xmlns:a16="http://schemas.microsoft.com/office/drawing/2014/main" xmlns="" id="{63AD22C1-7228-4DC3-B96A-2F3B1916B50C}"/>
              </a:ext>
            </a:extLst>
          </p:cNvPr>
          <p:cNvPicPr>
            <a:picLocks noChangeAspect="1"/>
          </p:cNvPicPr>
          <p:nvPr/>
        </p:nvPicPr>
        <p:blipFill>
          <a:blip r:embed="rId2"/>
          <a:stretch>
            <a:fillRect/>
          </a:stretch>
        </p:blipFill>
        <p:spPr>
          <a:xfrm>
            <a:off x="7321354" y="297472"/>
            <a:ext cx="1554480" cy="1036320"/>
          </a:xfrm>
          <a:prstGeom prst="rect">
            <a:avLst/>
          </a:prstGeom>
        </p:spPr>
      </p:pic>
    </p:spTree>
    <p:extLst>
      <p:ext uri="{BB962C8B-B14F-4D97-AF65-F5344CB8AC3E}">
        <p14:creationId xmlns:p14="http://schemas.microsoft.com/office/powerpoint/2010/main" val="2397551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EC734892-109D-473D-8127-1D46A22A9591}"/>
              </a:ext>
            </a:extLst>
          </p:cNvPr>
          <p:cNvSpPr>
            <a:spLocks noGrp="1"/>
          </p:cNvSpPr>
          <p:nvPr>
            <p:ph type="title"/>
          </p:nvPr>
        </p:nvSpPr>
        <p:spPr>
          <a:xfrm>
            <a:off x="628650" y="26242"/>
            <a:ext cx="7886700" cy="1325563"/>
          </a:xfrm>
        </p:spPr>
        <p:txBody>
          <a:bodyPr/>
          <a:lstStyle/>
          <a:p>
            <a:r>
              <a:rPr lang="en-US" dirty="0"/>
              <a:t>Review: The U.S. Constitution’s Bill of Rights &amp; Privacy (cont.)</a:t>
            </a:r>
          </a:p>
        </p:txBody>
      </p:sp>
      <p:sp>
        <p:nvSpPr>
          <p:cNvPr id="5" name="Content Placeholder 4">
            <a:extLst>
              <a:ext uri="{FF2B5EF4-FFF2-40B4-BE49-F238E27FC236}">
                <a16:creationId xmlns:a16="http://schemas.microsoft.com/office/drawing/2014/main" xmlns="" id="{FCC3C016-D99D-4E3B-8320-ACE5973D973A}"/>
              </a:ext>
            </a:extLst>
          </p:cNvPr>
          <p:cNvSpPr>
            <a:spLocks noGrp="1"/>
          </p:cNvSpPr>
          <p:nvPr>
            <p:ph idx="1"/>
          </p:nvPr>
        </p:nvSpPr>
        <p:spPr>
          <a:xfrm>
            <a:off x="628650" y="1351805"/>
            <a:ext cx="7886700" cy="4351338"/>
          </a:xfrm>
        </p:spPr>
        <p:txBody>
          <a:bodyPr/>
          <a:lstStyle/>
          <a:p>
            <a:pPr marL="0" indent="0">
              <a:spcAft>
                <a:spcPts val="600"/>
              </a:spcAft>
              <a:buNone/>
            </a:pPr>
            <a:r>
              <a:rPr lang="en-US" sz="2400" dirty="0"/>
              <a:t>For purposes of this Cyberlaw course, we focus mostly on the First and Fourth Amendments, only touching upon the Fifth, Sixth, and Fourteenth Amendments. </a:t>
            </a:r>
          </a:p>
          <a:p>
            <a:pPr>
              <a:spcBef>
                <a:spcPts val="600"/>
              </a:spcBef>
              <a:spcAft>
                <a:spcPts val="600"/>
              </a:spcAft>
            </a:pPr>
            <a:r>
              <a:rPr lang="en-US" sz="2000" dirty="0"/>
              <a:t>The First Amendment guarantees freedom of speech, the right to assembly, and the right to lawful anonymous speech.</a:t>
            </a:r>
          </a:p>
          <a:p>
            <a:pPr>
              <a:spcBef>
                <a:spcPts val="600"/>
              </a:spcBef>
              <a:spcAft>
                <a:spcPts val="600"/>
              </a:spcAft>
            </a:pPr>
            <a:r>
              <a:rPr lang="en-US" sz="2000" dirty="0"/>
              <a:t>The Fourth Amendment prohibits unlawful search and seizure. </a:t>
            </a:r>
            <a:r>
              <a:rPr lang="en-US" sz="1600" dirty="0"/>
              <a:t>(Lesson 13)</a:t>
            </a:r>
            <a:endParaRPr lang="en-US" sz="2000" dirty="0"/>
          </a:p>
          <a:p>
            <a:pPr>
              <a:spcBef>
                <a:spcPts val="600"/>
              </a:spcBef>
              <a:spcAft>
                <a:spcPts val="600"/>
              </a:spcAft>
            </a:pPr>
            <a:r>
              <a:rPr lang="en-US" sz="2000" dirty="0"/>
              <a:t>The Fifth Amendment guarantees due process, prevents double jeopardy, and protects a person from having to testify against themselves.</a:t>
            </a:r>
          </a:p>
          <a:p>
            <a:pPr>
              <a:spcBef>
                <a:spcPts val="600"/>
              </a:spcBef>
              <a:spcAft>
                <a:spcPts val="600"/>
              </a:spcAft>
            </a:pPr>
            <a:r>
              <a:rPr lang="en-US" sz="2000" dirty="0"/>
              <a:t>The Sixth Amendment guarantees a speedy trial, a fair jury, an attorney if the accused person wants one, and the chance to confront the witnesses who is accusing the defendant of a crime.</a:t>
            </a:r>
          </a:p>
          <a:p>
            <a:pPr>
              <a:spcBef>
                <a:spcPts val="600"/>
              </a:spcBef>
              <a:spcAft>
                <a:spcPts val="600"/>
              </a:spcAft>
            </a:pPr>
            <a:r>
              <a:rPr lang="en-US" sz="2000" dirty="0"/>
              <a:t>The Fourteenth Amendment protects due process and provides equal protection.</a:t>
            </a:r>
          </a:p>
          <a:p>
            <a:pPr marL="0" indent="0">
              <a:buNone/>
            </a:pPr>
            <a:endParaRPr lang="en-US" sz="2000" dirty="0"/>
          </a:p>
        </p:txBody>
      </p:sp>
    </p:spTree>
    <p:extLst>
      <p:ext uri="{BB962C8B-B14F-4D97-AF65-F5344CB8AC3E}">
        <p14:creationId xmlns:p14="http://schemas.microsoft.com/office/powerpoint/2010/main" val="2331008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dirty="0"/>
              <a:t>The First Amendment</a:t>
            </a:r>
          </a:p>
        </p:txBody>
      </p:sp>
      <p:pic>
        <p:nvPicPr>
          <p:cNvPr id="3" name="Picture 2" descr="Clipart of man working on a laptop">
            <a:extLst>
              <a:ext uri="{FF2B5EF4-FFF2-40B4-BE49-F238E27FC236}">
                <a16:creationId xmlns:a16="http://schemas.microsoft.com/office/drawing/2014/main" xmlns="" id="{076569F6-82B6-4D2E-B546-C6BB7B8B983B}"/>
              </a:ext>
            </a:extLst>
          </p:cNvPr>
          <p:cNvPicPr>
            <a:picLocks noChangeAspect="1"/>
          </p:cNvPicPr>
          <p:nvPr/>
        </p:nvPicPr>
        <p:blipFill>
          <a:blip r:embed="rId2"/>
          <a:stretch>
            <a:fillRect/>
          </a:stretch>
        </p:blipFill>
        <p:spPr>
          <a:xfrm>
            <a:off x="3476625" y="1323976"/>
            <a:ext cx="4019550" cy="3238500"/>
          </a:xfrm>
          <a:prstGeom prst="rect">
            <a:avLst/>
          </a:prstGeom>
        </p:spPr>
      </p:pic>
    </p:spTree>
    <p:extLst>
      <p:ext uri="{BB962C8B-B14F-4D97-AF65-F5344CB8AC3E}">
        <p14:creationId xmlns:p14="http://schemas.microsoft.com/office/powerpoint/2010/main" val="3474856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62157"/>
            <a:ext cx="7886700" cy="1325563"/>
          </a:xfrm>
        </p:spPr>
        <p:txBody>
          <a:bodyPr/>
          <a:lstStyle/>
          <a:p>
            <a:pPr>
              <a:lnSpc>
                <a:spcPct val="100000"/>
              </a:lnSpc>
            </a:pPr>
            <a:r>
              <a:rPr lang="en-US" sz="3600" dirty="0"/>
              <a:t>The First </a:t>
            </a:r>
            <a:r>
              <a:rPr lang="en-US" dirty="0"/>
              <a:t>Amendment: </a:t>
            </a:r>
            <a:r>
              <a:rPr lang="en-US" sz="3600" dirty="0"/>
              <a:t>Freedom of Speech, Press, Assembly, and Petition</a:t>
            </a:r>
            <a:br>
              <a:rPr lang="en-US" sz="3600" dirty="0"/>
            </a:br>
            <a:endParaRPr lang="en-US" dirty="0"/>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675249" y="1915959"/>
            <a:ext cx="7886700" cy="3133425"/>
          </a:xfrm>
        </p:spPr>
        <p:txBody>
          <a:bodyPr/>
          <a:lstStyle/>
          <a:p>
            <a:pPr marL="0" indent="0">
              <a:buNone/>
            </a:pPr>
            <a:r>
              <a:rPr lang="en-US" sz="2000" dirty="0"/>
              <a:t>The First Amendment provides:</a:t>
            </a:r>
          </a:p>
          <a:p>
            <a:pPr marL="342900" lvl="1" indent="0">
              <a:buNone/>
            </a:pPr>
            <a:r>
              <a:rPr lang="en-US" sz="2000" dirty="0"/>
              <a:t>“Congress shall make no law respecting an establishment of religion, or prohibiting the free exercise thereof; or abridging the freedom of speech, or of the press; or the right of the people peaceably to assemble, and to petition the Government for a redress of grievances.”</a:t>
            </a:r>
            <a:r>
              <a:rPr lang="en-US" sz="2000" baseline="30000" dirty="0"/>
              <a:t>1</a:t>
            </a:r>
          </a:p>
          <a:p>
            <a:pPr marL="0" indent="0">
              <a:buNone/>
            </a:pPr>
            <a:r>
              <a:rPr lang="en-US" sz="2000" dirty="0"/>
              <a:t>Cyberspace and the internet provide an ever expanding platform for speech in numerous forms (words, images, videos, etc., all may constitute speech), and individual speech is able to be shared more freely to larger and more widely distanced audiences than conceivably possible in the pre-internet era. </a:t>
            </a:r>
          </a:p>
          <a:p>
            <a:pPr marL="0" indent="0">
              <a:buNone/>
            </a:pPr>
            <a:r>
              <a:rPr lang="en-US" sz="2000" dirty="0"/>
              <a:t>Conducting lawful cyber operations requires an understanding of how the First Amendment applies to content restriction and regulation of speech in cyberspace.</a:t>
            </a:r>
          </a:p>
        </p:txBody>
      </p:sp>
      <p:sp>
        <p:nvSpPr>
          <p:cNvPr id="3" name="TextBox 2">
            <a:extLst>
              <a:ext uri="{FF2B5EF4-FFF2-40B4-BE49-F238E27FC236}">
                <a16:creationId xmlns:a16="http://schemas.microsoft.com/office/drawing/2014/main" xmlns="" id="{08819205-AC5D-43AF-9035-FAC515128085}"/>
              </a:ext>
            </a:extLst>
          </p:cNvPr>
          <p:cNvSpPr txBox="1"/>
          <p:nvPr/>
        </p:nvSpPr>
        <p:spPr>
          <a:xfrm>
            <a:off x="628650" y="6172732"/>
            <a:ext cx="7886700" cy="246221"/>
          </a:xfrm>
          <a:prstGeom prst="rect">
            <a:avLst/>
          </a:prstGeom>
          <a:noFill/>
        </p:spPr>
        <p:txBody>
          <a:bodyPr wrap="square" rtlCol="0">
            <a:spAutoFit/>
          </a:bodyPr>
          <a:lstStyle/>
          <a:p>
            <a:r>
              <a:rPr lang="en-US" sz="1000" dirty="0">
                <a:latin typeface="+mn-lt"/>
              </a:rPr>
              <a:t>1. U.S. CONST. AMEND. I</a:t>
            </a:r>
          </a:p>
        </p:txBody>
      </p:sp>
      <p:pic>
        <p:nvPicPr>
          <p:cNvPr id="5" name="Picture 4" descr="Image of a hand holding a sparkler in front of the American flag">
            <a:extLst>
              <a:ext uri="{FF2B5EF4-FFF2-40B4-BE49-F238E27FC236}">
                <a16:creationId xmlns:a16="http://schemas.microsoft.com/office/drawing/2014/main" xmlns="" id="{B5302012-C4BD-4A76-9CF6-CF1A9D50DFAE}"/>
              </a:ext>
            </a:extLst>
          </p:cNvPr>
          <p:cNvPicPr>
            <a:picLocks noChangeAspect="1"/>
          </p:cNvPicPr>
          <p:nvPr/>
        </p:nvPicPr>
        <p:blipFill>
          <a:blip r:embed="rId3"/>
          <a:stretch>
            <a:fillRect/>
          </a:stretch>
        </p:blipFill>
        <p:spPr>
          <a:xfrm>
            <a:off x="7115591" y="1064574"/>
            <a:ext cx="1698578" cy="1134610"/>
          </a:xfrm>
          <a:prstGeom prst="rect">
            <a:avLst/>
          </a:prstGeom>
        </p:spPr>
      </p:pic>
    </p:spTree>
    <p:extLst>
      <p:ext uri="{BB962C8B-B14F-4D97-AF65-F5344CB8AC3E}">
        <p14:creationId xmlns:p14="http://schemas.microsoft.com/office/powerpoint/2010/main" val="21102524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1F9BE7-B7AA-4DB4-8425-48DE71956D20}"/>
              </a:ext>
            </a:extLst>
          </p:cNvPr>
          <p:cNvSpPr>
            <a:spLocks noGrp="1"/>
          </p:cNvSpPr>
          <p:nvPr>
            <p:ph type="title"/>
          </p:nvPr>
        </p:nvSpPr>
        <p:spPr>
          <a:xfrm>
            <a:off x="365760" y="420763"/>
            <a:ext cx="7886700" cy="872831"/>
          </a:xfrm>
        </p:spPr>
        <p:txBody>
          <a:bodyPr/>
          <a:lstStyle/>
          <a:p>
            <a:r>
              <a:rPr lang="en-US" dirty="0"/>
              <a:t>The First Amendment’s Freedom of Speech includes the right: </a:t>
            </a:r>
            <a:r>
              <a:rPr lang="en-US" b="1" dirty="0"/>
              <a:t/>
            </a:r>
            <a:br>
              <a:rPr lang="en-US" b="1" dirty="0"/>
            </a:br>
            <a:endParaRPr lang="en-US" dirty="0"/>
          </a:p>
        </p:txBody>
      </p:sp>
      <p:sp>
        <p:nvSpPr>
          <p:cNvPr id="3" name="Content Placeholder 2">
            <a:extLst>
              <a:ext uri="{FF2B5EF4-FFF2-40B4-BE49-F238E27FC236}">
                <a16:creationId xmlns:a16="http://schemas.microsoft.com/office/drawing/2014/main" xmlns="" id="{497CBDF8-B130-4DB7-A9C0-A3C72F13FE74}"/>
              </a:ext>
            </a:extLst>
          </p:cNvPr>
          <p:cNvSpPr>
            <a:spLocks noGrp="1"/>
          </p:cNvSpPr>
          <p:nvPr>
            <p:ph idx="1"/>
          </p:nvPr>
        </p:nvSpPr>
        <p:spPr>
          <a:xfrm>
            <a:off x="365760" y="1314685"/>
            <a:ext cx="8149590" cy="3825106"/>
          </a:xfrm>
        </p:spPr>
        <p:txBody>
          <a:bodyPr/>
          <a:lstStyle/>
          <a:p>
            <a:pPr>
              <a:spcBef>
                <a:spcPts val="0"/>
              </a:spcBef>
              <a:spcAft>
                <a:spcPts val="600"/>
              </a:spcAft>
            </a:pPr>
            <a:r>
              <a:rPr lang="en-US" sz="2400" dirty="0"/>
              <a:t>Not to speak (specifically, the right not to salute the flag).</a:t>
            </a:r>
            <a:r>
              <a:rPr lang="en-US" sz="2400" baseline="30000" dirty="0"/>
              <a:t>2</a:t>
            </a:r>
          </a:p>
          <a:p>
            <a:pPr>
              <a:spcBef>
                <a:spcPts val="0"/>
              </a:spcBef>
              <a:spcAft>
                <a:spcPts val="600"/>
              </a:spcAft>
            </a:pPr>
            <a:r>
              <a:rPr lang="en-US" sz="2400" dirty="0"/>
              <a:t>Of students to wear black armbands to school to protest a war (“Students do not shed their constitutional rights at the schoolhouse gate.”).</a:t>
            </a:r>
            <a:r>
              <a:rPr lang="en-US" sz="2400" baseline="30000" dirty="0"/>
              <a:t> 3</a:t>
            </a:r>
          </a:p>
          <a:p>
            <a:pPr>
              <a:spcBef>
                <a:spcPts val="0"/>
              </a:spcBef>
              <a:spcAft>
                <a:spcPts val="600"/>
              </a:spcAft>
            </a:pPr>
            <a:r>
              <a:rPr lang="en-US" sz="2400" dirty="0"/>
              <a:t>To use certain offensive words and phrases to convey political messages.</a:t>
            </a:r>
            <a:r>
              <a:rPr lang="en-US" sz="2400" baseline="30000" dirty="0"/>
              <a:t>4</a:t>
            </a:r>
            <a:endParaRPr lang="en-US" sz="2400" dirty="0"/>
          </a:p>
          <a:p>
            <a:pPr>
              <a:spcBef>
                <a:spcPts val="0"/>
              </a:spcBef>
              <a:spcAft>
                <a:spcPts val="600"/>
              </a:spcAft>
            </a:pPr>
            <a:r>
              <a:rPr lang="en-US" sz="2400" dirty="0"/>
              <a:t>To contribute money (under certain circumstances) to political campaigns.</a:t>
            </a:r>
            <a:r>
              <a:rPr lang="en-US" sz="2400" baseline="30000" dirty="0"/>
              <a:t>5</a:t>
            </a:r>
            <a:endParaRPr lang="en-US" sz="2400" dirty="0"/>
          </a:p>
          <a:p>
            <a:pPr>
              <a:spcBef>
                <a:spcPts val="0"/>
              </a:spcBef>
              <a:spcAft>
                <a:spcPts val="600"/>
              </a:spcAft>
            </a:pPr>
            <a:r>
              <a:rPr lang="en-US" sz="2400" dirty="0"/>
              <a:t>To advertise commercial products and professional services (with some restrictions).</a:t>
            </a:r>
            <a:r>
              <a:rPr lang="en-US" sz="2400" baseline="30000" dirty="0"/>
              <a:t>6</a:t>
            </a:r>
          </a:p>
          <a:p>
            <a:pPr>
              <a:spcBef>
                <a:spcPts val="0"/>
              </a:spcBef>
              <a:spcAft>
                <a:spcPts val="600"/>
              </a:spcAft>
            </a:pPr>
            <a:r>
              <a:rPr lang="en-US" sz="2400" dirty="0"/>
              <a:t>To engage in symbolic speech, (e.g., burning the flag in protest).</a:t>
            </a:r>
            <a:r>
              <a:rPr lang="en-US" sz="2400" baseline="30000" dirty="0"/>
              <a:t>7</a:t>
            </a:r>
            <a:r>
              <a:rPr lang="en-US" sz="2000" dirty="0"/>
              <a:t/>
            </a:r>
            <a:br>
              <a:rPr lang="en-US" sz="2000" dirty="0"/>
            </a:br>
            <a:endParaRPr lang="en-US" sz="2000" dirty="0"/>
          </a:p>
        </p:txBody>
      </p:sp>
      <p:sp>
        <p:nvSpPr>
          <p:cNvPr id="6" name="TextBox 5">
            <a:extLst>
              <a:ext uri="{FF2B5EF4-FFF2-40B4-BE49-F238E27FC236}">
                <a16:creationId xmlns:a16="http://schemas.microsoft.com/office/drawing/2014/main" xmlns="" id="{90E2F851-A55D-40D5-95F5-51DD490BD5BD}"/>
              </a:ext>
            </a:extLst>
          </p:cNvPr>
          <p:cNvSpPr txBox="1"/>
          <p:nvPr/>
        </p:nvSpPr>
        <p:spPr>
          <a:xfrm>
            <a:off x="365760" y="5741302"/>
            <a:ext cx="8149590" cy="1015663"/>
          </a:xfrm>
          <a:prstGeom prst="rect">
            <a:avLst/>
          </a:prstGeom>
          <a:noFill/>
        </p:spPr>
        <p:txBody>
          <a:bodyPr wrap="square" rtlCol="0">
            <a:spAutoFit/>
          </a:bodyPr>
          <a:lstStyle/>
          <a:p>
            <a:r>
              <a:rPr lang="en-US" sz="1000" dirty="0">
                <a:latin typeface="+mn-lt"/>
              </a:rPr>
              <a:t>2. </a:t>
            </a:r>
            <a:r>
              <a:rPr lang="en-US" sz="1000" i="1" dirty="0">
                <a:latin typeface="+mn-lt"/>
              </a:rPr>
              <a:t>West Virginia Board of Education v. Barnette</a:t>
            </a:r>
            <a:r>
              <a:rPr lang="en-US" sz="1000" dirty="0">
                <a:latin typeface="+mn-lt"/>
              </a:rPr>
              <a:t>, 319 U.S. 624 (1943)</a:t>
            </a:r>
          </a:p>
          <a:p>
            <a:r>
              <a:rPr lang="en-US" sz="1000" dirty="0">
                <a:latin typeface="+mn-lt"/>
              </a:rPr>
              <a:t>3. </a:t>
            </a:r>
            <a:r>
              <a:rPr lang="en-US" sz="1000" i="1" dirty="0">
                <a:latin typeface="+mn-lt"/>
              </a:rPr>
              <a:t>Tinker v. Des Moines</a:t>
            </a:r>
            <a:r>
              <a:rPr lang="en-US" sz="1000" dirty="0">
                <a:latin typeface="+mn-lt"/>
              </a:rPr>
              <a:t>, 393 U.S. 503 (1969)</a:t>
            </a:r>
          </a:p>
          <a:p>
            <a:r>
              <a:rPr lang="en-US" sz="1000" dirty="0">
                <a:latin typeface="+mn-lt"/>
              </a:rPr>
              <a:t>4.</a:t>
            </a:r>
            <a:r>
              <a:rPr lang="en-US" sz="1000" i="1" dirty="0">
                <a:latin typeface="+mn-lt"/>
              </a:rPr>
              <a:t> Cohen v. California</a:t>
            </a:r>
            <a:r>
              <a:rPr lang="en-US" sz="1000" dirty="0">
                <a:latin typeface="+mn-lt"/>
              </a:rPr>
              <a:t>, 403 U.S. 15 (1971)</a:t>
            </a:r>
          </a:p>
          <a:p>
            <a:r>
              <a:rPr lang="en-US" sz="1000" dirty="0">
                <a:latin typeface="+mn-lt"/>
              </a:rPr>
              <a:t>5. </a:t>
            </a:r>
            <a:r>
              <a:rPr lang="en-US" sz="1000" i="1" dirty="0">
                <a:latin typeface="+mn-lt"/>
              </a:rPr>
              <a:t>Buckley v. </a:t>
            </a:r>
            <a:r>
              <a:rPr lang="en-US" sz="1000" i="1" dirty="0" err="1">
                <a:latin typeface="+mn-lt"/>
              </a:rPr>
              <a:t>Valeo</a:t>
            </a:r>
            <a:r>
              <a:rPr lang="en-US" sz="1000" dirty="0">
                <a:latin typeface="+mn-lt"/>
              </a:rPr>
              <a:t>, 424 U.S. 1 (1976)</a:t>
            </a:r>
          </a:p>
          <a:p>
            <a:r>
              <a:rPr lang="en-US" sz="1000" dirty="0">
                <a:latin typeface="+mn-lt"/>
              </a:rPr>
              <a:t>6.</a:t>
            </a:r>
            <a:r>
              <a:rPr lang="en-US" sz="1000" i="1" dirty="0">
                <a:latin typeface="+mn-lt"/>
              </a:rPr>
              <a:t> Virginia Board of Pharmacy v. Virginia Consumer Council</a:t>
            </a:r>
            <a:r>
              <a:rPr lang="en-US" sz="1000" dirty="0">
                <a:latin typeface="+mn-lt"/>
              </a:rPr>
              <a:t>, 425 U.S. 748 (1976); </a:t>
            </a:r>
            <a:r>
              <a:rPr lang="en-US" sz="1000" i="1" dirty="0">
                <a:latin typeface="+mn-lt"/>
              </a:rPr>
              <a:t>Bates v. State Bar of Arizona</a:t>
            </a:r>
            <a:r>
              <a:rPr lang="en-US" sz="1000" dirty="0">
                <a:latin typeface="+mn-lt"/>
              </a:rPr>
              <a:t>, 433 U.S. 350 (1977)</a:t>
            </a:r>
          </a:p>
          <a:p>
            <a:r>
              <a:rPr lang="en-US" sz="1000" dirty="0">
                <a:latin typeface="+mn-lt"/>
              </a:rPr>
              <a:t>7.</a:t>
            </a:r>
            <a:r>
              <a:rPr lang="en-US" sz="1000" i="1" dirty="0">
                <a:latin typeface="+mn-lt"/>
              </a:rPr>
              <a:t> Texas v. Johnson</a:t>
            </a:r>
            <a:r>
              <a:rPr lang="en-US" sz="1000" dirty="0">
                <a:latin typeface="+mn-lt"/>
              </a:rPr>
              <a:t>, 491 U.S. 397 (1989); </a:t>
            </a:r>
            <a:r>
              <a:rPr lang="en-US" sz="1000" i="1" dirty="0">
                <a:latin typeface="+mn-lt"/>
              </a:rPr>
              <a:t>United States v. </a:t>
            </a:r>
            <a:r>
              <a:rPr lang="en-US" sz="1000" i="1" dirty="0" err="1">
                <a:latin typeface="+mn-lt"/>
              </a:rPr>
              <a:t>Eichman</a:t>
            </a:r>
            <a:r>
              <a:rPr lang="en-US" sz="1000" dirty="0">
                <a:latin typeface="+mn-lt"/>
              </a:rPr>
              <a:t>, 496 U.S. 310 (1990)</a:t>
            </a:r>
          </a:p>
        </p:txBody>
      </p:sp>
      <p:pic>
        <p:nvPicPr>
          <p:cNvPr id="5" name="Picture 4" descr="Clipart of a person standing at a podium, speaking">
            <a:extLst>
              <a:ext uri="{FF2B5EF4-FFF2-40B4-BE49-F238E27FC236}">
                <a16:creationId xmlns:a16="http://schemas.microsoft.com/office/drawing/2014/main" xmlns="" id="{E9B8CBDF-426F-4944-9E43-70C7488026D0}"/>
              </a:ext>
            </a:extLst>
          </p:cNvPr>
          <p:cNvPicPr>
            <a:picLocks noChangeAspect="1"/>
          </p:cNvPicPr>
          <p:nvPr/>
        </p:nvPicPr>
        <p:blipFill>
          <a:blip r:embed="rId2"/>
          <a:stretch>
            <a:fillRect/>
          </a:stretch>
        </p:blipFill>
        <p:spPr>
          <a:xfrm>
            <a:off x="7362133" y="5160882"/>
            <a:ext cx="1600452" cy="1600452"/>
          </a:xfrm>
          <a:prstGeom prst="rect">
            <a:avLst/>
          </a:prstGeom>
        </p:spPr>
      </p:pic>
    </p:spTree>
    <p:extLst>
      <p:ext uri="{BB962C8B-B14F-4D97-AF65-F5344CB8AC3E}">
        <p14:creationId xmlns:p14="http://schemas.microsoft.com/office/powerpoint/2010/main" val="2754231376"/>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12246</TotalTime>
  <Words>4485</Words>
  <Application>Microsoft Office PowerPoint</Application>
  <PresentationFormat>On-screen Show (4:3)</PresentationFormat>
  <Paragraphs>229</Paragraphs>
  <Slides>32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Arial</vt:lpstr>
      <vt:lpstr>Calibri</vt:lpstr>
      <vt:lpstr>Calibri Light</vt:lpstr>
      <vt:lpstr>PP_C5Modules_CC_License_standard</vt:lpstr>
      <vt:lpstr>  Module III Week 7: U.S. Constitution &amp; Cyberlaw</vt:lpstr>
      <vt:lpstr>Lesson Outline: Free Speech, Anonymity &amp; First Amendment</vt:lpstr>
      <vt:lpstr>Learning Outcomes: Free Speech, Anonymity &amp; First Amendment</vt:lpstr>
      <vt:lpstr>Review: The U.S. Constitution: An Overview</vt:lpstr>
      <vt:lpstr>Review: The U.S. Constitution’s Bill of Rights &amp; Privacy</vt:lpstr>
      <vt:lpstr>Review: The U.S. Constitution’s Bill of Rights &amp; Privacy (cont.)</vt:lpstr>
      <vt:lpstr>Section 1: </vt:lpstr>
      <vt:lpstr>The First Amendment: Freedom of Speech, Press, Assembly, and Petition </vt:lpstr>
      <vt:lpstr>The First Amendment’s Freedom of Speech includes the right:  </vt:lpstr>
      <vt:lpstr>Freedom of speech does not include the right: </vt:lpstr>
      <vt:lpstr>The First Amendment’s Guarantee of Freedom of Speech &amp; the Intersection with Surveillance </vt:lpstr>
      <vt:lpstr>Electronic Surveillance &amp; Free Speech: An Unusual Historical Case Study</vt:lpstr>
      <vt:lpstr>The Bartnicki v. Vopper17 Decision</vt:lpstr>
      <vt:lpstr>Modern Day Free Speech Protection</vt:lpstr>
      <vt:lpstr>Snyder v. Phelps (2011)19 Decision</vt:lpstr>
      <vt:lpstr>The Law Treats Different Types of Speech Differently – In Physical and Cyberspace</vt:lpstr>
      <vt:lpstr>Restrictions and Regulation of Speech</vt:lpstr>
      <vt:lpstr>Balancing Anonymous Online Speech Rights Against Discovery</vt:lpstr>
      <vt:lpstr>Balancing Anonymous Online Speech Rights Against Discovery: The Use of Subpoenas</vt:lpstr>
      <vt:lpstr>Balancing Anonymous Online Speech Rights Against Discovery: The Use of Subpoenas (cont.)</vt:lpstr>
      <vt:lpstr>Anonymous Speech as a First Amendment Right</vt:lpstr>
      <vt:lpstr>Signature Mgmt. Team, LLC v. Doe23 Decision:</vt:lpstr>
      <vt:lpstr>First Amendment &amp; Online Speech Considerations</vt:lpstr>
      <vt:lpstr>First Amendment Right of the Electronic Surveillance of Government Actors</vt:lpstr>
      <vt:lpstr>First Amendment &amp; Electronic Surveillance of Government Actors: Case Study</vt:lpstr>
      <vt:lpstr>The First Amendment and Cyber Operations</vt:lpstr>
      <vt:lpstr>First Amendment: Assessment</vt:lpstr>
      <vt:lpstr>First Amendment: Assessment (Answers)</vt:lpstr>
      <vt:lpstr>First Amendment: True or False</vt:lpstr>
      <vt:lpstr>First Amendment: Assessment Answers</vt:lpstr>
      <vt:lpstr>First Amendment: Discussion Questions</vt:lpstr>
      <vt:lpstr>Image Attribution</vt:lpstr>
    </vt:vector>
  </TitlesOfParts>
  <Company>University of California at Davis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Kevin S. Kuczynski</cp:lastModifiedBy>
  <cp:revision>617</cp:revision>
  <cp:lastPrinted>2016-07-18T16:40:10Z</cp:lastPrinted>
  <dcterms:created xsi:type="dcterms:W3CDTF">2016-07-03T20:12:42Z</dcterms:created>
  <dcterms:modified xsi:type="dcterms:W3CDTF">2018-08-27T15:19:54Z</dcterms:modified>
</cp:coreProperties>
</file>