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27"/>
  </p:notesMasterIdLst>
  <p:sldIdLst>
    <p:sldId id="256" r:id="rId2"/>
    <p:sldId id="351" r:id="rId3"/>
    <p:sldId id="303" r:id="rId4"/>
    <p:sldId id="493" r:id="rId5"/>
    <p:sldId id="527" r:id="rId6"/>
    <p:sldId id="491" r:id="rId7"/>
    <p:sldId id="525" r:id="rId8"/>
    <p:sldId id="526" r:id="rId9"/>
    <p:sldId id="544" r:id="rId10"/>
    <p:sldId id="528" r:id="rId11"/>
    <p:sldId id="529" r:id="rId12"/>
    <p:sldId id="530" r:id="rId13"/>
    <p:sldId id="531" r:id="rId14"/>
    <p:sldId id="532" r:id="rId15"/>
    <p:sldId id="533" r:id="rId16"/>
    <p:sldId id="535" r:id="rId17"/>
    <p:sldId id="534" r:id="rId18"/>
    <p:sldId id="538" r:id="rId19"/>
    <p:sldId id="543" r:id="rId20"/>
    <p:sldId id="536" r:id="rId21"/>
    <p:sldId id="537" r:id="rId22"/>
    <p:sldId id="539" r:id="rId23"/>
    <p:sldId id="540" r:id="rId24"/>
    <p:sldId id="541" r:id="rId25"/>
    <p:sldId id="542" r:id="rId26"/>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as Breaux" initials="LB" lastIdx="4" clrIdx="0">
    <p:extLst>
      <p:ext uri="{19B8F6BF-5375-455C-9EA6-DF929625EA0E}">
        <p15:presenceInfo xmlns:p15="http://schemas.microsoft.com/office/powerpoint/2012/main" userId="c322d14bcf0bb474" providerId="Windows Live"/>
      </p:ext>
    </p:extLst>
  </p:cmAuthor>
  <p:cmAuthor id="2" name="Houck, James" initials="HJ" lastIdx="5" clrIdx="1">
    <p:extLst>
      <p:ext uri="{19B8F6BF-5375-455C-9EA6-DF929625EA0E}">
        <p15:presenceInfo xmlns:p15="http://schemas.microsoft.com/office/powerpoint/2012/main" userId="S-1-5-21-755334853-669077136-483988704-255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865" autoAdjust="0"/>
    <p:restoredTop sz="94291" autoAdjust="0"/>
  </p:normalViewPr>
  <p:slideViewPr>
    <p:cSldViewPr snapToGrid="0" snapToObjects="1">
      <p:cViewPr varScale="1">
        <p:scale>
          <a:sx n="110" d="100"/>
          <a:sy n="110" d="100"/>
        </p:scale>
        <p:origin x="2088" y="96"/>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75" d="100"/>
          <a:sy n="75" d="100"/>
        </p:scale>
        <p:origin x="3084" y="4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8/29/2018</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extLst>
      <p:ext uri="{BB962C8B-B14F-4D97-AF65-F5344CB8AC3E}">
        <p14:creationId xmlns:p14="http://schemas.microsoft.com/office/powerpoint/2010/main" val="3449868640"/>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dirty="0">
              <a:cs typeface="Arial" charset="0"/>
            </a:endParaRPr>
          </a:p>
        </p:txBody>
      </p:sp>
    </p:spTree>
    <p:extLst>
      <p:ext uri="{BB962C8B-B14F-4D97-AF65-F5344CB8AC3E}">
        <p14:creationId xmlns:p14="http://schemas.microsoft.com/office/powerpoint/2010/main" val="27894979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235495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3</a:t>
            </a:fld>
            <a:endParaRPr lang="en-US" dirty="0">
              <a:cs typeface="Arial" charset="0"/>
            </a:endParaRPr>
          </a:p>
        </p:txBody>
      </p:sp>
    </p:spTree>
    <p:extLst>
      <p:ext uri="{BB962C8B-B14F-4D97-AF65-F5344CB8AC3E}">
        <p14:creationId xmlns:p14="http://schemas.microsoft.com/office/powerpoint/2010/main" val="19979804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6</a:t>
            </a:fld>
            <a:endParaRPr lang="en-US"/>
          </a:p>
        </p:txBody>
      </p:sp>
    </p:spTree>
    <p:extLst>
      <p:ext uri="{BB962C8B-B14F-4D97-AF65-F5344CB8AC3E}">
        <p14:creationId xmlns:p14="http://schemas.microsoft.com/office/powerpoint/2010/main" val="42772158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20</a:t>
            </a:fld>
            <a:endParaRPr lang="en-US"/>
          </a:p>
        </p:txBody>
      </p:sp>
    </p:spTree>
    <p:extLst>
      <p:ext uri="{BB962C8B-B14F-4D97-AF65-F5344CB8AC3E}">
        <p14:creationId xmlns:p14="http://schemas.microsoft.com/office/powerpoint/2010/main" val="13018875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91508" y="3806239"/>
            <a:ext cx="5199462"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sz="2600" dirty="0"/>
              <a:t>Module </a:t>
            </a:r>
            <a:r>
              <a:rPr lang="en-US" sz="2600" dirty="0"/>
              <a:t>IV</a:t>
            </a:r>
            <a:r>
              <a:rPr sz="2600" dirty="0"/>
              <a:t/>
            </a:r>
            <a:br>
              <a:rPr sz="2600" dirty="0"/>
            </a:br>
            <a:r>
              <a:rPr sz="2600" dirty="0"/>
              <a:t>Week </a:t>
            </a:r>
            <a:r>
              <a:rPr lang="en-US" sz="2600" dirty="0"/>
              <a:t>12</a:t>
            </a:r>
            <a:r>
              <a:rPr sz="2600" dirty="0"/>
              <a:t>:</a:t>
            </a:r>
            <a:r>
              <a:rPr lang="en-US" sz="2600" dirty="0"/>
              <a:t> Cyber Operations</a:t>
            </a:r>
            <a:endParaRPr sz="2600" dirty="0"/>
          </a:p>
        </p:txBody>
      </p:sp>
      <p:sp>
        <p:nvSpPr>
          <p:cNvPr id="12290" name="Subtitle 2"/>
          <p:cNvSpPr>
            <a:spLocks noGrp="1"/>
          </p:cNvSpPr>
          <p:nvPr>
            <p:ph type="body" sz="quarter" idx="13"/>
          </p:nvPr>
        </p:nvSpPr>
        <p:spPr>
          <a:xfrm>
            <a:off x="2391508" y="5007664"/>
            <a:ext cx="5401994" cy="318550"/>
          </a:xfrm>
        </p:spPr>
        <p:txBody>
          <a:bodyPr/>
          <a:lstStyle/>
          <a:p>
            <a:pPr eaLnBrk="1" hangingPunct="1"/>
            <a:r>
              <a:rPr lang="en-US" sz="1900" b="1" dirty="0">
                <a:solidFill>
                  <a:srgbClr val="2F5597"/>
                </a:solidFill>
              </a:rPr>
              <a:t>Lesson 23 :  Cyber Operations By and Against Private Actors</a:t>
            </a:r>
          </a:p>
        </p:txBody>
      </p:sp>
      <p:sp>
        <p:nvSpPr>
          <p:cNvPr id="4" name="TextBox 3">
            <a:extLst>
              <a:ext uri="{FF2B5EF4-FFF2-40B4-BE49-F238E27FC236}">
                <a16:creationId xmlns:a16="http://schemas.microsoft.com/office/drawing/2014/main" xmlns="" id="{7C9C53F0-FD44-4FD0-8411-BFCE21ED15E3}"/>
              </a:ext>
            </a:extLst>
          </p:cNvPr>
          <p:cNvSpPr txBox="1"/>
          <p:nvPr/>
        </p:nvSpPr>
        <p:spPr>
          <a:xfrm>
            <a:off x="2250831" y="5580503"/>
            <a:ext cx="5373858" cy="600164"/>
          </a:xfrm>
          <a:prstGeom prst="rect">
            <a:avLst/>
          </a:prstGeom>
          <a:noFill/>
          <a:ln>
            <a:solidFill>
              <a:schemeClr val="accent5">
                <a:lumMod val="75000"/>
              </a:schemeClr>
            </a:solidFill>
          </a:ln>
        </p:spPr>
        <p:txBody>
          <a:bodyPr wrap="square" rtlCol="0">
            <a:spAutoFit/>
          </a:bodyPr>
          <a:lstStyle/>
          <a:p>
            <a:r>
              <a:rPr lang="en-US" sz="1100" dirty="0">
                <a:latin typeface="+mn-lt"/>
              </a:rPr>
              <a:t>Lesson Author: Anne Toomey McKenna, Distinguished Scholar of Cyber Law &amp; Policy, Penn State's Dickinson Law and Institute for </a:t>
            </a:r>
            <a:r>
              <a:rPr lang="en-US" sz="1100" dirty="0" err="1">
                <a:latin typeface="+mn-lt"/>
              </a:rPr>
              <a:t>CyberScience</a:t>
            </a:r>
            <a:r>
              <a:rPr lang="en-US" sz="1100" dirty="0">
                <a:latin typeface="+mn-lt"/>
              </a:rPr>
              <a:t>. Penn State Law Student Zachary Higham provided invaluable research and slide assistance.</a:t>
            </a:r>
            <a:endParaRPr lang="en-US" sz="1200" dirty="0">
              <a:latin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EEE3C41-04DC-40CA-B53F-3FC51535D4AB}"/>
              </a:ext>
            </a:extLst>
          </p:cNvPr>
          <p:cNvSpPr>
            <a:spLocks noGrp="1"/>
          </p:cNvSpPr>
          <p:nvPr>
            <p:ph type="title"/>
          </p:nvPr>
        </p:nvSpPr>
        <p:spPr/>
        <p:txBody>
          <a:bodyPr/>
          <a:lstStyle/>
          <a:p>
            <a:r>
              <a:rPr lang="en-US" dirty="0"/>
              <a:t>3. Case Study: Computer Fraud and Abuse Act (CFAA) 18 U.S.C. </a:t>
            </a:r>
            <a:r>
              <a:rPr lang="en-US" dirty="0">
                <a:cs typeface="Calibri" panose="020F0502020204030204" pitchFamily="34" charset="0"/>
              </a:rPr>
              <a:t>§ 1030</a:t>
            </a:r>
            <a:endParaRPr lang="en-US" dirty="0"/>
          </a:p>
        </p:txBody>
      </p:sp>
      <p:sp>
        <p:nvSpPr>
          <p:cNvPr id="3" name="Content Placeholder 2">
            <a:extLst>
              <a:ext uri="{FF2B5EF4-FFF2-40B4-BE49-F238E27FC236}">
                <a16:creationId xmlns:a16="http://schemas.microsoft.com/office/drawing/2014/main" xmlns="" id="{92CA2DBC-B6B1-438B-AB91-94643BC958EA}"/>
              </a:ext>
            </a:extLst>
          </p:cNvPr>
          <p:cNvSpPr>
            <a:spLocks noGrp="1"/>
          </p:cNvSpPr>
          <p:nvPr>
            <p:ph idx="1"/>
          </p:nvPr>
        </p:nvSpPr>
        <p:spPr>
          <a:xfrm>
            <a:off x="628650" y="1825625"/>
            <a:ext cx="7886700" cy="4133474"/>
          </a:xfrm>
        </p:spPr>
        <p:txBody>
          <a:bodyPr/>
          <a:lstStyle/>
          <a:p>
            <a:pPr marL="0" indent="0" algn="ctr">
              <a:buNone/>
            </a:pPr>
            <a:r>
              <a:rPr lang="en-US" dirty="0"/>
              <a:t>a. Recap of the CFAA</a:t>
            </a:r>
            <a:endParaRPr lang="en-US" sz="1800" dirty="0"/>
          </a:p>
          <a:p>
            <a:pPr lvl="1"/>
            <a:r>
              <a:rPr lang="en-US" dirty="0"/>
              <a:t>The CFAA is a federal anti-hacking statute that prohibits intentionally accessing a </a:t>
            </a:r>
            <a:r>
              <a:rPr lang="en-US" b="1" u="sng" dirty="0"/>
              <a:t>protected computer without authorization or in excess of authorization</a:t>
            </a:r>
            <a:r>
              <a:rPr lang="en-US" u="sng" dirty="0"/>
              <a:t>.</a:t>
            </a:r>
          </a:p>
          <a:p>
            <a:pPr marL="342900" lvl="1" indent="0">
              <a:buNone/>
            </a:pPr>
            <a:r>
              <a:rPr lang="en-US" u="sng" dirty="0"/>
              <a:t> </a:t>
            </a:r>
          </a:p>
          <a:p>
            <a:pPr lvl="1"/>
            <a:r>
              <a:rPr lang="en-US" dirty="0"/>
              <a:t>In addition to possible criminal sanctions, any person who suffers damage or loss caused by a violation the CFAA can sue for compensatory damages and/or equitable relief.</a:t>
            </a:r>
          </a:p>
          <a:p>
            <a:pPr lvl="1"/>
            <a:endParaRPr lang="en-US" dirty="0"/>
          </a:p>
          <a:p>
            <a:pPr lvl="1"/>
            <a:r>
              <a:rPr lang="en-US" dirty="0"/>
              <a:t>CFAA’s protections apply to any “protected computer.” As defined in the statute, a “protected computer” is any device “used in or affecting interstate or foreign commerce or communication. This includes essentially any computer connected to the internet. </a:t>
            </a:r>
          </a:p>
          <a:p>
            <a:pPr lvl="1"/>
            <a:endParaRPr lang="en-US" dirty="0"/>
          </a:p>
          <a:p>
            <a:pPr marL="342900" lvl="1" indent="0">
              <a:buNone/>
            </a:pPr>
            <a:endParaRPr lang="en-US" sz="1700" u="sng" dirty="0"/>
          </a:p>
          <a:p>
            <a:pPr lvl="1"/>
            <a:endParaRPr lang="en-US" sz="1700" u="sng" dirty="0"/>
          </a:p>
          <a:p>
            <a:pPr marL="0" indent="0">
              <a:buNone/>
            </a:pPr>
            <a:endParaRPr lang="en-US" dirty="0"/>
          </a:p>
        </p:txBody>
      </p:sp>
    </p:spTree>
    <p:extLst>
      <p:ext uri="{BB962C8B-B14F-4D97-AF65-F5344CB8AC3E}">
        <p14:creationId xmlns:p14="http://schemas.microsoft.com/office/powerpoint/2010/main" val="32437649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DBEA9C2-7ABF-4708-8109-3548D4C4AF6B}"/>
              </a:ext>
            </a:extLst>
          </p:cNvPr>
          <p:cNvSpPr>
            <a:spLocks noGrp="1"/>
          </p:cNvSpPr>
          <p:nvPr>
            <p:ph type="title"/>
          </p:nvPr>
        </p:nvSpPr>
        <p:spPr/>
        <p:txBody>
          <a:bodyPr/>
          <a:lstStyle/>
          <a:p>
            <a:r>
              <a:rPr lang="en-US" dirty="0"/>
              <a:t>3. Case Study: Computer Fraud and Abuse Act (CFAA) 18 U.S.C. </a:t>
            </a:r>
            <a:r>
              <a:rPr lang="en-US" dirty="0">
                <a:cs typeface="Calibri" panose="020F0502020204030204" pitchFamily="34" charset="0"/>
              </a:rPr>
              <a:t>§ 1030</a:t>
            </a:r>
            <a:endParaRPr lang="en-US" dirty="0"/>
          </a:p>
        </p:txBody>
      </p:sp>
      <p:sp>
        <p:nvSpPr>
          <p:cNvPr id="3" name="Content Placeholder 2">
            <a:extLst>
              <a:ext uri="{FF2B5EF4-FFF2-40B4-BE49-F238E27FC236}">
                <a16:creationId xmlns:a16="http://schemas.microsoft.com/office/drawing/2014/main" xmlns="" id="{A9B49E48-FC84-4F2A-80FE-DB7DC97EF4F5}"/>
              </a:ext>
            </a:extLst>
          </p:cNvPr>
          <p:cNvSpPr>
            <a:spLocks noGrp="1"/>
          </p:cNvSpPr>
          <p:nvPr>
            <p:ph idx="1"/>
          </p:nvPr>
        </p:nvSpPr>
        <p:spPr/>
        <p:txBody>
          <a:bodyPr/>
          <a:lstStyle/>
          <a:p>
            <a:pPr marL="0" indent="0" algn="ctr">
              <a:buNone/>
            </a:pPr>
            <a:r>
              <a:rPr lang="en-US" dirty="0"/>
              <a:t>a. Recap of the CFAA (cont.)</a:t>
            </a:r>
          </a:p>
          <a:p>
            <a:r>
              <a:rPr lang="en-US" sz="2000" dirty="0">
                <a:solidFill>
                  <a:prstClr val="black"/>
                </a:solidFill>
                <a:ea typeface="Calibri" panose="020F0502020204030204" pitchFamily="34" charset="0"/>
                <a:cs typeface="Times New Roman" panose="02020603050405020304" pitchFamily="18" charset="0"/>
              </a:rPr>
              <a:t>“Access without authorization” means someone does not have permission to use a system.  It is usually done by an outside hacker and is usually subject to criminal prosecution.</a:t>
            </a:r>
          </a:p>
          <a:p>
            <a:r>
              <a:rPr lang="en-US" sz="2000" dirty="0">
                <a:solidFill>
                  <a:prstClr val="black"/>
                </a:solidFill>
                <a:ea typeface="Calibri" panose="020F0502020204030204" pitchFamily="34" charset="0"/>
                <a:cs typeface="Times New Roman" panose="02020603050405020304" pitchFamily="18" charset="0"/>
              </a:rPr>
              <a:t>“Access exceeding authorization” means someone has permission to use a system, but uses the system in a way that is not permitted. This is typically a problem with an insider and usually falls under civil liability.</a:t>
            </a:r>
          </a:p>
          <a:p>
            <a:r>
              <a:rPr lang="en-US" dirty="0"/>
              <a:t>Damages are broadly defined under CFAA and may include:</a:t>
            </a:r>
          </a:p>
          <a:p>
            <a:pPr lvl="1"/>
            <a:r>
              <a:rPr lang="en-US" dirty="0"/>
              <a:t>expenses associated with being forced to investigate the unauthorized access and abuse of computers </a:t>
            </a:r>
          </a:p>
          <a:p>
            <a:pPr lvl="1"/>
            <a:r>
              <a:rPr lang="en-US" dirty="0"/>
              <a:t>costs associated with defending against unlawful access</a:t>
            </a:r>
          </a:p>
          <a:p>
            <a:pPr lvl="1"/>
            <a:r>
              <a:rPr lang="en-US" dirty="0"/>
              <a:t>costs associated with responding to the violation</a:t>
            </a:r>
          </a:p>
          <a:p>
            <a:endParaRPr lang="en-US" dirty="0"/>
          </a:p>
          <a:p>
            <a:endParaRPr lang="en-US" dirty="0"/>
          </a:p>
        </p:txBody>
      </p:sp>
    </p:spTree>
    <p:extLst>
      <p:ext uri="{BB962C8B-B14F-4D97-AF65-F5344CB8AC3E}">
        <p14:creationId xmlns:p14="http://schemas.microsoft.com/office/powerpoint/2010/main" val="1685749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0F8A691-A455-49F4-AAB7-3CC76BC23F33}"/>
              </a:ext>
            </a:extLst>
          </p:cNvPr>
          <p:cNvSpPr>
            <a:spLocks noGrp="1"/>
          </p:cNvSpPr>
          <p:nvPr>
            <p:ph type="title"/>
          </p:nvPr>
        </p:nvSpPr>
        <p:spPr/>
        <p:txBody>
          <a:bodyPr/>
          <a:lstStyle/>
          <a:p>
            <a:r>
              <a:rPr lang="en-US" dirty="0"/>
              <a:t>3. Case Study: Computer Fraud and Abuse Act (CFAA) 18 U.S.C. </a:t>
            </a:r>
            <a:r>
              <a:rPr lang="en-US" dirty="0">
                <a:cs typeface="Calibri" panose="020F0502020204030204" pitchFamily="34" charset="0"/>
              </a:rPr>
              <a:t>§ 1030</a:t>
            </a:r>
            <a:endParaRPr lang="en-US" dirty="0"/>
          </a:p>
        </p:txBody>
      </p:sp>
      <p:sp>
        <p:nvSpPr>
          <p:cNvPr id="3" name="Content Placeholder 2">
            <a:extLst>
              <a:ext uri="{FF2B5EF4-FFF2-40B4-BE49-F238E27FC236}">
                <a16:creationId xmlns:a16="http://schemas.microsoft.com/office/drawing/2014/main" xmlns="" id="{3E5988A4-9023-42B5-940B-6AAABA37BCCE}"/>
              </a:ext>
            </a:extLst>
          </p:cNvPr>
          <p:cNvSpPr>
            <a:spLocks noGrp="1"/>
          </p:cNvSpPr>
          <p:nvPr>
            <p:ph idx="1"/>
          </p:nvPr>
        </p:nvSpPr>
        <p:spPr/>
        <p:txBody>
          <a:bodyPr/>
          <a:lstStyle/>
          <a:p>
            <a:pPr marL="0" indent="0" algn="ctr">
              <a:buNone/>
            </a:pPr>
            <a:endParaRPr lang="en-US" dirty="0"/>
          </a:p>
          <a:p>
            <a:pPr marL="0" indent="0" algn="ctr">
              <a:buNone/>
            </a:pPr>
            <a:r>
              <a:rPr lang="en-US" dirty="0"/>
              <a:t>a. Recap of the CFAA (cont.)</a:t>
            </a:r>
          </a:p>
          <a:p>
            <a:pPr marL="0" indent="0">
              <a:buNone/>
            </a:pPr>
            <a:r>
              <a:rPr lang="en-US" sz="1800" dirty="0"/>
              <a:t>Acts prohibited by the CFAA:</a:t>
            </a:r>
          </a:p>
          <a:p>
            <a:pPr marL="342900" lvl="1" indent="0">
              <a:buNone/>
            </a:pPr>
            <a:r>
              <a:rPr lang="en-US" dirty="0"/>
              <a:t>18 U.S.C. §1030(a)(1): Obtaining National Security Information</a:t>
            </a:r>
          </a:p>
          <a:p>
            <a:pPr marL="342900" lvl="1" indent="0">
              <a:buNone/>
            </a:pPr>
            <a:r>
              <a:rPr lang="en-US" dirty="0"/>
              <a:t>18 U.S.C. §1030(a)(2): Compromising the Confidentiality of a Computer</a:t>
            </a:r>
          </a:p>
          <a:p>
            <a:pPr marL="342900" lvl="1" indent="0">
              <a:buNone/>
            </a:pPr>
            <a:r>
              <a:rPr lang="en-US" dirty="0"/>
              <a:t>18 U.S.C. §1030(a)(3): Trespassing in a Government Computer</a:t>
            </a:r>
          </a:p>
          <a:p>
            <a:pPr marL="342900" lvl="1" indent="0">
              <a:buNone/>
            </a:pPr>
            <a:r>
              <a:rPr lang="en-US" dirty="0"/>
              <a:t>18 U.S.C. §1030(a)(4): Accessing a Computer to Defraud &amp; Obtain Value</a:t>
            </a:r>
          </a:p>
          <a:p>
            <a:pPr marL="342900" lvl="1" indent="0">
              <a:buNone/>
            </a:pPr>
            <a:r>
              <a:rPr lang="en-US" dirty="0"/>
              <a:t>18 U.S.C. §1030(a)(5)(A)(</a:t>
            </a:r>
            <a:r>
              <a:rPr lang="en-US" dirty="0" err="1"/>
              <a:t>i</a:t>
            </a:r>
            <a:r>
              <a:rPr lang="en-US" dirty="0"/>
              <a:t>): Knowing Transmission and Intentional Damage</a:t>
            </a:r>
          </a:p>
          <a:p>
            <a:pPr marL="342900" lvl="1" indent="0">
              <a:buNone/>
            </a:pPr>
            <a:r>
              <a:rPr lang="en-US" dirty="0"/>
              <a:t>18 U.S.C. §1030(a)(5)(A)(ii): Intentional Access and Reckless Damage</a:t>
            </a:r>
          </a:p>
          <a:p>
            <a:pPr marL="342900" lvl="1" indent="0">
              <a:buNone/>
            </a:pPr>
            <a:r>
              <a:rPr lang="en-US" dirty="0"/>
              <a:t>18 U.S.C. §1030(a)(5)(A)(iii): Intentional Access and Damage</a:t>
            </a:r>
          </a:p>
          <a:p>
            <a:pPr marL="342900" lvl="1" indent="0">
              <a:buNone/>
            </a:pPr>
            <a:r>
              <a:rPr lang="en-US" dirty="0"/>
              <a:t>18 U.S.C. §1030(a)(6): Trafficking in Passwords</a:t>
            </a:r>
          </a:p>
          <a:p>
            <a:pPr marL="342900" lvl="1" indent="0">
              <a:buNone/>
            </a:pPr>
            <a:r>
              <a:rPr lang="en-US" dirty="0"/>
              <a:t>18 U.S.C. §1030(a)(7): Extortion Involving Threats to Damage a Computer.</a:t>
            </a:r>
          </a:p>
          <a:p>
            <a:pPr marL="342900" lvl="1" indent="0">
              <a:buNone/>
            </a:pPr>
            <a:endParaRPr lang="en-US" dirty="0"/>
          </a:p>
        </p:txBody>
      </p:sp>
    </p:spTree>
    <p:extLst>
      <p:ext uri="{BB962C8B-B14F-4D97-AF65-F5344CB8AC3E}">
        <p14:creationId xmlns:p14="http://schemas.microsoft.com/office/powerpoint/2010/main" val="1110702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BF6A7BA-94F6-412F-BCD7-060A5FF8491A}"/>
              </a:ext>
            </a:extLst>
          </p:cNvPr>
          <p:cNvSpPr>
            <a:spLocks noGrp="1"/>
          </p:cNvSpPr>
          <p:nvPr>
            <p:ph type="title"/>
          </p:nvPr>
        </p:nvSpPr>
        <p:spPr/>
        <p:txBody>
          <a:bodyPr/>
          <a:lstStyle/>
          <a:p>
            <a:r>
              <a:rPr lang="en-US" dirty="0"/>
              <a:t>3. Discussion: Civil and Criminal Cases under the CFAA</a:t>
            </a:r>
          </a:p>
        </p:txBody>
      </p:sp>
      <p:sp>
        <p:nvSpPr>
          <p:cNvPr id="3" name="Content Placeholder 2">
            <a:extLst>
              <a:ext uri="{FF2B5EF4-FFF2-40B4-BE49-F238E27FC236}">
                <a16:creationId xmlns:a16="http://schemas.microsoft.com/office/drawing/2014/main" xmlns="" id="{E3B56C54-DC37-418F-AEE7-D7174FFD69A8}"/>
              </a:ext>
            </a:extLst>
          </p:cNvPr>
          <p:cNvSpPr>
            <a:spLocks noGrp="1"/>
          </p:cNvSpPr>
          <p:nvPr>
            <p:ph idx="1"/>
          </p:nvPr>
        </p:nvSpPr>
        <p:spPr/>
        <p:txBody>
          <a:bodyPr/>
          <a:lstStyle/>
          <a:p>
            <a:endParaRPr lang="en-US" dirty="0"/>
          </a:p>
          <a:p>
            <a:pPr marL="0" indent="0">
              <a:buNone/>
            </a:pPr>
            <a:endParaRPr lang="en-US" dirty="0"/>
          </a:p>
          <a:p>
            <a:pPr marL="0" indent="0">
              <a:buNone/>
            </a:pPr>
            <a:r>
              <a:rPr lang="en-US" dirty="0"/>
              <a:t>Many, but not all, the acts prohibited by the CFAA (listed on the previous slide) include a private civil right of action in addition to the criminal penalties afforded under the statute. Which violations of the CFAA would you predict </a:t>
            </a:r>
            <a:r>
              <a:rPr lang="en-US" b="1" u="sng" dirty="0"/>
              <a:t>do not </a:t>
            </a:r>
            <a:r>
              <a:rPr lang="en-US" dirty="0"/>
              <a:t>include a civil cause of action? Why would those acts be unlikely to include a private civil action component?</a:t>
            </a:r>
          </a:p>
          <a:p>
            <a:endParaRPr lang="en-US" dirty="0"/>
          </a:p>
        </p:txBody>
      </p:sp>
    </p:spTree>
    <p:extLst>
      <p:ext uri="{BB962C8B-B14F-4D97-AF65-F5344CB8AC3E}">
        <p14:creationId xmlns:p14="http://schemas.microsoft.com/office/powerpoint/2010/main" val="20632811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320F43D-0E0E-48FD-9188-F9D19F75B509}"/>
              </a:ext>
            </a:extLst>
          </p:cNvPr>
          <p:cNvSpPr>
            <a:spLocks noGrp="1"/>
          </p:cNvSpPr>
          <p:nvPr>
            <p:ph type="title"/>
          </p:nvPr>
        </p:nvSpPr>
        <p:spPr/>
        <p:txBody>
          <a:bodyPr/>
          <a:lstStyle/>
          <a:p>
            <a:r>
              <a:rPr lang="en-US" dirty="0"/>
              <a:t>3. Case Study: Computer Fraud and Abuse Act (CFAA) 18 U.S.C. </a:t>
            </a:r>
            <a:r>
              <a:rPr lang="en-US" dirty="0">
                <a:cs typeface="Calibri" panose="020F0502020204030204" pitchFamily="34" charset="0"/>
              </a:rPr>
              <a:t>§ 1030</a:t>
            </a:r>
            <a:endParaRPr lang="en-US" dirty="0"/>
          </a:p>
        </p:txBody>
      </p:sp>
      <p:sp>
        <p:nvSpPr>
          <p:cNvPr id="3" name="Content Placeholder 2">
            <a:extLst>
              <a:ext uri="{FF2B5EF4-FFF2-40B4-BE49-F238E27FC236}">
                <a16:creationId xmlns:a16="http://schemas.microsoft.com/office/drawing/2014/main" xmlns="" id="{1BA12906-98E9-4C98-A045-FF3B141C7AF2}"/>
              </a:ext>
            </a:extLst>
          </p:cNvPr>
          <p:cNvSpPr>
            <a:spLocks noGrp="1"/>
          </p:cNvSpPr>
          <p:nvPr>
            <p:ph idx="1"/>
          </p:nvPr>
        </p:nvSpPr>
        <p:spPr>
          <a:xfrm>
            <a:off x="628650" y="1546655"/>
            <a:ext cx="7886700" cy="4351338"/>
          </a:xfrm>
        </p:spPr>
        <p:txBody>
          <a:bodyPr/>
          <a:lstStyle/>
          <a:p>
            <a:pPr marL="0" indent="0" algn="ctr">
              <a:buNone/>
            </a:pPr>
            <a:r>
              <a:rPr lang="en-US" dirty="0"/>
              <a:t>b. </a:t>
            </a:r>
            <a:r>
              <a:rPr lang="en-US" i="1" dirty="0"/>
              <a:t>United States v. </a:t>
            </a:r>
            <a:r>
              <a:rPr lang="en-US" i="1" dirty="0" err="1"/>
              <a:t>Nosal</a:t>
            </a:r>
            <a:r>
              <a:rPr lang="en-US" i="1" dirty="0"/>
              <a:t> </a:t>
            </a:r>
            <a:r>
              <a:rPr lang="en-US" dirty="0"/>
              <a:t>(</a:t>
            </a:r>
            <a:r>
              <a:rPr lang="en-US" i="1" dirty="0" err="1"/>
              <a:t>Nosal</a:t>
            </a:r>
            <a:r>
              <a:rPr lang="en-US" i="1" dirty="0"/>
              <a:t> I</a:t>
            </a:r>
            <a:r>
              <a:rPr lang="en-US" dirty="0"/>
              <a:t>)</a:t>
            </a:r>
          </a:p>
          <a:p>
            <a:r>
              <a:rPr lang="en-US" sz="2400" dirty="0"/>
              <a:t>David </a:t>
            </a:r>
            <a:r>
              <a:rPr lang="en-US" sz="2400" dirty="0" err="1"/>
              <a:t>Nosal</a:t>
            </a:r>
            <a:r>
              <a:rPr lang="en-US" sz="2400" dirty="0"/>
              <a:t> was an employee of an executive search firm, Korn/Ferry International (KFI). In 2004, he left the company but continued working as a contractor under a noncompete agreement.</a:t>
            </a:r>
          </a:p>
          <a:p>
            <a:r>
              <a:rPr lang="en-US" sz="2400" dirty="0"/>
              <a:t>During this time, </a:t>
            </a:r>
            <a:r>
              <a:rPr lang="en-US" sz="2400" dirty="0" err="1"/>
              <a:t>Nosal</a:t>
            </a:r>
            <a:r>
              <a:rPr lang="en-US" sz="2400" dirty="0"/>
              <a:t> and other KFI employees covertly started a competing business. </a:t>
            </a:r>
            <a:r>
              <a:rPr lang="en-US" sz="2400" dirty="0" err="1"/>
              <a:t>Nosal</a:t>
            </a:r>
            <a:r>
              <a:rPr lang="en-US" sz="2400" dirty="0"/>
              <a:t> and his partners had downloaded confidential client lists from a secure database while they were employees at KFI, using their own credentials for use in their competing business. </a:t>
            </a:r>
          </a:p>
          <a:p>
            <a:r>
              <a:rPr lang="en-US" sz="2400" dirty="0"/>
              <a:t>Korn/Ferry became aware of the activity and </a:t>
            </a:r>
            <a:r>
              <a:rPr lang="en-US" sz="2400" dirty="0" err="1"/>
              <a:t>Nosal</a:t>
            </a:r>
            <a:r>
              <a:rPr lang="en-US" sz="2400" dirty="0"/>
              <a:t> was charged with multiple counts, including some violations of the CFAA.</a:t>
            </a:r>
          </a:p>
          <a:p>
            <a:endParaRPr lang="en-US" dirty="0"/>
          </a:p>
        </p:txBody>
      </p:sp>
    </p:spTree>
    <p:extLst>
      <p:ext uri="{BB962C8B-B14F-4D97-AF65-F5344CB8AC3E}">
        <p14:creationId xmlns:p14="http://schemas.microsoft.com/office/powerpoint/2010/main" val="18975274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5CA740F-0FDA-498B-A98B-517A331A78A8}"/>
              </a:ext>
            </a:extLst>
          </p:cNvPr>
          <p:cNvSpPr>
            <a:spLocks noGrp="1"/>
          </p:cNvSpPr>
          <p:nvPr>
            <p:ph type="title"/>
          </p:nvPr>
        </p:nvSpPr>
        <p:spPr/>
        <p:txBody>
          <a:bodyPr/>
          <a:lstStyle/>
          <a:p>
            <a:r>
              <a:rPr lang="en-US" dirty="0"/>
              <a:t>3. Case Study: Computer Fraud and Abuse Act (CFAA) 18 U.S.C. </a:t>
            </a:r>
            <a:r>
              <a:rPr lang="en-US" dirty="0">
                <a:cs typeface="Calibri" panose="020F0502020204030204" pitchFamily="34" charset="0"/>
              </a:rPr>
              <a:t>§ 1030</a:t>
            </a:r>
            <a:endParaRPr lang="en-US" dirty="0"/>
          </a:p>
        </p:txBody>
      </p:sp>
      <p:sp>
        <p:nvSpPr>
          <p:cNvPr id="3" name="Content Placeholder 2">
            <a:extLst>
              <a:ext uri="{FF2B5EF4-FFF2-40B4-BE49-F238E27FC236}">
                <a16:creationId xmlns:a16="http://schemas.microsoft.com/office/drawing/2014/main" xmlns="" id="{32DFA65A-61B6-4F3F-89AE-6419B81EDB14}"/>
              </a:ext>
            </a:extLst>
          </p:cNvPr>
          <p:cNvSpPr>
            <a:spLocks noGrp="1"/>
          </p:cNvSpPr>
          <p:nvPr>
            <p:ph idx="1"/>
          </p:nvPr>
        </p:nvSpPr>
        <p:spPr/>
        <p:txBody>
          <a:bodyPr/>
          <a:lstStyle/>
          <a:p>
            <a:pPr marL="0" indent="0" algn="ctr">
              <a:buNone/>
            </a:pPr>
            <a:r>
              <a:rPr lang="en-US" dirty="0"/>
              <a:t>b. </a:t>
            </a:r>
            <a:r>
              <a:rPr lang="en-US" i="1" dirty="0"/>
              <a:t>United States v. </a:t>
            </a:r>
            <a:r>
              <a:rPr lang="en-US" i="1" dirty="0" err="1"/>
              <a:t>Nosal</a:t>
            </a:r>
            <a:r>
              <a:rPr lang="en-US" i="1" dirty="0"/>
              <a:t> (</a:t>
            </a:r>
            <a:r>
              <a:rPr lang="en-US" i="1" dirty="0" err="1"/>
              <a:t>Nosal</a:t>
            </a:r>
            <a:r>
              <a:rPr lang="en-US" i="1" dirty="0"/>
              <a:t> I)</a:t>
            </a:r>
            <a:endParaRPr lang="en-US" dirty="0"/>
          </a:p>
          <a:p>
            <a:pPr marL="0" indent="0">
              <a:buNone/>
            </a:pPr>
            <a:r>
              <a:rPr lang="en-US" dirty="0"/>
              <a:t>Actors in the case:</a:t>
            </a:r>
          </a:p>
          <a:p>
            <a:r>
              <a:rPr lang="en-US" dirty="0"/>
              <a:t>David </a:t>
            </a:r>
            <a:r>
              <a:rPr lang="en-US" dirty="0" err="1"/>
              <a:t>Nosal</a:t>
            </a:r>
            <a:r>
              <a:rPr lang="en-US" dirty="0"/>
              <a:t> and co-conspirators (private actors charged with cyber crimes)</a:t>
            </a:r>
          </a:p>
          <a:p>
            <a:r>
              <a:rPr lang="en-US" dirty="0"/>
              <a:t>Korn/Ferry (Private entity wronged by </a:t>
            </a:r>
            <a:r>
              <a:rPr lang="en-US" dirty="0" err="1"/>
              <a:t>Nosal</a:t>
            </a:r>
            <a:r>
              <a:rPr lang="en-US" dirty="0"/>
              <a:t> (Potentially entitled to bring civil suit for money damages)</a:t>
            </a:r>
          </a:p>
          <a:p>
            <a:r>
              <a:rPr lang="en-US" dirty="0"/>
              <a:t>Federal Prosecutors in the Department of Justice (government actors prosecuting the criminal side of the case)</a:t>
            </a:r>
          </a:p>
          <a:p>
            <a:pPr marL="0" indent="0">
              <a:buNone/>
            </a:pPr>
            <a:r>
              <a:rPr lang="en-US" dirty="0"/>
              <a:t>This mix of government and private sector, civil and criminal, forms the basis of many data theft cases. </a:t>
            </a:r>
          </a:p>
          <a:p>
            <a:pPr marL="0" indent="0">
              <a:buNone/>
            </a:pPr>
            <a:endParaRPr lang="en-US" dirty="0"/>
          </a:p>
        </p:txBody>
      </p:sp>
    </p:spTree>
    <p:extLst>
      <p:ext uri="{BB962C8B-B14F-4D97-AF65-F5344CB8AC3E}">
        <p14:creationId xmlns:p14="http://schemas.microsoft.com/office/powerpoint/2010/main" val="4585249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139B828-51D4-4A98-84A9-C628E84523E8}"/>
              </a:ext>
            </a:extLst>
          </p:cNvPr>
          <p:cNvSpPr>
            <a:spLocks noGrp="1"/>
          </p:cNvSpPr>
          <p:nvPr>
            <p:ph type="title"/>
          </p:nvPr>
        </p:nvSpPr>
        <p:spPr/>
        <p:txBody>
          <a:bodyPr/>
          <a:lstStyle/>
          <a:p>
            <a:r>
              <a:rPr lang="en-US" dirty="0"/>
              <a:t>3. Case Study: Computer Fraud and Abuse Act (CFAA) 18 U.S.C. </a:t>
            </a:r>
            <a:r>
              <a:rPr lang="en-US" dirty="0">
                <a:cs typeface="Calibri" panose="020F0502020204030204" pitchFamily="34" charset="0"/>
              </a:rPr>
              <a:t>§ 1030</a:t>
            </a:r>
            <a:endParaRPr lang="en-US" dirty="0"/>
          </a:p>
        </p:txBody>
      </p:sp>
      <p:sp>
        <p:nvSpPr>
          <p:cNvPr id="3" name="Content Placeholder 2">
            <a:extLst>
              <a:ext uri="{FF2B5EF4-FFF2-40B4-BE49-F238E27FC236}">
                <a16:creationId xmlns:a16="http://schemas.microsoft.com/office/drawing/2014/main" xmlns="" id="{0309826A-173F-47C6-B864-DDB4FEA40F85}"/>
              </a:ext>
            </a:extLst>
          </p:cNvPr>
          <p:cNvSpPr>
            <a:spLocks noGrp="1"/>
          </p:cNvSpPr>
          <p:nvPr>
            <p:ph idx="1"/>
          </p:nvPr>
        </p:nvSpPr>
        <p:spPr/>
        <p:txBody>
          <a:bodyPr/>
          <a:lstStyle/>
          <a:p>
            <a:pPr marL="0" indent="0" algn="ctr">
              <a:buNone/>
            </a:pPr>
            <a:r>
              <a:rPr lang="en-US" dirty="0"/>
              <a:t>b. </a:t>
            </a:r>
            <a:r>
              <a:rPr lang="en-US" i="1" dirty="0"/>
              <a:t>United States v. </a:t>
            </a:r>
            <a:r>
              <a:rPr lang="en-US" i="1" dirty="0" err="1"/>
              <a:t>Nosal</a:t>
            </a:r>
            <a:r>
              <a:rPr lang="en-US" i="1" dirty="0"/>
              <a:t> </a:t>
            </a:r>
            <a:r>
              <a:rPr lang="en-US" dirty="0"/>
              <a:t>(</a:t>
            </a:r>
            <a:r>
              <a:rPr lang="en-US" i="1" dirty="0" err="1"/>
              <a:t>Nosal</a:t>
            </a:r>
            <a:r>
              <a:rPr lang="en-US" i="1" dirty="0"/>
              <a:t> I</a:t>
            </a:r>
            <a:r>
              <a:rPr lang="en-US" dirty="0"/>
              <a:t>)</a:t>
            </a:r>
          </a:p>
          <a:p>
            <a:pPr marL="0" indent="0">
              <a:buNone/>
            </a:pPr>
            <a:r>
              <a:rPr lang="en-US" dirty="0"/>
              <a:t>The Importance of Employee Computer Use Manuals:</a:t>
            </a:r>
          </a:p>
          <a:p>
            <a:pPr lvl="1"/>
            <a:r>
              <a:rPr lang="en-US" dirty="0"/>
              <a:t>Much of the action in </a:t>
            </a:r>
            <a:r>
              <a:rPr lang="en-US" i="1" dirty="0" err="1"/>
              <a:t>Nosal</a:t>
            </a:r>
            <a:r>
              <a:rPr lang="en-US" i="1" dirty="0"/>
              <a:t> I </a:t>
            </a:r>
            <a:r>
              <a:rPr lang="en-US" dirty="0"/>
              <a:t>centered on whether </a:t>
            </a:r>
            <a:r>
              <a:rPr lang="en-US" dirty="0" err="1"/>
              <a:t>Nosal</a:t>
            </a:r>
            <a:r>
              <a:rPr lang="en-US" dirty="0"/>
              <a:t> and his compatriots </a:t>
            </a:r>
            <a:r>
              <a:rPr lang="en-US" b="1" i="1" dirty="0"/>
              <a:t>exceeded their authorized access.</a:t>
            </a:r>
          </a:p>
          <a:p>
            <a:pPr lvl="1"/>
            <a:r>
              <a:rPr lang="en-US" dirty="0"/>
              <a:t>One method of determining the scope of employee authorization is to look at the authorization afforded by employee use manuals and other similar workplace documents. </a:t>
            </a:r>
          </a:p>
          <a:p>
            <a:pPr lvl="1"/>
            <a:r>
              <a:rPr lang="en-US" dirty="0"/>
              <a:t>The </a:t>
            </a:r>
            <a:r>
              <a:rPr lang="en-US" i="1" dirty="0" err="1"/>
              <a:t>Nosal</a:t>
            </a:r>
            <a:r>
              <a:rPr lang="en-US" dirty="0"/>
              <a:t> court was uncomfortable basing criminal liability on private workplace policies that can be changed without warning and lack the precision of language found in statute. </a:t>
            </a:r>
          </a:p>
          <a:p>
            <a:pPr lvl="1"/>
            <a:r>
              <a:rPr lang="en-US" dirty="0"/>
              <a:t>Other courts have been more willing to accept workplace employee use manuals as evidence of scope of authorization. </a:t>
            </a:r>
          </a:p>
          <a:p>
            <a:pPr lvl="1"/>
            <a:r>
              <a:rPr lang="en-US" dirty="0"/>
              <a:t>Court opinion remains deeply divided on this issue</a:t>
            </a:r>
          </a:p>
          <a:p>
            <a:pPr lvl="1"/>
            <a:endParaRPr lang="en-US" b="1" i="1" dirty="0"/>
          </a:p>
          <a:p>
            <a:pPr marL="0" indent="0" algn="ctr">
              <a:buNone/>
            </a:pPr>
            <a:endParaRPr lang="en-US" dirty="0"/>
          </a:p>
          <a:p>
            <a:pPr marL="0" indent="0" algn="ctr">
              <a:buNone/>
            </a:pPr>
            <a:endParaRPr lang="en-US" dirty="0"/>
          </a:p>
        </p:txBody>
      </p:sp>
    </p:spTree>
    <p:extLst>
      <p:ext uri="{BB962C8B-B14F-4D97-AF65-F5344CB8AC3E}">
        <p14:creationId xmlns:p14="http://schemas.microsoft.com/office/powerpoint/2010/main" val="40472081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A83FEC-39C9-42DE-97EC-466689951C6A}"/>
              </a:ext>
            </a:extLst>
          </p:cNvPr>
          <p:cNvSpPr>
            <a:spLocks noGrp="1"/>
          </p:cNvSpPr>
          <p:nvPr>
            <p:ph type="title"/>
          </p:nvPr>
        </p:nvSpPr>
        <p:spPr/>
        <p:txBody>
          <a:bodyPr/>
          <a:lstStyle/>
          <a:p>
            <a:r>
              <a:rPr lang="en-US" dirty="0"/>
              <a:t>Hacking Back &amp; Legal Consequences: Computer Fraud and Abuse Act (CFAA)</a:t>
            </a:r>
          </a:p>
        </p:txBody>
      </p:sp>
      <p:sp>
        <p:nvSpPr>
          <p:cNvPr id="3" name="Content Placeholder 2">
            <a:extLst>
              <a:ext uri="{FF2B5EF4-FFF2-40B4-BE49-F238E27FC236}">
                <a16:creationId xmlns:a16="http://schemas.microsoft.com/office/drawing/2014/main" xmlns="" id="{861917B4-335B-4B5C-903B-7CC9579EC1EF}"/>
              </a:ext>
            </a:extLst>
          </p:cNvPr>
          <p:cNvSpPr>
            <a:spLocks noGrp="1"/>
          </p:cNvSpPr>
          <p:nvPr>
            <p:ph idx="1"/>
          </p:nvPr>
        </p:nvSpPr>
        <p:spPr/>
        <p:txBody>
          <a:bodyPr/>
          <a:lstStyle/>
          <a:p>
            <a:pPr marL="0" indent="0" algn="ctr">
              <a:lnSpc>
                <a:spcPct val="150000"/>
              </a:lnSpc>
              <a:buNone/>
            </a:pPr>
            <a:r>
              <a:rPr lang="en-US" dirty="0"/>
              <a:t>c. The Legal Consequences of “Hacking Back”</a:t>
            </a:r>
          </a:p>
          <a:p>
            <a:pPr lvl="1"/>
            <a:r>
              <a:rPr lang="en-US" dirty="0"/>
              <a:t>Scholars generally interpret the CFAA as allowing only internal defensive measures such as encryption and authentication systems.</a:t>
            </a:r>
          </a:p>
          <a:p>
            <a:pPr lvl="1"/>
            <a:endParaRPr lang="en-US" dirty="0"/>
          </a:p>
          <a:p>
            <a:pPr lvl="1"/>
            <a:r>
              <a:rPr lang="en-US" dirty="0"/>
              <a:t>“Active Defense” or “hacking back” is not protected under the CFAA and would likely constitute a separate offense under the CFAA. </a:t>
            </a:r>
          </a:p>
          <a:p>
            <a:pPr lvl="1"/>
            <a:endParaRPr lang="en-US" dirty="0"/>
          </a:p>
          <a:p>
            <a:pPr lvl="1"/>
            <a:r>
              <a:rPr lang="en-US" dirty="0"/>
              <a:t>Some efforts have been made in Congress to pass the Active Cyber Defense Certainty Act which would permit certain hacking back activities.  </a:t>
            </a:r>
          </a:p>
          <a:p>
            <a:pPr lvl="1"/>
            <a:endParaRPr lang="en-US" dirty="0"/>
          </a:p>
          <a:p>
            <a:pPr lvl="1"/>
            <a:r>
              <a:rPr lang="en-US" dirty="0"/>
              <a:t>This remains an extremely controversial idea with strong privacy and security arguments against it.  </a:t>
            </a:r>
          </a:p>
        </p:txBody>
      </p:sp>
    </p:spTree>
    <p:extLst>
      <p:ext uri="{BB962C8B-B14F-4D97-AF65-F5344CB8AC3E}">
        <p14:creationId xmlns:p14="http://schemas.microsoft.com/office/powerpoint/2010/main" val="16743520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4F8759A-E1DC-458F-8788-01468239A679}"/>
              </a:ext>
            </a:extLst>
          </p:cNvPr>
          <p:cNvSpPr>
            <a:spLocks noGrp="1"/>
          </p:cNvSpPr>
          <p:nvPr>
            <p:ph type="title"/>
          </p:nvPr>
        </p:nvSpPr>
        <p:spPr/>
        <p:txBody>
          <a:bodyPr/>
          <a:lstStyle/>
          <a:p>
            <a:r>
              <a:rPr lang="en-US" dirty="0"/>
              <a:t>Assessment: Computer Fraud and Abuse Act (CFAA) 18 U.S.C. </a:t>
            </a:r>
            <a:r>
              <a:rPr lang="en-US" dirty="0">
                <a:cs typeface="Calibri" panose="020F0502020204030204" pitchFamily="34" charset="0"/>
              </a:rPr>
              <a:t>§ 1030 - Question</a:t>
            </a:r>
            <a:endParaRPr lang="en-US" dirty="0"/>
          </a:p>
        </p:txBody>
      </p:sp>
      <p:sp>
        <p:nvSpPr>
          <p:cNvPr id="3" name="Content Placeholder 2">
            <a:extLst>
              <a:ext uri="{FF2B5EF4-FFF2-40B4-BE49-F238E27FC236}">
                <a16:creationId xmlns:a16="http://schemas.microsoft.com/office/drawing/2014/main" xmlns="" id="{17B5F690-7D2E-4045-B9D2-EAD9EDDFA7F4}"/>
              </a:ext>
            </a:extLst>
          </p:cNvPr>
          <p:cNvSpPr>
            <a:spLocks noGrp="1"/>
          </p:cNvSpPr>
          <p:nvPr>
            <p:ph idx="1"/>
          </p:nvPr>
        </p:nvSpPr>
        <p:spPr/>
        <p:txBody>
          <a:bodyPr/>
          <a:lstStyle/>
          <a:p>
            <a:pPr marL="0" indent="0">
              <a:buNone/>
            </a:pPr>
            <a:r>
              <a:rPr lang="en-US" dirty="0"/>
              <a:t>Which of the following statements about private actors in CFAA cases is false?</a:t>
            </a:r>
          </a:p>
          <a:p>
            <a:pPr marL="0" indent="0">
              <a:buNone/>
            </a:pPr>
            <a:endParaRPr lang="en-US" dirty="0"/>
          </a:p>
          <a:p>
            <a:pPr marL="457200" indent="-457200">
              <a:buAutoNum type="alphaUcPeriod"/>
            </a:pPr>
            <a:r>
              <a:rPr lang="en-US" dirty="0"/>
              <a:t>Private actors may face criminal sanctions for violations of the CFAA.</a:t>
            </a:r>
          </a:p>
          <a:p>
            <a:pPr marL="457200" indent="-457200">
              <a:buAutoNum type="alphaUcPeriod"/>
            </a:pPr>
            <a:r>
              <a:rPr lang="en-US" dirty="0"/>
              <a:t>Private actors may be subject to civil money damages for violations of the CFAA.</a:t>
            </a:r>
          </a:p>
          <a:p>
            <a:pPr marL="457200" indent="-457200">
              <a:buAutoNum type="alphaUcPeriod"/>
            </a:pPr>
            <a:r>
              <a:rPr lang="en-US" dirty="0"/>
              <a:t>Either a civil suit or a criminal case may be brought against a hacker under the CFAA, but not both.</a:t>
            </a:r>
          </a:p>
          <a:p>
            <a:pPr marL="457200" indent="-457200">
              <a:buAutoNum type="alphaUcPeriod"/>
            </a:pPr>
            <a:r>
              <a:rPr lang="en-US" dirty="0"/>
              <a:t>Employers may bring a suit under the CFAA when their former employees leave the company with proprietary data. </a:t>
            </a:r>
          </a:p>
        </p:txBody>
      </p:sp>
    </p:spTree>
    <p:extLst>
      <p:ext uri="{BB962C8B-B14F-4D97-AF65-F5344CB8AC3E}">
        <p14:creationId xmlns:p14="http://schemas.microsoft.com/office/powerpoint/2010/main" val="3140417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4F8759A-E1DC-458F-8788-01468239A679}"/>
              </a:ext>
            </a:extLst>
          </p:cNvPr>
          <p:cNvSpPr>
            <a:spLocks noGrp="1"/>
          </p:cNvSpPr>
          <p:nvPr>
            <p:ph type="title"/>
          </p:nvPr>
        </p:nvSpPr>
        <p:spPr/>
        <p:txBody>
          <a:bodyPr/>
          <a:lstStyle/>
          <a:p>
            <a:r>
              <a:rPr lang="en-US" dirty="0"/>
              <a:t>Assessment: Computer Fraud and Abuse Act (CFAA) 18 U.S.C. </a:t>
            </a:r>
            <a:r>
              <a:rPr lang="en-US" dirty="0">
                <a:cs typeface="Calibri" panose="020F0502020204030204" pitchFamily="34" charset="0"/>
              </a:rPr>
              <a:t>§ 1030 - Answer</a:t>
            </a:r>
            <a:endParaRPr lang="en-US" dirty="0"/>
          </a:p>
        </p:txBody>
      </p:sp>
      <p:sp>
        <p:nvSpPr>
          <p:cNvPr id="3" name="Content Placeholder 2">
            <a:extLst>
              <a:ext uri="{FF2B5EF4-FFF2-40B4-BE49-F238E27FC236}">
                <a16:creationId xmlns:a16="http://schemas.microsoft.com/office/drawing/2014/main" xmlns="" id="{17B5F690-7D2E-4045-B9D2-EAD9EDDFA7F4}"/>
              </a:ext>
            </a:extLst>
          </p:cNvPr>
          <p:cNvSpPr>
            <a:spLocks noGrp="1"/>
          </p:cNvSpPr>
          <p:nvPr>
            <p:ph idx="1"/>
          </p:nvPr>
        </p:nvSpPr>
        <p:spPr/>
        <p:txBody>
          <a:bodyPr/>
          <a:lstStyle/>
          <a:p>
            <a:pPr marL="0" indent="0">
              <a:buNone/>
            </a:pPr>
            <a:r>
              <a:rPr lang="en-US" dirty="0"/>
              <a:t>Which of the following statements about private actors in CFAA cases is false?</a:t>
            </a:r>
          </a:p>
          <a:p>
            <a:pPr marL="0" indent="0">
              <a:buNone/>
            </a:pPr>
            <a:endParaRPr lang="en-US" dirty="0"/>
          </a:p>
          <a:p>
            <a:pPr marL="457200" indent="-457200">
              <a:buAutoNum type="alphaUcPeriod"/>
            </a:pPr>
            <a:r>
              <a:rPr lang="en-US" dirty="0"/>
              <a:t>Private actors may face criminal sanctions for violations of the CFAA.</a:t>
            </a:r>
          </a:p>
          <a:p>
            <a:pPr marL="457200" indent="-457200">
              <a:buAutoNum type="alphaUcPeriod"/>
            </a:pPr>
            <a:r>
              <a:rPr lang="en-US" dirty="0"/>
              <a:t>Private actors may be subject to civil money damages for violations of the CFAA.</a:t>
            </a:r>
          </a:p>
          <a:p>
            <a:pPr marL="457200" indent="-457200">
              <a:buAutoNum type="alphaUcPeriod"/>
            </a:pPr>
            <a:r>
              <a:rPr lang="en-US" b="1" dirty="0"/>
              <a:t>Either a civil suit or a criminal case may be brought against a hacker under the CFAA, but not both.</a:t>
            </a:r>
          </a:p>
          <a:p>
            <a:pPr marL="457200" indent="-457200">
              <a:buAutoNum type="alphaUcPeriod"/>
            </a:pPr>
            <a:r>
              <a:rPr lang="en-US" dirty="0"/>
              <a:t>Employers may bring a suit under the CFAA when their former employees leave the company with proprietary data. </a:t>
            </a:r>
          </a:p>
        </p:txBody>
      </p:sp>
    </p:spTree>
    <p:extLst>
      <p:ext uri="{BB962C8B-B14F-4D97-AF65-F5344CB8AC3E}">
        <p14:creationId xmlns:p14="http://schemas.microsoft.com/office/powerpoint/2010/main" val="433245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168812" y="180695"/>
            <a:ext cx="7886700" cy="1325563"/>
          </a:xfrm>
        </p:spPr>
        <p:txBody>
          <a:bodyPr/>
          <a:lstStyle/>
          <a:p>
            <a:pPr eaLnBrk="1" hangingPunct="1"/>
            <a:r>
              <a:rPr lang="en-US" dirty="0"/>
              <a:t>Lesson Outline: Cyber Operations By and Against Private Actors</a:t>
            </a:r>
          </a:p>
        </p:txBody>
      </p:sp>
      <p:sp>
        <p:nvSpPr>
          <p:cNvPr id="14338" name="Content Placeholder 2"/>
          <p:cNvSpPr>
            <a:spLocks noGrp="1"/>
          </p:cNvSpPr>
          <p:nvPr>
            <p:ph idx="1"/>
          </p:nvPr>
        </p:nvSpPr>
        <p:spPr>
          <a:xfrm>
            <a:off x="168812" y="1397833"/>
            <a:ext cx="8862646" cy="4492015"/>
          </a:xfrm>
        </p:spPr>
        <p:txBody>
          <a:bodyPr/>
          <a:lstStyle/>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r>
              <a:rPr lang="en-US" dirty="0"/>
              <a:t>Private Rights of Action under Federal Data Protection Law</a:t>
            </a:r>
          </a:p>
          <a:p>
            <a:pPr marL="457200" indent="-457200">
              <a:buFont typeface="+mj-lt"/>
              <a:buAutoNum type="arabicPeriod"/>
            </a:pPr>
            <a:r>
              <a:rPr lang="en-US" dirty="0"/>
              <a:t>Criminal Penalties under Federal Data Protection Law </a:t>
            </a:r>
          </a:p>
          <a:p>
            <a:pPr marL="457200" indent="-457200">
              <a:buFont typeface="+mj-lt"/>
              <a:buAutoNum type="arabicPeriod"/>
            </a:pPr>
            <a:r>
              <a:rPr lang="en-US" dirty="0">
                <a:latin typeface="Calibri" panose="020F0502020204030204" pitchFamily="34" charset="0"/>
                <a:cs typeface="Calibri" panose="020F0502020204030204" pitchFamily="34" charset="0"/>
              </a:rPr>
              <a:t>Case Study: T</a:t>
            </a:r>
            <a:r>
              <a:rPr lang="en-US" dirty="0"/>
              <a:t>he Computer Fraud and Abuse Act (CFAA) 18 U.S.C. </a:t>
            </a:r>
            <a:r>
              <a:rPr lang="en-US" dirty="0">
                <a:latin typeface="Calibri" panose="020F0502020204030204" pitchFamily="34" charset="0"/>
                <a:cs typeface="Calibri" panose="020F0502020204030204" pitchFamily="34" charset="0"/>
              </a:rPr>
              <a:t>§ 1030</a:t>
            </a:r>
            <a:endParaRPr lang="en-US" dirty="0"/>
          </a:p>
          <a:p>
            <a:pPr marL="800100" lvl="1" indent="-457200">
              <a:buFont typeface="+mj-lt"/>
              <a:buAutoNum type="alphaLcPeriod"/>
            </a:pPr>
            <a:r>
              <a:rPr lang="en-US" dirty="0"/>
              <a:t>Recap of the CFAA 18 U.S.C. </a:t>
            </a:r>
            <a:r>
              <a:rPr lang="en-US" dirty="0">
                <a:latin typeface="Calibri" panose="020F0502020204030204" pitchFamily="34" charset="0"/>
                <a:cs typeface="Calibri" panose="020F0502020204030204" pitchFamily="34" charset="0"/>
              </a:rPr>
              <a:t>§ 1030</a:t>
            </a:r>
            <a:endParaRPr lang="en-US" dirty="0"/>
          </a:p>
          <a:p>
            <a:pPr marL="800100" lvl="1" indent="-457200">
              <a:buFont typeface="+mj-lt"/>
              <a:buAutoNum type="alphaLcPeriod"/>
            </a:pPr>
            <a:r>
              <a:rPr lang="en-US" i="1" dirty="0"/>
              <a:t>US v. </a:t>
            </a:r>
            <a:r>
              <a:rPr lang="en-US" i="1" dirty="0" err="1"/>
              <a:t>Nosal</a:t>
            </a:r>
            <a:r>
              <a:rPr lang="en-US" i="1" dirty="0"/>
              <a:t> </a:t>
            </a:r>
            <a:endParaRPr lang="en-US" dirty="0"/>
          </a:p>
          <a:p>
            <a:pPr marL="800100" lvl="1" indent="-457200">
              <a:buFont typeface="+mj-lt"/>
              <a:buAutoNum type="alphaLcPeriod"/>
            </a:pPr>
            <a:r>
              <a:rPr lang="en-US" dirty="0"/>
              <a:t>The Legal Consequences of “Hacking Back” </a:t>
            </a:r>
            <a:endParaRPr lang="en-US" i="1" dirty="0"/>
          </a:p>
          <a:p>
            <a:pPr marL="457200" indent="-457200">
              <a:buFont typeface="+mj-lt"/>
              <a:buAutoNum type="arabicPeriod"/>
            </a:pPr>
            <a:r>
              <a:rPr lang="en-US" dirty="0"/>
              <a:t>Cybersecurity Information Sharing Act of 2015 (CISA)</a:t>
            </a:r>
          </a:p>
          <a:p>
            <a:pPr marL="800100" lvl="1" indent="-457200">
              <a:buFont typeface="+mj-lt"/>
              <a:buAutoNum type="alphaLcPeriod"/>
            </a:pPr>
            <a:r>
              <a:rPr lang="en-US" dirty="0"/>
              <a:t>Recap of CISA</a:t>
            </a:r>
          </a:p>
          <a:p>
            <a:pPr marL="800100" lvl="1" indent="-457200">
              <a:buFont typeface="+mj-lt"/>
              <a:buAutoNum type="alphaLcPeriod"/>
            </a:pPr>
            <a:r>
              <a:rPr lang="en-US" dirty="0"/>
              <a:t>The Role of the Private Sector</a:t>
            </a:r>
          </a:p>
          <a:p>
            <a:pPr marL="457200" indent="-457200">
              <a:buFont typeface="+mj-lt"/>
              <a:buAutoNum type="arabicPeriod"/>
            </a:pPr>
            <a:endParaRPr lang="en-US" sz="1500" dirty="0"/>
          </a:p>
          <a:p>
            <a:pPr marL="457200" indent="-457200">
              <a:buFont typeface="+mj-lt"/>
              <a:buAutoNum type="arabicPeriod"/>
            </a:pPr>
            <a:endParaRPr lang="en-US" sz="2100" dirty="0"/>
          </a:p>
          <a:p>
            <a:pPr marL="800100" lvl="1" indent="-457200">
              <a:buFont typeface="+mj-lt"/>
              <a:buAutoNum type="alphaLcPeriod"/>
            </a:pPr>
            <a:endParaRPr lang="en-US" sz="2000" dirty="0"/>
          </a:p>
        </p:txBody>
      </p:sp>
      <p:pic>
        <p:nvPicPr>
          <p:cNvPr id="3" name="Picture 2" descr="Clipart of the scales of justice">
            <a:extLst>
              <a:ext uri="{FF2B5EF4-FFF2-40B4-BE49-F238E27FC236}">
                <a16:creationId xmlns:a16="http://schemas.microsoft.com/office/drawing/2014/main" xmlns="" id="{4504282E-684E-441E-AB5D-3A8C08B55DAE}"/>
              </a:ext>
            </a:extLst>
          </p:cNvPr>
          <p:cNvPicPr>
            <a:picLocks noChangeAspect="1"/>
          </p:cNvPicPr>
          <p:nvPr/>
        </p:nvPicPr>
        <p:blipFill>
          <a:blip r:embed="rId3"/>
          <a:stretch>
            <a:fillRect/>
          </a:stretch>
        </p:blipFill>
        <p:spPr>
          <a:xfrm>
            <a:off x="7541634" y="825068"/>
            <a:ext cx="1206174" cy="1145529"/>
          </a:xfrm>
          <a:prstGeom prst="rect">
            <a:avLst/>
          </a:prstGeom>
        </p:spPr>
      </p:pic>
    </p:spTree>
    <p:extLst>
      <p:ext uri="{BB962C8B-B14F-4D97-AF65-F5344CB8AC3E}">
        <p14:creationId xmlns:p14="http://schemas.microsoft.com/office/powerpoint/2010/main" val="16371051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6BA5EC9-9396-4527-A107-7C67E625B622}"/>
              </a:ext>
            </a:extLst>
          </p:cNvPr>
          <p:cNvSpPr>
            <a:spLocks noGrp="1"/>
          </p:cNvSpPr>
          <p:nvPr>
            <p:ph type="title"/>
          </p:nvPr>
        </p:nvSpPr>
        <p:spPr/>
        <p:txBody>
          <a:bodyPr/>
          <a:lstStyle/>
          <a:p>
            <a:r>
              <a:rPr lang="en-US" dirty="0"/>
              <a:t>4. Cybersecurity Information Sharing Act of 2015 (CISA)</a:t>
            </a:r>
          </a:p>
        </p:txBody>
      </p:sp>
      <p:sp>
        <p:nvSpPr>
          <p:cNvPr id="3" name="Content Placeholder 2">
            <a:extLst>
              <a:ext uri="{FF2B5EF4-FFF2-40B4-BE49-F238E27FC236}">
                <a16:creationId xmlns:a16="http://schemas.microsoft.com/office/drawing/2014/main" xmlns="" id="{19CB195A-6F24-4231-9ED3-304428448B45}"/>
              </a:ext>
            </a:extLst>
          </p:cNvPr>
          <p:cNvSpPr>
            <a:spLocks noGrp="1"/>
          </p:cNvSpPr>
          <p:nvPr>
            <p:ph idx="1"/>
          </p:nvPr>
        </p:nvSpPr>
        <p:spPr>
          <a:xfrm>
            <a:off x="628650" y="1825625"/>
            <a:ext cx="7886700" cy="4351338"/>
          </a:xfrm>
        </p:spPr>
        <p:txBody>
          <a:bodyPr/>
          <a:lstStyle/>
          <a:p>
            <a:pPr marL="0" indent="0" algn="ctr">
              <a:buNone/>
            </a:pPr>
            <a:r>
              <a:rPr lang="en-US" sz="2200" dirty="0"/>
              <a:t>a. Recap of CISA</a:t>
            </a:r>
          </a:p>
          <a:p>
            <a:pPr>
              <a:lnSpc>
                <a:spcPct val="100000"/>
              </a:lnSpc>
            </a:pPr>
            <a:r>
              <a:rPr lang="en-US" sz="2200" dirty="0"/>
              <a:t>The purpose is to facilitate voluntary cybersecurity information sharing in order to prevent, among other things, data breaches while removing fear of liability for private and public enterprises.</a:t>
            </a:r>
          </a:p>
          <a:p>
            <a:pPr>
              <a:lnSpc>
                <a:spcPct val="100000"/>
              </a:lnSpc>
            </a:pPr>
            <a:r>
              <a:rPr lang="en-US" sz="2200" dirty="0"/>
              <a:t>CISA authorizes conduct, but does not necessarily prohibit conduct other than through definitions. The central pillars are “voluntary sharing” and “liability protection.”</a:t>
            </a:r>
            <a:endParaRPr lang="en-US" sz="2200" baseline="30000" dirty="0"/>
          </a:p>
          <a:p>
            <a:pPr>
              <a:lnSpc>
                <a:spcPct val="100000"/>
              </a:lnSpc>
            </a:pPr>
            <a:r>
              <a:rPr lang="en-US" sz="2200" dirty="0"/>
              <a:t>In exchange for cooperating and sharing information about cyber attacks with the government, private enterprise is shielded from much liability related to cyber attacks. </a:t>
            </a:r>
          </a:p>
          <a:p>
            <a:pPr marL="0" indent="0">
              <a:buNone/>
            </a:pPr>
            <a:endParaRPr lang="en-US" sz="2200" dirty="0"/>
          </a:p>
        </p:txBody>
      </p:sp>
    </p:spTree>
    <p:extLst>
      <p:ext uri="{BB962C8B-B14F-4D97-AF65-F5344CB8AC3E}">
        <p14:creationId xmlns:p14="http://schemas.microsoft.com/office/powerpoint/2010/main" val="6769618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2AEB249-D210-4DF0-8197-70C6A5B913B6}"/>
              </a:ext>
            </a:extLst>
          </p:cNvPr>
          <p:cNvSpPr>
            <a:spLocks noGrp="1"/>
          </p:cNvSpPr>
          <p:nvPr>
            <p:ph type="title"/>
          </p:nvPr>
        </p:nvSpPr>
        <p:spPr/>
        <p:txBody>
          <a:bodyPr/>
          <a:lstStyle/>
          <a:p>
            <a:r>
              <a:rPr lang="en-US" dirty="0"/>
              <a:t>4. Cybersecurity Information Sharing Act of 2015 (CISA)</a:t>
            </a:r>
          </a:p>
        </p:txBody>
      </p:sp>
      <p:sp>
        <p:nvSpPr>
          <p:cNvPr id="3" name="Content Placeholder 2">
            <a:extLst>
              <a:ext uri="{FF2B5EF4-FFF2-40B4-BE49-F238E27FC236}">
                <a16:creationId xmlns:a16="http://schemas.microsoft.com/office/drawing/2014/main" xmlns="" id="{EF2F8C7F-C2B6-4742-8536-2368DE6DBAB7}"/>
              </a:ext>
            </a:extLst>
          </p:cNvPr>
          <p:cNvSpPr>
            <a:spLocks noGrp="1"/>
          </p:cNvSpPr>
          <p:nvPr>
            <p:ph idx="1"/>
          </p:nvPr>
        </p:nvSpPr>
        <p:spPr/>
        <p:txBody>
          <a:bodyPr/>
          <a:lstStyle/>
          <a:p>
            <a:pPr marL="457200" indent="-457200" algn="ctr">
              <a:buAutoNum type="alphaLcPeriod"/>
            </a:pPr>
            <a:r>
              <a:rPr lang="en-US" dirty="0"/>
              <a:t>Recap of CISA (cont.)</a:t>
            </a:r>
          </a:p>
          <a:p>
            <a:r>
              <a:rPr lang="en-US" dirty="0"/>
              <a:t>Automated Indicator Sharing (AIS) facilitates communication of cyber threats between the federal government and the private sector.</a:t>
            </a:r>
          </a:p>
          <a:p>
            <a:r>
              <a:rPr lang="en-US" dirty="0"/>
              <a:t>Entities who participate include:</a:t>
            </a:r>
            <a:endParaRPr lang="sv-SE" dirty="0"/>
          </a:p>
          <a:p>
            <a:pPr marL="685800" lvl="2" indent="0">
              <a:buNone/>
            </a:pPr>
            <a:r>
              <a:rPr lang="en-US" sz="1800" dirty="0"/>
              <a:t>Private sector entities</a:t>
            </a:r>
            <a:endParaRPr lang="sv-SE" sz="1800" dirty="0"/>
          </a:p>
          <a:p>
            <a:pPr marL="685800" lvl="2" indent="0">
              <a:buNone/>
            </a:pPr>
            <a:r>
              <a:rPr lang="en-US" sz="1800" dirty="0"/>
              <a:t>Federal departments and agencies</a:t>
            </a:r>
            <a:endParaRPr lang="sv-SE" sz="1800" dirty="0"/>
          </a:p>
          <a:p>
            <a:pPr marL="685800" lvl="2" indent="0">
              <a:buNone/>
            </a:pPr>
            <a:r>
              <a:rPr lang="en-US" sz="1800" dirty="0"/>
              <a:t>State, local, tribal, and territorial governments</a:t>
            </a:r>
            <a:endParaRPr lang="sv-SE" sz="1800" dirty="0"/>
          </a:p>
          <a:p>
            <a:pPr marL="685800" lvl="2" indent="0">
              <a:buNone/>
            </a:pPr>
            <a:r>
              <a:rPr lang="en-US" sz="1800" dirty="0"/>
              <a:t>Information Sharing and Analysis Centers (ISACs)</a:t>
            </a:r>
          </a:p>
          <a:p>
            <a:pPr marL="685800" lvl="2" indent="0">
              <a:buNone/>
            </a:pPr>
            <a:r>
              <a:rPr lang="en-US" sz="1800" dirty="0"/>
              <a:t>Information Sharing and Analysis Organizations (ISAOs)</a:t>
            </a:r>
          </a:p>
          <a:p>
            <a:r>
              <a:rPr lang="en-US" dirty="0"/>
              <a:t>When sharing CTIs and DMs with the federal government, the information must be shared in accordance with Section 105(c) (DHS procedure) for the private entity to receive liability protection. </a:t>
            </a:r>
          </a:p>
          <a:p>
            <a:r>
              <a:rPr lang="en-US" sz="2000" dirty="0"/>
              <a:t>CISA overrides federal and state laws that prohibits – or restricts – voluntary disclosure.</a:t>
            </a:r>
          </a:p>
          <a:p>
            <a:endParaRPr lang="en-US" dirty="0"/>
          </a:p>
          <a:p>
            <a:endParaRPr lang="sv-SE" sz="2400" dirty="0"/>
          </a:p>
          <a:p>
            <a:endParaRPr lang="en-US" dirty="0"/>
          </a:p>
          <a:p>
            <a:pPr marL="2743200" lvl="8" indent="0">
              <a:buNone/>
            </a:pPr>
            <a:r>
              <a:rPr lang="en-US" dirty="0"/>
              <a:t>																				</a:t>
            </a:r>
          </a:p>
        </p:txBody>
      </p:sp>
    </p:spTree>
    <p:extLst>
      <p:ext uri="{BB962C8B-B14F-4D97-AF65-F5344CB8AC3E}">
        <p14:creationId xmlns:p14="http://schemas.microsoft.com/office/powerpoint/2010/main" val="2749915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1E12077-6BD9-4C5B-968B-65B83A331DFC}"/>
              </a:ext>
            </a:extLst>
          </p:cNvPr>
          <p:cNvSpPr>
            <a:spLocks noGrp="1"/>
          </p:cNvSpPr>
          <p:nvPr>
            <p:ph type="title"/>
          </p:nvPr>
        </p:nvSpPr>
        <p:spPr/>
        <p:txBody>
          <a:bodyPr/>
          <a:lstStyle/>
          <a:p>
            <a:r>
              <a:rPr lang="en-US" dirty="0"/>
              <a:t>4. Cybersecurity Information Sharing Act of 2015 (CISA)</a:t>
            </a:r>
          </a:p>
        </p:txBody>
      </p:sp>
      <p:sp>
        <p:nvSpPr>
          <p:cNvPr id="3" name="Content Placeholder 2">
            <a:extLst>
              <a:ext uri="{FF2B5EF4-FFF2-40B4-BE49-F238E27FC236}">
                <a16:creationId xmlns:a16="http://schemas.microsoft.com/office/drawing/2014/main" xmlns="" id="{F656EE5E-D855-455D-AF48-296DEC6BC294}"/>
              </a:ext>
            </a:extLst>
          </p:cNvPr>
          <p:cNvSpPr>
            <a:spLocks noGrp="1"/>
          </p:cNvSpPr>
          <p:nvPr>
            <p:ph idx="1"/>
          </p:nvPr>
        </p:nvSpPr>
        <p:spPr/>
        <p:txBody>
          <a:bodyPr/>
          <a:lstStyle/>
          <a:p>
            <a:pPr marL="0" indent="0" algn="ctr">
              <a:buNone/>
            </a:pPr>
            <a:r>
              <a:rPr lang="en-US" dirty="0"/>
              <a:t>b. The Role of the Private Sector under CISA</a:t>
            </a:r>
          </a:p>
          <a:p>
            <a:r>
              <a:rPr lang="en-US" dirty="0"/>
              <a:t>CISA was designed to facilitate information sharing and coordinated defense between private industry and the federal government. </a:t>
            </a:r>
          </a:p>
          <a:p>
            <a:pPr marL="0" indent="0">
              <a:buNone/>
            </a:pPr>
            <a:endParaRPr lang="en-US" dirty="0"/>
          </a:p>
          <a:p>
            <a:r>
              <a:rPr lang="en-US" dirty="0"/>
              <a:t>The government provides incentives for industry to disclose cyber threat indicators.</a:t>
            </a:r>
          </a:p>
          <a:p>
            <a:pPr marL="0" indent="0">
              <a:buNone/>
            </a:pPr>
            <a:endParaRPr lang="en-US" dirty="0"/>
          </a:p>
          <a:p>
            <a:r>
              <a:rPr lang="en-US" dirty="0"/>
              <a:t>These incentives take the form of protection from liability for private sector actors that share information about cyber threats. </a:t>
            </a:r>
          </a:p>
          <a:p>
            <a:endParaRPr lang="en-US" dirty="0"/>
          </a:p>
        </p:txBody>
      </p:sp>
    </p:spTree>
    <p:extLst>
      <p:ext uri="{BB962C8B-B14F-4D97-AF65-F5344CB8AC3E}">
        <p14:creationId xmlns:p14="http://schemas.microsoft.com/office/powerpoint/2010/main" val="11696374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440AF6B-6BC0-4050-8D85-C750C204B666}"/>
              </a:ext>
            </a:extLst>
          </p:cNvPr>
          <p:cNvSpPr>
            <a:spLocks noGrp="1"/>
          </p:cNvSpPr>
          <p:nvPr>
            <p:ph type="title"/>
          </p:nvPr>
        </p:nvSpPr>
        <p:spPr/>
        <p:txBody>
          <a:bodyPr/>
          <a:lstStyle/>
          <a:p>
            <a:r>
              <a:rPr lang="en-US" dirty="0"/>
              <a:t>Assessment: Cybersecurity Information Sharing Act of 2015 (CISA) - Question</a:t>
            </a:r>
          </a:p>
        </p:txBody>
      </p:sp>
      <p:sp>
        <p:nvSpPr>
          <p:cNvPr id="3" name="Content Placeholder 2">
            <a:extLst>
              <a:ext uri="{FF2B5EF4-FFF2-40B4-BE49-F238E27FC236}">
                <a16:creationId xmlns:a16="http://schemas.microsoft.com/office/drawing/2014/main" xmlns="" id="{4903367B-CE93-4074-BB40-EE4A4E23115A}"/>
              </a:ext>
            </a:extLst>
          </p:cNvPr>
          <p:cNvSpPr>
            <a:spLocks noGrp="1"/>
          </p:cNvSpPr>
          <p:nvPr>
            <p:ph idx="1"/>
          </p:nvPr>
        </p:nvSpPr>
        <p:spPr/>
        <p:txBody>
          <a:bodyPr/>
          <a:lstStyle/>
          <a:p>
            <a:pPr marL="0" indent="0">
              <a:buNone/>
            </a:pPr>
            <a:r>
              <a:rPr lang="en-US" dirty="0"/>
              <a:t>True or False:</a:t>
            </a:r>
          </a:p>
          <a:p>
            <a:pPr marL="0" indent="0">
              <a:buNone/>
            </a:pPr>
            <a:endParaRPr lang="en-US" dirty="0"/>
          </a:p>
          <a:p>
            <a:pPr marL="0" indent="0">
              <a:buNone/>
            </a:pPr>
            <a:r>
              <a:rPr lang="en-US" dirty="0"/>
              <a:t>CISA provides incentives and mechanisms for private sector actors to report information about cyber threats to one another.  </a:t>
            </a:r>
          </a:p>
        </p:txBody>
      </p:sp>
    </p:spTree>
    <p:extLst>
      <p:ext uri="{BB962C8B-B14F-4D97-AF65-F5344CB8AC3E}">
        <p14:creationId xmlns:p14="http://schemas.microsoft.com/office/powerpoint/2010/main" val="5638410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440AF6B-6BC0-4050-8D85-C750C204B666}"/>
              </a:ext>
            </a:extLst>
          </p:cNvPr>
          <p:cNvSpPr>
            <a:spLocks noGrp="1"/>
          </p:cNvSpPr>
          <p:nvPr>
            <p:ph type="title"/>
          </p:nvPr>
        </p:nvSpPr>
        <p:spPr/>
        <p:txBody>
          <a:bodyPr/>
          <a:lstStyle/>
          <a:p>
            <a:r>
              <a:rPr lang="en-US" dirty="0"/>
              <a:t>Assessment: Cybersecurity Information Sharing Act of 2015 (CISA) - Answer</a:t>
            </a:r>
          </a:p>
        </p:txBody>
      </p:sp>
      <p:sp>
        <p:nvSpPr>
          <p:cNvPr id="3" name="Content Placeholder 2">
            <a:extLst>
              <a:ext uri="{FF2B5EF4-FFF2-40B4-BE49-F238E27FC236}">
                <a16:creationId xmlns:a16="http://schemas.microsoft.com/office/drawing/2014/main" xmlns="" id="{4903367B-CE93-4074-BB40-EE4A4E23115A}"/>
              </a:ext>
            </a:extLst>
          </p:cNvPr>
          <p:cNvSpPr>
            <a:spLocks noGrp="1"/>
          </p:cNvSpPr>
          <p:nvPr>
            <p:ph idx="1"/>
          </p:nvPr>
        </p:nvSpPr>
        <p:spPr/>
        <p:txBody>
          <a:bodyPr/>
          <a:lstStyle/>
          <a:p>
            <a:pPr marL="0" indent="0">
              <a:buNone/>
            </a:pPr>
            <a:r>
              <a:rPr lang="en-US" dirty="0"/>
              <a:t>True or False:</a:t>
            </a:r>
          </a:p>
          <a:p>
            <a:pPr marL="0" indent="0">
              <a:buNone/>
            </a:pPr>
            <a:endParaRPr lang="en-US" dirty="0"/>
          </a:p>
          <a:p>
            <a:pPr marL="0" indent="0">
              <a:buNone/>
            </a:pPr>
            <a:r>
              <a:rPr lang="en-US" dirty="0"/>
              <a:t>CISA provides incentives and mechanisms for private sector actors to report information about cyber among themselves.  </a:t>
            </a:r>
          </a:p>
          <a:p>
            <a:pPr marL="0" indent="0">
              <a:buNone/>
            </a:pPr>
            <a:endParaRPr lang="en-US" dirty="0"/>
          </a:p>
          <a:p>
            <a:pPr marL="0" indent="0">
              <a:buNone/>
            </a:pPr>
            <a:endParaRPr lang="en-US" dirty="0"/>
          </a:p>
          <a:p>
            <a:pPr marL="0" indent="0">
              <a:buNone/>
            </a:pPr>
            <a:r>
              <a:rPr lang="en-US" b="1" dirty="0"/>
              <a:t>False: While CISA does facilitate the kind of information sharing described above, this answer is incomplete as CISA’s main purpose is cyber threat information sharing between the federal government and private industry.</a:t>
            </a:r>
          </a:p>
          <a:p>
            <a:pPr marL="0" indent="0">
              <a:buNone/>
            </a:pPr>
            <a:endParaRPr lang="en-US" dirty="0"/>
          </a:p>
        </p:txBody>
      </p:sp>
    </p:spTree>
    <p:extLst>
      <p:ext uri="{BB962C8B-B14F-4D97-AF65-F5344CB8AC3E}">
        <p14:creationId xmlns:p14="http://schemas.microsoft.com/office/powerpoint/2010/main" val="32223238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65CB5E6-1C73-4C86-9E44-845F89D15A7F}"/>
              </a:ext>
            </a:extLst>
          </p:cNvPr>
          <p:cNvSpPr>
            <a:spLocks noGrp="1"/>
          </p:cNvSpPr>
          <p:nvPr>
            <p:ph type="title"/>
          </p:nvPr>
        </p:nvSpPr>
        <p:spPr/>
        <p:txBody>
          <a:bodyPr/>
          <a:lstStyle/>
          <a:p>
            <a:r>
              <a:rPr lang="en-US" dirty="0"/>
              <a:t>Discussion: Cyber Operations By and Against Private Actors </a:t>
            </a:r>
          </a:p>
        </p:txBody>
      </p:sp>
      <p:sp>
        <p:nvSpPr>
          <p:cNvPr id="3" name="Content Placeholder 2">
            <a:extLst>
              <a:ext uri="{FF2B5EF4-FFF2-40B4-BE49-F238E27FC236}">
                <a16:creationId xmlns:a16="http://schemas.microsoft.com/office/drawing/2014/main" xmlns="" id="{F744ED18-507C-486A-9A50-44353FEEFE0E}"/>
              </a:ext>
            </a:extLst>
          </p:cNvPr>
          <p:cNvSpPr>
            <a:spLocks noGrp="1"/>
          </p:cNvSpPr>
          <p:nvPr>
            <p:ph idx="1"/>
          </p:nvPr>
        </p:nvSpPr>
        <p:spPr/>
        <p:txBody>
          <a:bodyPr/>
          <a:lstStyle/>
          <a:p>
            <a:pPr marL="0" indent="0">
              <a:buNone/>
            </a:pPr>
            <a:r>
              <a:rPr lang="en-US" dirty="0"/>
              <a:t>The Computer Fraud and Abuse Act (CFAA) uses the threat of criminal sanctions and civil litigation to prevent cyber attacks. The Cybersecurity Information Sharing Act of 2015 (CISA) uses a series of incentives to facilitate information-sharing and prevent cyber attacks. Should one method be preferred over the other? Are both the “carrot” and “stick” necessary to combat cyber threats? </a:t>
            </a:r>
          </a:p>
        </p:txBody>
      </p:sp>
    </p:spTree>
    <p:extLst>
      <p:ext uri="{BB962C8B-B14F-4D97-AF65-F5344CB8AC3E}">
        <p14:creationId xmlns:p14="http://schemas.microsoft.com/office/powerpoint/2010/main" val="18839514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8135522" cy="1325563"/>
          </a:xfrm>
        </p:spPr>
        <p:txBody>
          <a:bodyPr/>
          <a:lstStyle/>
          <a:p>
            <a:pPr eaLnBrk="1" hangingPunct="1"/>
            <a:r>
              <a:rPr lang="en-US" dirty="0"/>
              <a:t>Learning Outcomes: Cyber Operations By and Against Private Actors</a:t>
            </a:r>
          </a:p>
        </p:txBody>
      </p:sp>
      <p:sp>
        <p:nvSpPr>
          <p:cNvPr id="14338" name="Content Placeholder 2"/>
          <p:cNvSpPr>
            <a:spLocks noGrp="1"/>
          </p:cNvSpPr>
          <p:nvPr>
            <p:ph idx="1"/>
          </p:nvPr>
        </p:nvSpPr>
        <p:spPr>
          <a:xfrm>
            <a:off x="628650" y="1690688"/>
            <a:ext cx="7520940" cy="4351338"/>
          </a:xfrm>
        </p:spPr>
        <p:txBody>
          <a:bodyPr/>
          <a:lstStyle/>
          <a:p>
            <a:pPr marL="0" indent="0" eaLnBrk="1" hangingPunct="1">
              <a:buFont typeface="Arial" charset="0"/>
              <a:buNone/>
            </a:pPr>
            <a:r>
              <a:rPr lang="en-US" dirty="0"/>
              <a:t>Upon completion of this lesson, students will be able to:</a:t>
            </a:r>
          </a:p>
          <a:p>
            <a:pPr lvl="1" eaLnBrk="1" hangingPunct="1"/>
            <a:endParaRPr lang="en-US" sz="2100" dirty="0"/>
          </a:p>
          <a:p>
            <a:pPr lvl="1" eaLnBrk="1" hangingPunct="1"/>
            <a:r>
              <a:rPr lang="en-US" sz="2100" dirty="0"/>
              <a:t>Understand how some federal laws provide private individuals and companies with a civil right of action against cyber attackers.</a:t>
            </a:r>
          </a:p>
          <a:p>
            <a:pPr lvl="1" eaLnBrk="1" hangingPunct="1"/>
            <a:r>
              <a:rPr lang="en-US" sz="2100" dirty="0"/>
              <a:t>Understand the how some federal laws criminalize specific cyber activities.</a:t>
            </a:r>
          </a:p>
          <a:p>
            <a:pPr lvl="1" eaLnBrk="1" hangingPunct="1"/>
            <a:r>
              <a:rPr lang="en-US" sz="2100" dirty="0"/>
              <a:t>Recognize the outer bounds of cyber defense and the legal implications of “hacking back.”</a:t>
            </a:r>
          </a:p>
          <a:p>
            <a:pPr lvl="1" eaLnBrk="1" hangingPunct="1"/>
            <a:r>
              <a:rPr lang="en-US" sz="2100" dirty="0"/>
              <a:t>Recognize how the federal government and the private sector exchange data about cyber attacks under CISA.</a:t>
            </a:r>
          </a:p>
          <a:p>
            <a:pPr marL="342900" lvl="1" indent="0" eaLnBrk="1" hangingPunct="1">
              <a:buNone/>
            </a:pPr>
            <a:endParaRPr lang="en-US" sz="2100" dirty="0"/>
          </a:p>
        </p:txBody>
      </p:sp>
      <p:pic>
        <p:nvPicPr>
          <p:cNvPr id="3" name="Picture 2" descr="Clip art of a learning outcome timeline.  First comes the question, next comes the research, then the knowledge and finally understanding.">
            <a:extLst>
              <a:ext uri="{FF2B5EF4-FFF2-40B4-BE49-F238E27FC236}">
                <a16:creationId xmlns:a16="http://schemas.microsoft.com/office/drawing/2014/main" xmlns="" id="{3C13AEE4-67B2-44CD-80EB-E9E5DA997225}"/>
              </a:ext>
            </a:extLst>
          </p:cNvPr>
          <p:cNvPicPr>
            <a:picLocks noChangeAspect="1"/>
          </p:cNvPicPr>
          <p:nvPr/>
        </p:nvPicPr>
        <p:blipFill>
          <a:blip r:embed="rId3"/>
          <a:stretch>
            <a:fillRect/>
          </a:stretch>
        </p:blipFill>
        <p:spPr>
          <a:xfrm>
            <a:off x="3264510" y="5167312"/>
            <a:ext cx="2249219" cy="149947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C8DC56F-7068-4060-9C49-3B215703C054}"/>
              </a:ext>
            </a:extLst>
          </p:cNvPr>
          <p:cNvSpPr>
            <a:spLocks noGrp="1"/>
          </p:cNvSpPr>
          <p:nvPr>
            <p:ph type="title"/>
          </p:nvPr>
        </p:nvSpPr>
        <p:spPr/>
        <p:txBody>
          <a:bodyPr/>
          <a:lstStyle/>
          <a:p>
            <a:r>
              <a:rPr lang="en-US" dirty="0"/>
              <a:t>Federal Laws Regulating Access to Data</a:t>
            </a:r>
          </a:p>
        </p:txBody>
      </p:sp>
      <p:sp>
        <p:nvSpPr>
          <p:cNvPr id="3" name="Content Placeholder 2">
            <a:extLst>
              <a:ext uri="{FF2B5EF4-FFF2-40B4-BE49-F238E27FC236}">
                <a16:creationId xmlns:a16="http://schemas.microsoft.com/office/drawing/2014/main" xmlns="" id="{3F228408-F96F-44C2-8183-232B19877474}"/>
              </a:ext>
            </a:extLst>
          </p:cNvPr>
          <p:cNvSpPr>
            <a:spLocks noGrp="1"/>
          </p:cNvSpPr>
          <p:nvPr>
            <p:ph idx="1"/>
          </p:nvPr>
        </p:nvSpPr>
        <p:spPr>
          <a:xfrm>
            <a:off x="628650" y="1825625"/>
            <a:ext cx="7886700" cy="4012467"/>
          </a:xfrm>
        </p:spPr>
        <p:txBody>
          <a:bodyPr/>
          <a:lstStyle/>
          <a:p>
            <a:pPr marL="0" indent="0">
              <a:buNone/>
            </a:pPr>
            <a:r>
              <a:rPr lang="en-US" dirty="0"/>
              <a:t>There is no one federal law regulating access to data. Instead, there is a collection of laws regulating specific industries and specific types of data.</a:t>
            </a:r>
          </a:p>
          <a:p>
            <a:pPr marL="0" indent="0">
              <a:buNone/>
            </a:pPr>
            <a:r>
              <a:rPr lang="en-US" dirty="0"/>
              <a:t>Congress regularly offers proposals to standardize laws at a federal level, but to date nothing has been passed.</a:t>
            </a:r>
          </a:p>
          <a:p>
            <a:pPr marL="0" indent="0">
              <a:buNone/>
            </a:pPr>
            <a:r>
              <a:rPr lang="en-US" dirty="0"/>
              <a:t>Instead, the US has a collection of federal and state laws and regulations that can sometimes overlap, dovetail and contradict one another.</a:t>
            </a:r>
            <a:endParaRPr lang="en-US" baseline="30000" dirty="0"/>
          </a:p>
          <a:p>
            <a:pPr marL="0" indent="0">
              <a:buNone/>
            </a:pPr>
            <a:r>
              <a:rPr lang="en-US" dirty="0"/>
              <a:t>Also, many guidelines, which have been developed by governmental agencies and industry groups exist.  These guidelines do not have the force of law, but are part of self-regulatory guidelines and frameworks that are considered "best practices".</a:t>
            </a:r>
            <a:r>
              <a:rPr lang="en-US" baseline="30000" dirty="0"/>
              <a:t>1 </a:t>
            </a:r>
          </a:p>
          <a:p>
            <a:pPr marL="0" indent="0">
              <a:buNone/>
            </a:pPr>
            <a:endParaRPr lang="en-US" dirty="0"/>
          </a:p>
        </p:txBody>
      </p:sp>
      <p:sp>
        <p:nvSpPr>
          <p:cNvPr id="4" name="TextBox 3">
            <a:extLst>
              <a:ext uri="{FF2B5EF4-FFF2-40B4-BE49-F238E27FC236}">
                <a16:creationId xmlns:a16="http://schemas.microsoft.com/office/drawing/2014/main" xmlns="" id="{E22EE17E-B9B4-434D-BE91-F7ED5B15BC18}"/>
              </a:ext>
            </a:extLst>
          </p:cNvPr>
          <p:cNvSpPr txBox="1"/>
          <p:nvPr/>
        </p:nvSpPr>
        <p:spPr>
          <a:xfrm>
            <a:off x="637276" y="6305510"/>
            <a:ext cx="8037048" cy="400110"/>
          </a:xfrm>
          <a:prstGeom prst="rect">
            <a:avLst/>
          </a:prstGeom>
          <a:noFill/>
        </p:spPr>
        <p:txBody>
          <a:bodyPr wrap="square" rtlCol="0">
            <a:spAutoFit/>
          </a:bodyPr>
          <a:lstStyle/>
          <a:p>
            <a:r>
              <a:rPr lang="en-US" sz="1000" dirty="0">
                <a:latin typeface="+mn-lt"/>
              </a:rPr>
              <a:t>1. Data protection in the United States: overview, Practical Law Country Q&amp;A 6-502-0467</a:t>
            </a:r>
          </a:p>
          <a:p>
            <a:endParaRPr lang="en-US" sz="1000" dirty="0">
              <a:latin typeface="+mn-lt"/>
            </a:endParaRPr>
          </a:p>
        </p:txBody>
      </p:sp>
    </p:spTree>
    <p:extLst>
      <p:ext uri="{BB962C8B-B14F-4D97-AF65-F5344CB8AC3E}">
        <p14:creationId xmlns:p14="http://schemas.microsoft.com/office/powerpoint/2010/main" val="991875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F57C00-8F61-4D17-A0F5-EAA536BA9AF2}"/>
              </a:ext>
            </a:extLst>
          </p:cNvPr>
          <p:cNvSpPr>
            <a:spLocks noGrp="1"/>
          </p:cNvSpPr>
          <p:nvPr>
            <p:ph type="title"/>
          </p:nvPr>
        </p:nvSpPr>
        <p:spPr/>
        <p:txBody>
          <a:bodyPr/>
          <a:lstStyle/>
          <a:p>
            <a:r>
              <a:rPr lang="en-US" dirty="0"/>
              <a:t>1. Civil and Criminal Penalties for Major Federal Data Laws</a:t>
            </a:r>
          </a:p>
        </p:txBody>
      </p:sp>
      <p:sp>
        <p:nvSpPr>
          <p:cNvPr id="3" name="Content Placeholder 2">
            <a:extLst>
              <a:ext uri="{FF2B5EF4-FFF2-40B4-BE49-F238E27FC236}">
                <a16:creationId xmlns:a16="http://schemas.microsoft.com/office/drawing/2014/main" xmlns="" id="{37D590AB-58FE-42F5-9512-4D5AC44EF4C4}"/>
              </a:ext>
            </a:extLst>
          </p:cNvPr>
          <p:cNvSpPr>
            <a:spLocks noGrp="1"/>
          </p:cNvSpPr>
          <p:nvPr>
            <p:ph idx="1"/>
          </p:nvPr>
        </p:nvSpPr>
        <p:spPr/>
        <p:txBody>
          <a:bodyPr/>
          <a:lstStyle/>
          <a:p>
            <a:r>
              <a:rPr lang="en-US" dirty="0"/>
              <a:t>Some federal laws provide individuals and organizations with a private right of action (right to sue in federal court) against violators.</a:t>
            </a:r>
          </a:p>
          <a:p>
            <a:endParaRPr lang="en-US" dirty="0"/>
          </a:p>
          <a:p>
            <a:r>
              <a:rPr lang="en-US" dirty="0"/>
              <a:t>The range of permitted rights of action varies dramatically by statute.</a:t>
            </a:r>
          </a:p>
          <a:p>
            <a:endParaRPr lang="en-US" dirty="0"/>
          </a:p>
          <a:p>
            <a:r>
              <a:rPr lang="en-US" dirty="0" err="1"/>
              <a:t>Satutes</a:t>
            </a:r>
            <a:r>
              <a:rPr lang="en-US" dirty="0"/>
              <a:t> often include specific requirements that a plaintiff must allege to maintain a private suit for damages. </a:t>
            </a:r>
          </a:p>
          <a:p>
            <a:pPr lvl="1"/>
            <a:r>
              <a:rPr lang="en-US" dirty="0"/>
              <a:t>For example: the CFAA requires plaintiffs demonstrate damages amounting to or in excess of a $5000 statutory minimum. </a:t>
            </a:r>
          </a:p>
          <a:p>
            <a:endParaRPr lang="en-US" dirty="0"/>
          </a:p>
          <a:p>
            <a:r>
              <a:rPr lang="en-US" dirty="0"/>
              <a:t>Some federal statutes permit both criminal </a:t>
            </a:r>
            <a:r>
              <a:rPr lang="en-US" b="1" u="sng" dirty="0"/>
              <a:t>and</a:t>
            </a:r>
            <a:r>
              <a:rPr lang="en-US" dirty="0"/>
              <a:t> civil remedies </a:t>
            </a:r>
          </a:p>
        </p:txBody>
      </p:sp>
    </p:spTree>
    <p:extLst>
      <p:ext uri="{BB962C8B-B14F-4D97-AF65-F5344CB8AC3E}">
        <p14:creationId xmlns:p14="http://schemas.microsoft.com/office/powerpoint/2010/main" val="15265235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D61E5FE-B991-44D0-AEA1-26B463CBF536}"/>
              </a:ext>
            </a:extLst>
          </p:cNvPr>
          <p:cNvSpPr>
            <a:spLocks noGrp="1"/>
          </p:cNvSpPr>
          <p:nvPr>
            <p:ph type="title"/>
          </p:nvPr>
        </p:nvSpPr>
        <p:spPr/>
        <p:txBody>
          <a:bodyPr/>
          <a:lstStyle/>
          <a:p>
            <a:r>
              <a:rPr lang="en-US" dirty="0"/>
              <a:t>1. Major Federal Data Laws Providing a Private Right of Action</a:t>
            </a:r>
          </a:p>
        </p:txBody>
      </p:sp>
      <p:sp>
        <p:nvSpPr>
          <p:cNvPr id="3" name="Content Placeholder 2">
            <a:extLst>
              <a:ext uri="{FF2B5EF4-FFF2-40B4-BE49-F238E27FC236}">
                <a16:creationId xmlns:a16="http://schemas.microsoft.com/office/drawing/2014/main" xmlns="" id="{B894849A-0326-4AF6-A8C4-57F0FFB1BBAF}"/>
              </a:ext>
            </a:extLst>
          </p:cNvPr>
          <p:cNvSpPr>
            <a:spLocks noGrp="1"/>
          </p:cNvSpPr>
          <p:nvPr>
            <p:ph idx="1"/>
          </p:nvPr>
        </p:nvSpPr>
        <p:spPr/>
        <p:txBody>
          <a:bodyPr/>
          <a:lstStyle/>
          <a:p>
            <a:pPr marL="457200" indent="-457200">
              <a:buFont typeface="+mj-lt"/>
              <a:buAutoNum type="alphaLcPeriod"/>
            </a:pPr>
            <a:endParaRPr lang="en-US" sz="2000" b="1" dirty="0">
              <a:cs typeface="Calibri" panose="020F0502020204030204" pitchFamily="34" charset="0"/>
            </a:endParaRPr>
          </a:p>
          <a:p>
            <a:pPr marL="800100" lvl="1" indent="-457200">
              <a:buFont typeface="+mj-lt"/>
              <a:buAutoNum type="arabicPeriod"/>
            </a:pPr>
            <a:endParaRPr lang="en-US" sz="1700" dirty="0">
              <a:cs typeface="Calibri" panose="020F0502020204030204" pitchFamily="34" charset="0"/>
            </a:endParaRPr>
          </a:p>
          <a:p>
            <a:pPr marL="800100" lvl="1" indent="-457200">
              <a:buFont typeface="+mj-lt"/>
              <a:buAutoNum type="arabicPeriod"/>
            </a:pPr>
            <a:endParaRPr lang="en-US" sz="2000" dirty="0">
              <a:cs typeface="Calibri" panose="020F0502020204030204" pitchFamily="34" charset="0"/>
            </a:endParaRPr>
          </a:p>
          <a:p>
            <a:pPr marL="457200" indent="-457200">
              <a:buFont typeface="+mj-lt"/>
              <a:buAutoNum type="alphaLcPeriod"/>
            </a:pPr>
            <a:endParaRPr lang="en-US" sz="2300" dirty="0"/>
          </a:p>
        </p:txBody>
      </p:sp>
      <p:graphicFrame>
        <p:nvGraphicFramePr>
          <p:cNvPr id="4" name="Table 3">
            <a:extLst>
              <a:ext uri="{FF2B5EF4-FFF2-40B4-BE49-F238E27FC236}">
                <a16:creationId xmlns:a16="http://schemas.microsoft.com/office/drawing/2014/main" xmlns="" id="{E057F069-43EA-4392-98A7-6372717EF001}"/>
              </a:ext>
            </a:extLst>
          </p:cNvPr>
          <p:cNvGraphicFramePr>
            <a:graphicFrameLocks noGrp="1"/>
          </p:cNvGraphicFramePr>
          <p:nvPr>
            <p:extLst>
              <p:ext uri="{D42A27DB-BD31-4B8C-83A1-F6EECF244321}">
                <p14:modId xmlns:p14="http://schemas.microsoft.com/office/powerpoint/2010/main" val="1559776584"/>
              </p:ext>
            </p:extLst>
          </p:nvPr>
        </p:nvGraphicFramePr>
        <p:xfrm>
          <a:off x="557939" y="1499401"/>
          <a:ext cx="7886700" cy="5147559"/>
        </p:xfrm>
        <a:graphic>
          <a:graphicData uri="http://schemas.openxmlformats.org/drawingml/2006/table">
            <a:tbl>
              <a:tblPr firstRow="1" bandRow="1">
                <a:tableStyleId>{5C22544A-7EE6-4342-B048-85BDC9FD1C3A}</a:tableStyleId>
              </a:tblPr>
              <a:tblGrid>
                <a:gridCol w="2958884">
                  <a:extLst>
                    <a:ext uri="{9D8B030D-6E8A-4147-A177-3AD203B41FA5}">
                      <a16:colId xmlns:a16="http://schemas.microsoft.com/office/drawing/2014/main" xmlns="" val="1266687448"/>
                    </a:ext>
                  </a:extLst>
                </a:gridCol>
                <a:gridCol w="4927816">
                  <a:extLst>
                    <a:ext uri="{9D8B030D-6E8A-4147-A177-3AD203B41FA5}">
                      <a16:colId xmlns:a16="http://schemas.microsoft.com/office/drawing/2014/main" xmlns="" val="2940478303"/>
                    </a:ext>
                  </a:extLst>
                </a:gridCol>
              </a:tblGrid>
              <a:tr h="258743">
                <a:tc>
                  <a:txBody>
                    <a:bodyPr/>
                    <a:lstStyle/>
                    <a:p>
                      <a:r>
                        <a:rPr lang="en-US" sz="1300" dirty="0">
                          <a:latin typeface="+mn-lt"/>
                        </a:rPr>
                        <a:t>Statute</a:t>
                      </a:r>
                    </a:p>
                  </a:txBody>
                  <a:tcPr/>
                </a:tc>
                <a:tc>
                  <a:txBody>
                    <a:bodyPr/>
                    <a:lstStyle/>
                    <a:p>
                      <a:r>
                        <a:rPr lang="en-US" sz="1300" dirty="0">
                          <a:latin typeface="+mn-lt"/>
                        </a:rPr>
                        <a:t>U.S. Code Cite</a:t>
                      </a:r>
                    </a:p>
                  </a:txBody>
                  <a:tcPr/>
                </a:tc>
                <a:extLst>
                  <a:ext uri="{0D108BD9-81ED-4DB2-BD59-A6C34878D82A}">
                    <a16:rowId xmlns:a16="http://schemas.microsoft.com/office/drawing/2014/main" xmlns="" val="1452986743"/>
                  </a:ext>
                </a:extLst>
              </a:tr>
              <a:tr h="57557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00" dirty="0">
                          <a:latin typeface="+mn-lt"/>
                        </a:rPr>
                        <a:t>CAN-SPAM Act</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00" dirty="0">
                          <a:latin typeface="+mn-lt"/>
                        </a:rPr>
                        <a:t>15 U.S.C. </a:t>
                      </a:r>
                      <a:r>
                        <a:rPr lang="en-US" sz="1300" dirty="0">
                          <a:latin typeface="+mn-lt"/>
                          <a:cs typeface="Calibri" panose="020F0502020204030204" pitchFamily="34" charset="0"/>
                        </a:rPr>
                        <a:t>§ 7706(g) (private right of action for ISPs but not individuals)</a:t>
                      </a:r>
                    </a:p>
                  </a:txBody>
                  <a:tcPr/>
                </a:tc>
                <a:extLst>
                  <a:ext uri="{0D108BD9-81ED-4DB2-BD59-A6C34878D82A}">
                    <a16:rowId xmlns:a16="http://schemas.microsoft.com/office/drawing/2014/main" xmlns="" val="1297102366"/>
                  </a:ext>
                </a:extLst>
              </a:tr>
              <a:tr h="57557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00" dirty="0">
                          <a:latin typeface="+mn-lt"/>
                        </a:rPr>
                        <a:t>Computer Fraud and Abuse Act (CFAA)</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00" dirty="0">
                          <a:latin typeface="+mn-lt"/>
                          <a:cs typeface="Calibri" panose="020F0502020204030204" pitchFamily="34" charset="0"/>
                        </a:rPr>
                        <a:t>18 U.S.C. </a:t>
                      </a:r>
                      <a:r>
                        <a:rPr lang="en-US" sz="1300" dirty="0">
                          <a:latin typeface="Calibri" panose="020F0502020204030204" pitchFamily="34" charset="0"/>
                          <a:cs typeface="Calibri" panose="020F0502020204030204" pitchFamily="34" charset="0"/>
                        </a:rPr>
                        <a:t>§ 1030</a:t>
                      </a:r>
                      <a:endParaRPr lang="en-US" sz="1300" dirty="0">
                        <a:latin typeface="+mn-lt"/>
                        <a:cs typeface="Calibri" panose="020F0502020204030204" pitchFamily="34" charset="0"/>
                      </a:endParaRPr>
                    </a:p>
                  </a:txBody>
                  <a:tcPr/>
                </a:tc>
                <a:extLst>
                  <a:ext uri="{0D108BD9-81ED-4DB2-BD59-A6C34878D82A}">
                    <a16:rowId xmlns:a16="http://schemas.microsoft.com/office/drawing/2014/main" xmlns="" val="2000123121"/>
                  </a:ext>
                </a:extLst>
              </a:tr>
              <a:tr h="822509">
                <a:tc>
                  <a:txBody>
                    <a:bodyPr/>
                    <a:lstStyle/>
                    <a:p>
                      <a:pPr marL="0" indent="0">
                        <a:buFont typeface="+mj-lt"/>
                        <a:buNone/>
                      </a:pPr>
                      <a:r>
                        <a:rPr lang="en-US" sz="1300" dirty="0">
                          <a:latin typeface="+mn-lt"/>
                          <a:cs typeface="Calibri" panose="020F0502020204030204" pitchFamily="34" charset="0"/>
                        </a:rPr>
                        <a:t>Fair Credit Reporting Act (FCRA) </a:t>
                      </a:r>
                    </a:p>
                    <a:p>
                      <a:endParaRPr lang="en-US" sz="1300" dirty="0">
                        <a:latin typeface="+mn-lt"/>
                      </a:endParaRPr>
                    </a:p>
                  </a:txBody>
                  <a:tcPr/>
                </a:tc>
                <a:tc>
                  <a:txBody>
                    <a:bodyPr/>
                    <a:lstStyle/>
                    <a:p>
                      <a:pPr marL="0" lvl="0" indent="0">
                        <a:buFont typeface="+mj-lt"/>
                        <a:buNone/>
                      </a:pPr>
                      <a:r>
                        <a:rPr lang="en-US" sz="1300" dirty="0">
                          <a:latin typeface="+mn-lt"/>
                          <a:cs typeface="Calibri" panose="020F0502020204030204" pitchFamily="34" charset="0"/>
                        </a:rPr>
                        <a:t>15 U.S.C. § 1681n for willful violations of the Act</a:t>
                      </a:r>
                    </a:p>
                    <a:p>
                      <a:pPr marL="342900" lvl="1" indent="0">
                        <a:buFont typeface="+mj-lt"/>
                        <a:buNone/>
                      </a:pPr>
                      <a:endParaRPr lang="en-US" sz="1300" dirty="0">
                        <a:latin typeface="+mn-lt"/>
                        <a:cs typeface="Calibri" panose="020F0502020204030204" pitchFamily="34" charset="0"/>
                      </a:endParaRPr>
                    </a:p>
                    <a:p>
                      <a:pPr marL="0" lvl="0" indent="0">
                        <a:buFont typeface="+mj-lt"/>
                        <a:buNone/>
                      </a:pPr>
                      <a:r>
                        <a:rPr lang="en-US" sz="1300" dirty="0">
                          <a:latin typeface="+mn-lt"/>
                          <a:cs typeface="Calibri" panose="020F0502020204030204" pitchFamily="34" charset="0"/>
                        </a:rPr>
                        <a:t>15 U.S.C. § 1681o for negligent violations of the Act</a:t>
                      </a:r>
                    </a:p>
                  </a:txBody>
                  <a:tcPr/>
                </a:tc>
                <a:extLst>
                  <a:ext uri="{0D108BD9-81ED-4DB2-BD59-A6C34878D82A}">
                    <a16:rowId xmlns:a16="http://schemas.microsoft.com/office/drawing/2014/main" xmlns="" val="188693688"/>
                  </a:ext>
                </a:extLst>
              </a:tr>
              <a:tr h="903591">
                <a:tc>
                  <a:txBody>
                    <a:bodyPr/>
                    <a:lstStyle/>
                    <a:p>
                      <a:pPr marL="0" indent="0">
                        <a:buFont typeface="+mj-lt"/>
                        <a:buNone/>
                      </a:pPr>
                      <a:r>
                        <a:rPr lang="en-US" sz="1300" dirty="0">
                          <a:latin typeface="+mn-lt"/>
                          <a:cs typeface="Calibri" panose="020F0502020204030204" pitchFamily="34" charset="0"/>
                        </a:rPr>
                        <a:t>Foreign Intelligence Surveillance Act (FISA) </a:t>
                      </a:r>
                    </a:p>
                    <a:p>
                      <a:pPr marL="457200" indent="-457200">
                        <a:buFont typeface="+mj-lt"/>
                        <a:buAutoNum type="alphaLcPeriod"/>
                      </a:pPr>
                      <a:endParaRPr lang="en-US" sz="1300" dirty="0">
                        <a:latin typeface="+mn-lt"/>
                        <a:cs typeface="Calibri" panose="020F0502020204030204" pitchFamily="34" charset="0"/>
                      </a:endParaRPr>
                    </a:p>
                    <a:p>
                      <a:endParaRPr lang="en-US" sz="1300" dirty="0">
                        <a:latin typeface="+mn-lt"/>
                      </a:endParaRPr>
                    </a:p>
                  </a:txBody>
                  <a:tcPr/>
                </a:tc>
                <a:tc>
                  <a:txBody>
                    <a:bodyPr/>
                    <a:lstStyle/>
                    <a:p>
                      <a:pPr marL="0" lvl="0" indent="0" algn="l">
                        <a:buFont typeface="+mj-lt"/>
                        <a:buNone/>
                      </a:pPr>
                      <a:r>
                        <a:rPr lang="en-US" sz="1300" dirty="0">
                          <a:latin typeface="+mn-lt"/>
                          <a:cs typeface="Calibri" panose="020F0502020204030204" pitchFamily="34" charset="0"/>
                        </a:rPr>
                        <a:t>50 U.S.C. § 1810 for improper use or disclosure of electronic surveillance</a:t>
                      </a:r>
                    </a:p>
                    <a:p>
                      <a:pPr marL="342900" lvl="1" indent="0" algn="l">
                        <a:buFont typeface="+mj-lt"/>
                        <a:buNone/>
                      </a:pPr>
                      <a:endParaRPr lang="en-US" sz="1300" dirty="0">
                        <a:latin typeface="+mn-lt"/>
                        <a:cs typeface="Calibri" panose="020F0502020204030204" pitchFamily="34" charset="0"/>
                      </a:endParaRPr>
                    </a:p>
                    <a:p>
                      <a:pPr marL="0" lvl="0" indent="0" algn="l">
                        <a:buFont typeface="+mj-lt"/>
                        <a:buNone/>
                      </a:pPr>
                      <a:r>
                        <a:rPr lang="en-US" sz="1300" dirty="0">
                          <a:latin typeface="+mn-lt"/>
                          <a:cs typeface="Calibri" panose="020F0502020204030204" pitchFamily="34" charset="0"/>
                        </a:rPr>
                        <a:t>50 U.S.C. § 1828 for improper physical search</a:t>
                      </a:r>
                    </a:p>
                  </a:txBody>
                  <a:tcPr/>
                </a:tc>
                <a:extLst>
                  <a:ext uri="{0D108BD9-81ED-4DB2-BD59-A6C34878D82A}">
                    <a16:rowId xmlns:a16="http://schemas.microsoft.com/office/drawing/2014/main" xmlns="" val="1852988884"/>
                  </a:ext>
                </a:extLst>
              </a:tr>
              <a:tr h="258743">
                <a:tc>
                  <a:txBody>
                    <a:bodyPr/>
                    <a:lstStyle/>
                    <a:p>
                      <a:r>
                        <a:rPr lang="en-US" sz="1300" dirty="0">
                          <a:latin typeface="+mn-lt"/>
                        </a:rPr>
                        <a:t>Privacy Act </a:t>
                      </a:r>
                    </a:p>
                  </a:txBody>
                  <a:tcPr/>
                </a:tc>
                <a:tc>
                  <a:txBody>
                    <a:bodyPr/>
                    <a:lstStyle/>
                    <a:p>
                      <a:r>
                        <a:rPr lang="en-US" sz="1300" dirty="0">
                          <a:latin typeface="+mn-lt"/>
                        </a:rPr>
                        <a:t>5 U.S.C. </a:t>
                      </a:r>
                      <a:r>
                        <a:rPr lang="en-US" sz="1300" dirty="0">
                          <a:latin typeface="+mn-lt"/>
                          <a:cs typeface="Calibri" panose="020F0502020204030204" pitchFamily="34" charset="0"/>
                        </a:rPr>
                        <a:t>§ 522a(g)(1)</a:t>
                      </a:r>
                      <a:endParaRPr lang="en-US" sz="1300" dirty="0">
                        <a:latin typeface="+mn-lt"/>
                      </a:endParaRPr>
                    </a:p>
                  </a:txBody>
                  <a:tcPr/>
                </a:tc>
                <a:extLst>
                  <a:ext uri="{0D108BD9-81ED-4DB2-BD59-A6C34878D82A}">
                    <a16:rowId xmlns:a16="http://schemas.microsoft.com/office/drawing/2014/main" xmlns="" val="3574383146"/>
                  </a:ext>
                </a:extLst>
              </a:tr>
              <a:tr h="258743">
                <a:tc>
                  <a:txBody>
                    <a:bodyPr/>
                    <a:lstStyle/>
                    <a:p>
                      <a:r>
                        <a:rPr lang="en-US" sz="1300" dirty="0">
                          <a:latin typeface="+mn-lt"/>
                        </a:rPr>
                        <a:t>Privacy Protection Act</a:t>
                      </a:r>
                    </a:p>
                  </a:txBody>
                  <a:tcPr/>
                </a:tc>
                <a:tc>
                  <a:txBody>
                    <a:bodyPr/>
                    <a:lstStyle/>
                    <a:p>
                      <a:r>
                        <a:rPr lang="en-US" sz="1300" dirty="0">
                          <a:latin typeface="+mn-lt"/>
                        </a:rPr>
                        <a:t>42 U.S.C. </a:t>
                      </a:r>
                      <a:r>
                        <a:rPr lang="en-US" sz="1300" dirty="0">
                          <a:latin typeface="+mn-lt"/>
                          <a:cs typeface="Calibri" panose="020F0502020204030204" pitchFamily="34" charset="0"/>
                        </a:rPr>
                        <a:t>§ 2000aa-6</a:t>
                      </a:r>
                      <a:endParaRPr lang="en-US" sz="1300" dirty="0">
                        <a:latin typeface="+mn-lt"/>
                      </a:endParaRPr>
                    </a:p>
                  </a:txBody>
                  <a:tcPr/>
                </a:tc>
                <a:extLst>
                  <a:ext uri="{0D108BD9-81ED-4DB2-BD59-A6C34878D82A}">
                    <a16:rowId xmlns:a16="http://schemas.microsoft.com/office/drawing/2014/main" xmlns="" val="430917525"/>
                  </a:ext>
                </a:extLst>
              </a:tr>
              <a:tr h="258743">
                <a:tc>
                  <a:txBody>
                    <a:bodyPr/>
                    <a:lstStyle/>
                    <a:p>
                      <a:r>
                        <a:rPr lang="en-US" sz="1300" dirty="0">
                          <a:latin typeface="+mn-lt"/>
                        </a:rPr>
                        <a:t>Right to Financial Privacy Act</a:t>
                      </a:r>
                    </a:p>
                  </a:txBody>
                  <a:tcPr/>
                </a:tc>
                <a:tc>
                  <a:txBody>
                    <a:bodyPr/>
                    <a:lstStyle/>
                    <a:p>
                      <a:r>
                        <a:rPr lang="en-US" sz="1300" dirty="0">
                          <a:latin typeface="+mn-lt"/>
                        </a:rPr>
                        <a:t>12 U.S.C. </a:t>
                      </a:r>
                      <a:r>
                        <a:rPr lang="en-US" sz="1300" dirty="0">
                          <a:latin typeface="+mn-lt"/>
                          <a:cs typeface="Calibri" panose="020F0502020204030204" pitchFamily="34" charset="0"/>
                        </a:rPr>
                        <a:t>§ 3417</a:t>
                      </a:r>
                      <a:endParaRPr lang="en-US" sz="1300" dirty="0">
                        <a:latin typeface="+mn-lt"/>
                      </a:endParaRPr>
                    </a:p>
                  </a:txBody>
                  <a:tcPr/>
                </a:tc>
                <a:extLst>
                  <a:ext uri="{0D108BD9-81ED-4DB2-BD59-A6C34878D82A}">
                    <a16:rowId xmlns:a16="http://schemas.microsoft.com/office/drawing/2014/main" xmlns="" val="1348901044"/>
                  </a:ext>
                </a:extLst>
              </a:tr>
              <a:tr h="822509">
                <a:tc>
                  <a:txBody>
                    <a:bodyPr/>
                    <a:lstStyle/>
                    <a:p>
                      <a:r>
                        <a:rPr lang="en-US" sz="1300" dirty="0">
                          <a:latin typeface="+mn-lt"/>
                        </a:rPr>
                        <a:t>Stored Communications Act</a:t>
                      </a:r>
                    </a:p>
                  </a:txBody>
                  <a:tcPr/>
                </a:tc>
                <a:tc>
                  <a:txBody>
                    <a:bodyPr/>
                    <a:lstStyle/>
                    <a:p>
                      <a:r>
                        <a:rPr lang="en-US" sz="1300" dirty="0">
                          <a:latin typeface="+mn-lt"/>
                        </a:rPr>
                        <a:t>18 U.S.C. </a:t>
                      </a:r>
                      <a:r>
                        <a:rPr lang="en-US" sz="1300" dirty="0">
                          <a:latin typeface="+mn-lt"/>
                          <a:cs typeface="Calibri" panose="020F0502020204030204" pitchFamily="34" charset="0"/>
                        </a:rPr>
                        <a:t>§ 2707 for actions against other private actors</a:t>
                      </a:r>
                    </a:p>
                    <a:p>
                      <a:endParaRPr lang="en-US" sz="1300" dirty="0">
                        <a:latin typeface="+mn-lt"/>
                        <a:cs typeface="Calibri" panose="020F0502020204030204" pitchFamily="34" charset="0"/>
                      </a:endParaRPr>
                    </a:p>
                    <a:p>
                      <a:r>
                        <a:rPr lang="en-US" sz="1300" dirty="0">
                          <a:latin typeface="+mn-lt"/>
                        </a:rPr>
                        <a:t>18 U.S.C. </a:t>
                      </a:r>
                      <a:r>
                        <a:rPr lang="en-US" sz="1300" dirty="0">
                          <a:latin typeface="+mn-lt"/>
                          <a:cs typeface="Calibri" panose="020F0502020204030204" pitchFamily="34" charset="0"/>
                        </a:rPr>
                        <a:t>§ 2712 for actions against the U.S. Government</a:t>
                      </a:r>
                      <a:endParaRPr lang="en-US" sz="1300" b="1" dirty="0">
                        <a:latin typeface="+mn-lt"/>
                      </a:endParaRPr>
                    </a:p>
                  </a:txBody>
                  <a:tcPr/>
                </a:tc>
                <a:extLst>
                  <a:ext uri="{0D108BD9-81ED-4DB2-BD59-A6C34878D82A}">
                    <a16:rowId xmlns:a16="http://schemas.microsoft.com/office/drawing/2014/main" xmlns="" val="850661879"/>
                  </a:ext>
                </a:extLst>
              </a:tr>
              <a:tr h="258743">
                <a:tc>
                  <a:txBody>
                    <a:bodyPr/>
                    <a:lstStyle/>
                    <a:p>
                      <a:r>
                        <a:rPr lang="en-US" sz="1300" dirty="0">
                          <a:latin typeface="+mn-lt"/>
                        </a:rPr>
                        <a:t>Wiretap Act</a:t>
                      </a:r>
                    </a:p>
                  </a:txBody>
                  <a:tcPr/>
                </a:tc>
                <a:tc>
                  <a:txBody>
                    <a:bodyPr/>
                    <a:lstStyle/>
                    <a:p>
                      <a:r>
                        <a:rPr lang="en-US" sz="1300" dirty="0">
                          <a:latin typeface="+mn-lt"/>
                        </a:rPr>
                        <a:t>18 U.S.C. </a:t>
                      </a:r>
                      <a:r>
                        <a:rPr lang="en-US" sz="1300" dirty="0">
                          <a:latin typeface="+mn-lt"/>
                          <a:cs typeface="Calibri" panose="020F0502020204030204" pitchFamily="34" charset="0"/>
                        </a:rPr>
                        <a:t>§ 2520</a:t>
                      </a:r>
                      <a:endParaRPr lang="en-US" sz="1300" dirty="0">
                        <a:latin typeface="+mn-lt"/>
                      </a:endParaRPr>
                    </a:p>
                  </a:txBody>
                  <a:tcPr/>
                </a:tc>
                <a:extLst>
                  <a:ext uri="{0D108BD9-81ED-4DB2-BD59-A6C34878D82A}">
                    <a16:rowId xmlns:a16="http://schemas.microsoft.com/office/drawing/2014/main" xmlns="" val="3420909386"/>
                  </a:ext>
                </a:extLst>
              </a:tr>
            </a:tbl>
          </a:graphicData>
        </a:graphic>
      </p:graphicFrame>
    </p:spTree>
    <p:extLst>
      <p:ext uri="{BB962C8B-B14F-4D97-AF65-F5344CB8AC3E}">
        <p14:creationId xmlns:p14="http://schemas.microsoft.com/office/powerpoint/2010/main" val="16010158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E8B71BE-6627-4328-A544-DDFD77F94012}"/>
              </a:ext>
            </a:extLst>
          </p:cNvPr>
          <p:cNvSpPr>
            <a:spLocks noGrp="1"/>
          </p:cNvSpPr>
          <p:nvPr>
            <p:ph type="title"/>
          </p:nvPr>
        </p:nvSpPr>
        <p:spPr>
          <a:xfrm>
            <a:off x="628650" y="365126"/>
            <a:ext cx="7886700" cy="1325563"/>
          </a:xfrm>
        </p:spPr>
        <p:txBody>
          <a:bodyPr/>
          <a:lstStyle/>
          <a:p>
            <a:r>
              <a:rPr lang="en-US" dirty="0"/>
              <a:t>2. Major Federal Data Laws with Criminal Penalties </a:t>
            </a:r>
          </a:p>
        </p:txBody>
      </p:sp>
      <p:graphicFrame>
        <p:nvGraphicFramePr>
          <p:cNvPr id="4" name="Table 3">
            <a:extLst>
              <a:ext uri="{FF2B5EF4-FFF2-40B4-BE49-F238E27FC236}">
                <a16:creationId xmlns:a16="http://schemas.microsoft.com/office/drawing/2014/main" xmlns="" id="{803E14F9-55B4-4BF4-9CAC-1783C9D8AE34}"/>
              </a:ext>
            </a:extLst>
          </p:cNvPr>
          <p:cNvGraphicFramePr>
            <a:graphicFrameLocks noGrp="1"/>
          </p:cNvGraphicFramePr>
          <p:nvPr>
            <p:extLst>
              <p:ext uri="{D42A27DB-BD31-4B8C-83A1-F6EECF244321}">
                <p14:modId xmlns:p14="http://schemas.microsoft.com/office/powerpoint/2010/main" val="3472403184"/>
              </p:ext>
            </p:extLst>
          </p:nvPr>
        </p:nvGraphicFramePr>
        <p:xfrm>
          <a:off x="557939" y="1499401"/>
          <a:ext cx="7886700" cy="4874140"/>
        </p:xfrm>
        <a:graphic>
          <a:graphicData uri="http://schemas.openxmlformats.org/drawingml/2006/table">
            <a:tbl>
              <a:tblPr firstRow="1" bandRow="1">
                <a:tableStyleId>{5C22544A-7EE6-4342-B048-85BDC9FD1C3A}</a:tableStyleId>
              </a:tblPr>
              <a:tblGrid>
                <a:gridCol w="2958884">
                  <a:extLst>
                    <a:ext uri="{9D8B030D-6E8A-4147-A177-3AD203B41FA5}">
                      <a16:colId xmlns:a16="http://schemas.microsoft.com/office/drawing/2014/main" xmlns="" val="1266687448"/>
                    </a:ext>
                  </a:extLst>
                </a:gridCol>
                <a:gridCol w="4927816">
                  <a:extLst>
                    <a:ext uri="{9D8B030D-6E8A-4147-A177-3AD203B41FA5}">
                      <a16:colId xmlns:a16="http://schemas.microsoft.com/office/drawing/2014/main" xmlns="" val="2940478303"/>
                    </a:ext>
                  </a:extLst>
                </a:gridCol>
              </a:tblGrid>
              <a:tr h="288943">
                <a:tc>
                  <a:txBody>
                    <a:bodyPr/>
                    <a:lstStyle/>
                    <a:p>
                      <a:r>
                        <a:rPr lang="en-US" sz="1300" dirty="0">
                          <a:latin typeface="+mn-lt"/>
                        </a:rPr>
                        <a:t>Statute</a:t>
                      </a:r>
                    </a:p>
                  </a:txBody>
                  <a:tcPr/>
                </a:tc>
                <a:tc>
                  <a:txBody>
                    <a:bodyPr/>
                    <a:lstStyle/>
                    <a:p>
                      <a:r>
                        <a:rPr lang="en-US" sz="1300" dirty="0">
                          <a:latin typeface="+mn-lt"/>
                        </a:rPr>
                        <a:t>U.S. Code Cite</a:t>
                      </a:r>
                    </a:p>
                  </a:txBody>
                  <a:tcPr/>
                </a:tc>
                <a:extLst>
                  <a:ext uri="{0D108BD9-81ED-4DB2-BD59-A6C34878D82A}">
                    <a16:rowId xmlns:a16="http://schemas.microsoft.com/office/drawing/2014/main" xmlns="" val="1452986743"/>
                  </a:ext>
                </a:extLst>
              </a:tr>
              <a:tr h="37964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00" dirty="0">
                          <a:latin typeface="+mn-lt"/>
                        </a:rPr>
                        <a:t>CAN-SPAM Act</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00" dirty="0">
                          <a:latin typeface="+mn-lt"/>
                        </a:rPr>
                        <a:t>15 U.S.C. </a:t>
                      </a:r>
                      <a:r>
                        <a:rPr lang="en-US" sz="1300" dirty="0">
                          <a:latin typeface="+mn-lt"/>
                          <a:cs typeface="Calibri" panose="020F0502020204030204" pitchFamily="34" charset="0"/>
                        </a:rPr>
                        <a:t>§§ 7703-7704 for fraudulent email practices</a:t>
                      </a:r>
                    </a:p>
                  </a:txBody>
                  <a:tcPr/>
                </a:tc>
                <a:extLst>
                  <a:ext uri="{0D108BD9-81ED-4DB2-BD59-A6C34878D82A}">
                    <a16:rowId xmlns:a16="http://schemas.microsoft.com/office/drawing/2014/main" xmlns="" val="1297102366"/>
                  </a:ext>
                </a:extLst>
              </a:tr>
              <a:tr h="37964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00" dirty="0">
                          <a:latin typeface="+mn-lt"/>
                        </a:rPr>
                        <a:t>Computer Fraud and Abuse Act (CFAA)</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00" dirty="0">
                          <a:latin typeface="+mn-lt"/>
                          <a:cs typeface="Calibri" panose="020F0502020204030204" pitchFamily="34" charset="0"/>
                        </a:rPr>
                        <a:t>18 U.S.C. </a:t>
                      </a:r>
                      <a:r>
                        <a:rPr lang="en-US" sz="1300" dirty="0">
                          <a:latin typeface="Calibri" panose="020F0502020204030204" pitchFamily="34" charset="0"/>
                          <a:cs typeface="Calibri" panose="020F0502020204030204" pitchFamily="34" charset="0"/>
                        </a:rPr>
                        <a:t>§ 1030(c)</a:t>
                      </a:r>
                      <a:endParaRPr lang="en-US" sz="1300" dirty="0">
                        <a:latin typeface="+mn-lt"/>
                        <a:cs typeface="Calibri" panose="020F0502020204030204" pitchFamily="34" charset="0"/>
                      </a:endParaRPr>
                    </a:p>
                  </a:txBody>
                  <a:tcPr/>
                </a:tc>
                <a:extLst>
                  <a:ext uri="{0D108BD9-81ED-4DB2-BD59-A6C34878D82A}">
                    <a16:rowId xmlns:a16="http://schemas.microsoft.com/office/drawing/2014/main" xmlns="" val="788456036"/>
                  </a:ext>
                </a:extLst>
              </a:tr>
              <a:tr h="542521">
                <a:tc>
                  <a:txBody>
                    <a:bodyPr/>
                    <a:lstStyle/>
                    <a:p>
                      <a:pPr marL="0" indent="0">
                        <a:buFont typeface="+mj-lt"/>
                        <a:buNone/>
                      </a:pPr>
                      <a:r>
                        <a:rPr lang="en-US" sz="1300" dirty="0">
                          <a:latin typeface="+mn-lt"/>
                          <a:cs typeface="Calibri" panose="020F0502020204030204" pitchFamily="34" charset="0"/>
                        </a:rPr>
                        <a:t>Fair Credit Reporting Act (FCRA) </a:t>
                      </a:r>
                    </a:p>
                    <a:p>
                      <a:endParaRPr lang="en-US" sz="1300" dirty="0">
                        <a:latin typeface="+mn-lt"/>
                      </a:endParaRPr>
                    </a:p>
                  </a:txBody>
                  <a:tcPr/>
                </a:tc>
                <a:tc>
                  <a:txBody>
                    <a:bodyPr/>
                    <a:lstStyle/>
                    <a:p>
                      <a:pPr marL="0" lvl="0" indent="0">
                        <a:buFont typeface="+mj-lt"/>
                        <a:buNone/>
                      </a:pPr>
                      <a:r>
                        <a:rPr lang="en-US" sz="1300" dirty="0">
                          <a:latin typeface="+mn-lt"/>
                          <a:cs typeface="Calibri" panose="020F0502020204030204" pitchFamily="34" charset="0"/>
                        </a:rPr>
                        <a:t>15 U.S.C. § 1681q for knowingly obtaining consumer data under false pretenses.</a:t>
                      </a:r>
                    </a:p>
                  </a:txBody>
                  <a:tcPr/>
                </a:tc>
                <a:extLst>
                  <a:ext uri="{0D108BD9-81ED-4DB2-BD59-A6C34878D82A}">
                    <a16:rowId xmlns:a16="http://schemas.microsoft.com/office/drawing/2014/main" xmlns="" val="188693688"/>
                  </a:ext>
                </a:extLst>
              </a:tr>
              <a:tr h="882035">
                <a:tc>
                  <a:txBody>
                    <a:bodyPr/>
                    <a:lstStyle/>
                    <a:p>
                      <a:pPr marL="0" indent="0">
                        <a:buFont typeface="+mj-lt"/>
                        <a:buNone/>
                      </a:pPr>
                      <a:r>
                        <a:rPr lang="en-US" sz="1300" dirty="0">
                          <a:latin typeface="+mn-lt"/>
                          <a:cs typeface="Calibri" panose="020F0502020204030204" pitchFamily="34" charset="0"/>
                        </a:rPr>
                        <a:t>Foreign Intelligence Surveillance Act (FISA) </a:t>
                      </a:r>
                    </a:p>
                    <a:p>
                      <a:pPr marL="457200" indent="-457200">
                        <a:buFont typeface="+mj-lt"/>
                        <a:buAutoNum type="alphaLcPeriod"/>
                      </a:pPr>
                      <a:endParaRPr lang="en-US" sz="1300" dirty="0">
                        <a:latin typeface="+mn-lt"/>
                        <a:cs typeface="Calibri" panose="020F0502020204030204" pitchFamily="34" charset="0"/>
                      </a:endParaRPr>
                    </a:p>
                    <a:p>
                      <a:endParaRPr lang="en-US" sz="1300" dirty="0">
                        <a:latin typeface="+mn-lt"/>
                      </a:endParaRPr>
                    </a:p>
                  </a:txBody>
                  <a:tcPr/>
                </a:tc>
                <a:tc>
                  <a:txBody>
                    <a:bodyPr/>
                    <a:lstStyle/>
                    <a:p>
                      <a:pPr marL="0" lvl="0" indent="0" algn="l">
                        <a:buFont typeface="+mj-lt"/>
                        <a:buNone/>
                      </a:pPr>
                      <a:r>
                        <a:rPr lang="en-US" sz="1300" dirty="0">
                          <a:latin typeface="+mn-lt"/>
                          <a:cs typeface="Calibri" panose="020F0502020204030204" pitchFamily="34" charset="0"/>
                        </a:rPr>
                        <a:t>50 U.S.C. § 1809 for improper use or disclosure of electronic surveillance</a:t>
                      </a:r>
                    </a:p>
                    <a:p>
                      <a:pPr marL="342900" lvl="1" indent="0" algn="l">
                        <a:buFont typeface="+mj-lt"/>
                        <a:buNone/>
                      </a:pPr>
                      <a:endParaRPr lang="en-US" sz="1300" dirty="0">
                        <a:latin typeface="+mn-lt"/>
                        <a:cs typeface="Calibri" panose="020F0502020204030204" pitchFamily="34" charset="0"/>
                      </a:endParaRPr>
                    </a:p>
                    <a:p>
                      <a:pPr marL="0" lvl="0" indent="0" algn="l">
                        <a:buFont typeface="+mj-lt"/>
                        <a:buNone/>
                      </a:pPr>
                      <a:r>
                        <a:rPr lang="en-US" sz="1300" dirty="0">
                          <a:latin typeface="+mn-lt"/>
                          <a:cs typeface="Calibri" panose="020F0502020204030204" pitchFamily="34" charset="0"/>
                        </a:rPr>
                        <a:t>50 U.S.C. § 1827 for improper physical search</a:t>
                      </a:r>
                    </a:p>
                  </a:txBody>
                  <a:tcPr/>
                </a:tc>
                <a:extLst>
                  <a:ext uri="{0D108BD9-81ED-4DB2-BD59-A6C34878D82A}">
                    <a16:rowId xmlns:a16="http://schemas.microsoft.com/office/drawing/2014/main" xmlns="" val="1852988884"/>
                  </a:ext>
                </a:extLst>
              </a:tr>
              <a:tr h="638604">
                <a:tc>
                  <a:txBody>
                    <a:bodyPr/>
                    <a:lstStyle/>
                    <a:p>
                      <a:r>
                        <a:rPr lang="en-US" sz="1300" dirty="0">
                          <a:latin typeface="+mn-lt"/>
                        </a:rPr>
                        <a:t>Gramm-Leach-Bliley Act (GLBA)</a:t>
                      </a:r>
                    </a:p>
                  </a:txBody>
                  <a:tcPr/>
                </a:tc>
                <a:tc>
                  <a:txBody>
                    <a:bodyPr/>
                    <a:lstStyle/>
                    <a:p>
                      <a:pPr marL="0" lvl="0" indent="0" algn="l">
                        <a:buFont typeface="+mj-lt"/>
                        <a:buNone/>
                      </a:pPr>
                      <a:r>
                        <a:rPr lang="en-US" sz="1300" dirty="0">
                          <a:latin typeface="+mn-lt"/>
                          <a:cs typeface="Calibri" panose="020F0502020204030204" pitchFamily="34" charset="0"/>
                        </a:rPr>
                        <a:t>15 U.S.C. 6823 for obtaining customer data under false pretenses. </a:t>
                      </a:r>
                    </a:p>
                  </a:txBody>
                  <a:tcPr/>
                </a:tc>
                <a:extLst>
                  <a:ext uri="{0D108BD9-81ED-4DB2-BD59-A6C34878D82A}">
                    <a16:rowId xmlns:a16="http://schemas.microsoft.com/office/drawing/2014/main" xmlns="" val="3375481025"/>
                  </a:ext>
                </a:extLst>
              </a:tr>
              <a:tr h="638604">
                <a:tc>
                  <a:txBody>
                    <a:bodyPr/>
                    <a:lstStyle/>
                    <a:p>
                      <a:r>
                        <a:rPr lang="en-US" sz="1300" dirty="0">
                          <a:latin typeface="+mn-lt"/>
                        </a:rPr>
                        <a:t>Health Insurance Portability and Accountability Act (HIPAA) </a:t>
                      </a:r>
                    </a:p>
                  </a:txBody>
                  <a:tcPr/>
                </a:tc>
                <a:tc>
                  <a:txBody>
                    <a:bodyPr/>
                    <a:lstStyle/>
                    <a:p>
                      <a:pPr marL="0" lvl="0" indent="0" algn="l">
                        <a:buFont typeface="+mj-lt"/>
                        <a:buNone/>
                      </a:pPr>
                      <a:r>
                        <a:rPr lang="en-US" sz="1300" dirty="0">
                          <a:latin typeface="+mn-lt"/>
                          <a:cs typeface="Calibri" panose="020F0502020204030204" pitchFamily="34" charset="0"/>
                        </a:rPr>
                        <a:t>42 U.S.C. </a:t>
                      </a:r>
                      <a:r>
                        <a:rPr lang="en-US" sz="1300" dirty="0">
                          <a:latin typeface="Calibri" panose="020F0502020204030204" pitchFamily="34" charset="0"/>
                          <a:cs typeface="Calibri" panose="020F0502020204030204" pitchFamily="34" charset="0"/>
                        </a:rPr>
                        <a:t>§ 1320d-6(a) </a:t>
                      </a:r>
                      <a:endParaRPr lang="en-US" sz="1300" dirty="0">
                        <a:latin typeface="+mn-lt"/>
                        <a:cs typeface="Calibri" panose="020F0502020204030204" pitchFamily="34" charset="0"/>
                      </a:endParaRPr>
                    </a:p>
                  </a:txBody>
                  <a:tcPr/>
                </a:tc>
                <a:extLst>
                  <a:ext uri="{0D108BD9-81ED-4DB2-BD59-A6C34878D82A}">
                    <a16:rowId xmlns:a16="http://schemas.microsoft.com/office/drawing/2014/main" xmlns="" val="507829106"/>
                  </a:ext>
                </a:extLst>
              </a:tr>
              <a:tr h="288943">
                <a:tc>
                  <a:txBody>
                    <a:bodyPr/>
                    <a:lstStyle/>
                    <a:p>
                      <a:r>
                        <a:rPr lang="en-US" sz="1300" dirty="0">
                          <a:latin typeface="+mn-lt"/>
                        </a:rPr>
                        <a:t>Privacy Act </a:t>
                      </a:r>
                    </a:p>
                  </a:txBody>
                  <a:tcPr/>
                </a:tc>
                <a:tc>
                  <a:txBody>
                    <a:bodyPr/>
                    <a:lstStyle/>
                    <a:p>
                      <a:r>
                        <a:rPr lang="en-US" sz="1300" dirty="0">
                          <a:latin typeface="+mn-lt"/>
                        </a:rPr>
                        <a:t>5 U.S.C. </a:t>
                      </a:r>
                      <a:r>
                        <a:rPr lang="en-US" sz="1300" dirty="0">
                          <a:latin typeface="+mn-lt"/>
                          <a:cs typeface="Calibri" panose="020F0502020204030204" pitchFamily="34" charset="0"/>
                        </a:rPr>
                        <a:t>§ 522a(i)</a:t>
                      </a:r>
                      <a:endParaRPr lang="en-US" sz="1300" dirty="0">
                        <a:latin typeface="+mn-lt"/>
                      </a:endParaRPr>
                    </a:p>
                  </a:txBody>
                  <a:tcPr/>
                </a:tc>
                <a:extLst>
                  <a:ext uri="{0D108BD9-81ED-4DB2-BD59-A6C34878D82A}">
                    <a16:rowId xmlns:a16="http://schemas.microsoft.com/office/drawing/2014/main" xmlns="" val="3574383146"/>
                  </a:ext>
                </a:extLst>
              </a:tr>
              <a:tr h="542521">
                <a:tc>
                  <a:txBody>
                    <a:bodyPr/>
                    <a:lstStyle/>
                    <a:p>
                      <a:r>
                        <a:rPr lang="en-US" sz="1300" dirty="0">
                          <a:latin typeface="+mn-lt"/>
                        </a:rPr>
                        <a:t>Stored Communications Act</a:t>
                      </a:r>
                    </a:p>
                  </a:txBody>
                  <a:tcPr/>
                </a:tc>
                <a:tc>
                  <a:txBody>
                    <a:bodyPr/>
                    <a:lstStyle/>
                    <a:p>
                      <a:r>
                        <a:rPr lang="en-US" sz="1300" dirty="0">
                          <a:latin typeface="+mn-lt"/>
                        </a:rPr>
                        <a:t>18 U.S.C. </a:t>
                      </a:r>
                      <a:r>
                        <a:rPr lang="en-US" sz="1300" dirty="0">
                          <a:latin typeface="+mn-lt"/>
                          <a:cs typeface="Calibri" panose="020F0502020204030204" pitchFamily="34" charset="0"/>
                        </a:rPr>
                        <a:t>§ 2701(b)</a:t>
                      </a:r>
                      <a:endParaRPr lang="en-US" sz="1300" b="1" dirty="0">
                        <a:latin typeface="+mn-lt"/>
                      </a:endParaRPr>
                    </a:p>
                  </a:txBody>
                  <a:tcPr/>
                </a:tc>
                <a:extLst>
                  <a:ext uri="{0D108BD9-81ED-4DB2-BD59-A6C34878D82A}">
                    <a16:rowId xmlns:a16="http://schemas.microsoft.com/office/drawing/2014/main" xmlns="" val="850661879"/>
                  </a:ext>
                </a:extLst>
              </a:tr>
              <a:tr h="288943">
                <a:tc>
                  <a:txBody>
                    <a:bodyPr/>
                    <a:lstStyle/>
                    <a:p>
                      <a:r>
                        <a:rPr lang="en-US" sz="1300" dirty="0">
                          <a:latin typeface="+mn-lt"/>
                        </a:rPr>
                        <a:t>Wiretap Act</a:t>
                      </a:r>
                    </a:p>
                  </a:txBody>
                  <a:tcPr/>
                </a:tc>
                <a:tc>
                  <a:txBody>
                    <a:bodyPr/>
                    <a:lstStyle/>
                    <a:p>
                      <a:r>
                        <a:rPr lang="en-US" sz="1300" dirty="0">
                          <a:latin typeface="+mn-lt"/>
                        </a:rPr>
                        <a:t>18 U.S.C. </a:t>
                      </a:r>
                      <a:r>
                        <a:rPr lang="en-US" sz="1300" dirty="0">
                          <a:latin typeface="+mn-lt"/>
                          <a:cs typeface="Calibri" panose="020F0502020204030204" pitchFamily="34" charset="0"/>
                        </a:rPr>
                        <a:t>§ 2511(4)</a:t>
                      </a:r>
                      <a:endParaRPr lang="en-US" sz="1300" dirty="0">
                        <a:latin typeface="+mn-lt"/>
                      </a:endParaRPr>
                    </a:p>
                  </a:txBody>
                  <a:tcPr/>
                </a:tc>
                <a:extLst>
                  <a:ext uri="{0D108BD9-81ED-4DB2-BD59-A6C34878D82A}">
                    <a16:rowId xmlns:a16="http://schemas.microsoft.com/office/drawing/2014/main" xmlns="" val="3420909386"/>
                  </a:ext>
                </a:extLst>
              </a:tr>
            </a:tbl>
          </a:graphicData>
        </a:graphic>
      </p:graphicFrame>
    </p:spTree>
    <p:extLst>
      <p:ext uri="{BB962C8B-B14F-4D97-AF65-F5344CB8AC3E}">
        <p14:creationId xmlns:p14="http://schemas.microsoft.com/office/powerpoint/2010/main" val="31836805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556E6EC-5FA6-4767-A347-1B668663364F}"/>
              </a:ext>
            </a:extLst>
          </p:cNvPr>
          <p:cNvSpPr>
            <a:spLocks noGrp="1"/>
          </p:cNvSpPr>
          <p:nvPr>
            <p:ph type="title"/>
          </p:nvPr>
        </p:nvSpPr>
        <p:spPr/>
        <p:txBody>
          <a:bodyPr/>
          <a:lstStyle/>
          <a:p>
            <a:r>
              <a:rPr lang="en-US" dirty="0"/>
              <a:t>Assessment: Civil and Criminal Penalties under Federal Data Law - Question </a:t>
            </a:r>
          </a:p>
        </p:txBody>
      </p:sp>
      <p:sp>
        <p:nvSpPr>
          <p:cNvPr id="3" name="Content Placeholder 2">
            <a:extLst>
              <a:ext uri="{FF2B5EF4-FFF2-40B4-BE49-F238E27FC236}">
                <a16:creationId xmlns:a16="http://schemas.microsoft.com/office/drawing/2014/main" xmlns="" id="{9C83482C-A060-40F9-88A7-F0FD5A58459E}"/>
              </a:ext>
            </a:extLst>
          </p:cNvPr>
          <p:cNvSpPr>
            <a:spLocks noGrp="1"/>
          </p:cNvSpPr>
          <p:nvPr>
            <p:ph idx="1"/>
          </p:nvPr>
        </p:nvSpPr>
        <p:spPr/>
        <p:txBody>
          <a:bodyPr/>
          <a:lstStyle/>
          <a:p>
            <a:pPr marL="0" indent="0">
              <a:buNone/>
            </a:pPr>
            <a:r>
              <a:rPr lang="en-US" dirty="0"/>
              <a:t>Which of the following laws include(s) both a civil cause of action and criminal penalty for violators?</a:t>
            </a:r>
          </a:p>
          <a:p>
            <a:pPr marL="0" indent="0">
              <a:lnSpc>
                <a:spcPct val="200000"/>
              </a:lnSpc>
              <a:buNone/>
            </a:pPr>
            <a:r>
              <a:rPr lang="en-US" dirty="0"/>
              <a:t>A. Computer Fraud and Abuse Act (CFAA)</a:t>
            </a:r>
          </a:p>
          <a:p>
            <a:pPr marL="0" indent="0">
              <a:lnSpc>
                <a:spcPct val="200000"/>
              </a:lnSpc>
              <a:buNone/>
            </a:pPr>
            <a:r>
              <a:rPr lang="en-US" dirty="0"/>
              <a:t>B. Health Insurance Portability and Accountability Act (HIPAA)</a:t>
            </a:r>
          </a:p>
          <a:p>
            <a:pPr marL="0" indent="0">
              <a:lnSpc>
                <a:spcPct val="200000"/>
              </a:lnSpc>
              <a:buNone/>
            </a:pPr>
            <a:r>
              <a:rPr lang="en-US" dirty="0"/>
              <a:t>C. Wiretap Act </a:t>
            </a:r>
          </a:p>
          <a:p>
            <a:pPr marL="0" indent="0">
              <a:lnSpc>
                <a:spcPct val="200000"/>
              </a:lnSpc>
              <a:buNone/>
            </a:pPr>
            <a:r>
              <a:rPr lang="en-US" dirty="0"/>
              <a:t>D. A and C, but not B. </a:t>
            </a:r>
          </a:p>
        </p:txBody>
      </p:sp>
    </p:spTree>
    <p:extLst>
      <p:ext uri="{BB962C8B-B14F-4D97-AF65-F5344CB8AC3E}">
        <p14:creationId xmlns:p14="http://schemas.microsoft.com/office/powerpoint/2010/main" val="1206193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556E6EC-5FA6-4767-A347-1B668663364F}"/>
              </a:ext>
            </a:extLst>
          </p:cNvPr>
          <p:cNvSpPr>
            <a:spLocks noGrp="1"/>
          </p:cNvSpPr>
          <p:nvPr>
            <p:ph type="title"/>
          </p:nvPr>
        </p:nvSpPr>
        <p:spPr/>
        <p:txBody>
          <a:bodyPr/>
          <a:lstStyle/>
          <a:p>
            <a:r>
              <a:rPr lang="en-US" dirty="0"/>
              <a:t>Assessment: Civil and Criminal Penalties under Federal Data Law - Answer </a:t>
            </a:r>
          </a:p>
        </p:txBody>
      </p:sp>
      <p:sp>
        <p:nvSpPr>
          <p:cNvPr id="3" name="Content Placeholder 2">
            <a:extLst>
              <a:ext uri="{FF2B5EF4-FFF2-40B4-BE49-F238E27FC236}">
                <a16:creationId xmlns:a16="http://schemas.microsoft.com/office/drawing/2014/main" xmlns="" id="{9C83482C-A060-40F9-88A7-F0FD5A58459E}"/>
              </a:ext>
            </a:extLst>
          </p:cNvPr>
          <p:cNvSpPr>
            <a:spLocks noGrp="1"/>
          </p:cNvSpPr>
          <p:nvPr>
            <p:ph idx="1"/>
          </p:nvPr>
        </p:nvSpPr>
        <p:spPr/>
        <p:txBody>
          <a:bodyPr/>
          <a:lstStyle/>
          <a:p>
            <a:pPr marL="0" indent="0">
              <a:buNone/>
            </a:pPr>
            <a:r>
              <a:rPr lang="en-US" dirty="0"/>
              <a:t>Which of the following laws include(s) both a civil cause of action and criminal penalty for violators?</a:t>
            </a:r>
          </a:p>
          <a:p>
            <a:pPr marL="0" indent="0">
              <a:lnSpc>
                <a:spcPct val="200000"/>
              </a:lnSpc>
              <a:buNone/>
            </a:pPr>
            <a:r>
              <a:rPr lang="en-US" dirty="0"/>
              <a:t>A. Computer Fraud and Abuse Act (CFAA)</a:t>
            </a:r>
          </a:p>
          <a:p>
            <a:pPr marL="0" indent="0">
              <a:lnSpc>
                <a:spcPct val="200000"/>
              </a:lnSpc>
              <a:buNone/>
            </a:pPr>
            <a:r>
              <a:rPr lang="en-US" dirty="0"/>
              <a:t>B. Health Insurance Portability and Accountability Act (HIPAA)</a:t>
            </a:r>
          </a:p>
          <a:p>
            <a:pPr marL="0" indent="0">
              <a:lnSpc>
                <a:spcPct val="200000"/>
              </a:lnSpc>
              <a:buNone/>
            </a:pPr>
            <a:r>
              <a:rPr lang="en-US" dirty="0"/>
              <a:t>C. Wiretap Act </a:t>
            </a:r>
          </a:p>
          <a:p>
            <a:pPr marL="0" indent="0">
              <a:lnSpc>
                <a:spcPct val="200000"/>
              </a:lnSpc>
              <a:buNone/>
            </a:pPr>
            <a:r>
              <a:rPr lang="en-US" b="1" dirty="0"/>
              <a:t>D. A and C, but not B. </a:t>
            </a:r>
          </a:p>
        </p:txBody>
      </p:sp>
    </p:spTree>
    <p:extLst>
      <p:ext uri="{BB962C8B-B14F-4D97-AF65-F5344CB8AC3E}">
        <p14:creationId xmlns:p14="http://schemas.microsoft.com/office/powerpoint/2010/main" val="2041668199"/>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14277</TotalTime>
  <Words>2556</Words>
  <Application>Microsoft Office PowerPoint</Application>
  <PresentationFormat>On-screen Show (4:3)</PresentationFormat>
  <Paragraphs>226</Paragraphs>
  <Slides>25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Calibri Light</vt:lpstr>
      <vt:lpstr>Times New Roman</vt:lpstr>
      <vt:lpstr>PP_C5Modules_CC_License_standard</vt:lpstr>
      <vt:lpstr>  Module IV Week 12: Cyber Operations</vt:lpstr>
      <vt:lpstr>Lesson Outline: Cyber Operations By and Against Private Actors</vt:lpstr>
      <vt:lpstr>Learning Outcomes: Cyber Operations By and Against Private Actors</vt:lpstr>
      <vt:lpstr>Federal Laws Regulating Access to Data</vt:lpstr>
      <vt:lpstr>1. Civil and Criminal Penalties for Major Federal Data Laws</vt:lpstr>
      <vt:lpstr>1. Major Federal Data Laws Providing a Private Right of Action</vt:lpstr>
      <vt:lpstr>2. Major Federal Data Laws with Criminal Penalties </vt:lpstr>
      <vt:lpstr>Assessment: Civil and Criminal Penalties under Federal Data Law - Question </vt:lpstr>
      <vt:lpstr>Assessment: Civil and Criminal Penalties under Federal Data Law - Answer </vt:lpstr>
      <vt:lpstr>3. Case Study: Computer Fraud and Abuse Act (CFAA) 18 U.S.C. § 1030</vt:lpstr>
      <vt:lpstr>3. Case Study: Computer Fraud and Abuse Act (CFAA) 18 U.S.C. § 1030</vt:lpstr>
      <vt:lpstr>3. Case Study: Computer Fraud and Abuse Act (CFAA) 18 U.S.C. § 1030</vt:lpstr>
      <vt:lpstr>3. Discussion: Civil and Criminal Cases under the CFAA</vt:lpstr>
      <vt:lpstr>3. Case Study: Computer Fraud and Abuse Act (CFAA) 18 U.S.C. § 1030</vt:lpstr>
      <vt:lpstr>3. Case Study: Computer Fraud and Abuse Act (CFAA) 18 U.S.C. § 1030</vt:lpstr>
      <vt:lpstr>3. Case Study: Computer Fraud and Abuse Act (CFAA) 18 U.S.C. § 1030</vt:lpstr>
      <vt:lpstr>Hacking Back &amp; Legal Consequences: Computer Fraud and Abuse Act (CFAA)</vt:lpstr>
      <vt:lpstr>Assessment: Computer Fraud and Abuse Act (CFAA) 18 U.S.C. § 1030 - Question</vt:lpstr>
      <vt:lpstr>Assessment: Computer Fraud and Abuse Act (CFAA) 18 U.S.C. § 1030 - Answer</vt:lpstr>
      <vt:lpstr>4. Cybersecurity Information Sharing Act of 2015 (CISA)</vt:lpstr>
      <vt:lpstr>4. Cybersecurity Information Sharing Act of 2015 (CISA)</vt:lpstr>
      <vt:lpstr>4. Cybersecurity Information Sharing Act of 2015 (CISA)</vt:lpstr>
      <vt:lpstr>Assessment: Cybersecurity Information Sharing Act of 2015 (CISA) - Question</vt:lpstr>
      <vt:lpstr>Assessment: Cybersecurity Information Sharing Act of 2015 (CISA) - Answer</vt:lpstr>
      <vt:lpstr>Discussion: Cyber Operations By and Against Private Actors </vt:lpstr>
    </vt:vector>
  </TitlesOfParts>
  <Company>University of California at Davis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Kevin S. Kuczynski</cp:lastModifiedBy>
  <cp:revision>785</cp:revision>
  <cp:lastPrinted>2016-07-18T16:40:10Z</cp:lastPrinted>
  <dcterms:created xsi:type="dcterms:W3CDTF">2016-07-03T20:12:42Z</dcterms:created>
  <dcterms:modified xsi:type="dcterms:W3CDTF">2018-08-29T14:08:41Z</dcterms:modified>
</cp:coreProperties>
</file>