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8"/>
  </p:notesMasterIdLst>
  <p:sldIdLst>
    <p:sldId id="380" r:id="rId2"/>
    <p:sldId id="351" r:id="rId3"/>
    <p:sldId id="303" r:id="rId4"/>
    <p:sldId id="372" r:id="rId5"/>
    <p:sldId id="355" r:id="rId6"/>
    <p:sldId id="356" r:id="rId7"/>
    <p:sldId id="343" r:id="rId8"/>
    <p:sldId id="379" r:id="rId9"/>
    <p:sldId id="426" r:id="rId10"/>
    <p:sldId id="371" r:id="rId11"/>
    <p:sldId id="346" r:id="rId12"/>
    <p:sldId id="381" r:id="rId13"/>
    <p:sldId id="382" r:id="rId14"/>
    <p:sldId id="383" r:id="rId15"/>
    <p:sldId id="348" r:id="rId16"/>
    <p:sldId id="384" r:id="rId17"/>
    <p:sldId id="363" r:id="rId18"/>
    <p:sldId id="427" r:id="rId19"/>
    <p:sldId id="373" r:id="rId20"/>
    <p:sldId id="376" r:id="rId21"/>
    <p:sldId id="386" r:id="rId22"/>
    <p:sldId id="359" r:id="rId23"/>
    <p:sldId id="342" r:id="rId24"/>
    <p:sldId id="374" r:id="rId25"/>
    <p:sldId id="428" r:id="rId26"/>
    <p:sldId id="425" r:id="rId27"/>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46" autoAdjust="0"/>
    <p:restoredTop sz="94027" autoAdjust="0"/>
  </p:normalViewPr>
  <p:slideViewPr>
    <p:cSldViewPr snapToGrid="0" snapToObjects="1">
      <p:cViewPr varScale="1">
        <p:scale>
          <a:sx n="109" d="100"/>
          <a:sy n="109" d="100"/>
        </p:scale>
        <p:origin x="1296"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EB7C855E-F8B8-470C-9573-26A64D0DAF1D}"/>
    <pc:docChg chg="modSld">
      <pc:chgData name="" userId="" providerId="" clId="Web-{EB7C855E-F8B8-470C-9573-26A64D0DAF1D}" dt="2018-08-03T02:34:06.770" v="24"/>
      <pc:docMkLst>
        <pc:docMk/>
      </pc:docMkLst>
      <pc:sldChg chg="addSp delSp modSp">
        <pc:chgData name="" userId="" providerId="" clId="Web-{EB7C855E-F8B8-470C-9573-26A64D0DAF1D}" dt="2018-08-03T02:34:06.770" v="24"/>
        <pc:sldMkLst>
          <pc:docMk/>
          <pc:sldMk cId="285589955" sldId="380"/>
        </pc:sldMkLst>
        <pc:spChg chg="add mod">
          <ac:chgData name="" userId="" providerId="" clId="Web-{EB7C855E-F8B8-470C-9573-26A64D0DAF1D}" dt="2018-08-03T02:34:06.770" v="24"/>
          <ac:spMkLst>
            <pc:docMk/>
            <pc:sldMk cId="285589955" sldId="380"/>
            <ac:spMk id="4" creationId="{EB1B9E40-6FB8-4CF7-ACF4-B93F6B96E4D4}"/>
          </ac:spMkLst>
        </pc:spChg>
        <pc:picChg chg="del">
          <ac:chgData name="" userId="" providerId="" clId="Web-{EB7C855E-F8B8-470C-9573-26A64D0DAF1D}" dt="2018-08-03T02:32:20.175" v="0"/>
          <ac:picMkLst>
            <pc:docMk/>
            <pc:sldMk cId="285589955" sldId="380"/>
            <ac:picMk id="3" creationId="{328471CA-842A-4137-8F7D-426590CE9C78}"/>
          </ac:picMkLst>
        </pc:picChg>
      </pc:sldChg>
    </pc:docChg>
  </pc:docChgLst>
  <pc:docChgLst>
    <pc:chgData clId="Web-{96B1F508-9775-461C-9E23-6B0793746080}"/>
    <pc:docChg chg="modSld">
      <pc:chgData name="" userId="" providerId="" clId="Web-{96B1F508-9775-461C-9E23-6B0793746080}" dt="2018-08-02T19:05:01.802" v="4" actId="14100"/>
      <pc:docMkLst>
        <pc:docMk/>
      </pc:docMkLst>
      <pc:sldChg chg="addSp modSp">
        <pc:chgData name="" userId="" providerId="" clId="Web-{96B1F508-9775-461C-9E23-6B0793746080}" dt="2018-08-02T19:05:01.802" v="4" actId="14100"/>
        <pc:sldMkLst>
          <pc:docMk/>
          <pc:sldMk cId="285589955" sldId="380"/>
        </pc:sldMkLst>
        <pc:picChg chg="add mod">
          <ac:chgData name="" userId="" providerId="" clId="Web-{96B1F508-9775-461C-9E23-6B0793746080}" dt="2018-08-02T19:05:01.802" v="4" actId="14100"/>
          <ac:picMkLst>
            <pc:docMk/>
            <pc:sldMk cId="285589955" sldId="380"/>
            <ac:picMk id="3" creationId="{328471CA-842A-4137-8F7D-426590CE9C7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8/24/2018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32899171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984507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1483905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23</a:t>
            </a:fld>
            <a:endParaRPr lang="en-US"/>
          </a:p>
        </p:txBody>
      </p:sp>
    </p:spTree>
    <p:extLst>
      <p:ext uri="{BB962C8B-B14F-4D97-AF65-F5344CB8AC3E}">
        <p14:creationId xmlns:p14="http://schemas.microsoft.com/office/powerpoint/2010/main" val="3434240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268980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2606224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646490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133048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1696028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2507419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15</a:t>
            </a:fld>
            <a:endParaRPr lang="en-US"/>
          </a:p>
        </p:txBody>
      </p:sp>
    </p:spTree>
    <p:extLst>
      <p:ext uri="{BB962C8B-B14F-4D97-AF65-F5344CB8AC3E}">
        <p14:creationId xmlns:p14="http://schemas.microsoft.com/office/powerpoint/2010/main" val="3519621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a:t>
            </a:r>
            <a:r>
              <a:rPr lang="en-US" sz="3300" dirty="0"/>
              <a:t>I</a:t>
            </a:r>
            <a:r>
              <a:rPr sz="3300" dirty="0"/>
              <a:t>. Overview of Cyberspace</a:t>
            </a:r>
            <a:r>
              <a:rPr lang="en-US" sz="3300" dirty="0"/>
              <a:t/>
            </a:r>
            <a:br>
              <a:rPr lang="en-US" sz="3300" dirty="0"/>
            </a:br>
            <a:r>
              <a:rPr lang="en-US" sz="2700" dirty="0"/>
              <a:t>Week 2: Understanding Cyberspace</a:t>
            </a:r>
            <a:endParaRPr sz="2200"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4: Unmanned Aerial Systems (Drones)</a:t>
            </a:r>
          </a:p>
        </p:txBody>
      </p:sp>
      <p:sp>
        <p:nvSpPr>
          <p:cNvPr id="4" name="TextBox 3">
            <a:extLst>
              <a:ext uri="{FF2B5EF4-FFF2-40B4-BE49-F238E27FC236}">
                <a16:creationId xmlns:a16="http://schemas.microsoft.com/office/drawing/2014/main" xmlns="" id="{EB1B9E40-6FB8-4CF7-ACF4-B93F6B96E4D4}"/>
              </a:ext>
            </a:extLst>
          </p:cNvPr>
          <p:cNvSpPr txBox="1"/>
          <p:nvPr/>
        </p:nvSpPr>
        <p:spPr>
          <a:xfrm>
            <a:off x="2265871" y="5594230"/>
            <a:ext cx="5331123" cy="600164"/>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a:t>
            </a:r>
            <a:r>
              <a:rPr lang="en-US" sz="1100" dirty="0" smtClean="0">
                <a:latin typeface="Calibri"/>
                <a:cs typeface="Calibri"/>
              </a:rPr>
              <a:t>students Zachary Higham and Ann Mallison </a:t>
            </a:r>
            <a:r>
              <a:rPr lang="en-US" sz="1100" dirty="0">
                <a:latin typeface="Calibri"/>
                <a:cs typeface="Calibri"/>
              </a:rPr>
              <a:t>for their assistance with this lesson.</a:t>
            </a:r>
          </a:p>
        </p:txBody>
      </p:sp>
    </p:spTree>
    <p:extLst>
      <p:ext uri="{BB962C8B-B14F-4D97-AF65-F5344CB8AC3E}">
        <p14:creationId xmlns:p14="http://schemas.microsoft.com/office/powerpoint/2010/main" val="285589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ECDD662-F1F0-4322-B0CD-74E7CD8DC86D}"/>
              </a:ext>
            </a:extLst>
          </p:cNvPr>
          <p:cNvSpPr>
            <a:spLocks noGrp="1"/>
          </p:cNvSpPr>
          <p:nvPr>
            <p:ph type="title"/>
          </p:nvPr>
        </p:nvSpPr>
        <p:spPr/>
        <p:txBody>
          <a:bodyPr/>
          <a:lstStyle/>
          <a:p>
            <a:r>
              <a:rPr lang="en-US" dirty="0"/>
              <a:t>Section 2:</a:t>
            </a:r>
          </a:p>
        </p:txBody>
      </p:sp>
      <p:sp>
        <p:nvSpPr>
          <p:cNvPr id="5" name="Text Placeholder 4">
            <a:extLst>
              <a:ext uri="{FF2B5EF4-FFF2-40B4-BE49-F238E27FC236}">
                <a16:creationId xmlns:a16="http://schemas.microsoft.com/office/drawing/2014/main" xmlns="" id="{BA88E03F-395A-43B3-B43A-24101287A8AC}"/>
              </a:ext>
            </a:extLst>
          </p:cNvPr>
          <p:cNvSpPr>
            <a:spLocks noGrp="1"/>
          </p:cNvSpPr>
          <p:nvPr>
            <p:ph type="body" idx="1"/>
          </p:nvPr>
        </p:nvSpPr>
        <p:spPr/>
        <p:txBody>
          <a:bodyPr/>
          <a:lstStyle/>
          <a:p>
            <a:r>
              <a:rPr lang="en-US" dirty="0"/>
              <a:t>UAS Regulation</a:t>
            </a:r>
          </a:p>
        </p:txBody>
      </p:sp>
      <p:pic>
        <p:nvPicPr>
          <p:cNvPr id="3" name="Picture 2" descr="Image of a person controlling a drone with a handheld device.">
            <a:extLst>
              <a:ext uri="{FF2B5EF4-FFF2-40B4-BE49-F238E27FC236}">
                <a16:creationId xmlns:a16="http://schemas.microsoft.com/office/drawing/2014/main" xmlns="" id="{068B3BAC-E1D9-4669-AD46-1E8B54096FAF}"/>
              </a:ext>
            </a:extLst>
          </p:cNvPr>
          <p:cNvPicPr>
            <a:picLocks noChangeAspect="1"/>
          </p:cNvPicPr>
          <p:nvPr/>
        </p:nvPicPr>
        <p:blipFill>
          <a:blip r:embed="rId3"/>
          <a:stretch>
            <a:fillRect/>
          </a:stretch>
        </p:blipFill>
        <p:spPr>
          <a:xfrm>
            <a:off x="3310744" y="1709739"/>
            <a:ext cx="4857750" cy="3238500"/>
          </a:xfrm>
          <a:prstGeom prst="rect">
            <a:avLst/>
          </a:prstGeom>
        </p:spPr>
      </p:pic>
    </p:spTree>
    <p:extLst>
      <p:ext uri="{BB962C8B-B14F-4D97-AF65-F5344CB8AC3E}">
        <p14:creationId xmlns:p14="http://schemas.microsoft.com/office/powerpoint/2010/main" val="2420316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3886" y="648699"/>
            <a:ext cx="8101464" cy="924659"/>
          </a:xfrm>
          <a:noFill/>
          <a:ln w="25400">
            <a:noFill/>
          </a:ln>
        </p:spPr>
        <p:txBody>
          <a:bodyPr/>
          <a:lstStyle/>
          <a:p>
            <a:r>
              <a:rPr lang="en-US" dirty="0"/>
              <a:t>Federal Regulation of UAVs </a:t>
            </a:r>
          </a:p>
        </p:txBody>
      </p:sp>
      <p:sp>
        <p:nvSpPr>
          <p:cNvPr id="3" name="Content Placeholder 2"/>
          <p:cNvSpPr>
            <a:spLocks noGrp="1"/>
          </p:cNvSpPr>
          <p:nvPr>
            <p:ph idx="1"/>
          </p:nvPr>
        </p:nvSpPr>
        <p:spPr>
          <a:xfrm>
            <a:off x="413886" y="2140508"/>
            <a:ext cx="7942324" cy="3492232"/>
          </a:xfrm>
        </p:spPr>
        <p:txBody>
          <a:bodyPr/>
          <a:lstStyle/>
          <a:p>
            <a:pPr>
              <a:lnSpc>
                <a:spcPct val="100000"/>
              </a:lnSpc>
              <a:spcBef>
                <a:spcPts val="1200"/>
              </a:spcBef>
            </a:pPr>
            <a:r>
              <a:rPr lang="en-US" dirty="0"/>
              <a:t>Federal UAS regulation is governed by the Federal Aviation Administration (FAA). </a:t>
            </a:r>
          </a:p>
          <a:p>
            <a:pPr>
              <a:lnSpc>
                <a:spcPct val="100000"/>
              </a:lnSpc>
              <a:spcBef>
                <a:spcPts val="1200"/>
              </a:spcBef>
            </a:pPr>
            <a:r>
              <a:rPr lang="en-US" dirty="0"/>
              <a:t>As of December 12, 2017, all drones weighing more than .55lbs, used for whatever purpose, must be registered with the FAA (National Defense Authorization Act for Fiscal Year 2018). </a:t>
            </a:r>
          </a:p>
          <a:p>
            <a:pPr>
              <a:lnSpc>
                <a:spcPct val="100000"/>
              </a:lnSpc>
              <a:spcBef>
                <a:spcPts val="1200"/>
              </a:spcBef>
            </a:pPr>
            <a:r>
              <a:rPr lang="en-US" dirty="0"/>
              <a:t>The FAA further regulates UAVs by their intended use:</a:t>
            </a:r>
          </a:p>
          <a:p>
            <a:pPr lvl="1">
              <a:lnSpc>
                <a:spcPct val="100000"/>
              </a:lnSpc>
              <a:spcBef>
                <a:spcPts val="1200"/>
              </a:spcBef>
            </a:pPr>
            <a:r>
              <a:rPr lang="en-US" dirty="0"/>
              <a:t>Recreational and hobby use </a:t>
            </a:r>
          </a:p>
          <a:p>
            <a:pPr lvl="1">
              <a:lnSpc>
                <a:spcPct val="100000"/>
              </a:lnSpc>
              <a:spcBef>
                <a:spcPts val="1200"/>
              </a:spcBef>
            </a:pPr>
            <a:r>
              <a:rPr lang="en-US" dirty="0"/>
              <a:t>Non-recreational and/or commercial or business uses including law enforcement and government agencies. </a:t>
            </a:r>
          </a:p>
          <a:p>
            <a:pPr marL="0" indent="0">
              <a:buNone/>
            </a:pPr>
            <a:endParaRPr lang="en-US" dirty="0"/>
          </a:p>
          <a:p>
            <a:pPr marL="0" indent="0">
              <a:buNone/>
            </a:pPr>
            <a:endParaRPr lang="en-US" dirty="0"/>
          </a:p>
          <a:p>
            <a:pPr marL="0" indent="0" algn="ctr">
              <a:buNone/>
            </a:pPr>
            <a:endParaRPr lang="en-US" dirty="0"/>
          </a:p>
          <a:p>
            <a:pPr marL="0" indent="0" algn="ctr">
              <a:buNone/>
            </a:pPr>
            <a:endParaRPr lang="en-US" dirty="0"/>
          </a:p>
        </p:txBody>
      </p:sp>
      <p:pic>
        <p:nvPicPr>
          <p:cNvPr id="5" name="Picture 4" descr="Image of a globe with a boat, plane, semi-truck and other forms of transportation.">
            <a:extLst>
              <a:ext uri="{FF2B5EF4-FFF2-40B4-BE49-F238E27FC236}">
                <a16:creationId xmlns:a16="http://schemas.microsoft.com/office/drawing/2014/main" xmlns="" id="{FA1020B8-3349-4064-9978-4D193C64E342}"/>
              </a:ext>
            </a:extLst>
          </p:cNvPr>
          <p:cNvPicPr>
            <a:picLocks noChangeAspect="1"/>
          </p:cNvPicPr>
          <p:nvPr/>
        </p:nvPicPr>
        <p:blipFill>
          <a:blip r:embed="rId3"/>
          <a:stretch>
            <a:fillRect/>
          </a:stretch>
        </p:blipFill>
        <p:spPr>
          <a:xfrm>
            <a:off x="6228471" y="365125"/>
            <a:ext cx="2237714" cy="1491809"/>
          </a:xfrm>
          <a:prstGeom prst="rect">
            <a:avLst/>
          </a:prstGeom>
        </p:spPr>
      </p:pic>
    </p:spTree>
    <p:extLst>
      <p:ext uri="{BB962C8B-B14F-4D97-AF65-F5344CB8AC3E}">
        <p14:creationId xmlns:p14="http://schemas.microsoft.com/office/powerpoint/2010/main" val="155710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F7922C-7032-4005-84F4-43F51222DB5F}"/>
              </a:ext>
            </a:extLst>
          </p:cNvPr>
          <p:cNvSpPr>
            <a:spLocks noGrp="1"/>
          </p:cNvSpPr>
          <p:nvPr>
            <p:ph type="title"/>
          </p:nvPr>
        </p:nvSpPr>
        <p:spPr/>
        <p:txBody>
          <a:bodyPr/>
          <a:lstStyle/>
          <a:p>
            <a:r>
              <a:rPr lang="en-US" dirty="0"/>
              <a:t>Federal Regulation of Recreational UAVs</a:t>
            </a:r>
          </a:p>
        </p:txBody>
      </p:sp>
      <p:sp>
        <p:nvSpPr>
          <p:cNvPr id="3" name="Content Placeholder 2">
            <a:extLst>
              <a:ext uri="{FF2B5EF4-FFF2-40B4-BE49-F238E27FC236}">
                <a16:creationId xmlns:a16="http://schemas.microsoft.com/office/drawing/2014/main" xmlns="" id="{249ECEFD-12E0-43FE-AC41-B3EBD1CC5683}"/>
              </a:ext>
            </a:extLst>
          </p:cNvPr>
          <p:cNvSpPr>
            <a:spLocks noGrp="1"/>
          </p:cNvSpPr>
          <p:nvPr>
            <p:ph idx="1"/>
          </p:nvPr>
        </p:nvSpPr>
        <p:spPr/>
        <p:txBody>
          <a:bodyPr/>
          <a:lstStyle/>
          <a:p>
            <a:pPr marL="0" indent="0">
              <a:buNone/>
            </a:pPr>
            <a:r>
              <a:rPr lang="en-US" dirty="0"/>
              <a:t>UAVs used strictly for recreation must fly in accordance with the FAA’s Special Rule for Model Aircraft.</a:t>
            </a:r>
            <a:r>
              <a:rPr lang="en-US" baseline="30000" dirty="0"/>
              <a:t>3</a:t>
            </a:r>
            <a:r>
              <a:rPr lang="en-US" dirty="0"/>
              <a:t> Under this rule, operators must:</a:t>
            </a:r>
          </a:p>
          <a:p>
            <a:pPr marL="801688" indent="-457200">
              <a:buFont typeface="+mj-lt"/>
              <a:buAutoNum type="arabicPeriod"/>
            </a:pPr>
            <a:r>
              <a:rPr lang="en-US" sz="1800" dirty="0"/>
              <a:t>Register their UAS with the FAA</a:t>
            </a:r>
          </a:p>
          <a:p>
            <a:pPr marL="801688" indent="-457200">
              <a:buFont typeface="+mj-lt"/>
              <a:buAutoNum type="arabicPeriod"/>
            </a:pPr>
            <a:r>
              <a:rPr lang="en-US" sz="1800" dirty="0"/>
              <a:t>Fly for hobby or recreational purposes only</a:t>
            </a:r>
          </a:p>
          <a:p>
            <a:pPr marL="801688" indent="-457200">
              <a:buFont typeface="+mj-lt"/>
              <a:buAutoNum type="arabicPeriod"/>
            </a:pPr>
            <a:r>
              <a:rPr lang="en-US" sz="1800" dirty="0"/>
              <a:t>Follow a community-based set of safety guidelines</a:t>
            </a:r>
          </a:p>
          <a:p>
            <a:pPr marL="801688" indent="-457200">
              <a:buFont typeface="+mj-lt"/>
              <a:buAutoNum type="arabicPeriod"/>
            </a:pPr>
            <a:r>
              <a:rPr lang="en-US" sz="1800" dirty="0"/>
              <a:t>Fly the UAS within visual line-of-sight</a:t>
            </a:r>
          </a:p>
          <a:p>
            <a:pPr marL="801688" indent="-457200">
              <a:buFont typeface="+mj-lt"/>
              <a:buAutoNum type="arabicPeriod"/>
            </a:pPr>
            <a:r>
              <a:rPr lang="en-US" sz="1800" dirty="0"/>
              <a:t>Give way to manned aircraft</a:t>
            </a:r>
          </a:p>
          <a:p>
            <a:pPr marL="801688" indent="-457200">
              <a:buFont typeface="+mj-lt"/>
              <a:buAutoNum type="arabicPeriod"/>
            </a:pPr>
            <a:r>
              <a:rPr lang="en-US" sz="1800" dirty="0"/>
              <a:t>Provide prior notification to the airport and air traffic control tower, if one is present, when flying within 5 miles of an airport</a:t>
            </a:r>
          </a:p>
          <a:p>
            <a:pPr marL="801688" indent="-457200">
              <a:buFont typeface="+mj-lt"/>
              <a:buAutoNum type="arabicPeriod"/>
            </a:pPr>
            <a:r>
              <a:rPr lang="en-US" sz="1800" dirty="0"/>
              <a:t>Fly UAS that weigh no more than 55 lbs. unless certified by a community-based organization.</a:t>
            </a:r>
          </a:p>
          <a:p>
            <a:endParaRPr lang="en-US" dirty="0"/>
          </a:p>
        </p:txBody>
      </p:sp>
      <p:sp>
        <p:nvSpPr>
          <p:cNvPr id="5" name="TextBox 4">
            <a:extLst>
              <a:ext uri="{FF2B5EF4-FFF2-40B4-BE49-F238E27FC236}">
                <a16:creationId xmlns:a16="http://schemas.microsoft.com/office/drawing/2014/main" xmlns="" id="{B33E122F-6C32-476D-BC25-8CF122952CD6}"/>
              </a:ext>
            </a:extLst>
          </p:cNvPr>
          <p:cNvSpPr txBox="1"/>
          <p:nvPr/>
        </p:nvSpPr>
        <p:spPr>
          <a:xfrm>
            <a:off x="628650" y="6492874"/>
            <a:ext cx="7886699" cy="246221"/>
          </a:xfrm>
          <a:prstGeom prst="rect">
            <a:avLst/>
          </a:prstGeom>
          <a:noFill/>
        </p:spPr>
        <p:txBody>
          <a:bodyPr wrap="square" rtlCol="0">
            <a:spAutoFit/>
          </a:bodyPr>
          <a:lstStyle/>
          <a:p>
            <a:r>
              <a:rPr lang="en-US" sz="1000" dirty="0">
                <a:latin typeface="+mn-lt"/>
              </a:rPr>
              <a:t>3. FAA’s Special Rule for Model Aircraft (Public Law 112-95 Section 336)</a:t>
            </a:r>
          </a:p>
        </p:txBody>
      </p:sp>
      <p:pic>
        <p:nvPicPr>
          <p:cNvPr id="4" name="Picture 3" descr="Image of a propeller plane.">
            <a:extLst>
              <a:ext uri="{FF2B5EF4-FFF2-40B4-BE49-F238E27FC236}">
                <a16:creationId xmlns:a16="http://schemas.microsoft.com/office/drawing/2014/main" xmlns="" id="{CB4FB5DC-7890-45FC-B1AD-261B0444B085}"/>
              </a:ext>
            </a:extLst>
          </p:cNvPr>
          <p:cNvPicPr>
            <a:picLocks noChangeAspect="1"/>
          </p:cNvPicPr>
          <p:nvPr/>
        </p:nvPicPr>
        <p:blipFill>
          <a:blip r:embed="rId2"/>
          <a:stretch>
            <a:fillRect/>
          </a:stretch>
        </p:blipFill>
        <p:spPr>
          <a:xfrm>
            <a:off x="6399443" y="2851907"/>
            <a:ext cx="2115906" cy="1410604"/>
          </a:xfrm>
          <a:prstGeom prst="rect">
            <a:avLst/>
          </a:prstGeom>
        </p:spPr>
      </p:pic>
    </p:spTree>
    <p:extLst>
      <p:ext uri="{BB962C8B-B14F-4D97-AF65-F5344CB8AC3E}">
        <p14:creationId xmlns:p14="http://schemas.microsoft.com/office/powerpoint/2010/main" val="344067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7DF56B-F8EE-48EC-B5B5-35D774428E0E}"/>
              </a:ext>
            </a:extLst>
          </p:cNvPr>
          <p:cNvSpPr>
            <a:spLocks noGrp="1"/>
          </p:cNvSpPr>
          <p:nvPr>
            <p:ph type="title"/>
          </p:nvPr>
        </p:nvSpPr>
        <p:spPr/>
        <p:txBody>
          <a:bodyPr/>
          <a:lstStyle/>
          <a:p>
            <a:r>
              <a:rPr lang="en-US" dirty="0"/>
              <a:t>Federal Regulation of Commercial UAVs</a:t>
            </a:r>
          </a:p>
        </p:txBody>
      </p:sp>
      <p:sp>
        <p:nvSpPr>
          <p:cNvPr id="3" name="Content Placeholder 2">
            <a:extLst>
              <a:ext uri="{FF2B5EF4-FFF2-40B4-BE49-F238E27FC236}">
                <a16:creationId xmlns:a16="http://schemas.microsoft.com/office/drawing/2014/main" xmlns="" id="{152BBC3F-8394-4D59-852B-AEDBD914F954}"/>
              </a:ext>
            </a:extLst>
          </p:cNvPr>
          <p:cNvSpPr>
            <a:spLocks noGrp="1"/>
          </p:cNvSpPr>
          <p:nvPr>
            <p:ph idx="1"/>
          </p:nvPr>
        </p:nvSpPr>
        <p:spPr>
          <a:xfrm>
            <a:off x="628650" y="1475266"/>
            <a:ext cx="7886700" cy="4351338"/>
          </a:xfrm>
        </p:spPr>
        <p:txBody>
          <a:bodyPr/>
          <a:lstStyle/>
          <a:p>
            <a:pPr>
              <a:spcBef>
                <a:spcPts val="600"/>
              </a:spcBef>
            </a:pPr>
            <a:r>
              <a:rPr lang="en-US" sz="2400" dirty="0"/>
              <a:t>UAVs used for commercial or business purposes must fly in accordance with 14 C.F.R. part 107. This are more rigorous requirements including:</a:t>
            </a:r>
          </a:p>
          <a:p>
            <a:pPr lvl="1">
              <a:spcBef>
                <a:spcPts val="600"/>
              </a:spcBef>
            </a:pPr>
            <a:r>
              <a:rPr lang="en-US" sz="2000" dirty="0"/>
              <a:t>Remote pilot certification </a:t>
            </a:r>
          </a:p>
          <a:p>
            <a:pPr lvl="1">
              <a:spcBef>
                <a:spcPts val="600"/>
              </a:spcBef>
            </a:pPr>
            <a:r>
              <a:rPr lang="en-US" sz="2000" dirty="0"/>
              <a:t>Registration under Part 107</a:t>
            </a:r>
          </a:p>
          <a:p>
            <a:pPr lvl="1">
              <a:spcBef>
                <a:spcPts val="600"/>
              </a:spcBef>
            </a:pPr>
            <a:r>
              <a:rPr lang="en-US" sz="2000" dirty="0"/>
              <a:t>The following are some of the Part 107 Operating Rules:</a:t>
            </a:r>
          </a:p>
          <a:p>
            <a:pPr marL="1146175" lvl="1" indent="-342900">
              <a:spcBef>
                <a:spcPts val="600"/>
              </a:spcBef>
              <a:buFont typeface="+mj-lt"/>
              <a:buAutoNum type="arabicParenR"/>
            </a:pPr>
            <a:r>
              <a:rPr lang="en-US" sz="1400" dirty="0"/>
              <a:t>Unmanned aircraft must weigh less than 55 pounds, including payload, at takeoff</a:t>
            </a:r>
          </a:p>
          <a:p>
            <a:pPr marL="1146175" lvl="1" indent="-342900">
              <a:spcBef>
                <a:spcPts val="600"/>
              </a:spcBef>
              <a:buFont typeface="+mj-lt"/>
              <a:buAutoNum type="arabicParenR"/>
            </a:pPr>
            <a:r>
              <a:rPr lang="en-US" sz="1400" dirty="0"/>
              <a:t>Fly in Class G airspace</a:t>
            </a:r>
          </a:p>
          <a:p>
            <a:pPr marL="1146175" lvl="1" indent="-342900">
              <a:spcBef>
                <a:spcPts val="600"/>
              </a:spcBef>
              <a:buFont typeface="+mj-lt"/>
              <a:buAutoNum type="arabicParenR"/>
            </a:pPr>
            <a:r>
              <a:rPr lang="en-US" sz="1400" dirty="0"/>
              <a:t>Keep the unmanned aircraft within visual line-of-sight</a:t>
            </a:r>
          </a:p>
          <a:p>
            <a:pPr marL="1146175" lvl="1" indent="-342900">
              <a:spcBef>
                <a:spcPts val="600"/>
              </a:spcBef>
              <a:buFont typeface="+mj-lt"/>
              <a:buAutoNum type="arabicParenR"/>
            </a:pPr>
            <a:r>
              <a:rPr lang="en-US" sz="1400" dirty="0"/>
              <a:t>Fly at or below 400 feet</a:t>
            </a:r>
          </a:p>
          <a:p>
            <a:pPr marL="1146175" lvl="1" indent="-342900">
              <a:spcBef>
                <a:spcPts val="600"/>
              </a:spcBef>
              <a:buFont typeface="+mj-lt"/>
              <a:buAutoNum type="arabicParenR"/>
            </a:pPr>
            <a:r>
              <a:rPr lang="en-US" sz="1400" dirty="0"/>
              <a:t>Fly during daylight or civil twilight</a:t>
            </a:r>
          </a:p>
          <a:p>
            <a:pPr marL="1146175" lvl="1" indent="-342900">
              <a:spcBef>
                <a:spcPts val="600"/>
              </a:spcBef>
              <a:buFont typeface="+mj-lt"/>
              <a:buAutoNum type="arabicParenR"/>
            </a:pPr>
            <a:r>
              <a:rPr lang="en-US" sz="1400" dirty="0"/>
              <a:t>Fly at or under 100 mph</a:t>
            </a:r>
          </a:p>
          <a:p>
            <a:pPr marL="1146175" lvl="1" indent="-342900">
              <a:spcBef>
                <a:spcPts val="600"/>
              </a:spcBef>
              <a:buFont typeface="+mj-lt"/>
              <a:buAutoNum type="arabicParenR"/>
            </a:pPr>
            <a:r>
              <a:rPr lang="en-US" sz="1400" dirty="0"/>
              <a:t>Yield right of way to manned aircraft</a:t>
            </a:r>
          </a:p>
          <a:p>
            <a:pPr marL="1146175" lvl="1" indent="-342900">
              <a:spcBef>
                <a:spcPts val="600"/>
              </a:spcBef>
              <a:buFont typeface="+mj-lt"/>
              <a:buAutoNum type="arabicParenR"/>
            </a:pPr>
            <a:r>
              <a:rPr lang="en-US" sz="1400" dirty="0"/>
              <a:t>Do not fly directly over people</a:t>
            </a:r>
          </a:p>
          <a:p>
            <a:pPr marL="1146175" lvl="1" indent="-342900">
              <a:spcBef>
                <a:spcPts val="600"/>
              </a:spcBef>
              <a:buFont typeface="+mj-lt"/>
              <a:buAutoNum type="arabicParenR"/>
            </a:pPr>
            <a:r>
              <a:rPr lang="en-US" sz="1400" dirty="0"/>
              <a:t>Do not fly from a moving vehicle, unless in a sparsely populated area</a:t>
            </a:r>
          </a:p>
          <a:p>
            <a:pPr marL="342900" lvl="1" indent="0">
              <a:buNone/>
            </a:pPr>
            <a:endParaRPr lang="en-US" sz="2000" dirty="0"/>
          </a:p>
        </p:txBody>
      </p:sp>
      <p:pic>
        <p:nvPicPr>
          <p:cNvPr id="6" name="Picture 5" descr="Image of a drone.">
            <a:extLst>
              <a:ext uri="{FF2B5EF4-FFF2-40B4-BE49-F238E27FC236}">
                <a16:creationId xmlns:a16="http://schemas.microsoft.com/office/drawing/2014/main" xmlns="" id="{CB596ADB-A493-4448-825D-06F14B1739B2}"/>
              </a:ext>
            </a:extLst>
          </p:cNvPr>
          <p:cNvPicPr>
            <a:picLocks noChangeAspect="1"/>
          </p:cNvPicPr>
          <p:nvPr/>
        </p:nvPicPr>
        <p:blipFill>
          <a:blip r:embed="rId2"/>
          <a:stretch>
            <a:fillRect/>
          </a:stretch>
        </p:blipFill>
        <p:spPr>
          <a:xfrm>
            <a:off x="6324044" y="4142605"/>
            <a:ext cx="2289150" cy="1325913"/>
          </a:xfrm>
          <a:prstGeom prst="rect">
            <a:avLst/>
          </a:prstGeom>
        </p:spPr>
      </p:pic>
    </p:spTree>
    <p:extLst>
      <p:ext uri="{BB962C8B-B14F-4D97-AF65-F5344CB8AC3E}">
        <p14:creationId xmlns:p14="http://schemas.microsoft.com/office/powerpoint/2010/main" val="2146290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188305-DF39-411A-975E-22591EFA1A9A}"/>
              </a:ext>
            </a:extLst>
          </p:cNvPr>
          <p:cNvSpPr>
            <a:spLocks noGrp="1"/>
          </p:cNvSpPr>
          <p:nvPr>
            <p:ph type="title"/>
          </p:nvPr>
        </p:nvSpPr>
        <p:spPr/>
        <p:txBody>
          <a:bodyPr/>
          <a:lstStyle/>
          <a:p>
            <a:r>
              <a:rPr lang="en-US" dirty="0"/>
              <a:t>Federal Regulation of UAV Operations</a:t>
            </a:r>
          </a:p>
        </p:txBody>
      </p:sp>
      <p:sp>
        <p:nvSpPr>
          <p:cNvPr id="3" name="Content Placeholder 2">
            <a:extLst>
              <a:ext uri="{FF2B5EF4-FFF2-40B4-BE49-F238E27FC236}">
                <a16:creationId xmlns:a16="http://schemas.microsoft.com/office/drawing/2014/main" xmlns="" id="{B97C8E65-1608-4CE9-9A55-9128C186B11F}"/>
              </a:ext>
            </a:extLst>
          </p:cNvPr>
          <p:cNvSpPr>
            <a:spLocks noGrp="1"/>
          </p:cNvSpPr>
          <p:nvPr>
            <p:ph idx="1"/>
          </p:nvPr>
        </p:nvSpPr>
        <p:spPr/>
        <p:txBody>
          <a:bodyPr/>
          <a:lstStyle/>
          <a:p>
            <a:pPr marL="0" indent="0">
              <a:buNone/>
            </a:pPr>
            <a:r>
              <a:rPr lang="en-US" dirty="0"/>
              <a:t>Governmental agencies, including law enforcement, have two options for conducting operations with UAVs:</a:t>
            </a:r>
          </a:p>
          <a:p>
            <a:pPr marL="342900" lvl="1" indent="0">
              <a:buNone/>
            </a:pPr>
            <a:endParaRPr lang="en-US" dirty="0"/>
          </a:p>
          <a:p>
            <a:pPr marL="685800" lvl="1" indent="-342900">
              <a:buFont typeface="+mj-lt"/>
              <a:buAutoNum type="alphaUcPeriod"/>
            </a:pPr>
            <a:r>
              <a:rPr lang="en-US" dirty="0"/>
              <a:t>The agency may register and conduct its UAV in accordance with Part 107 (from the previous slide).</a:t>
            </a:r>
          </a:p>
          <a:p>
            <a:pPr marL="685800" lvl="1" indent="-342900">
              <a:buFont typeface="+mj-lt"/>
              <a:buAutoNum type="alphaUcPeriod"/>
            </a:pPr>
            <a:endParaRPr lang="en-US" dirty="0"/>
          </a:p>
          <a:p>
            <a:pPr marL="685800" lvl="1" indent="-342900">
              <a:buFont typeface="+mj-lt"/>
              <a:buAutoNum type="alphaUcPeriod"/>
            </a:pPr>
            <a:r>
              <a:rPr lang="en-US" dirty="0"/>
              <a:t>The agency may obtain a Certification of Waiver or Authorization (COA). COAs may be filled out online. They impose certain requirements on those who obtain them, these requirements include:</a:t>
            </a:r>
          </a:p>
          <a:p>
            <a:pPr marL="1601788" lvl="3" indent="-342900">
              <a:buFont typeface="+mj-lt"/>
              <a:buAutoNum type="arabicPeriod"/>
            </a:pPr>
            <a:r>
              <a:rPr lang="en-US" dirty="0"/>
              <a:t>COAs should define the airspace in which the UAV is permitted to fly</a:t>
            </a:r>
          </a:p>
          <a:p>
            <a:pPr marL="1601788" lvl="3" indent="-342900">
              <a:buFont typeface="+mj-lt"/>
              <a:buAutoNum type="arabicPeriod"/>
            </a:pPr>
            <a:r>
              <a:rPr lang="en-US" dirty="0"/>
              <a:t>COAs must mandate coordination with air traffic control facilities</a:t>
            </a:r>
          </a:p>
          <a:p>
            <a:pPr marL="1601788" lvl="3" indent="-342900">
              <a:buFont typeface="+mj-lt"/>
              <a:buAutoNum type="arabicPeriod"/>
            </a:pPr>
            <a:r>
              <a:rPr lang="en-US" dirty="0"/>
              <a:t>COAs mandate UAV operation within eyesight of the operator when flown in public airspace</a:t>
            </a:r>
          </a:p>
          <a:p>
            <a:pPr marL="1601788" lvl="3" indent="-342900">
              <a:buFont typeface="+mj-lt"/>
              <a:buAutoNum type="arabicPeriod"/>
            </a:pPr>
            <a:r>
              <a:rPr lang="en-US" dirty="0"/>
              <a:t>COAs may include special provisions relevant to the operation of the specific UAS</a:t>
            </a:r>
          </a:p>
          <a:p>
            <a:pPr marL="1258888" lvl="2" indent="-342900">
              <a:buFont typeface="+mj-lt"/>
              <a:buAutoNum type="alphaUcPeriod"/>
            </a:pPr>
            <a:endParaRPr lang="en-US" dirty="0"/>
          </a:p>
        </p:txBody>
      </p:sp>
      <p:pic>
        <p:nvPicPr>
          <p:cNvPr id="5" name="Picture 4" descr="Image of a drone.">
            <a:extLst>
              <a:ext uri="{FF2B5EF4-FFF2-40B4-BE49-F238E27FC236}">
                <a16:creationId xmlns:a16="http://schemas.microsoft.com/office/drawing/2014/main" xmlns="" id="{D8CDF263-0F4B-4683-AD65-FA4EB56B76FC}"/>
              </a:ext>
            </a:extLst>
          </p:cNvPr>
          <p:cNvPicPr>
            <a:picLocks noChangeAspect="1"/>
          </p:cNvPicPr>
          <p:nvPr/>
        </p:nvPicPr>
        <p:blipFill>
          <a:blip r:embed="rId2"/>
          <a:stretch>
            <a:fillRect/>
          </a:stretch>
        </p:blipFill>
        <p:spPr>
          <a:xfrm>
            <a:off x="7098089" y="5658803"/>
            <a:ext cx="1840992" cy="1036320"/>
          </a:xfrm>
          <a:prstGeom prst="rect">
            <a:avLst/>
          </a:prstGeom>
        </p:spPr>
      </p:pic>
    </p:spTree>
    <p:extLst>
      <p:ext uri="{BB962C8B-B14F-4D97-AF65-F5344CB8AC3E}">
        <p14:creationId xmlns:p14="http://schemas.microsoft.com/office/powerpoint/2010/main" val="3274682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1567EB84-A174-4C68-A815-3F5B4B318537}"/>
              </a:ext>
            </a:extLst>
          </p:cNvPr>
          <p:cNvSpPr>
            <a:spLocks noGrp="1"/>
          </p:cNvSpPr>
          <p:nvPr>
            <p:ph type="title"/>
          </p:nvPr>
        </p:nvSpPr>
        <p:spPr>
          <a:ln w="25400">
            <a:noFill/>
          </a:ln>
        </p:spPr>
        <p:txBody>
          <a:bodyPr/>
          <a:lstStyle/>
          <a:p>
            <a:r>
              <a:rPr lang="en-US" dirty="0"/>
              <a:t>State Regulation of UAVs </a:t>
            </a:r>
          </a:p>
        </p:txBody>
      </p:sp>
      <p:sp>
        <p:nvSpPr>
          <p:cNvPr id="2" name="TextBox 1">
            <a:extLst>
              <a:ext uri="{FF2B5EF4-FFF2-40B4-BE49-F238E27FC236}">
                <a16:creationId xmlns:a16="http://schemas.microsoft.com/office/drawing/2014/main" xmlns="" id="{BF7DFF1E-E108-4484-AC3F-669A06F18513}"/>
              </a:ext>
            </a:extLst>
          </p:cNvPr>
          <p:cNvSpPr txBox="1"/>
          <p:nvPr/>
        </p:nvSpPr>
        <p:spPr>
          <a:xfrm>
            <a:off x="628650" y="1598624"/>
            <a:ext cx="7764651" cy="923330"/>
          </a:xfrm>
          <a:prstGeom prst="rect">
            <a:avLst/>
          </a:prstGeom>
          <a:noFill/>
        </p:spPr>
        <p:txBody>
          <a:bodyPr wrap="square" rtlCol="0">
            <a:spAutoFit/>
          </a:bodyPr>
          <a:lstStyle/>
          <a:p>
            <a:r>
              <a:rPr lang="en-US" dirty="0"/>
              <a:t>State UAS regulation has largely focused on controlling where and for what purposes drones can or cannot be operated. Many of these laws contain criminal penalties for violation. </a:t>
            </a:r>
          </a:p>
        </p:txBody>
      </p:sp>
      <p:sp>
        <p:nvSpPr>
          <p:cNvPr id="3" name="TextBox 2">
            <a:extLst>
              <a:ext uri="{FF2B5EF4-FFF2-40B4-BE49-F238E27FC236}">
                <a16:creationId xmlns:a16="http://schemas.microsoft.com/office/drawing/2014/main" xmlns="" id="{EB4E85BD-FE79-47B7-BD0C-0EDF061FF526}"/>
              </a:ext>
            </a:extLst>
          </p:cNvPr>
          <p:cNvSpPr txBox="1"/>
          <p:nvPr/>
        </p:nvSpPr>
        <p:spPr>
          <a:xfrm>
            <a:off x="340963" y="2518475"/>
            <a:ext cx="8462074" cy="5724644"/>
          </a:xfrm>
          <a:prstGeom prst="rect">
            <a:avLst/>
          </a:prstGeom>
          <a:noFill/>
        </p:spPr>
        <p:txBody>
          <a:bodyPr wrap="square" rtlCol="0">
            <a:spAutoFit/>
          </a:bodyPr>
          <a:lstStyle/>
          <a:p>
            <a:endParaRPr lang="en-US" sz="2100" b="1" dirty="0">
              <a:latin typeface="+mj-lt"/>
            </a:endParaRPr>
          </a:p>
          <a:p>
            <a:r>
              <a:rPr lang="en-US" sz="2100" dirty="0">
                <a:latin typeface="+mj-lt"/>
              </a:rPr>
              <a:t>Critical Infrastructure Laws </a:t>
            </a:r>
          </a:p>
          <a:p>
            <a:pPr lvl="1"/>
            <a:r>
              <a:rPr lang="en-US" dirty="0">
                <a:latin typeface="+mn-lt"/>
              </a:rPr>
              <a:t>These law typically prohibit the operation of UAVs within specified distances of “critical infrastructure facilities” as defined in the statutes. These typically include some or all of the following, among others: </a:t>
            </a:r>
          </a:p>
          <a:p>
            <a:pPr marL="1257300" lvl="2" indent="-342900">
              <a:buFont typeface="Arial" panose="020B0604020202020204" pitchFamily="34" charset="0"/>
              <a:buChar char="•"/>
            </a:pPr>
            <a:r>
              <a:rPr lang="en-US" dirty="0">
                <a:latin typeface="+mn-lt"/>
              </a:rPr>
              <a:t>Refineries; power-generating or transmitting facilities; natural gas distribution utilities; and other energy-related facilities</a:t>
            </a:r>
          </a:p>
          <a:p>
            <a:pPr marL="1257300" lvl="2" indent="-342900">
              <a:buFont typeface="Arial" panose="020B0604020202020204" pitchFamily="34" charset="0"/>
              <a:buChar char="•"/>
            </a:pPr>
            <a:r>
              <a:rPr lang="en-US" dirty="0">
                <a:latin typeface="+mn-lt"/>
              </a:rPr>
              <a:t>chemical, polymer or rubber manufacturing facilities </a:t>
            </a:r>
          </a:p>
          <a:p>
            <a:pPr marL="1257300" lvl="2" indent="-342900">
              <a:buFont typeface="Arial" panose="020B0604020202020204" pitchFamily="34" charset="0"/>
              <a:buChar char="•"/>
            </a:pPr>
            <a:r>
              <a:rPr lang="en-US" dirty="0">
                <a:latin typeface="+mn-lt"/>
              </a:rPr>
              <a:t>water treatment facilities </a:t>
            </a:r>
          </a:p>
          <a:p>
            <a:pPr marL="1257300" lvl="2" indent="-342900">
              <a:buFont typeface="Arial" panose="020B0604020202020204" pitchFamily="34" charset="0"/>
              <a:buChar char="•"/>
            </a:pPr>
            <a:r>
              <a:rPr lang="en-US" dirty="0">
                <a:latin typeface="+mn-lt"/>
              </a:rPr>
              <a:t>telecommunications and wireless telecommunications infrastructure </a:t>
            </a:r>
          </a:p>
          <a:p>
            <a:pPr marL="1257300" lvl="2" indent="-342900">
              <a:buFont typeface="Arial" panose="020B0604020202020204" pitchFamily="34" charset="0"/>
              <a:buChar char="•"/>
            </a:pPr>
            <a:r>
              <a:rPr lang="en-US" dirty="0">
                <a:latin typeface="+mn-lt"/>
              </a:rPr>
              <a:t>Ports; railroad, trucking or other freight transportation facilities; dams; stadiums during events.</a:t>
            </a:r>
          </a:p>
          <a:p>
            <a:endParaRPr lang="en-US" dirty="0"/>
          </a:p>
          <a:p>
            <a:endParaRPr lang="en-US" dirty="0"/>
          </a:p>
          <a:p>
            <a:endParaRPr lang="en-US" dirty="0"/>
          </a:p>
          <a:p>
            <a:endParaRPr lang="en-US" dirty="0"/>
          </a:p>
          <a:p>
            <a:endParaRPr lang="en-US" dirty="0"/>
          </a:p>
          <a:p>
            <a:endParaRPr lang="en-US" dirty="0"/>
          </a:p>
          <a:p>
            <a:r>
              <a:rPr lang="en-US" dirty="0"/>
              <a:t/>
            </a:r>
            <a:br>
              <a:rPr lang="en-US" dirty="0"/>
            </a:br>
            <a:endParaRPr lang="en-US" dirty="0"/>
          </a:p>
        </p:txBody>
      </p:sp>
      <p:pic>
        <p:nvPicPr>
          <p:cNvPr id="10" name="Picture 9" descr="Image of a drone.">
            <a:extLst>
              <a:ext uri="{FF2B5EF4-FFF2-40B4-BE49-F238E27FC236}">
                <a16:creationId xmlns:a16="http://schemas.microsoft.com/office/drawing/2014/main" xmlns="" id="{5C7A4FB5-3B9F-44E4-B86A-394108E90830}"/>
              </a:ext>
            </a:extLst>
          </p:cNvPr>
          <p:cNvPicPr>
            <a:picLocks noChangeAspect="1"/>
          </p:cNvPicPr>
          <p:nvPr/>
        </p:nvPicPr>
        <p:blipFill>
          <a:blip r:embed="rId3"/>
          <a:stretch>
            <a:fillRect/>
          </a:stretch>
        </p:blipFill>
        <p:spPr>
          <a:xfrm>
            <a:off x="6537421" y="354050"/>
            <a:ext cx="1855880" cy="1244574"/>
          </a:xfrm>
          <a:prstGeom prst="rect">
            <a:avLst/>
          </a:prstGeom>
        </p:spPr>
      </p:pic>
    </p:spTree>
    <p:extLst>
      <p:ext uri="{BB962C8B-B14F-4D97-AF65-F5344CB8AC3E}">
        <p14:creationId xmlns:p14="http://schemas.microsoft.com/office/powerpoint/2010/main" val="2602249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085B76-02BD-41A6-AB41-2BAA33E3708A}"/>
              </a:ext>
            </a:extLst>
          </p:cNvPr>
          <p:cNvSpPr>
            <a:spLocks noGrp="1"/>
          </p:cNvSpPr>
          <p:nvPr>
            <p:ph type="title"/>
          </p:nvPr>
        </p:nvSpPr>
        <p:spPr/>
        <p:txBody>
          <a:bodyPr/>
          <a:lstStyle/>
          <a:p>
            <a:r>
              <a:rPr lang="en-US" dirty="0"/>
              <a:t>State Regulation of UAVs (cont.) </a:t>
            </a:r>
          </a:p>
        </p:txBody>
      </p:sp>
      <p:sp>
        <p:nvSpPr>
          <p:cNvPr id="3" name="Content Placeholder 2">
            <a:extLst>
              <a:ext uri="{FF2B5EF4-FFF2-40B4-BE49-F238E27FC236}">
                <a16:creationId xmlns:a16="http://schemas.microsoft.com/office/drawing/2014/main" xmlns="" id="{401C11A6-1E8C-49E8-ADF1-C34D0DBB5094}"/>
              </a:ext>
            </a:extLst>
          </p:cNvPr>
          <p:cNvSpPr>
            <a:spLocks noGrp="1"/>
          </p:cNvSpPr>
          <p:nvPr>
            <p:ph idx="1"/>
          </p:nvPr>
        </p:nvSpPr>
        <p:spPr>
          <a:xfrm>
            <a:off x="628650" y="1454331"/>
            <a:ext cx="7886700" cy="4722632"/>
          </a:xfrm>
        </p:spPr>
        <p:txBody>
          <a:bodyPr/>
          <a:lstStyle/>
          <a:p>
            <a:pPr marL="0" lvl="0" indent="0" defTabSz="457200" eaLnBrk="1" hangingPunct="1">
              <a:lnSpc>
                <a:spcPct val="100000"/>
              </a:lnSpc>
              <a:spcBef>
                <a:spcPct val="0"/>
              </a:spcBef>
              <a:buNone/>
            </a:pPr>
            <a:r>
              <a:rPr lang="en-US" dirty="0">
                <a:solidFill>
                  <a:prstClr val="black"/>
                </a:solidFill>
                <a:latin typeface="+mj-lt"/>
                <a:cs typeface="Arial" charset="0"/>
              </a:rPr>
              <a:t>UAS Anti-weaponization Laws</a:t>
            </a:r>
          </a:p>
          <a:p>
            <a:pPr marL="342900" lvl="1" indent="0" defTabSz="457200" eaLnBrk="1" hangingPunct="1">
              <a:lnSpc>
                <a:spcPct val="100000"/>
              </a:lnSpc>
              <a:spcBef>
                <a:spcPct val="0"/>
              </a:spcBef>
              <a:buNone/>
            </a:pPr>
            <a:r>
              <a:rPr lang="en-US" dirty="0">
                <a:solidFill>
                  <a:prstClr val="black"/>
                </a:solidFill>
                <a:cs typeface="Arial" charset="0"/>
              </a:rPr>
              <a:t>A number of states have enacted laws prohibiting the possession or operation of a weaponized UAVs. Some states have also made it illegal to fire a bullet or projectile from a UAV. </a:t>
            </a:r>
          </a:p>
          <a:p>
            <a:pPr marL="342900" lvl="1" indent="0" defTabSz="457200" eaLnBrk="1" hangingPunct="1">
              <a:lnSpc>
                <a:spcPct val="100000"/>
              </a:lnSpc>
              <a:spcBef>
                <a:spcPct val="0"/>
              </a:spcBef>
              <a:buNone/>
            </a:pPr>
            <a:endParaRPr lang="en-US" sz="2100" b="1" dirty="0">
              <a:solidFill>
                <a:prstClr val="black"/>
              </a:solidFill>
              <a:latin typeface="+mj-lt"/>
              <a:cs typeface="Arial" charset="0"/>
            </a:endParaRPr>
          </a:p>
          <a:p>
            <a:pPr marL="0" lvl="0" indent="0" defTabSz="457200" eaLnBrk="1" hangingPunct="1">
              <a:lnSpc>
                <a:spcPct val="100000"/>
              </a:lnSpc>
              <a:spcBef>
                <a:spcPct val="0"/>
              </a:spcBef>
              <a:buNone/>
            </a:pPr>
            <a:r>
              <a:rPr lang="en-US" dirty="0">
                <a:solidFill>
                  <a:prstClr val="black"/>
                </a:solidFill>
                <a:latin typeface="+mj-lt"/>
                <a:cs typeface="Arial" charset="0"/>
              </a:rPr>
              <a:t>UAS Anti-voyeurism Laws</a:t>
            </a:r>
            <a:r>
              <a:rPr lang="en-US" baseline="30000" dirty="0">
                <a:solidFill>
                  <a:prstClr val="black"/>
                </a:solidFill>
                <a:latin typeface="+mj-lt"/>
                <a:cs typeface="Arial" charset="0"/>
              </a:rPr>
              <a:t>4</a:t>
            </a:r>
          </a:p>
          <a:p>
            <a:pPr marL="342900" lvl="1" indent="0">
              <a:buNone/>
            </a:pPr>
            <a:r>
              <a:rPr lang="en-US" dirty="0"/>
              <a:t>Some states have adopted new voyeurism laws related to UAS operation. These laws typically make it crime to use a UAS to “trespass upon the property of another for the purpose of secretly or furtively peeping, spying, or attempting to peep or spy into a dwelling or occupied building located on such property.” Other states have amended pre-existing voyeurism or harassment laws to the same effect. </a:t>
            </a:r>
          </a:p>
          <a:p>
            <a:pPr marL="342900" lvl="1" indent="0">
              <a:buNone/>
            </a:pPr>
            <a:endParaRPr lang="en-US" dirty="0">
              <a:latin typeface="+mj-lt"/>
            </a:endParaRPr>
          </a:p>
          <a:p>
            <a:pPr marL="0" indent="0">
              <a:buNone/>
            </a:pPr>
            <a:r>
              <a:rPr lang="en-US" dirty="0">
                <a:latin typeface="+mj-lt"/>
              </a:rPr>
              <a:t>Warrant Requirements For Police</a:t>
            </a:r>
          </a:p>
          <a:p>
            <a:pPr marL="342900" lvl="1" indent="0">
              <a:buNone/>
            </a:pPr>
            <a:r>
              <a:rPr lang="en-US" dirty="0"/>
              <a:t>Several States have passed laws requiring police to have a valid warrant or warrant exception before using a UAV as part of a criminal investigation. </a:t>
            </a:r>
          </a:p>
          <a:p>
            <a:pPr marL="0" indent="0">
              <a:buNone/>
            </a:pPr>
            <a:endParaRPr lang="en-US" dirty="0">
              <a:latin typeface="+mj-lt"/>
            </a:endParaRPr>
          </a:p>
        </p:txBody>
      </p:sp>
      <p:sp>
        <p:nvSpPr>
          <p:cNvPr id="4" name="TextBox 3">
            <a:extLst>
              <a:ext uri="{FF2B5EF4-FFF2-40B4-BE49-F238E27FC236}">
                <a16:creationId xmlns:a16="http://schemas.microsoft.com/office/drawing/2014/main" xmlns="" id="{870DF201-50B4-46C9-9F2F-DEDF58C16395}"/>
              </a:ext>
            </a:extLst>
          </p:cNvPr>
          <p:cNvSpPr txBox="1"/>
          <p:nvPr/>
        </p:nvSpPr>
        <p:spPr>
          <a:xfrm>
            <a:off x="628650" y="6384758"/>
            <a:ext cx="7886700" cy="246221"/>
          </a:xfrm>
          <a:prstGeom prst="rect">
            <a:avLst/>
          </a:prstGeom>
          <a:noFill/>
        </p:spPr>
        <p:txBody>
          <a:bodyPr wrap="square" rtlCol="0">
            <a:spAutoFit/>
          </a:bodyPr>
          <a:lstStyle/>
          <a:p>
            <a:r>
              <a:rPr lang="en-US" sz="1000" dirty="0">
                <a:latin typeface="+mj-lt"/>
              </a:rPr>
              <a:t>4. VA HB 2350 (2017)</a:t>
            </a:r>
          </a:p>
        </p:txBody>
      </p:sp>
      <p:pic>
        <p:nvPicPr>
          <p:cNvPr id="5" name="Picture 4" descr="Image of a drone flying over a mountain.">
            <a:extLst>
              <a:ext uri="{FF2B5EF4-FFF2-40B4-BE49-F238E27FC236}">
                <a16:creationId xmlns:a16="http://schemas.microsoft.com/office/drawing/2014/main" xmlns="" id="{93191D2D-1FD1-40C7-B571-8C47137FEAF9}"/>
              </a:ext>
            </a:extLst>
          </p:cNvPr>
          <p:cNvPicPr>
            <a:picLocks noChangeAspect="1"/>
          </p:cNvPicPr>
          <p:nvPr/>
        </p:nvPicPr>
        <p:blipFill>
          <a:blip r:embed="rId2"/>
          <a:stretch>
            <a:fillRect/>
          </a:stretch>
        </p:blipFill>
        <p:spPr>
          <a:xfrm>
            <a:off x="6376006" y="225062"/>
            <a:ext cx="2139344" cy="1605689"/>
          </a:xfrm>
          <a:prstGeom prst="rect">
            <a:avLst/>
          </a:prstGeom>
        </p:spPr>
      </p:pic>
    </p:spTree>
    <p:extLst>
      <p:ext uri="{BB962C8B-B14F-4D97-AF65-F5344CB8AC3E}">
        <p14:creationId xmlns:p14="http://schemas.microsoft.com/office/powerpoint/2010/main" val="1066755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UAV and UAS: Assessment Question</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p:txBody>
          <a:bodyPr/>
          <a:lstStyle/>
          <a:p>
            <a:pPr marL="0" indent="0">
              <a:buNone/>
            </a:pPr>
            <a:r>
              <a:rPr lang="en-US" dirty="0"/>
              <a:t>Which of the following statements about the regulation of UAS is </a:t>
            </a:r>
            <a:r>
              <a:rPr lang="en-US" b="1" dirty="0"/>
              <a:t>FALSE</a:t>
            </a:r>
            <a:r>
              <a:rPr lang="en-US" dirty="0"/>
              <a:t>?</a:t>
            </a:r>
          </a:p>
          <a:p>
            <a:pPr marL="0" indent="0">
              <a:buNone/>
            </a:pPr>
            <a:endParaRPr lang="en-US" dirty="0"/>
          </a:p>
          <a:p>
            <a:pPr marL="457200" indent="-457200">
              <a:buAutoNum type="alphaUcPeriod"/>
            </a:pPr>
            <a:r>
              <a:rPr lang="en-US" dirty="0"/>
              <a:t>Most consumer drones are regulated by the FAA’s Special Rule for Model Aircraft.</a:t>
            </a:r>
          </a:p>
          <a:p>
            <a:pPr marL="457200" indent="-457200">
              <a:buAutoNum type="alphaUcPeriod"/>
            </a:pPr>
            <a:r>
              <a:rPr lang="en-US" dirty="0"/>
              <a:t>Larger UAVs and those operated for non-recreational purposes, such as commerce; business; or law enforcement, are regulated by 14 C.F.R. Part 107. </a:t>
            </a:r>
          </a:p>
          <a:p>
            <a:pPr marL="457200" indent="-457200">
              <a:buAutoNum type="alphaUcPeriod"/>
            </a:pPr>
            <a:r>
              <a:rPr lang="en-US" dirty="0"/>
              <a:t>State laws regulating UAVs typically address critical infrastructure, weaponized UAVs, voyeurism and harassment with UAVs, and use of UAVs by police. </a:t>
            </a:r>
          </a:p>
          <a:p>
            <a:pPr marL="457200" indent="-457200">
              <a:buAutoNum type="alphaUcPeriod"/>
            </a:pPr>
            <a:r>
              <a:rPr lang="en-US" dirty="0"/>
              <a:t>State UAS laws never carry criminal penalties for violations. </a:t>
            </a:r>
          </a:p>
          <a:p>
            <a:pPr marL="457200" indent="-457200">
              <a:buAutoNum type="alphaUcPeriod"/>
            </a:pPr>
            <a:endParaRPr lang="en-US" dirty="0"/>
          </a:p>
          <a:p>
            <a:pPr marL="457200" indent="-457200">
              <a:buAutoNum type="alphaUcPeriod"/>
            </a:pPr>
            <a:endParaRPr lang="en-US" dirty="0"/>
          </a:p>
          <a:p>
            <a:pPr marL="457200" indent="-457200">
              <a:buAutoNum type="alphaUcPeriod"/>
            </a:pPr>
            <a:endParaRPr lang="en-US" dirty="0"/>
          </a:p>
          <a:p>
            <a:pPr marL="0" indent="0">
              <a:buNone/>
            </a:pPr>
            <a:endParaRPr lang="en-US" dirty="0"/>
          </a:p>
          <a:p>
            <a:pPr marL="0" indent="0">
              <a:buNone/>
            </a:pPr>
            <a:endParaRPr lang="en-US" dirty="0"/>
          </a:p>
        </p:txBody>
      </p:sp>
      <p:pic>
        <p:nvPicPr>
          <p:cNvPr id="5" name="Picture 4" descr="Cartoon image of a person standing next to a question mark.">
            <a:extLst>
              <a:ext uri="{FF2B5EF4-FFF2-40B4-BE49-F238E27FC236}">
                <a16:creationId xmlns:a16="http://schemas.microsoft.com/office/drawing/2014/main" xmlns="" id="{04639681-7BC5-4BE8-820D-1A4B14098246}"/>
              </a:ext>
            </a:extLst>
          </p:cNvPr>
          <p:cNvPicPr>
            <a:picLocks noChangeAspect="1"/>
          </p:cNvPicPr>
          <p:nvPr/>
        </p:nvPicPr>
        <p:blipFill>
          <a:blip r:embed="rId2"/>
          <a:stretch>
            <a:fillRect/>
          </a:stretch>
        </p:blipFill>
        <p:spPr>
          <a:xfrm>
            <a:off x="6991398" y="234205"/>
            <a:ext cx="1523952" cy="1523952"/>
          </a:xfrm>
          <a:prstGeom prst="rect">
            <a:avLst/>
          </a:prstGeom>
        </p:spPr>
      </p:pic>
    </p:spTree>
    <p:extLst>
      <p:ext uri="{BB962C8B-B14F-4D97-AF65-F5344CB8AC3E}">
        <p14:creationId xmlns:p14="http://schemas.microsoft.com/office/powerpoint/2010/main" val="2354023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UAV and UAS: Assessment Question False</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p:txBody>
          <a:bodyPr/>
          <a:lstStyle/>
          <a:p>
            <a:pPr marL="0" indent="0">
              <a:buNone/>
            </a:pPr>
            <a:r>
              <a:rPr lang="en-US" dirty="0"/>
              <a:t>Which of the following statements about the regulation of UAS is </a:t>
            </a:r>
            <a:r>
              <a:rPr lang="en-US" b="1" dirty="0"/>
              <a:t>FALSE</a:t>
            </a:r>
            <a:r>
              <a:rPr lang="en-US" dirty="0"/>
              <a:t>?</a:t>
            </a:r>
          </a:p>
          <a:p>
            <a:pPr marL="0" indent="0">
              <a:buNone/>
            </a:pPr>
            <a:endParaRPr lang="en-US" dirty="0"/>
          </a:p>
          <a:p>
            <a:pPr marL="457200" indent="-457200">
              <a:buAutoNum type="alphaUcPeriod"/>
            </a:pPr>
            <a:r>
              <a:rPr lang="en-US" dirty="0"/>
              <a:t>Most consumer drones are regulated by the FAA’s Special Rule for Model Aircraft.</a:t>
            </a:r>
          </a:p>
          <a:p>
            <a:pPr marL="457200" indent="-457200">
              <a:buAutoNum type="alphaUcPeriod"/>
            </a:pPr>
            <a:r>
              <a:rPr lang="en-US" dirty="0"/>
              <a:t>Larger UAVs and those operated for non-recreational purposes, such as commerce; business; or law enforcement, are regulated by 14 C.F.R. Part 107. </a:t>
            </a:r>
          </a:p>
          <a:p>
            <a:pPr marL="457200" indent="-457200">
              <a:buAutoNum type="alphaUcPeriod"/>
            </a:pPr>
            <a:r>
              <a:rPr lang="en-US" dirty="0"/>
              <a:t>State laws regulating UAVs typically address critical infrastructure, weaponized UAVs, voyeurism and harassment with UAVs, and use of UAVs by police. </a:t>
            </a:r>
          </a:p>
          <a:p>
            <a:pPr marL="457200" indent="-457200">
              <a:buAutoNum type="alphaUcPeriod"/>
            </a:pPr>
            <a:r>
              <a:rPr lang="en-US" b="1" u="sng" dirty="0"/>
              <a:t>State UAS laws never carry criminal penalties for violations</a:t>
            </a:r>
            <a:r>
              <a:rPr lang="en-US" dirty="0"/>
              <a:t>. </a:t>
            </a:r>
          </a:p>
          <a:p>
            <a:pPr marL="457200" indent="-457200">
              <a:buAutoNum type="alphaUcPeriod"/>
            </a:pPr>
            <a:endParaRPr lang="en-US" dirty="0"/>
          </a:p>
          <a:p>
            <a:pPr marL="457200" indent="-457200">
              <a:buAutoNum type="alphaUcPeriod"/>
            </a:pPr>
            <a:endParaRPr lang="en-US" dirty="0"/>
          </a:p>
          <a:p>
            <a:pPr marL="457200" indent="-457200">
              <a:buAutoNum type="alphaUcPeriod"/>
            </a:pPr>
            <a:endParaRPr lang="en-US" dirty="0"/>
          </a:p>
          <a:p>
            <a:pPr marL="0" indent="0">
              <a:buNone/>
            </a:pPr>
            <a:endParaRPr lang="en-US" dirty="0"/>
          </a:p>
          <a:p>
            <a:pPr marL="0" indent="0">
              <a:buNone/>
            </a:pPr>
            <a:endParaRPr lang="en-US" dirty="0"/>
          </a:p>
        </p:txBody>
      </p:sp>
      <p:pic>
        <p:nvPicPr>
          <p:cNvPr id="5" name="Picture 4" descr="Image of a person standing next to a question mark. ">
            <a:extLst>
              <a:ext uri="{FF2B5EF4-FFF2-40B4-BE49-F238E27FC236}">
                <a16:creationId xmlns:a16="http://schemas.microsoft.com/office/drawing/2014/main" xmlns="" id="{04639681-7BC5-4BE8-820D-1A4B14098246}"/>
              </a:ext>
            </a:extLst>
          </p:cNvPr>
          <p:cNvPicPr>
            <a:picLocks noChangeAspect="1"/>
          </p:cNvPicPr>
          <p:nvPr/>
        </p:nvPicPr>
        <p:blipFill>
          <a:blip r:embed="rId2"/>
          <a:stretch>
            <a:fillRect/>
          </a:stretch>
        </p:blipFill>
        <p:spPr>
          <a:xfrm>
            <a:off x="7571873" y="5356022"/>
            <a:ext cx="1347537" cy="1347537"/>
          </a:xfrm>
          <a:prstGeom prst="rect">
            <a:avLst/>
          </a:prstGeom>
        </p:spPr>
      </p:pic>
    </p:spTree>
    <p:extLst>
      <p:ext uri="{BB962C8B-B14F-4D97-AF65-F5344CB8AC3E}">
        <p14:creationId xmlns:p14="http://schemas.microsoft.com/office/powerpoint/2010/main" val="3541418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B2E82-1A91-4606-AE20-D6B2DDA19303}"/>
              </a:ext>
            </a:extLst>
          </p:cNvPr>
          <p:cNvSpPr>
            <a:spLocks noGrp="1"/>
          </p:cNvSpPr>
          <p:nvPr>
            <p:ph type="title"/>
          </p:nvPr>
        </p:nvSpPr>
        <p:spPr/>
        <p:txBody>
          <a:bodyPr/>
          <a:lstStyle/>
          <a:p>
            <a:r>
              <a:rPr lang="en-US" dirty="0"/>
              <a:t>Section 3:</a:t>
            </a:r>
          </a:p>
        </p:txBody>
      </p:sp>
      <p:sp>
        <p:nvSpPr>
          <p:cNvPr id="5" name="Text Placeholder 4">
            <a:extLst>
              <a:ext uri="{FF2B5EF4-FFF2-40B4-BE49-F238E27FC236}">
                <a16:creationId xmlns:a16="http://schemas.microsoft.com/office/drawing/2014/main" xmlns="" id="{E78B7097-552B-4D09-B32C-C6E761CD7108}"/>
              </a:ext>
            </a:extLst>
          </p:cNvPr>
          <p:cNvSpPr>
            <a:spLocks noGrp="1"/>
          </p:cNvSpPr>
          <p:nvPr>
            <p:ph type="body" idx="1"/>
          </p:nvPr>
        </p:nvSpPr>
        <p:spPr/>
        <p:txBody>
          <a:bodyPr/>
          <a:lstStyle/>
          <a:p>
            <a:r>
              <a:rPr lang="en-US" dirty="0"/>
              <a:t>Use of UAS by Law Enforcement </a:t>
            </a:r>
          </a:p>
        </p:txBody>
      </p:sp>
      <p:pic>
        <p:nvPicPr>
          <p:cNvPr id="3" name="Picture 2" descr="Image of a police officer.">
            <a:extLst>
              <a:ext uri="{FF2B5EF4-FFF2-40B4-BE49-F238E27FC236}">
                <a16:creationId xmlns:a16="http://schemas.microsoft.com/office/drawing/2014/main" xmlns="" id="{B2209BD2-685B-45BE-A30C-F20165A96387}"/>
              </a:ext>
            </a:extLst>
          </p:cNvPr>
          <p:cNvPicPr>
            <a:picLocks noChangeAspect="1"/>
          </p:cNvPicPr>
          <p:nvPr/>
        </p:nvPicPr>
        <p:blipFill>
          <a:blip r:embed="rId2"/>
          <a:stretch>
            <a:fillRect/>
          </a:stretch>
        </p:blipFill>
        <p:spPr>
          <a:xfrm>
            <a:off x="3893234" y="2088466"/>
            <a:ext cx="4021602" cy="2681068"/>
          </a:xfrm>
          <a:prstGeom prst="rect">
            <a:avLst/>
          </a:prstGeom>
        </p:spPr>
      </p:pic>
    </p:spTree>
    <p:extLst>
      <p:ext uri="{BB962C8B-B14F-4D97-AF65-F5344CB8AC3E}">
        <p14:creationId xmlns:p14="http://schemas.microsoft.com/office/powerpoint/2010/main" val="69482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Unmanned Aerial Systems </a:t>
            </a:r>
          </a:p>
        </p:txBody>
      </p:sp>
      <p:sp>
        <p:nvSpPr>
          <p:cNvPr id="14338" name="Content Placeholder 2"/>
          <p:cNvSpPr>
            <a:spLocks noGrp="1"/>
          </p:cNvSpPr>
          <p:nvPr>
            <p:ph idx="1"/>
          </p:nvPr>
        </p:nvSpPr>
        <p:spPr>
          <a:xfrm>
            <a:off x="628650" y="1690688"/>
            <a:ext cx="7520940" cy="4351338"/>
          </a:xfrm>
        </p:spPr>
        <p:txBody>
          <a:bodyPr/>
          <a:lstStyle/>
          <a:p>
            <a:pPr marL="685800" lvl="1" indent="-342900" eaLnBrk="1" hangingPunct="1">
              <a:buAutoNum type="alphaUcPeriod"/>
            </a:pPr>
            <a:endParaRPr lang="en-US" dirty="0"/>
          </a:p>
          <a:p>
            <a:pPr marL="685800" lvl="1" indent="-342900" eaLnBrk="1" hangingPunct="1">
              <a:buFont typeface="+mj-lt"/>
              <a:buAutoNum type="arabicPeriod"/>
            </a:pPr>
            <a:r>
              <a:rPr lang="en-US" sz="2100" dirty="0"/>
              <a:t>Overview of Unmanned Arial Systems</a:t>
            </a:r>
          </a:p>
          <a:p>
            <a:pPr marL="1028700" lvl="2" indent="-342900" eaLnBrk="1" hangingPunct="1">
              <a:buFont typeface="+mj-lt"/>
              <a:buAutoNum type="alphaLcParenR"/>
            </a:pPr>
            <a:r>
              <a:rPr lang="en-US" dirty="0"/>
              <a:t>UAS Terms and Definitions</a:t>
            </a:r>
          </a:p>
          <a:p>
            <a:pPr marL="1028700" lvl="2" indent="-342900" eaLnBrk="1" hangingPunct="1">
              <a:buFont typeface="+mj-lt"/>
              <a:buAutoNum type="alphaLcParenR"/>
            </a:pPr>
            <a:r>
              <a:rPr lang="en-US" dirty="0"/>
              <a:t>Types of UAVs</a:t>
            </a:r>
          </a:p>
          <a:p>
            <a:pPr marL="1028700" lvl="2" indent="-342900" eaLnBrk="1" hangingPunct="1">
              <a:buFont typeface="+mj-lt"/>
              <a:buAutoNum type="alphaLcParenR"/>
            </a:pPr>
            <a:r>
              <a:rPr lang="en-US" dirty="0"/>
              <a:t>UAS Surveillance Capabilities </a:t>
            </a:r>
          </a:p>
          <a:p>
            <a:pPr marL="685800" lvl="1" indent="-342900" eaLnBrk="1" hangingPunct="1">
              <a:buFont typeface="+mj-lt"/>
              <a:buAutoNum type="arabicPeriod"/>
            </a:pPr>
            <a:r>
              <a:rPr lang="en-US" sz="2100" dirty="0"/>
              <a:t>UAS Regulation</a:t>
            </a:r>
          </a:p>
          <a:p>
            <a:pPr marL="1028700" lvl="2" indent="-342900" eaLnBrk="1" hangingPunct="1">
              <a:buFont typeface="+mj-lt"/>
              <a:buAutoNum type="alphaLcParenR"/>
            </a:pPr>
            <a:r>
              <a:rPr lang="en-US" dirty="0"/>
              <a:t>Federal Regulation</a:t>
            </a:r>
          </a:p>
          <a:p>
            <a:pPr marL="1028700" lvl="2" indent="-342900" eaLnBrk="1" hangingPunct="1">
              <a:buFont typeface="+mj-lt"/>
              <a:buAutoNum type="alphaLcParenR"/>
            </a:pPr>
            <a:r>
              <a:rPr lang="en-US" dirty="0"/>
              <a:t>State Regulation</a:t>
            </a:r>
          </a:p>
          <a:p>
            <a:pPr marL="685800" lvl="1" indent="-342900" eaLnBrk="1" hangingPunct="1">
              <a:buFont typeface="+mj-lt"/>
              <a:buAutoNum type="arabicPeriod"/>
            </a:pPr>
            <a:r>
              <a:rPr lang="en-US" sz="2100" dirty="0"/>
              <a:t>Use of UAS by Law Enforcement </a:t>
            </a:r>
          </a:p>
          <a:p>
            <a:pPr marL="1028700" lvl="2" indent="-342900" eaLnBrk="1" hangingPunct="1">
              <a:buFont typeface="+mj-lt"/>
              <a:buAutoNum type="alphaLcParenR"/>
            </a:pPr>
            <a:r>
              <a:rPr lang="en-US" dirty="0"/>
              <a:t>Domestic Law Enforcement </a:t>
            </a:r>
          </a:p>
          <a:p>
            <a:pPr marL="1028700" lvl="2" indent="-342900" eaLnBrk="1" hangingPunct="1">
              <a:buFont typeface="+mj-lt"/>
              <a:buAutoNum type="alphaLcParenR"/>
            </a:pPr>
            <a:r>
              <a:rPr lang="en-US" dirty="0"/>
              <a:t>Military UAS Use </a:t>
            </a:r>
          </a:p>
          <a:p>
            <a:pPr marL="685800" lvl="2" indent="0" eaLnBrk="1" hangingPunct="1">
              <a:buNone/>
            </a:pPr>
            <a:endParaRPr lang="en-US" dirty="0"/>
          </a:p>
        </p:txBody>
      </p:sp>
      <p:pic>
        <p:nvPicPr>
          <p:cNvPr id="3" name="Picture 2" descr="Clipart of the scales of justice">
            <a:extLst>
              <a:ext uri="{FF2B5EF4-FFF2-40B4-BE49-F238E27FC236}">
                <a16:creationId xmlns:a16="http://schemas.microsoft.com/office/drawing/2014/main" xmlns="" id="{441BABC3-8BA9-40FC-B301-18156CC652E7}"/>
              </a:ext>
            </a:extLst>
          </p:cNvPr>
          <p:cNvPicPr>
            <a:picLocks noChangeAspect="1"/>
          </p:cNvPicPr>
          <p:nvPr/>
        </p:nvPicPr>
        <p:blipFill>
          <a:blip r:embed="rId3"/>
          <a:stretch>
            <a:fillRect/>
          </a:stretch>
        </p:blipFill>
        <p:spPr>
          <a:xfrm>
            <a:off x="5427345" y="1570599"/>
            <a:ext cx="3409950" cy="3238500"/>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7BB718EC-9F5F-45FE-805C-E9D25AA85E45}"/>
              </a:ext>
            </a:extLst>
          </p:cNvPr>
          <p:cNvSpPr>
            <a:spLocks noGrp="1"/>
          </p:cNvSpPr>
          <p:nvPr>
            <p:ph type="title"/>
          </p:nvPr>
        </p:nvSpPr>
        <p:spPr/>
        <p:txBody>
          <a:bodyPr/>
          <a:lstStyle/>
          <a:p>
            <a:r>
              <a:rPr lang="en-US" dirty="0"/>
              <a:t>Domestic Law Enforcement</a:t>
            </a:r>
          </a:p>
        </p:txBody>
      </p:sp>
      <p:sp>
        <p:nvSpPr>
          <p:cNvPr id="5" name="Content Placeholder 4">
            <a:extLst>
              <a:ext uri="{FF2B5EF4-FFF2-40B4-BE49-F238E27FC236}">
                <a16:creationId xmlns:a16="http://schemas.microsoft.com/office/drawing/2014/main" xmlns="" id="{50C1AC13-C79E-41A2-ADF0-E551300F27A5}"/>
              </a:ext>
            </a:extLst>
          </p:cNvPr>
          <p:cNvSpPr>
            <a:spLocks noGrp="1"/>
          </p:cNvSpPr>
          <p:nvPr>
            <p:ph idx="1"/>
          </p:nvPr>
        </p:nvSpPr>
        <p:spPr>
          <a:xfrm>
            <a:off x="628650" y="1480457"/>
            <a:ext cx="7886700" cy="4696506"/>
          </a:xfrm>
        </p:spPr>
        <p:txBody>
          <a:bodyPr/>
          <a:lstStyle/>
          <a:p>
            <a:pPr marL="0" indent="0">
              <a:buNone/>
            </a:pPr>
            <a:r>
              <a:rPr lang="en-US" dirty="0"/>
              <a:t>Federal agencies that have led the way in using UAS technologies include:</a:t>
            </a:r>
          </a:p>
          <a:p>
            <a:pPr lvl="1"/>
            <a:r>
              <a:rPr lang="en-US" dirty="0"/>
              <a:t>The Department of Homeland Security (DHS)</a:t>
            </a:r>
          </a:p>
          <a:p>
            <a:pPr lvl="1"/>
            <a:r>
              <a:rPr lang="en-US" dirty="0"/>
              <a:t>The Federal Bureau of Investigation (FBI)</a:t>
            </a:r>
          </a:p>
          <a:p>
            <a:pPr lvl="1"/>
            <a:r>
              <a:rPr lang="en-US" dirty="0"/>
              <a:t>The Department of Defense (DOD)</a:t>
            </a:r>
          </a:p>
          <a:p>
            <a:pPr lvl="1"/>
            <a:r>
              <a:rPr lang="en-US" dirty="0"/>
              <a:t> Immigration and Customs Enforcement (ICE).</a:t>
            </a:r>
          </a:p>
          <a:p>
            <a:pPr marL="0" indent="0">
              <a:buNone/>
            </a:pPr>
            <a:r>
              <a:rPr lang="en-US" dirty="0"/>
              <a:t>States and local police forces routinely employ electronic surveillance technologies for: </a:t>
            </a:r>
          </a:p>
          <a:p>
            <a:pPr lvl="1"/>
            <a:r>
              <a:rPr lang="en-US" dirty="0"/>
              <a:t>border patrol</a:t>
            </a:r>
          </a:p>
          <a:p>
            <a:pPr lvl="1"/>
            <a:r>
              <a:rPr lang="en-US" dirty="0"/>
              <a:t>routine aerial patrols in rural areas </a:t>
            </a:r>
          </a:p>
          <a:p>
            <a:pPr lvl="1"/>
            <a:r>
              <a:rPr lang="en-US" dirty="0"/>
              <a:t>crowd surveillance</a:t>
            </a:r>
          </a:p>
          <a:p>
            <a:pPr lvl="1"/>
            <a:r>
              <a:rPr lang="en-US" dirty="0"/>
              <a:t>identification of vehicle via plate reader</a:t>
            </a:r>
          </a:p>
          <a:p>
            <a:pPr lvl="1"/>
            <a:r>
              <a:rPr lang="en-US" dirty="0"/>
              <a:t>Bio-surveillance</a:t>
            </a:r>
          </a:p>
          <a:p>
            <a:pPr lvl="1"/>
            <a:r>
              <a:rPr lang="en-US" dirty="0"/>
              <a:t>Location and identification of individuals after criminal activities occur </a:t>
            </a:r>
          </a:p>
          <a:p>
            <a:pPr lvl="1"/>
            <a:r>
              <a:rPr lang="en-US" dirty="0"/>
              <a:t>search and rescue.</a:t>
            </a:r>
          </a:p>
        </p:txBody>
      </p:sp>
      <p:pic>
        <p:nvPicPr>
          <p:cNvPr id="3" name="Picture 2" descr="Image of a drone camera.">
            <a:extLst>
              <a:ext uri="{FF2B5EF4-FFF2-40B4-BE49-F238E27FC236}">
                <a16:creationId xmlns:a16="http://schemas.microsoft.com/office/drawing/2014/main" xmlns="" id="{E4D3766D-70A4-4F02-B87E-8F57051D683A}"/>
              </a:ext>
            </a:extLst>
          </p:cNvPr>
          <p:cNvPicPr>
            <a:picLocks noChangeAspect="1"/>
          </p:cNvPicPr>
          <p:nvPr/>
        </p:nvPicPr>
        <p:blipFill>
          <a:blip r:embed="rId2"/>
          <a:stretch>
            <a:fillRect/>
          </a:stretch>
        </p:blipFill>
        <p:spPr>
          <a:xfrm>
            <a:off x="5851280" y="3941252"/>
            <a:ext cx="2323249" cy="1548833"/>
          </a:xfrm>
          <a:prstGeom prst="rect">
            <a:avLst/>
          </a:prstGeom>
        </p:spPr>
      </p:pic>
    </p:spTree>
    <p:extLst>
      <p:ext uri="{BB962C8B-B14F-4D97-AF65-F5344CB8AC3E}">
        <p14:creationId xmlns:p14="http://schemas.microsoft.com/office/powerpoint/2010/main" val="1446281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EE3B34-F714-40CC-951E-2EECE5598B15}"/>
              </a:ext>
            </a:extLst>
          </p:cNvPr>
          <p:cNvSpPr>
            <a:spLocks noGrp="1"/>
          </p:cNvSpPr>
          <p:nvPr>
            <p:ph type="title"/>
          </p:nvPr>
        </p:nvSpPr>
        <p:spPr/>
        <p:txBody>
          <a:bodyPr/>
          <a:lstStyle/>
          <a:p>
            <a:r>
              <a:rPr lang="en-US" dirty="0"/>
              <a:t>Domestic Law Enforcement (con’t.)</a:t>
            </a:r>
          </a:p>
        </p:txBody>
      </p:sp>
      <p:sp>
        <p:nvSpPr>
          <p:cNvPr id="3" name="Content Placeholder 2">
            <a:extLst>
              <a:ext uri="{FF2B5EF4-FFF2-40B4-BE49-F238E27FC236}">
                <a16:creationId xmlns:a16="http://schemas.microsoft.com/office/drawing/2014/main" xmlns="" id="{794FA9A0-FA4A-4E5B-8CE5-CC97FC94F2B9}"/>
              </a:ext>
            </a:extLst>
          </p:cNvPr>
          <p:cNvSpPr>
            <a:spLocks noGrp="1"/>
          </p:cNvSpPr>
          <p:nvPr>
            <p:ph idx="1"/>
          </p:nvPr>
        </p:nvSpPr>
        <p:spPr/>
        <p:txBody>
          <a:bodyPr/>
          <a:lstStyle/>
          <a:p>
            <a:pPr marL="0" indent="0">
              <a:buNone/>
            </a:pPr>
            <a:r>
              <a:rPr lang="en-US" dirty="0"/>
              <a:t>UAVs Used for Criminal Prosecutions</a:t>
            </a:r>
          </a:p>
          <a:p>
            <a:pPr lvl="1"/>
            <a:r>
              <a:rPr lang="en-US" dirty="0"/>
              <a:t>search and seizure and surveillance evidence </a:t>
            </a:r>
          </a:p>
          <a:p>
            <a:pPr lvl="1"/>
            <a:r>
              <a:rPr lang="en-US" dirty="0"/>
              <a:t>The law on this subject is still developing </a:t>
            </a:r>
          </a:p>
          <a:p>
            <a:pPr lvl="1"/>
            <a:r>
              <a:rPr lang="en-US" dirty="0"/>
              <a:t>Some states require a warrant</a:t>
            </a:r>
          </a:p>
          <a:p>
            <a:pPr lvl="1"/>
            <a:r>
              <a:rPr lang="en-US" dirty="0"/>
              <a:t>In other states courts should look on a case-by-case basis to determine if a police search is constitutional based on:</a:t>
            </a:r>
          </a:p>
          <a:p>
            <a:pPr lvl="2"/>
            <a:r>
              <a:rPr lang="en-US" dirty="0"/>
              <a:t>The location of the search and the specified purpose of the search or mission (routine or targeted) </a:t>
            </a:r>
          </a:p>
          <a:p>
            <a:pPr lvl="2"/>
            <a:r>
              <a:rPr lang="en-US" dirty="0"/>
              <a:t>Surveillance technologies were utilized</a:t>
            </a:r>
          </a:p>
          <a:p>
            <a:pPr lvl="2"/>
            <a:r>
              <a:rPr lang="en-US" dirty="0"/>
              <a:t>Any communications (verbal or electronic) intercepted</a:t>
            </a:r>
          </a:p>
          <a:p>
            <a:pPr lvl="2"/>
            <a:r>
              <a:rPr lang="en-US" dirty="0"/>
              <a:t>Whether GPS tracking or its equivalent was conducted</a:t>
            </a:r>
          </a:p>
          <a:p>
            <a:pPr lvl="2"/>
            <a:r>
              <a:rPr lang="en-US" dirty="0"/>
              <a:t>Whether images and/or video were taken</a:t>
            </a:r>
          </a:p>
          <a:p>
            <a:pPr lvl="2"/>
            <a:r>
              <a:rPr lang="en-US" dirty="0"/>
              <a:t>Thermal imaging</a:t>
            </a:r>
          </a:p>
          <a:p>
            <a:pPr lvl="2"/>
            <a:r>
              <a:rPr lang="en-US" dirty="0"/>
              <a:t>The sophistication of the surveillance technology used</a:t>
            </a:r>
          </a:p>
          <a:p>
            <a:pPr lvl="2"/>
            <a:r>
              <a:rPr lang="en-US" dirty="0"/>
              <a:t>Society’s conception of privacy and how it would apply to the facts of the particular case.</a:t>
            </a:r>
          </a:p>
          <a:p>
            <a:pPr lvl="1"/>
            <a:endParaRPr lang="en-US" dirty="0"/>
          </a:p>
        </p:txBody>
      </p:sp>
      <p:pic>
        <p:nvPicPr>
          <p:cNvPr id="5" name="Picture 4" descr="Image of a drone.">
            <a:extLst>
              <a:ext uri="{FF2B5EF4-FFF2-40B4-BE49-F238E27FC236}">
                <a16:creationId xmlns:a16="http://schemas.microsoft.com/office/drawing/2014/main" xmlns="" id="{91BBAB34-88E8-4D30-AD7A-7CA5E1AE4A0C}"/>
              </a:ext>
            </a:extLst>
          </p:cNvPr>
          <p:cNvPicPr>
            <a:picLocks noChangeAspect="1"/>
          </p:cNvPicPr>
          <p:nvPr/>
        </p:nvPicPr>
        <p:blipFill>
          <a:blip r:embed="rId2"/>
          <a:stretch>
            <a:fillRect/>
          </a:stretch>
        </p:blipFill>
        <p:spPr>
          <a:xfrm>
            <a:off x="5153390" y="1201481"/>
            <a:ext cx="3188751" cy="2113402"/>
          </a:xfrm>
          <a:prstGeom prst="rect">
            <a:avLst/>
          </a:prstGeom>
        </p:spPr>
      </p:pic>
    </p:spTree>
    <p:extLst>
      <p:ext uri="{BB962C8B-B14F-4D97-AF65-F5344CB8AC3E}">
        <p14:creationId xmlns:p14="http://schemas.microsoft.com/office/powerpoint/2010/main" val="1006958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1F752F9-A744-4444-B35B-5430C684C634}"/>
              </a:ext>
            </a:extLst>
          </p:cNvPr>
          <p:cNvSpPr>
            <a:spLocks noGrp="1"/>
          </p:cNvSpPr>
          <p:nvPr>
            <p:ph idx="1"/>
          </p:nvPr>
        </p:nvSpPr>
        <p:spPr>
          <a:xfrm>
            <a:off x="628650" y="1825625"/>
            <a:ext cx="7886700" cy="4351338"/>
          </a:xfrm>
        </p:spPr>
        <p:txBody>
          <a:bodyPr/>
          <a:lstStyle/>
          <a:p>
            <a:pPr marL="0" indent="0">
              <a:buNone/>
            </a:pPr>
            <a:r>
              <a:rPr lang="en-US" dirty="0"/>
              <a:t>The Military applications for UAVs vary widely. They predominantly involve:</a:t>
            </a:r>
          </a:p>
          <a:p>
            <a:pPr lvl="1">
              <a:buFont typeface="Arial" panose="020B0604020202020204" pitchFamily="34" charset="0"/>
              <a:buChar char="•"/>
            </a:pPr>
            <a:r>
              <a:rPr lang="en-US" dirty="0"/>
              <a:t>Intelligence</a:t>
            </a:r>
          </a:p>
          <a:p>
            <a:pPr lvl="1">
              <a:buFont typeface="Arial" panose="020B0604020202020204" pitchFamily="34" charset="0"/>
              <a:buChar char="•"/>
            </a:pPr>
            <a:r>
              <a:rPr lang="en-US" dirty="0"/>
              <a:t>surveillance</a:t>
            </a:r>
          </a:p>
          <a:p>
            <a:pPr lvl="1">
              <a:buFont typeface="Arial" panose="020B0604020202020204" pitchFamily="34" charset="0"/>
              <a:buChar char="•"/>
            </a:pPr>
            <a:r>
              <a:rPr lang="en-US" dirty="0"/>
              <a:t>Reconnaissance.</a:t>
            </a:r>
          </a:p>
          <a:p>
            <a:pPr marL="342900" lvl="1" indent="0">
              <a:buNone/>
            </a:pPr>
            <a:endParaRPr lang="en-US" dirty="0"/>
          </a:p>
          <a:p>
            <a:pPr marL="0" indent="0">
              <a:buNone/>
            </a:pPr>
            <a:r>
              <a:rPr lang="en-US" dirty="0"/>
              <a:t>However, as UAV technology has rapidly advanced, UAVs are now capable of more active and offensive roles:  </a:t>
            </a:r>
          </a:p>
          <a:p>
            <a:pPr lvl="1">
              <a:buFont typeface="Arial" panose="020B0604020202020204" pitchFamily="34" charset="0"/>
              <a:buChar char="•"/>
            </a:pPr>
            <a:r>
              <a:rPr lang="en-US" dirty="0"/>
              <a:t>electronic attack </a:t>
            </a:r>
          </a:p>
          <a:p>
            <a:pPr lvl="1">
              <a:buFont typeface="Arial" panose="020B0604020202020204" pitchFamily="34" charset="0"/>
              <a:buChar char="•"/>
            </a:pPr>
            <a:r>
              <a:rPr lang="en-US" dirty="0"/>
              <a:t>targeted strikes on enemy combatants </a:t>
            </a:r>
          </a:p>
          <a:p>
            <a:pPr lvl="1">
              <a:buFont typeface="Arial" panose="020B0604020202020204" pitchFamily="34" charset="0"/>
              <a:buChar char="•"/>
            </a:pPr>
            <a:r>
              <a:rPr lang="en-US" dirty="0"/>
              <a:t>suppression or destruction of enemy air defense, network node or communications relay</a:t>
            </a:r>
          </a:p>
          <a:p>
            <a:pPr lvl="1">
              <a:buFont typeface="Arial" panose="020B0604020202020204" pitchFamily="34" charset="0"/>
              <a:buChar char="•"/>
            </a:pPr>
            <a:r>
              <a:rPr lang="en-US" dirty="0"/>
              <a:t>combat search and rescue.</a:t>
            </a:r>
            <a:endParaRPr lang="en-US" sz="1700" dirty="0"/>
          </a:p>
        </p:txBody>
      </p:sp>
      <p:sp>
        <p:nvSpPr>
          <p:cNvPr id="4" name="Title 1">
            <a:extLst>
              <a:ext uri="{FF2B5EF4-FFF2-40B4-BE49-F238E27FC236}">
                <a16:creationId xmlns:a16="http://schemas.microsoft.com/office/drawing/2014/main" xmlns="" id="{070319F7-AB76-43D4-916A-B706F77A9D98}"/>
              </a:ext>
            </a:extLst>
          </p:cNvPr>
          <p:cNvSpPr>
            <a:spLocks noGrp="1"/>
          </p:cNvSpPr>
          <p:nvPr>
            <p:ph type="title"/>
          </p:nvPr>
        </p:nvSpPr>
        <p:spPr>
          <a:ln w="25400">
            <a:noFill/>
          </a:ln>
        </p:spPr>
        <p:txBody>
          <a:bodyPr/>
          <a:lstStyle/>
          <a:p>
            <a:r>
              <a:rPr lang="en-US" dirty="0"/>
              <a:t>Military Use of UAS</a:t>
            </a:r>
          </a:p>
        </p:txBody>
      </p:sp>
      <p:pic>
        <p:nvPicPr>
          <p:cNvPr id="5" name="Picture 4" descr="Image of a drone.">
            <a:extLst>
              <a:ext uri="{FF2B5EF4-FFF2-40B4-BE49-F238E27FC236}">
                <a16:creationId xmlns:a16="http://schemas.microsoft.com/office/drawing/2014/main" xmlns="" id="{E2409405-1091-4739-9A81-28FF2AF35351}"/>
              </a:ext>
            </a:extLst>
          </p:cNvPr>
          <p:cNvPicPr>
            <a:picLocks noChangeAspect="1"/>
          </p:cNvPicPr>
          <p:nvPr/>
        </p:nvPicPr>
        <p:blipFill>
          <a:blip r:embed="rId3"/>
          <a:stretch>
            <a:fillRect/>
          </a:stretch>
        </p:blipFill>
        <p:spPr>
          <a:xfrm>
            <a:off x="5702358" y="271511"/>
            <a:ext cx="2269187" cy="1512791"/>
          </a:xfrm>
          <a:prstGeom prst="rect">
            <a:avLst/>
          </a:prstGeom>
        </p:spPr>
      </p:pic>
    </p:spTree>
    <p:extLst>
      <p:ext uri="{BB962C8B-B14F-4D97-AF65-F5344CB8AC3E}">
        <p14:creationId xmlns:p14="http://schemas.microsoft.com/office/powerpoint/2010/main" val="454877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UAS: Discussion Question</a:t>
            </a:r>
          </a:p>
        </p:txBody>
      </p:sp>
      <p:sp>
        <p:nvSpPr>
          <p:cNvPr id="3" name="Content Placeholder 2"/>
          <p:cNvSpPr>
            <a:spLocks noGrp="1"/>
          </p:cNvSpPr>
          <p:nvPr>
            <p:ph idx="1"/>
          </p:nvPr>
        </p:nvSpPr>
        <p:spPr/>
        <p:txBody>
          <a:bodyPr/>
          <a:lstStyle/>
          <a:p>
            <a:pPr marL="0" indent="0">
              <a:buNone/>
            </a:pPr>
            <a:r>
              <a:rPr lang="en-US" dirty="0"/>
              <a:t>Privacy and security interests often need to be balanced. This is especially true in the case of law enforcement use of UAVs. Should police and other law enforcement agencies be permitted to use UAS technology? If so, under what circumstances and for what purposes? </a:t>
            </a:r>
          </a:p>
          <a:p>
            <a:pPr marL="0" indent="0">
              <a:buNone/>
            </a:pPr>
            <a:endParaRPr lang="en-US" dirty="0"/>
          </a:p>
          <a:p>
            <a:pPr marL="0" indent="0">
              <a:buNone/>
            </a:pPr>
            <a:r>
              <a:rPr lang="en-US" dirty="0"/>
              <a:t>Consider the data potentially gathered by UAVs. Pictures, video, location and tracking data, facial recognition data, thermal scans, license plates. This list is by no means complete. What should law enforcement do with that data after an investigation? Can it be stored and used later? Must it be destroyed? If so, after how long and in what manner? What further information might you need to answer more fully? </a:t>
            </a:r>
          </a:p>
        </p:txBody>
      </p:sp>
      <p:pic>
        <p:nvPicPr>
          <p:cNvPr id="5" name="Picture 4" descr="Drawing of a question mark on a chalkboard.">
            <a:extLst>
              <a:ext uri="{FF2B5EF4-FFF2-40B4-BE49-F238E27FC236}">
                <a16:creationId xmlns:a16="http://schemas.microsoft.com/office/drawing/2014/main" xmlns="" id="{795037FD-ADD6-4EFD-8BF3-281623A7A21B}"/>
              </a:ext>
            </a:extLst>
          </p:cNvPr>
          <p:cNvPicPr>
            <a:picLocks noChangeAspect="1"/>
          </p:cNvPicPr>
          <p:nvPr/>
        </p:nvPicPr>
        <p:blipFill>
          <a:blip r:embed="rId3"/>
          <a:stretch>
            <a:fillRect/>
          </a:stretch>
        </p:blipFill>
        <p:spPr>
          <a:xfrm>
            <a:off x="5938208" y="365126"/>
            <a:ext cx="2191076" cy="1325562"/>
          </a:xfrm>
          <a:prstGeom prst="rect">
            <a:avLst/>
          </a:prstGeom>
        </p:spPr>
      </p:pic>
    </p:spTree>
    <p:extLst>
      <p:ext uri="{BB962C8B-B14F-4D97-AF65-F5344CB8AC3E}">
        <p14:creationId xmlns:p14="http://schemas.microsoft.com/office/powerpoint/2010/main" val="426391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2C8B80-6765-47E9-85FC-32D8932A2E0F}"/>
              </a:ext>
            </a:extLst>
          </p:cNvPr>
          <p:cNvSpPr>
            <a:spLocks noGrp="1"/>
          </p:cNvSpPr>
          <p:nvPr>
            <p:ph type="title"/>
          </p:nvPr>
        </p:nvSpPr>
        <p:spPr>
          <a:xfrm>
            <a:off x="628650" y="365126"/>
            <a:ext cx="7886700" cy="998453"/>
          </a:xfrm>
        </p:spPr>
        <p:txBody>
          <a:bodyPr/>
          <a:lstStyle/>
          <a:p>
            <a:r>
              <a:rPr lang="en-US" dirty="0"/>
              <a:t>UAS Law Enforcement : Assessment Question</a:t>
            </a:r>
          </a:p>
        </p:txBody>
      </p:sp>
      <p:sp>
        <p:nvSpPr>
          <p:cNvPr id="3" name="Content Placeholder 2">
            <a:extLst>
              <a:ext uri="{FF2B5EF4-FFF2-40B4-BE49-F238E27FC236}">
                <a16:creationId xmlns:a16="http://schemas.microsoft.com/office/drawing/2014/main" xmlns="" id="{7D91A4C6-FD10-4971-B5E9-2F8DF43399EF}"/>
              </a:ext>
            </a:extLst>
          </p:cNvPr>
          <p:cNvSpPr>
            <a:spLocks noGrp="1"/>
          </p:cNvSpPr>
          <p:nvPr>
            <p:ph idx="1"/>
          </p:nvPr>
        </p:nvSpPr>
        <p:spPr>
          <a:xfrm>
            <a:off x="628650" y="1363579"/>
            <a:ext cx="7886700" cy="4678448"/>
          </a:xfrm>
        </p:spPr>
        <p:txBody>
          <a:bodyPr/>
          <a:lstStyle/>
          <a:p>
            <a:pPr marL="0" indent="0">
              <a:buNone/>
            </a:pPr>
            <a:r>
              <a:rPr lang="en-US" dirty="0"/>
              <a:t>Which of the following statements regarding law enforcement’s use of unmanned aerial systems is </a:t>
            </a:r>
            <a:r>
              <a:rPr lang="en-US" b="1" dirty="0"/>
              <a:t>FALSE</a:t>
            </a:r>
            <a:r>
              <a:rPr lang="en-US" dirty="0"/>
              <a:t>?</a:t>
            </a:r>
          </a:p>
          <a:p>
            <a:pPr marL="0" indent="0">
              <a:buNone/>
            </a:pPr>
            <a:endParaRPr lang="en-US" dirty="0"/>
          </a:p>
          <a:p>
            <a:pPr marL="457200" indent="-457200">
              <a:buAutoNum type="alphaUcPeriod"/>
            </a:pPr>
            <a:r>
              <a:rPr lang="en-US" dirty="0"/>
              <a:t>Federal and state law enforcement routinely use UAVs for activities such as border patrol, routine crowd surveillance, and search and rescue.</a:t>
            </a:r>
          </a:p>
          <a:p>
            <a:pPr marL="457200" indent="-457200">
              <a:buAutoNum type="alphaUcPeriod"/>
            </a:pPr>
            <a:r>
              <a:rPr lang="en-US" dirty="0"/>
              <a:t>The use of UAVs for search and seizure and surveillance of criminal suspects is still developing. Only some states require warrants supported by probable cause. </a:t>
            </a:r>
          </a:p>
          <a:p>
            <a:pPr marL="457200" indent="-457200">
              <a:buAutoNum type="alphaUcPeriod"/>
            </a:pPr>
            <a:r>
              <a:rPr lang="en-US" dirty="0"/>
              <a:t>The type of data gathered (biometric, thermal, location, etc.) has no bearing on a court’s decision about the legality of the police action. </a:t>
            </a:r>
          </a:p>
          <a:p>
            <a:pPr marL="457200" indent="-457200">
              <a:buAutoNum type="alphaUcPeriod"/>
            </a:pPr>
            <a:r>
              <a:rPr lang="en-US" dirty="0"/>
              <a:t>The military uses UAVs for a range of passive surveillance and combat missions. </a:t>
            </a:r>
          </a:p>
          <a:p>
            <a:pPr marL="0" indent="0">
              <a:buNone/>
            </a:pPr>
            <a:endParaRPr lang="en-US" dirty="0"/>
          </a:p>
        </p:txBody>
      </p:sp>
    </p:spTree>
    <p:extLst>
      <p:ext uri="{BB962C8B-B14F-4D97-AF65-F5344CB8AC3E}">
        <p14:creationId xmlns:p14="http://schemas.microsoft.com/office/powerpoint/2010/main" val="992711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2C8B80-6765-47E9-85FC-32D8932A2E0F}"/>
              </a:ext>
            </a:extLst>
          </p:cNvPr>
          <p:cNvSpPr>
            <a:spLocks noGrp="1"/>
          </p:cNvSpPr>
          <p:nvPr>
            <p:ph type="title"/>
          </p:nvPr>
        </p:nvSpPr>
        <p:spPr/>
        <p:txBody>
          <a:bodyPr/>
          <a:lstStyle/>
          <a:p>
            <a:r>
              <a:rPr lang="en-US" dirty="0"/>
              <a:t>UAS Law Enforcement : Assessment Question Answer</a:t>
            </a:r>
          </a:p>
        </p:txBody>
      </p:sp>
      <p:sp>
        <p:nvSpPr>
          <p:cNvPr id="3" name="Content Placeholder 2">
            <a:extLst>
              <a:ext uri="{FF2B5EF4-FFF2-40B4-BE49-F238E27FC236}">
                <a16:creationId xmlns:a16="http://schemas.microsoft.com/office/drawing/2014/main" xmlns="" id="{7D91A4C6-FD10-4971-B5E9-2F8DF43399EF}"/>
              </a:ext>
            </a:extLst>
          </p:cNvPr>
          <p:cNvSpPr>
            <a:spLocks noGrp="1"/>
          </p:cNvSpPr>
          <p:nvPr>
            <p:ph idx="1"/>
          </p:nvPr>
        </p:nvSpPr>
        <p:spPr>
          <a:xfrm>
            <a:off x="628650" y="1690689"/>
            <a:ext cx="7886700" cy="4351338"/>
          </a:xfrm>
        </p:spPr>
        <p:txBody>
          <a:bodyPr/>
          <a:lstStyle/>
          <a:p>
            <a:pPr marL="0" indent="0">
              <a:buNone/>
            </a:pPr>
            <a:r>
              <a:rPr lang="en-US" dirty="0"/>
              <a:t>Which of the following statements regarding law enforcement’s use of unmanned aerial systems is </a:t>
            </a:r>
            <a:r>
              <a:rPr lang="en-US" b="1" dirty="0"/>
              <a:t>FALSE</a:t>
            </a:r>
            <a:r>
              <a:rPr lang="en-US" dirty="0"/>
              <a:t>?</a:t>
            </a:r>
          </a:p>
          <a:p>
            <a:pPr marL="0" indent="0">
              <a:buNone/>
            </a:pPr>
            <a:endParaRPr lang="en-US" dirty="0"/>
          </a:p>
          <a:p>
            <a:pPr marL="457200" indent="-457200">
              <a:buAutoNum type="alphaUcPeriod"/>
            </a:pPr>
            <a:r>
              <a:rPr lang="en-US" dirty="0"/>
              <a:t>Federal and state law enforcement routinely use UAVs for activities such as border patrol, routine crowd surveillance, and search and rescue.</a:t>
            </a:r>
          </a:p>
          <a:p>
            <a:pPr marL="457200" indent="-457200">
              <a:buAutoNum type="alphaUcPeriod"/>
            </a:pPr>
            <a:r>
              <a:rPr lang="en-US" dirty="0"/>
              <a:t>The use of UAVs for search and seizure and surveillance of criminal suspects is still developing. Only some states require warrants supported by probable cause. </a:t>
            </a:r>
          </a:p>
          <a:p>
            <a:pPr marL="457200" indent="-457200">
              <a:buAutoNum type="alphaUcPeriod"/>
            </a:pPr>
            <a:r>
              <a:rPr lang="en-US" b="1" u="sng" dirty="0"/>
              <a:t>The type of data gathered (biometric, thermal, location, etc.) has no bearing on a court’s decision about the legality of the police action. </a:t>
            </a:r>
          </a:p>
          <a:p>
            <a:pPr marL="457200" indent="-457200">
              <a:buAutoNum type="alphaUcPeriod"/>
            </a:pPr>
            <a:r>
              <a:rPr lang="en-US" dirty="0"/>
              <a:t>The military uses UAVs for a range of passive surveillance and combat missions. </a:t>
            </a:r>
          </a:p>
          <a:p>
            <a:pPr marL="0" indent="0">
              <a:buNone/>
            </a:pPr>
            <a:endParaRPr lang="en-US" dirty="0"/>
          </a:p>
        </p:txBody>
      </p:sp>
    </p:spTree>
    <p:extLst>
      <p:ext uri="{BB962C8B-B14F-4D97-AF65-F5344CB8AC3E}">
        <p14:creationId xmlns:p14="http://schemas.microsoft.com/office/powerpoint/2010/main" val="1273542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5</a:t>
            </a:r>
          </a:p>
          <a:p>
            <a:pPr lvl="1"/>
            <a:endParaRPr lang="en-US" sz="2400" dirty="0"/>
          </a:p>
          <a:p>
            <a:pPr lvl="1"/>
            <a:r>
              <a:rPr lang="en-US" sz="2400" dirty="0"/>
              <a:t>Slides 2-23</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5.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Unmanned Aerial Systems</a:t>
            </a:r>
          </a:p>
        </p:txBody>
      </p:sp>
      <p:sp>
        <p:nvSpPr>
          <p:cNvPr id="14338" name="Content Placeholder 2"/>
          <p:cNvSpPr>
            <a:spLocks noGrp="1"/>
          </p:cNvSpPr>
          <p:nvPr>
            <p:ph idx="1"/>
          </p:nvPr>
        </p:nvSpPr>
        <p:spPr>
          <a:xfrm>
            <a:off x="811530" y="1690688"/>
            <a:ext cx="7520940" cy="2881312"/>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lesson, students will be able to:</a:t>
            </a:r>
          </a:p>
          <a:p>
            <a:pPr lvl="1" eaLnBrk="1" hangingPunct="1">
              <a:buFont typeface="Arial" panose="020B0604020202020204" pitchFamily="34" charset="0"/>
              <a:buChar char="•"/>
            </a:pPr>
            <a:r>
              <a:rPr lang="en-US" dirty="0"/>
              <a:t>Understand the terms “unmanned aerial vehicle” and “unmanned aerial system.”</a:t>
            </a:r>
          </a:p>
          <a:p>
            <a:pPr lvl="1" eaLnBrk="1" hangingPunct="1">
              <a:buFont typeface="Arial" panose="020B0604020202020204" pitchFamily="34" charset="0"/>
              <a:buChar char="•"/>
            </a:pPr>
            <a:r>
              <a:rPr lang="en-US" dirty="0"/>
              <a:t>Recognize the technological and surveillance capabilities of UAVs</a:t>
            </a:r>
          </a:p>
          <a:p>
            <a:pPr lvl="1" eaLnBrk="1" hangingPunct="1">
              <a:buFont typeface="Arial" panose="020B0604020202020204" pitchFamily="34" charset="0"/>
              <a:buChar char="•"/>
            </a:pPr>
            <a:r>
              <a:rPr lang="en-US" dirty="0"/>
              <a:t>Understand the federal and state regulations governing the use of drones by private and public actors.  </a:t>
            </a:r>
          </a:p>
          <a:p>
            <a:pPr lvl="1" eaLnBrk="1" hangingPunct="1">
              <a:buFont typeface="Arial" panose="020B0604020202020204" pitchFamily="34" charset="0"/>
              <a:buChar char="•"/>
            </a:pPr>
            <a:r>
              <a:rPr lang="en-US" dirty="0"/>
              <a:t>Begin to understand the ways in which law enforcement bodies can utilize drones for surveillance and tracking</a:t>
            </a:r>
          </a:p>
          <a:p>
            <a:pPr lvl="1" eaLnBrk="1" hangingPunct="1">
              <a:buFont typeface="Arial" panose="020B0604020202020204" pitchFamily="34" charset="0"/>
              <a:buChar char="•"/>
            </a:pPr>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68AEB466-4A46-4BF5-B28D-93026EB2DAA3}"/>
              </a:ext>
            </a:extLst>
          </p:cNvPr>
          <p:cNvPicPr>
            <a:picLocks noChangeAspect="1"/>
          </p:cNvPicPr>
          <p:nvPr/>
        </p:nvPicPr>
        <p:blipFill>
          <a:blip r:embed="rId3"/>
          <a:stretch>
            <a:fillRect/>
          </a:stretch>
        </p:blipFill>
        <p:spPr>
          <a:xfrm>
            <a:off x="2703416" y="4328820"/>
            <a:ext cx="3120610" cy="208040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Overview of Unmanned Aerial Systems </a:t>
            </a:r>
          </a:p>
        </p:txBody>
      </p:sp>
      <p:pic>
        <p:nvPicPr>
          <p:cNvPr id="3" name="Picture 2" descr="Image of a drone.">
            <a:extLst>
              <a:ext uri="{FF2B5EF4-FFF2-40B4-BE49-F238E27FC236}">
                <a16:creationId xmlns:a16="http://schemas.microsoft.com/office/drawing/2014/main" xmlns="" id="{5AA3235E-B6D8-473F-B072-7EC9B1E655C2}"/>
              </a:ext>
            </a:extLst>
          </p:cNvPr>
          <p:cNvPicPr>
            <a:picLocks noChangeAspect="1"/>
          </p:cNvPicPr>
          <p:nvPr/>
        </p:nvPicPr>
        <p:blipFill>
          <a:blip r:embed="rId2"/>
          <a:stretch>
            <a:fillRect/>
          </a:stretch>
        </p:blipFill>
        <p:spPr>
          <a:xfrm>
            <a:off x="4567238" y="2095500"/>
            <a:ext cx="4000500" cy="266700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892528-4792-4C2D-8D58-7863CABC0DAF}"/>
              </a:ext>
            </a:extLst>
          </p:cNvPr>
          <p:cNvSpPr>
            <a:spLocks noGrp="1"/>
          </p:cNvSpPr>
          <p:nvPr>
            <p:ph type="title"/>
          </p:nvPr>
        </p:nvSpPr>
        <p:spPr/>
        <p:txBody>
          <a:bodyPr/>
          <a:lstStyle/>
          <a:p>
            <a:r>
              <a:rPr lang="en-US" dirty="0"/>
              <a:t>UAV Terms and Definitions </a:t>
            </a:r>
          </a:p>
        </p:txBody>
      </p:sp>
      <p:sp>
        <p:nvSpPr>
          <p:cNvPr id="3" name="Content Placeholder 2">
            <a:extLst>
              <a:ext uri="{FF2B5EF4-FFF2-40B4-BE49-F238E27FC236}">
                <a16:creationId xmlns:a16="http://schemas.microsoft.com/office/drawing/2014/main" xmlns="" id="{77A42108-8354-414D-9E0F-8C98528ADFEF}"/>
              </a:ext>
            </a:extLst>
          </p:cNvPr>
          <p:cNvSpPr>
            <a:spLocks noGrp="1"/>
          </p:cNvSpPr>
          <p:nvPr>
            <p:ph idx="1"/>
          </p:nvPr>
        </p:nvSpPr>
        <p:spPr/>
        <p:txBody>
          <a:bodyPr/>
          <a:lstStyle/>
          <a:p>
            <a:pPr marL="0" indent="0">
              <a:buNone/>
            </a:pPr>
            <a:endParaRPr lang="en-US" dirty="0"/>
          </a:p>
          <a:p>
            <a:pPr marL="0" indent="0">
              <a:buNone/>
            </a:pPr>
            <a:r>
              <a:rPr lang="en-US" b="1" dirty="0"/>
              <a:t>Unmanned Aerial Vehicle</a:t>
            </a:r>
          </a:p>
          <a:p>
            <a:pPr marL="0" indent="0">
              <a:buNone/>
            </a:pPr>
            <a:r>
              <a:rPr lang="en-US" i="1" dirty="0"/>
              <a:t>“Unmanned aircraft</a:t>
            </a:r>
            <a:r>
              <a:rPr lang="en-US" dirty="0"/>
              <a:t> means an aircraft operated without the possibility of direct human intervention from within or on the aircraft.”</a:t>
            </a:r>
            <a:r>
              <a:rPr lang="en-US" baseline="30000" dirty="0"/>
              <a:t>1</a:t>
            </a:r>
            <a:r>
              <a:rPr lang="en-US" dirty="0"/>
              <a:t> </a:t>
            </a:r>
            <a:r>
              <a:rPr lang="en-US" dirty="0">
                <a:latin typeface="Calibri" panose="020F0502020204030204" pitchFamily="34" charset="0"/>
                <a:cs typeface="Calibri" panose="020F0502020204030204" pitchFamily="34" charset="0"/>
              </a:rPr>
              <a:t>Some UAVs are remotely piloted, while other operate a</a:t>
            </a:r>
            <a:r>
              <a:rPr lang="en-US" dirty="0"/>
              <a:t>utonomously.</a:t>
            </a:r>
          </a:p>
          <a:p>
            <a:pPr marL="0" indent="0">
              <a:buNone/>
            </a:pPr>
            <a:endParaRPr lang="en-US" b="1" dirty="0"/>
          </a:p>
          <a:p>
            <a:pPr marL="0" indent="0">
              <a:buNone/>
            </a:pPr>
            <a:r>
              <a:rPr lang="en-US" b="1" dirty="0"/>
              <a:t>Unmanned Aerial System</a:t>
            </a:r>
          </a:p>
          <a:p>
            <a:pPr marL="0" indent="0">
              <a:buNone/>
            </a:pPr>
            <a:r>
              <a:rPr lang="en-US" dirty="0"/>
              <a:t>Unmanned Aerial System (UAS) refers to the entire system, which includes the UAV, the digital network and electronic devices used to operate the UAV and the surveillance systems, with which the UAV is equipped, as well as the personnel on the ground operating the UAV and operating the surveillance systems employed on the UAV.</a:t>
            </a:r>
          </a:p>
        </p:txBody>
      </p:sp>
      <p:sp>
        <p:nvSpPr>
          <p:cNvPr id="4" name="TextBox 3">
            <a:extLst>
              <a:ext uri="{FF2B5EF4-FFF2-40B4-BE49-F238E27FC236}">
                <a16:creationId xmlns:a16="http://schemas.microsoft.com/office/drawing/2014/main" xmlns="" id="{0A105F45-3752-4FF6-8215-44C729919339}"/>
              </a:ext>
            </a:extLst>
          </p:cNvPr>
          <p:cNvSpPr txBox="1"/>
          <p:nvPr/>
        </p:nvSpPr>
        <p:spPr>
          <a:xfrm>
            <a:off x="628650" y="6492874"/>
            <a:ext cx="7886700" cy="276999"/>
          </a:xfrm>
          <a:prstGeom prst="rect">
            <a:avLst/>
          </a:prstGeom>
          <a:noFill/>
        </p:spPr>
        <p:txBody>
          <a:bodyPr wrap="square" rtlCol="0">
            <a:spAutoFit/>
          </a:bodyPr>
          <a:lstStyle/>
          <a:p>
            <a:r>
              <a:rPr lang="en-US" sz="1200" dirty="0">
                <a:latin typeface="+mn-lt"/>
              </a:rPr>
              <a:t>1. 14 C.F.R. </a:t>
            </a:r>
            <a:r>
              <a:rPr lang="en-US" sz="1200" dirty="0">
                <a:latin typeface="+mn-lt"/>
                <a:cs typeface="Calibri" panose="020F0502020204030204" pitchFamily="34" charset="0"/>
              </a:rPr>
              <a:t>§1.1</a:t>
            </a:r>
            <a:endParaRPr lang="en-US" sz="1200" dirty="0">
              <a:latin typeface="+mn-lt"/>
            </a:endParaRPr>
          </a:p>
        </p:txBody>
      </p:sp>
      <p:pic>
        <p:nvPicPr>
          <p:cNvPr id="5" name="Picture 4" descr="Image of a drone.">
            <a:extLst>
              <a:ext uri="{FF2B5EF4-FFF2-40B4-BE49-F238E27FC236}">
                <a16:creationId xmlns:a16="http://schemas.microsoft.com/office/drawing/2014/main" xmlns="" id="{51815228-DA33-4E2C-8434-44BEF3E87CC9}"/>
              </a:ext>
            </a:extLst>
          </p:cNvPr>
          <p:cNvPicPr>
            <a:picLocks noChangeAspect="1"/>
          </p:cNvPicPr>
          <p:nvPr/>
        </p:nvPicPr>
        <p:blipFill>
          <a:blip r:embed="rId3"/>
          <a:stretch>
            <a:fillRect/>
          </a:stretch>
        </p:blipFill>
        <p:spPr>
          <a:xfrm>
            <a:off x="6158131" y="681037"/>
            <a:ext cx="2190749" cy="1460499"/>
          </a:xfrm>
          <a:prstGeom prst="rect">
            <a:avLst/>
          </a:prstGeom>
        </p:spPr>
      </p:pic>
    </p:spTree>
    <p:extLst>
      <p:ext uri="{BB962C8B-B14F-4D97-AF65-F5344CB8AC3E}">
        <p14:creationId xmlns:p14="http://schemas.microsoft.com/office/powerpoint/2010/main" val="192853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A0F720-683D-4923-941B-6E592B600259}"/>
              </a:ext>
            </a:extLst>
          </p:cNvPr>
          <p:cNvSpPr>
            <a:spLocks noGrp="1"/>
          </p:cNvSpPr>
          <p:nvPr>
            <p:ph type="title"/>
          </p:nvPr>
        </p:nvSpPr>
        <p:spPr/>
        <p:txBody>
          <a:bodyPr/>
          <a:lstStyle/>
          <a:p>
            <a:r>
              <a:rPr lang="en-US" dirty="0"/>
              <a:t>Types of UAVs</a:t>
            </a:r>
          </a:p>
        </p:txBody>
      </p:sp>
      <p:sp>
        <p:nvSpPr>
          <p:cNvPr id="3" name="Content Placeholder 2">
            <a:extLst>
              <a:ext uri="{FF2B5EF4-FFF2-40B4-BE49-F238E27FC236}">
                <a16:creationId xmlns:a16="http://schemas.microsoft.com/office/drawing/2014/main" xmlns="" id="{C0C62C81-E98D-4F9A-B8E2-2357FDB0D56B}"/>
              </a:ext>
            </a:extLst>
          </p:cNvPr>
          <p:cNvSpPr>
            <a:spLocks noGrp="1"/>
          </p:cNvSpPr>
          <p:nvPr>
            <p:ph idx="1"/>
          </p:nvPr>
        </p:nvSpPr>
        <p:spPr>
          <a:xfrm>
            <a:off x="628650" y="1564330"/>
            <a:ext cx="7886700" cy="4801636"/>
          </a:xfrm>
        </p:spPr>
        <p:txBody>
          <a:bodyPr/>
          <a:lstStyle/>
          <a:p>
            <a:pPr marL="0" indent="0">
              <a:buNone/>
            </a:pPr>
            <a:r>
              <a:rPr lang="en-US" dirty="0"/>
              <a:t>UAVs come in a wide range of shapes and sizes. </a:t>
            </a:r>
          </a:p>
          <a:p>
            <a:pPr marL="342900" lvl="1" indent="0">
              <a:buNone/>
            </a:pPr>
            <a:r>
              <a:rPr lang="en-US" dirty="0"/>
              <a:t>At the larger end of the spectrum are the Global Hawk and Triton used by the U.S. military: they are as large and nearly as fast as a business jet. </a:t>
            </a:r>
          </a:p>
          <a:p>
            <a:pPr marL="342900" lvl="1" indent="0">
              <a:buNone/>
            </a:pPr>
            <a:endParaRPr lang="en-US" dirty="0"/>
          </a:p>
          <a:p>
            <a:pPr marL="342900" lvl="1" indent="0">
              <a:buNone/>
            </a:pPr>
            <a:r>
              <a:rPr lang="en-US" dirty="0"/>
              <a:t>At the smaller end, there are UAVs small enough to fit in a backpack or even the palm of a hand. Some weigh as little as two-thirds of an ounce.</a:t>
            </a:r>
          </a:p>
          <a:p>
            <a:pPr marL="0" indent="0">
              <a:buNone/>
            </a:pPr>
            <a:endParaRPr lang="en-US" dirty="0"/>
          </a:p>
          <a:p>
            <a:pPr marL="0" indent="0">
              <a:buNone/>
            </a:pPr>
            <a:r>
              <a:rPr lang="en-US" dirty="0"/>
              <a:t>The FAA regulates UAVs by size</a:t>
            </a:r>
            <a:r>
              <a:rPr lang="en-US" baseline="30000" dirty="0"/>
              <a:t>2</a:t>
            </a:r>
            <a:r>
              <a:rPr lang="en-US" dirty="0"/>
              <a:t> </a:t>
            </a:r>
          </a:p>
          <a:p>
            <a:pPr marL="342900" lvl="1" indent="0">
              <a:buNone/>
            </a:pPr>
            <a:r>
              <a:rPr lang="en-US" i="1" dirty="0"/>
              <a:t>“</a:t>
            </a:r>
            <a:r>
              <a:rPr lang="en-US" b="1" dirty="0"/>
              <a:t>Unmanned aircraft</a:t>
            </a:r>
            <a:r>
              <a:rPr lang="en-US" dirty="0"/>
              <a:t> means an aircraft operated without the possibility of direct human intervention from within or on the aircraft.”</a:t>
            </a:r>
            <a:endParaRPr lang="en-US" dirty="0">
              <a:latin typeface="Calibri" panose="020F0502020204030204" pitchFamily="34" charset="0"/>
              <a:cs typeface="Calibri" panose="020F0502020204030204" pitchFamily="34" charset="0"/>
            </a:endParaRPr>
          </a:p>
          <a:p>
            <a:pPr marL="685800" lvl="2" indent="0">
              <a:buNone/>
            </a:pPr>
            <a:r>
              <a:rPr lang="en-US" i="1" dirty="0">
                <a:latin typeface="Calibri" panose="020F0502020204030204" pitchFamily="34" charset="0"/>
                <a:cs typeface="Calibri" panose="020F0502020204030204" pitchFamily="34" charset="0"/>
              </a:rPr>
              <a:t>Larger UAVs typically are utilized by law enforcement, military, and industry. </a:t>
            </a:r>
          </a:p>
          <a:p>
            <a:pPr marL="685800" lvl="2" indent="0">
              <a:buNone/>
            </a:pPr>
            <a:endParaRPr lang="en-US" i="1" dirty="0">
              <a:latin typeface="Calibri" panose="020F0502020204030204" pitchFamily="34" charset="0"/>
              <a:cs typeface="Calibri" panose="020F0502020204030204" pitchFamily="34" charset="0"/>
            </a:endParaRPr>
          </a:p>
          <a:p>
            <a:pPr marL="342900" lvl="1" indent="0">
              <a:buNone/>
            </a:pPr>
            <a:r>
              <a:rPr lang="en-US" i="1" dirty="0"/>
              <a:t>“</a:t>
            </a:r>
            <a:r>
              <a:rPr lang="en-US" b="1" dirty="0"/>
              <a:t>Small unmanned aircraft </a:t>
            </a:r>
            <a:r>
              <a:rPr lang="en-US" dirty="0"/>
              <a:t>means an unmanned aircraft weighing less than 55 pounds on takeoff, including everything that is on board or otherwise attached to the aircraft.”</a:t>
            </a:r>
            <a:endParaRPr lang="en-US" dirty="0">
              <a:latin typeface="Calibri" panose="020F0502020204030204" pitchFamily="34" charset="0"/>
              <a:cs typeface="Calibri" panose="020F0502020204030204" pitchFamily="34" charset="0"/>
            </a:endParaRPr>
          </a:p>
          <a:p>
            <a:pPr lvl="2"/>
            <a:r>
              <a:rPr lang="en-US" dirty="0">
                <a:latin typeface="Calibri" panose="020F0502020204030204" pitchFamily="34" charset="0"/>
                <a:cs typeface="Calibri" panose="020F0502020204030204" pitchFamily="34" charset="0"/>
              </a:rPr>
              <a:t>This represents the vast majority of drones available to consumers. </a:t>
            </a:r>
            <a:endParaRPr lang="en-US" dirty="0"/>
          </a:p>
          <a:p>
            <a:pPr marL="0" indent="0">
              <a:buNone/>
            </a:pPr>
            <a:endParaRPr lang="en-US" dirty="0"/>
          </a:p>
        </p:txBody>
      </p:sp>
      <p:sp>
        <p:nvSpPr>
          <p:cNvPr id="4" name="TextBox 3">
            <a:extLst>
              <a:ext uri="{FF2B5EF4-FFF2-40B4-BE49-F238E27FC236}">
                <a16:creationId xmlns:a16="http://schemas.microsoft.com/office/drawing/2014/main" xmlns="" id="{4208D52A-B73C-4B44-8CAD-AC80BFCB7CD3}"/>
              </a:ext>
            </a:extLst>
          </p:cNvPr>
          <p:cNvSpPr txBox="1"/>
          <p:nvPr/>
        </p:nvSpPr>
        <p:spPr>
          <a:xfrm>
            <a:off x="628650" y="6389597"/>
            <a:ext cx="7994845" cy="246221"/>
          </a:xfrm>
          <a:prstGeom prst="rect">
            <a:avLst/>
          </a:prstGeom>
          <a:noFill/>
        </p:spPr>
        <p:txBody>
          <a:bodyPr wrap="square" rtlCol="0">
            <a:spAutoFit/>
          </a:bodyPr>
          <a:lstStyle/>
          <a:p>
            <a:r>
              <a:rPr lang="en-US" sz="1000" dirty="0">
                <a:latin typeface="+mn-lt"/>
              </a:rPr>
              <a:t>2. 14 C.F.R. </a:t>
            </a:r>
            <a:r>
              <a:rPr lang="en-US" sz="1000" dirty="0">
                <a:latin typeface="+mn-lt"/>
                <a:cs typeface="Calibri" panose="020F0502020204030204" pitchFamily="34" charset="0"/>
              </a:rPr>
              <a:t>§1.1</a:t>
            </a:r>
            <a:endParaRPr lang="en-US" sz="1000" dirty="0">
              <a:latin typeface="+mn-lt"/>
            </a:endParaRPr>
          </a:p>
        </p:txBody>
      </p:sp>
      <p:pic>
        <p:nvPicPr>
          <p:cNvPr id="5" name="Picture 4" descr="Image of an unmanned aircraft.">
            <a:extLst>
              <a:ext uri="{FF2B5EF4-FFF2-40B4-BE49-F238E27FC236}">
                <a16:creationId xmlns:a16="http://schemas.microsoft.com/office/drawing/2014/main" xmlns="" id="{40B23368-9552-4847-BEEE-E6B1FA1D4830}"/>
              </a:ext>
            </a:extLst>
          </p:cNvPr>
          <p:cNvPicPr>
            <a:picLocks noChangeAspect="1"/>
          </p:cNvPicPr>
          <p:nvPr/>
        </p:nvPicPr>
        <p:blipFill>
          <a:blip r:embed="rId3"/>
          <a:stretch>
            <a:fillRect/>
          </a:stretch>
        </p:blipFill>
        <p:spPr>
          <a:xfrm>
            <a:off x="6323725" y="125593"/>
            <a:ext cx="2191625" cy="1678271"/>
          </a:xfrm>
          <a:prstGeom prst="rect">
            <a:avLst/>
          </a:prstGeom>
        </p:spPr>
      </p:pic>
    </p:spTree>
    <p:extLst>
      <p:ext uri="{BB962C8B-B14F-4D97-AF65-F5344CB8AC3E}">
        <p14:creationId xmlns:p14="http://schemas.microsoft.com/office/powerpoint/2010/main" val="1500849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UAV Surveillance Capabilities</a:t>
            </a:r>
          </a:p>
        </p:txBody>
      </p:sp>
      <p:sp>
        <p:nvSpPr>
          <p:cNvPr id="3" name="Content Placeholder 2"/>
          <p:cNvSpPr>
            <a:spLocks noGrp="1"/>
          </p:cNvSpPr>
          <p:nvPr>
            <p:ph idx="1"/>
          </p:nvPr>
        </p:nvSpPr>
        <p:spPr>
          <a:xfrm>
            <a:off x="409303" y="1979735"/>
            <a:ext cx="8264433" cy="3713026"/>
          </a:xfrm>
        </p:spPr>
        <p:txBody>
          <a:bodyPr numCol="2"/>
          <a:lstStyle/>
          <a:p>
            <a:pPr marL="457200" indent="-457200">
              <a:lnSpc>
                <a:spcPct val="100000"/>
              </a:lnSpc>
              <a:buAutoNum type="arabicPeriod"/>
            </a:pPr>
            <a:r>
              <a:rPr lang="en-US" b="1" dirty="0">
                <a:latin typeface="Calibri "/>
              </a:rPr>
              <a:t>Optical devices</a:t>
            </a:r>
            <a:r>
              <a:rPr lang="en-US" dirty="0">
                <a:latin typeface="Calibri "/>
              </a:rPr>
              <a:t>:</a:t>
            </a:r>
          </a:p>
          <a:p>
            <a:pPr marL="854075" lvl="1" indent="-342900">
              <a:lnSpc>
                <a:spcPct val="100000"/>
              </a:lnSpc>
              <a:buFont typeface="+mj-lt"/>
              <a:buAutoNum type="alphaLcParenR"/>
            </a:pPr>
            <a:r>
              <a:rPr lang="en-US" sz="1500" dirty="0">
                <a:latin typeface="Calibri "/>
              </a:rPr>
              <a:t>High resolution visible light imaging (cameras with still photography and video capacity)</a:t>
            </a:r>
          </a:p>
          <a:p>
            <a:pPr marL="854075" lvl="1" indent="-342900">
              <a:lnSpc>
                <a:spcPct val="100000"/>
              </a:lnSpc>
              <a:buFont typeface="+mj-lt"/>
              <a:buAutoNum type="alphaLcParenR"/>
            </a:pPr>
            <a:r>
              <a:rPr lang="en-US" sz="1500" dirty="0">
                <a:latin typeface="Calibri "/>
              </a:rPr>
              <a:t> Optically enhanced imaging—Night vision/FLIR </a:t>
            </a:r>
          </a:p>
          <a:p>
            <a:pPr marL="854075" lvl="1" indent="-342900">
              <a:lnSpc>
                <a:spcPct val="100000"/>
              </a:lnSpc>
              <a:buFont typeface="+mj-lt"/>
              <a:buAutoNum type="alphaLcParenR"/>
            </a:pPr>
            <a:r>
              <a:rPr lang="en-US" sz="1500" dirty="0">
                <a:latin typeface="Calibri "/>
              </a:rPr>
              <a:t>Infrared sensors </a:t>
            </a:r>
          </a:p>
          <a:p>
            <a:pPr marL="854075" lvl="1" indent="-342900">
              <a:lnSpc>
                <a:spcPct val="100000"/>
              </a:lnSpc>
              <a:buFont typeface="+mj-lt"/>
              <a:buAutoNum type="alphaLcParenR"/>
            </a:pPr>
            <a:r>
              <a:rPr lang="en-US" sz="1500" dirty="0">
                <a:latin typeface="Calibri "/>
              </a:rPr>
              <a:t>Electro-optical imagers </a:t>
            </a:r>
          </a:p>
          <a:p>
            <a:pPr marL="854075" lvl="1" indent="-342900">
              <a:lnSpc>
                <a:spcPct val="100000"/>
              </a:lnSpc>
              <a:buFont typeface="+mj-lt"/>
              <a:buAutoNum type="alphaLcParenR"/>
            </a:pPr>
            <a:r>
              <a:rPr lang="en-US" sz="1500" dirty="0">
                <a:latin typeface="Calibri "/>
              </a:rPr>
              <a:t>License Plate Readers</a:t>
            </a:r>
          </a:p>
          <a:p>
            <a:pPr marL="342900" indent="-342900">
              <a:lnSpc>
                <a:spcPct val="100000"/>
              </a:lnSpc>
              <a:buFont typeface="+mj-lt"/>
              <a:buAutoNum type="arabicPeriod"/>
            </a:pPr>
            <a:r>
              <a:rPr lang="en-US" b="1" dirty="0">
                <a:latin typeface="Calibri "/>
              </a:rPr>
              <a:t>Ultraviolet imaging</a:t>
            </a:r>
          </a:p>
          <a:p>
            <a:pPr marL="342900" indent="-342900">
              <a:lnSpc>
                <a:spcPct val="100000"/>
              </a:lnSpc>
              <a:buFont typeface="+mj-lt"/>
              <a:buAutoNum type="arabicPeriod"/>
            </a:pPr>
            <a:r>
              <a:rPr lang="en-US" b="1" dirty="0">
                <a:latin typeface="Calibri "/>
              </a:rPr>
              <a:t>Synthetic aperture radar </a:t>
            </a:r>
          </a:p>
          <a:p>
            <a:pPr marL="342900" indent="-342900">
              <a:lnSpc>
                <a:spcPct val="100000"/>
              </a:lnSpc>
              <a:buFont typeface="+mj-lt"/>
              <a:buAutoNum type="arabicPeriod"/>
            </a:pPr>
            <a:endParaRPr lang="en-US" b="1" dirty="0">
              <a:latin typeface="Calibri "/>
            </a:endParaRPr>
          </a:p>
          <a:p>
            <a:pPr marL="342900" indent="-342900">
              <a:lnSpc>
                <a:spcPct val="100000"/>
              </a:lnSpc>
              <a:buFont typeface="+mj-lt"/>
              <a:buAutoNum type="arabicPeriod"/>
            </a:pPr>
            <a:endParaRPr lang="en-US" b="1" dirty="0">
              <a:latin typeface="Calibri "/>
            </a:endParaRPr>
          </a:p>
          <a:p>
            <a:pPr marL="342900" indent="-342900">
              <a:lnSpc>
                <a:spcPct val="100000"/>
              </a:lnSpc>
              <a:buFont typeface="+mj-lt"/>
              <a:buAutoNum type="arabicPeriod"/>
            </a:pPr>
            <a:r>
              <a:rPr lang="en-US" b="1" dirty="0">
                <a:latin typeface="Calibri "/>
              </a:rPr>
              <a:t>Acoustic devices: “Listening In” </a:t>
            </a:r>
          </a:p>
          <a:p>
            <a:pPr marL="342900" indent="-342900">
              <a:lnSpc>
                <a:spcPct val="100000"/>
              </a:lnSpc>
              <a:buFont typeface="+mj-lt"/>
              <a:buAutoNum type="arabicPeriod"/>
            </a:pPr>
            <a:r>
              <a:rPr lang="en-US" b="1" dirty="0">
                <a:latin typeface="Calibri "/>
              </a:rPr>
              <a:t>Tracking devices</a:t>
            </a:r>
          </a:p>
          <a:p>
            <a:pPr marL="342900" indent="-342900">
              <a:lnSpc>
                <a:spcPct val="100000"/>
              </a:lnSpc>
              <a:buFont typeface="+mj-lt"/>
              <a:buAutoNum type="arabicPeriod"/>
            </a:pPr>
            <a:r>
              <a:rPr lang="en-US" b="1" dirty="0">
                <a:latin typeface="Calibri "/>
              </a:rPr>
              <a:t>Thermal Imaging</a:t>
            </a:r>
          </a:p>
          <a:p>
            <a:pPr marL="342900" indent="-342900">
              <a:lnSpc>
                <a:spcPct val="100000"/>
              </a:lnSpc>
              <a:buFont typeface="+mj-lt"/>
              <a:buAutoNum type="arabicPeriod"/>
            </a:pPr>
            <a:r>
              <a:rPr lang="en-US" b="1" dirty="0">
                <a:latin typeface="Calibri "/>
              </a:rPr>
              <a:t>Biometric identification systems</a:t>
            </a:r>
          </a:p>
          <a:p>
            <a:pPr marL="685800" lvl="1" indent="-342900">
              <a:lnSpc>
                <a:spcPct val="100000"/>
              </a:lnSpc>
              <a:buFont typeface="+mj-lt"/>
              <a:buAutoNum type="alphaLcParenR"/>
            </a:pPr>
            <a:r>
              <a:rPr lang="en-US" sz="1500" dirty="0">
                <a:latin typeface="Calibri "/>
              </a:rPr>
              <a:t>Facial recognition</a:t>
            </a:r>
          </a:p>
          <a:p>
            <a:pPr marL="685800" lvl="1" indent="-342900">
              <a:lnSpc>
                <a:spcPct val="100000"/>
              </a:lnSpc>
              <a:buFont typeface="+mj-lt"/>
              <a:buAutoNum type="alphaLcParenR"/>
            </a:pPr>
            <a:r>
              <a:rPr lang="en-US" sz="1500" dirty="0">
                <a:latin typeface="Calibri "/>
              </a:rPr>
              <a:t>Gait analysis</a:t>
            </a:r>
          </a:p>
          <a:p>
            <a:pPr marL="342900" indent="-342900">
              <a:lnSpc>
                <a:spcPct val="100000"/>
              </a:lnSpc>
              <a:buFont typeface="+mj-lt"/>
              <a:buAutoNum type="arabicPeriod"/>
            </a:pPr>
            <a:r>
              <a:rPr lang="en-US" b="1" dirty="0">
                <a:latin typeface="Calibri "/>
              </a:rPr>
              <a:t>Olfactory: Bio-surveillance systems or “electronic noses</a:t>
            </a:r>
          </a:p>
          <a:p>
            <a:pPr marL="342900" indent="-342900">
              <a:lnSpc>
                <a:spcPct val="100000"/>
              </a:lnSpc>
              <a:buFont typeface="+mj-lt"/>
              <a:buAutoNum type="arabicPeriod"/>
            </a:pPr>
            <a:r>
              <a:rPr lang="en-US" b="1" dirty="0">
                <a:latin typeface="Calibri "/>
              </a:rPr>
              <a:t>Weapons Systems</a:t>
            </a:r>
            <a:r>
              <a:rPr lang="en-US" sz="1800" dirty="0">
                <a:latin typeface="Calibri "/>
              </a:rPr>
              <a:t/>
            </a:r>
            <a:br>
              <a:rPr lang="en-US" sz="1800" dirty="0">
                <a:latin typeface="Calibri "/>
              </a:rPr>
            </a:br>
            <a:endParaRPr lang="en-US" sz="1800" dirty="0">
              <a:latin typeface="Calibri "/>
            </a:endParaRPr>
          </a:p>
        </p:txBody>
      </p:sp>
      <p:pic>
        <p:nvPicPr>
          <p:cNvPr id="5" name="Picture 4" descr="Image of a drone's camera.">
            <a:extLst>
              <a:ext uri="{FF2B5EF4-FFF2-40B4-BE49-F238E27FC236}">
                <a16:creationId xmlns:a16="http://schemas.microsoft.com/office/drawing/2014/main" xmlns="" id="{2E51511F-A932-4468-A3D1-03B511EAC76C}"/>
              </a:ext>
            </a:extLst>
          </p:cNvPr>
          <p:cNvPicPr>
            <a:picLocks noChangeAspect="1"/>
          </p:cNvPicPr>
          <p:nvPr/>
        </p:nvPicPr>
        <p:blipFill>
          <a:blip r:embed="rId3"/>
          <a:stretch>
            <a:fillRect/>
          </a:stretch>
        </p:blipFill>
        <p:spPr>
          <a:xfrm>
            <a:off x="6327949" y="318327"/>
            <a:ext cx="2345787" cy="1419159"/>
          </a:xfrm>
          <a:prstGeom prst="rect">
            <a:avLst/>
          </a:prstGeom>
        </p:spPr>
      </p:pic>
    </p:spTree>
    <p:extLst>
      <p:ext uri="{BB962C8B-B14F-4D97-AF65-F5344CB8AC3E}">
        <p14:creationId xmlns:p14="http://schemas.microsoft.com/office/powerpoint/2010/main" val="137030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UAS: Assessment Question</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a:xfrm>
            <a:off x="628650" y="1477282"/>
            <a:ext cx="7886700" cy="4351338"/>
          </a:xfrm>
        </p:spPr>
        <p:txBody>
          <a:bodyPr/>
          <a:lstStyle/>
          <a:p>
            <a:pPr marL="0" indent="0">
              <a:buNone/>
            </a:pPr>
            <a:r>
              <a:rPr lang="en-US" dirty="0"/>
              <a:t>Which of the following statements about Unmanned Aerial Systems is </a:t>
            </a:r>
            <a:r>
              <a:rPr lang="en-US" b="1" dirty="0"/>
              <a:t>FALSE</a:t>
            </a:r>
            <a:r>
              <a:rPr lang="en-US" dirty="0"/>
              <a:t>?</a:t>
            </a:r>
          </a:p>
          <a:p>
            <a:pPr marL="0" indent="0">
              <a:buNone/>
            </a:pPr>
            <a:endParaRPr lang="en-US" dirty="0"/>
          </a:p>
          <a:p>
            <a:pPr marL="457200" indent="-457200">
              <a:buAutoNum type="alphaUcPeriod"/>
            </a:pPr>
            <a:r>
              <a:rPr lang="en-US" dirty="0"/>
              <a:t>Unmanned Aerial Vehicles (UAVs) are one part of the broader term Unmanned Aerial System, which encompasses the UAV, its surveillance equipment, the personnel manning the UAV on the ground, and the networks and devices that connect them all. </a:t>
            </a:r>
          </a:p>
          <a:p>
            <a:pPr marL="457200" indent="-457200">
              <a:buAutoNum type="alphaUcPeriod"/>
            </a:pPr>
            <a:r>
              <a:rPr lang="en-US" dirty="0"/>
              <a:t> UAVs can be equipped with a range of optical, acoustic, tracking, and identification systems.</a:t>
            </a:r>
          </a:p>
          <a:p>
            <a:pPr marL="457200" indent="-457200">
              <a:buAutoNum type="alphaUcPeriod"/>
            </a:pPr>
            <a:r>
              <a:rPr lang="en-US" dirty="0"/>
              <a:t>“small unmanned aircraft,” as defined by the FAA, are those weighing 70lbs or less and includes most consumer recreation models.</a:t>
            </a:r>
          </a:p>
          <a:p>
            <a:pPr marL="457200" indent="-457200">
              <a:buAutoNum type="alphaUcPeriod"/>
            </a:pPr>
            <a:r>
              <a:rPr lang="en-US" dirty="0"/>
              <a:t>The US military utilizes large UAVs with technical specifications approaching those of small jets. </a:t>
            </a:r>
          </a:p>
          <a:p>
            <a:pPr marL="457200" indent="-457200">
              <a:buAutoNum type="alphaUcPeriod"/>
            </a:pPr>
            <a:endParaRPr lang="en-US" dirty="0"/>
          </a:p>
          <a:p>
            <a:pPr marL="0" indent="0">
              <a:buNone/>
            </a:pPr>
            <a:endParaRPr lang="en-US" dirty="0"/>
          </a:p>
          <a:p>
            <a:pPr marL="0" indent="0">
              <a:buNone/>
            </a:pPr>
            <a:endParaRPr lang="en-US" dirty="0"/>
          </a:p>
        </p:txBody>
      </p:sp>
      <p:pic>
        <p:nvPicPr>
          <p:cNvPr id="5" name="Picture 4" descr="Image of a drone">
            <a:extLst>
              <a:ext uri="{FF2B5EF4-FFF2-40B4-BE49-F238E27FC236}">
                <a16:creationId xmlns:a16="http://schemas.microsoft.com/office/drawing/2014/main" xmlns="" id="{530F30F6-B2F7-4D5C-BCC5-7EAD3680635F}"/>
              </a:ext>
            </a:extLst>
          </p:cNvPr>
          <p:cNvPicPr>
            <a:picLocks noChangeAspect="1"/>
          </p:cNvPicPr>
          <p:nvPr/>
        </p:nvPicPr>
        <p:blipFill>
          <a:blip r:embed="rId2"/>
          <a:stretch>
            <a:fillRect/>
          </a:stretch>
        </p:blipFill>
        <p:spPr>
          <a:xfrm>
            <a:off x="6690477" y="305338"/>
            <a:ext cx="1502664" cy="1036320"/>
          </a:xfrm>
          <a:prstGeom prst="rect">
            <a:avLst/>
          </a:prstGeom>
        </p:spPr>
      </p:pic>
    </p:spTree>
    <p:extLst>
      <p:ext uri="{BB962C8B-B14F-4D97-AF65-F5344CB8AC3E}">
        <p14:creationId xmlns:p14="http://schemas.microsoft.com/office/powerpoint/2010/main" val="2165201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1BEFB6-3DA1-4D32-952D-C8BFA329614E}"/>
              </a:ext>
            </a:extLst>
          </p:cNvPr>
          <p:cNvSpPr>
            <a:spLocks noGrp="1"/>
          </p:cNvSpPr>
          <p:nvPr>
            <p:ph type="title"/>
          </p:nvPr>
        </p:nvSpPr>
        <p:spPr/>
        <p:txBody>
          <a:bodyPr/>
          <a:lstStyle/>
          <a:p>
            <a:r>
              <a:rPr lang="en-US" dirty="0"/>
              <a:t>UAS: Assessment Question Answer</a:t>
            </a:r>
          </a:p>
        </p:txBody>
      </p:sp>
      <p:sp>
        <p:nvSpPr>
          <p:cNvPr id="3" name="Content Placeholder 2">
            <a:extLst>
              <a:ext uri="{FF2B5EF4-FFF2-40B4-BE49-F238E27FC236}">
                <a16:creationId xmlns:a16="http://schemas.microsoft.com/office/drawing/2014/main" xmlns="" id="{92F838AE-9B7B-4F16-8D39-0EEB1464C379}"/>
              </a:ext>
            </a:extLst>
          </p:cNvPr>
          <p:cNvSpPr>
            <a:spLocks noGrp="1"/>
          </p:cNvSpPr>
          <p:nvPr>
            <p:ph idx="1"/>
          </p:nvPr>
        </p:nvSpPr>
        <p:spPr>
          <a:xfrm>
            <a:off x="628650" y="1477282"/>
            <a:ext cx="7886700" cy="4351338"/>
          </a:xfrm>
        </p:spPr>
        <p:txBody>
          <a:bodyPr/>
          <a:lstStyle/>
          <a:p>
            <a:pPr marL="0" indent="0">
              <a:buNone/>
            </a:pPr>
            <a:r>
              <a:rPr lang="en-US" dirty="0"/>
              <a:t>Which of the following statements about Unmanned Aerial Systems is </a:t>
            </a:r>
            <a:r>
              <a:rPr lang="en-US" b="1" dirty="0"/>
              <a:t>FALSE</a:t>
            </a:r>
            <a:r>
              <a:rPr lang="en-US" dirty="0"/>
              <a:t>?</a:t>
            </a:r>
          </a:p>
          <a:p>
            <a:pPr marL="0" indent="0">
              <a:buNone/>
            </a:pPr>
            <a:endParaRPr lang="en-US" dirty="0"/>
          </a:p>
          <a:p>
            <a:pPr marL="457200" indent="-457200">
              <a:buAutoNum type="alphaUcPeriod"/>
            </a:pPr>
            <a:r>
              <a:rPr lang="en-US" dirty="0"/>
              <a:t>Unmanned Aerial Vehicles (UAVs) are one part of the broader term Unmanned Aerial System, which encompasses the UAV, its surveillance equipment, the personnel manning the UAV on the ground, and the networks and devices that connect them all. </a:t>
            </a:r>
          </a:p>
          <a:p>
            <a:pPr marL="457200" indent="-457200">
              <a:buAutoNum type="alphaUcPeriod"/>
            </a:pPr>
            <a:r>
              <a:rPr lang="en-US" dirty="0"/>
              <a:t> UAVs can be equipped with a range of optical, acoustic, tracking, and identification systems.</a:t>
            </a:r>
          </a:p>
          <a:p>
            <a:pPr marL="457200" indent="-457200">
              <a:buAutoNum type="alphaUcPeriod"/>
            </a:pPr>
            <a:r>
              <a:rPr lang="en-US" b="1" u="sng" dirty="0"/>
              <a:t>“small unmanned aircraft,” as defined by the FAA, are those weighing 70lbs or less and includes most consumer recreation models.</a:t>
            </a:r>
          </a:p>
          <a:p>
            <a:pPr marL="457200" indent="-457200">
              <a:buAutoNum type="alphaUcPeriod"/>
            </a:pPr>
            <a:r>
              <a:rPr lang="en-US" dirty="0"/>
              <a:t>The US military utilizes large UAVs with technical specifications approaching those of small jets. </a:t>
            </a:r>
          </a:p>
          <a:p>
            <a:pPr marL="457200" indent="-457200">
              <a:buAutoNum type="alphaUcPeriod"/>
            </a:pPr>
            <a:endParaRPr lang="en-US" dirty="0"/>
          </a:p>
          <a:p>
            <a:pPr marL="0" indent="0">
              <a:buNone/>
            </a:pPr>
            <a:endParaRPr lang="en-US" dirty="0"/>
          </a:p>
          <a:p>
            <a:pPr marL="0" indent="0">
              <a:buNone/>
            </a:pPr>
            <a:endParaRPr lang="en-US" dirty="0"/>
          </a:p>
        </p:txBody>
      </p:sp>
      <p:pic>
        <p:nvPicPr>
          <p:cNvPr id="5" name="Picture 4" descr="Image of a drone.">
            <a:extLst>
              <a:ext uri="{FF2B5EF4-FFF2-40B4-BE49-F238E27FC236}">
                <a16:creationId xmlns:a16="http://schemas.microsoft.com/office/drawing/2014/main" xmlns="" id="{530F30F6-B2F7-4D5C-BCC5-7EAD3680635F}"/>
              </a:ext>
            </a:extLst>
          </p:cNvPr>
          <p:cNvPicPr>
            <a:picLocks noChangeAspect="1"/>
          </p:cNvPicPr>
          <p:nvPr/>
        </p:nvPicPr>
        <p:blipFill>
          <a:blip r:embed="rId2"/>
          <a:stretch>
            <a:fillRect/>
          </a:stretch>
        </p:blipFill>
        <p:spPr>
          <a:xfrm>
            <a:off x="6845222" y="305338"/>
            <a:ext cx="1502664" cy="1036320"/>
          </a:xfrm>
          <a:prstGeom prst="rect">
            <a:avLst/>
          </a:prstGeom>
        </p:spPr>
      </p:pic>
    </p:spTree>
    <p:extLst>
      <p:ext uri="{BB962C8B-B14F-4D97-AF65-F5344CB8AC3E}">
        <p14:creationId xmlns:p14="http://schemas.microsoft.com/office/powerpoint/2010/main" val="154770036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10369</TotalTime>
  <Words>2144</Words>
  <Application>Microsoft Office PowerPoint</Application>
  <PresentationFormat>On-screen Show (4:3)</PresentationFormat>
  <Paragraphs>247</Paragraphs>
  <Slides>26</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vt:lpstr>
      <vt:lpstr>Calibri Light</vt:lpstr>
      <vt:lpstr>PP_C5Modules_CC_License_standard</vt:lpstr>
      <vt:lpstr>  Module I. Overview of Cyberspace Week 2: Understanding Cyberspace</vt:lpstr>
      <vt:lpstr>Lesson Outline: Unmanned Aerial Systems </vt:lpstr>
      <vt:lpstr>Learning Outcomes: Unmanned Aerial Systems</vt:lpstr>
      <vt:lpstr>Section 1: </vt:lpstr>
      <vt:lpstr>UAV Terms and Definitions </vt:lpstr>
      <vt:lpstr>Types of UAVs</vt:lpstr>
      <vt:lpstr>UAV Surveillance Capabilities</vt:lpstr>
      <vt:lpstr>UAS: Assessment Question</vt:lpstr>
      <vt:lpstr>UAS: Assessment Question Answer</vt:lpstr>
      <vt:lpstr>Section 2:</vt:lpstr>
      <vt:lpstr>Federal Regulation of UAVs </vt:lpstr>
      <vt:lpstr>Federal Regulation of Recreational UAVs</vt:lpstr>
      <vt:lpstr>Federal Regulation of Commercial UAVs</vt:lpstr>
      <vt:lpstr>Federal Regulation of UAV Operations</vt:lpstr>
      <vt:lpstr>State Regulation of UAVs </vt:lpstr>
      <vt:lpstr>State Regulation of UAVs (cont.) </vt:lpstr>
      <vt:lpstr>UAV and UAS: Assessment Question</vt:lpstr>
      <vt:lpstr>UAV and UAS: Assessment Question False</vt:lpstr>
      <vt:lpstr>Section 3:</vt:lpstr>
      <vt:lpstr>Domestic Law Enforcement</vt:lpstr>
      <vt:lpstr>Domestic Law Enforcement (con’t.)</vt:lpstr>
      <vt:lpstr>Military Use of UAS</vt:lpstr>
      <vt:lpstr>UAS: Discussion Question</vt:lpstr>
      <vt:lpstr>UAS Law Enforcement : Assessment Question</vt:lpstr>
      <vt:lpstr>UAS Law Enforcement : Assessment Question Answer</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464</cp:revision>
  <cp:lastPrinted>2016-07-18T16:40:10Z</cp:lastPrinted>
  <dcterms:created xsi:type="dcterms:W3CDTF">2016-07-03T20:12:42Z</dcterms:created>
  <dcterms:modified xsi:type="dcterms:W3CDTF">2018-08-24T17:00:34Z</dcterms:modified>
</cp:coreProperties>
</file>