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319" r:id="rId2"/>
    <p:sldId id="320" r:id="rId3"/>
    <p:sldId id="321" r:id="rId4"/>
    <p:sldId id="406" r:id="rId5"/>
    <p:sldId id="407" r:id="rId6"/>
    <p:sldId id="322" r:id="rId7"/>
    <p:sldId id="327" r:id="rId8"/>
    <p:sldId id="328" r:id="rId9"/>
    <p:sldId id="329" r:id="rId10"/>
    <p:sldId id="300" r:id="rId11"/>
    <p:sldId id="310" r:id="rId12"/>
    <p:sldId id="273" r:id="rId13"/>
    <p:sldId id="279" r:id="rId14"/>
    <p:sldId id="294" r:id="rId15"/>
    <p:sldId id="318" r:id="rId16"/>
    <p:sldId id="311" r:id="rId17"/>
    <p:sldId id="312" r:id="rId18"/>
    <p:sldId id="313" r:id="rId19"/>
    <p:sldId id="314" r:id="rId20"/>
    <p:sldId id="317" r:id="rId21"/>
    <p:sldId id="405"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ck, James" initials="HJ" lastIdx="7" clrIdx="0">
    <p:extLst>
      <p:ext uri="{19B8F6BF-5375-455C-9EA6-DF929625EA0E}">
        <p15:presenceInfo xmlns:p15="http://schemas.microsoft.com/office/powerpoint/2012/main" userId="S-1-5-21-755334853-669077136-483988704-25579" providerId="AD"/>
      </p:ext>
    </p:extLst>
  </p:cmAuthor>
  <p:cmAuthor id="2" name="Thorsten Swider" initials="TS" lastIdx="5" clrIdx="1">
    <p:extLst>
      <p:ext uri="{19B8F6BF-5375-455C-9EA6-DF929625EA0E}">
        <p15:presenceInfo xmlns:p15="http://schemas.microsoft.com/office/powerpoint/2012/main" userId="b3af3d09c54e43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27" autoAdjust="0"/>
    <p:restoredTop sz="94291" autoAdjust="0"/>
  </p:normalViewPr>
  <p:slideViewPr>
    <p:cSldViewPr snapToGrid="0">
      <p:cViewPr varScale="1">
        <p:scale>
          <a:sx n="110" d="100"/>
          <a:sy n="110" d="100"/>
        </p:scale>
        <p:origin x="1812" y="96"/>
      </p:cViewPr>
      <p:guideLst/>
    </p:cSldViewPr>
  </p:slideViewPr>
  <p:notesTextViewPr>
    <p:cViewPr>
      <p:scale>
        <a:sx n="1" d="1"/>
        <a:sy n="1" d="1"/>
      </p:scale>
      <p:origin x="0" y="0"/>
    </p:cViewPr>
  </p:notesTextViewPr>
  <p:sorterViewPr>
    <p:cViewPr>
      <p:scale>
        <a:sx n="100" d="100"/>
        <a:sy n="100" d="100"/>
      </p:scale>
      <p:origin x="0" y="-1398"/>
    </p:cViewPr>
  </p:sorterViewPr>
  <p:notesViewPr>
    <p:cSldViewPr snapToGrid="0">
      <p:cViewPr varScale="1">
        <p:scale>
          <a:sx n="75" d="100"/>
          <a:sy n="75" d="100"/>
        </p:scale>
        <p:origin x="1494"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1707D65B-E293-4E59-B348-BDC252CD7F00}"/>
    <pc:docChg chg="modSld">
      <pc:chgData name="" userId="" providerId="" clId="Web-{1707D65B-E293-4E59-B348-BDC252CD7F00}" dt="2019-02-25T00:19:06.272" v="147" actId="20577"/>
      <pc:docMkLst>
        <pc:docMk/>
      </pc:docMkLst>
      <pc:sldChg chg="modSp">
        <pc:chgData name="" userId="" providerId="" clId="Web-{1707D65B-E293-4E59-B348-BDC252CD7F00}" dt="2019-02-25T00:13:38.018" v="4" actId="14100"/>
        <pc:sldMkLst>
          <pc:docMk/>
          <pc:sldMk cId="2293517571" sldId="300"/>
        </pc:sldMkLst>
        <pc:spChg chg="mod">
          <ac:chgData name="" userId="" providerId="" clId="Web-{1707D65B-E293-4E59-B348-BDC252CD7F00}" dt="2019-02-25T00:13:38.018" v="4" actId="14100"/>
          <ac:spMkLst>
            <pc:docMk/>
            <pc:sldMk cId="2293517571" sldId="300"/>
            <ac:spMk id="2" creationId="{00000000-0000-0000-0000-000000000000}"/>
          </ac:spMkLst>
        </pc:spChg>
      </pc:sldChg>
      <pc:sldChg chg="modSp">
        <pc:chgData name="" userId="" providerId="" clId="Web-{1707D65B-E293-4E59-B348-BDC252CD7F00}" dt="2019-02-25T00:19:06.272" v="147" actId="20577"/>
        <pc:sldMkLst>
          <pc:docMk/>
          <pc:sldMk cId="2530818136" sldId="312"/>
        </pc:sldMkLst>
        <pc:spChg chg="mod">
          <ac:chgData name="" userId="" providerId="" clId="Web-{1707D65B-E293-4E59-B348-BDC252CD7F00}" dt="2019-02-25T00:19:06.272" v="147" actId="20577"/>
          <ac:spMkLst>
            <pc:docMk/>
            <pc:sldMk cId="2530818136" sldId="312"/>
            <ac:spMk id="3" creationId="{FC468392-B935-446F-9003-EB87AFEBBCF4}"/>
          </ac:spMkLst>
        </pc:spChg>
      </pc:sldChg>
      <pc:sldChg chg="modSp">
        <pc:chgData name="" userId="" providerId="" clId="Web-{1707D65B-E293-4E59-B348-BDC252CD7F00}" dt="2019-02-25T00:17:31.955" v="75" actId="20577"/>
        <pc:sldMkLst>
          <pc:docMk/>
          <pc:sldMk cId="1782417468" sldId="318"/>
        </pc:sldMkLst>
        <pc:spChg chg="mod">
          <ac:chgData name="" userId="" providerId="" clId="Web-{1707D65B-E293-4E59-B348-BDC252CD7F00}" dt="2019-02-25T00:17:31.955" v="75" actId="20577"/>
          <ac:spMkLst>
            <pc:docMk/>
            <pc:sldMk cId="1782417468" sldId="318"/>
            <ac:spMk id="3" creationId="{BC0D3976-3338-4F81-80BD-30DC89911EDC}"/>
          </ac:spMkLst>
        </pc:spChg>
      </pc:sldChg>
      <pc:sldChg chg="modSp">
        <pc:chgData name="" userId="" providerId="" clId="Web-{1707D65B-E293-4E59-B348-BDC252CD7F00}" dt="2019-02-25T00:09:49.947" v="0" actId="14100"/>
        <pc:sldMkLst>
          <pc:docMk/>
          <pc:sldMk cId="2580307964" sldId="319"/>
        </pc:sldMkLst>
        <pc:spChg chg="mod">
          <ac:chgData name="" userId="" providerId="" clId="Web-{1707D65B-E293-4E59-B348-BDC252CD7F00}" dt="2019-02-25T00:09:49.947" v="0" actId="14100"/>
          <ac:spMkLst>
            <pc:docMk/>
            <pc:sldMk cId="2580307964" sldId="319"/>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D0EE9-D155-4EF2-A320-D573086AD338}" type="datetimeFigureOut">
              <a:rPr lang="en-US" smtClean="0"/>
              <a:t>2/25/2019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41DFB-AAB2-4FB4-A08B-4F38174FAD63}" type="slidenum">
              <a:rPr lang="en-US" smtClean="0"/>
              <a:t>‹#›</a:t>
            </a:fld>
            <a:endParaRPr lang="en-US"/>
          </a:p>
        </p:txBody>
      </p:sp>
    </p:spTree>
    <p:extLst>
      <p:ext uri="{BB962C8B-B14F-4D97-AF65-F5344CB8AC3E}">
        <p14:creationId xmlns:p14="http://schemas.microsoft.com/office/powerpoint/2010/main" val="284872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atelier.inf.unisi.ch/~dalsat/sai/projects/2015/html/internet/tcp_ip.html"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www.youtube.com/watch?v=d0TJ8szp4AE&amp;list=PLcRQyo3dz9r5epr5OLkkxWX9yioR6neuq&amp;inde" TargetMode="External"/><Relationship Id="rId4" Type="http://schemas.openxmlformats.org/officeDocument/2006/relationships/hyperlink" Target="https://www.youtube.com/watch?v=7k9QutXzw2Y&amp;list=PLcRQyo3dz9r5epr5OLkkxWX9yioR6neuq&amp;ind"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1245236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D3F77F84-EBF5-4DC2-873D-49BD8B121CCF}"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10</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018902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364785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r>
              <a:rPr lang="en-US" sz="1200" b="0" i="0" kern="1200" dirty="0">
                <a:solidFill>
                  <a:schemeClr val="tx1"/>
                </a:solidFill>
                <a:effectLst/>
                <a:latin typeface="+mn-lt"/>
                <a:ea typeface="+mn-ea"/>
                <a:cs typeface="+mn-cs"/>
              </a:rPr>
              <a:t>National Security Presidential Directive 54/Homeland Security Presidential Directive 23, 2008 https://fas.org/irp/offdocs/nspd/nspd-54.pdf</a:t>
            </a:r>
          </a:p>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139967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spcBef>
                <a:spcPts val="0"/>
              </a:spcBef>
              <a:spcAft>
                <a:spcPts val="0"/>
              </a:spcAft>
              <a:buNone/>
            </a:pPr>
            <a:r>
              <a:rPr lang="en-US" dirty="0">
                <a:ea typeface="Calibri" panose="020F0502020204030204" pitchFamily="34" charset="0"/>
                <a:cs typeface="Times New Roman" panose="02020603050405020304" pitchFamily="18" charset="0"/>
              </a:rPr>
              <a:t>Understanding TCP/IP</a:t>
            </a:r>
          </a:p>
          <a:p>
            <a:pPr marL="0" lvl="0" indent="0">
              <a:spcBef>
                <a:spcPts val="0"/>
              </a:spcBef>
              <a:buNone/>
            </a:pPr>
            <a:r>
              <a:rPr lang="en-US" kern="0" dirty="0">
                <a:solidFill>
                  <a:prstClr val="black"/>
                </a:solidFill>
                <a:hlinkClick r:id="rId3"/>
              </a:rPr>
              <a:t>http://atelier.inf.unisi.ch/~dalsat/sai/projects/2015/html/internet/tcp_ip.html</a:t>
            </a: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What is the Internet: A Four Layer Model.  </a:t>
            </a:r>
            <a:r>
              <a:rPr lang="en-US" u="sng" dirty="0">
                <a:solidFill>
                  <a:srgbClr val="0563C1"/>
                </a:solidFill>
                <a:ea typeface="Calibri" panose="020F0502020204030204" pitchFamily="34" charset="0"/>
                <a:cs typeface="Times New Roman" panose="02020603050405020304" pitchFamily="18" charset="0"/>
                <a:hlinkClick r:id="rId4"/>
              </a:rPr>
              <a:t>https://www.youtube.com/watch?v=7k9QutXzw2Y&amp;list=PLcRQyo3dz9r5epr5OLkkxWX9yioR6neuq&amp;ind</a:t>
            </a:r>
            <a:r>
              <a:rPr lang="en-US" dirty="0">
                <a:ea typeface="Calibri" panose="020F0502020204030204" pitchFamily="34" charset="0"/>
                <a:cs typeface="Times New Roman" panose="02020603050405020304" pitchFamily="18" charset="0"/>
              </a:rPr>
              <a:t>  </a:t>
            </a:r>
          </a:p>
          <a:p>
            <a:pPr marL="0" marR="0" indent="0">
              <a:spcBef>
                <a:spcPts val="0"/>
              </a:spcBef>
              <a:spcAft>
                <a:spcPts val="0"/>
              </a:spcAft>
              <a:buNone/>
            </a:pPr>
            <a:endParaRPr lang="en-US" dirty="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dirty="0">
                <a:ea typeface="Calibri" panose="020F0502020204030204" pitchFamily="34" charset="0"/>
                <a:cs typeface="Times New Roman" panose="02020603050405020304" pitchFamily="18" charset="0"/>
              </a:rPr>
              <a:t>A Day in the Life of a Packet </a:t>
            </a:r>
            <a:r>
              <a:rPr lang="en-US" u="sng" dirty="0">
                <a:solidFill>
                  <a:srgbClr val="0563C1"/>
                </a:solidFill>
                <a:ea typeface="Calibri" panose="020F0502020204030204" pitchFamily="34" charset="0"/>
                <a:cs typeface="Times New Roman" panose="02020603050405020304" pitchFamily="18" charset="0"/>
                <a:hlinkClick r:id="rId5"/>
              </a:rPr>
              <a:t>https://www.youtube.com/watch?v=d0TJ8szp4AE&amp;list=PLcRQyo3dz9r5epr5OLkkxWX9yioR6neuq&amp;inde</a:t>
            </a:r>
            <a:endParaRPr lang="en-US" dirty="0">
              <a:ea typeface="Calibri" panose="020F0502020204030204" pitchFamily="34" charset="0"/>
              <a:cs typeface="Times New Roman" panose="02020603050405020304" pitchFamily="18" charset="0"/>
            </a:endParaRPr>
          </a:p>
          <a:p>
            <a:pPr marL="0" lvl="0" indent="0" eaLnBrk="1" hangingPunct="1">
              <a:buFont typeface="Arial" panose="020B0604020202020204" pitchFamily="34" charset="0"/>
              <a:buNone/>
            </a:pPr>
            <a:endParaRPr lang="en-US" baseline="0"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14</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97949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http://research.edm.uhasselt.be/jori/thesis/onlinethesis/chapter2.html</a:t>
            </a:r>
          </a:p>
        </p:txBody>
      </p:sp>
      <p:sp>
        <p:nvSpPr>
          <p:cNvPr id="4" name="Slide Number Placeholder 3"/>
          <p:cNvSpPr>
            <a:spLocks noGrp="1"/>
          </p:cNvSpPr>
          <p:nvPr>
            <p:ph type="sldNum" sz="quarter" idx="10"/>
          </p:nvPr>
        </p:nvSpPr>
        <p:spPr/>
        <p:txBody>
          <a:bodyPr/>
          <a:lstStyle/>
          <a:p>
            <a:fld id="{01641DFB-AAB2-4FB4-A08B-4F38174FAD63}" type="slidenum">
              <a:rPr lang="en-US" smtClean="0"/>
              <a:t>15</a:t>
            </a:fld>
            <a:endParaRPr lang="en-US"/>
          </a:p>
        </p:txBody>
      </p:sp>
    </p:spTree>
    <p:extLst>
      <p:ext uri="{BB962C8B-B14F-4D97-AF65-F5344CB8AC3E}">
        <p14:creationId xmlns:p14="http://schemas.microsoft.com/office/powerpoint/2010/main" val="1563686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for Prof. Mckenna:</a:t>
            </a:r>
          </a:p>
          <a:p>
            <a:pPr marL="228600" indent="-228600">
              <a:buAutoNum type="arabicPeriod"/>
            </a:pPr>
            <a:r>
              <a:rPr lang="en-US" dirty="0"/>
              <a:t>Learning outcomes</a:t>
            </a:r>
          </a:p>
          <a:p>
            <a:pPr marL="228600" indent="-228600">
              <a:buAutoNum type="arabicPeriod"/>
            </a:pPr>
            <a:r>
              <a:rPr lang="en-US" dirty="0"/>
              <a:t>Assessment questions - MCQs</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1641DFB-AAB2-4FB4-A08B-4F38174FAD63}" type="slidenum">
              <a:rPr lang="en-US" smtClean="0"/>
              <a:t>20</a:t>
            </a:fld>
            <a:endParaRPr lang="en-US"/>
          </a:p>
        </p:txBody>
      </p:sp>
    </p:spTree>
    <p:extLst>
      <p:ext uri="{BB962C8B-B14F-4D97-AF65-F5344CB8AC3E}">
        <p14:creationId xmlns:p14="http://schemas.microsoft.com/office/powerpoint/2010/main" val="2857002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929057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880203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4</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215872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5</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4173179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6</a:t>
            </a:fld>
            <a:endParaRPr lang="en-US" dirty="0">
              <a:cs typeface="Arial" charset="0"/>
            </a:endParaRPr>
          </a:p>
        </p:txBody>
      </p:sp>
    </p:spTree>
    <p:extLst>
      <p:ext uri="{BB962C8B-B14F-4D97-AF65-F5344CB8AC3E}">
        <p14:creationId xmlns:p14="http://schemas.microsoft.com/office/powerpoint/2010/main" val="2724172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7</a:t>
            </a:fld>
            <a:endParaRPr lang="en-US" dirty="0">
              <a:cs typeface="Arial" charset="0"/>
            </a:endParaRPr>
          </a:p>
        </p:txBody>
      </p:sp>
    </p:spTree>
    <p:extLst>
      <p:ext uri="{BB962C8B-B14F-4D97-AF65-F5344CB8AC3E}">
        <p14:creationId xmlns:p14="http://schemas.microsoft.com/office/powerpoint/2010/main" val="3705720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8</a:t>
            </a:fld>
            <a:endParaRPr lang="en-US" dirty="0">
              <a:cs typeface="Arial" charset="0"/>
            </a:endParaRPr>
          </a:p>
        </p:txBody>
      </p:sp>
    </p:spTree>
    <p:extLst>
      <p:ext uri="{BB962C8B-B14F-4D97-AF65-F5344CB8AC3E}">
        <p14:creationId xmlns:p14="http://schemas.microsoft.com/office/powerpoint/2010/main" val="653887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9</a:t>
            </a:fld>
            <a:endParaRPr lang="en-US" dirty="0">
              <a:cs typeface="Arial" charset="0"/>
            </a:endParaRPr>
          </a:p>
        </p:txBody>
      </p:sp>
    </p:spTree>
    <p:extLst>
      <p:ext uri="{BB962C8B-B14F-4D97-AF65-F5344CB8AC3E}">
        <p14:creationId xmlns:p14="http://schemas.microsoft.com/office/powerpoint/2010/main" val="780538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extLst>
      <p:ext uri="{BB962C8B-B14F-4D97-AF65-F5344CB8AC3E}">
        <p14:creationId xmlns:p14="http://schemas.microsoft.com/office/powerpoint/2010/main" val="2970865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760512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extLst>
      <p:ext uri="{BB962C8B-B14F-4D97-AF65-F5344CB8AC3E}">
        <p14:creationId xmlns:p14="http://schemas.microsoft.com/office/powerpoint/2010/main" val="111325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extLst>
      <p:ext uri="{BB962C8B-B14F-4D97-AF65-F5344CB8AC3E}">
        <p14:creationId xmlns:p14="http://schemas.microsoft.com/office/powerpoint/2010/main" val="185539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extLst>
      <p:ext uri="{BB962C8B-B14F-4D97-AF65-F5344CB8AC3E}">
        <p14:creationId xmlns:p14="http://schemas.microsoft.com/office/powerpoint/2010/main" val="1538433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127929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extLst>
      <p:ext uri="{BB962C8B-B14F-4D97-AF65-F5344CB8AC3E}">
        <p14:creationId xmlns:p14="http://schemas.microsoft.com/office/powerpoint/2010/main" val="4025677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extLst>
      <p:ext uri="{BB962C8B-B14F-4D97-AF65-F5344CB8AC3E}">
        <p14:creationId xmlns:p14="http://schemas.microsoft.com/office/powerpoint/2010/main" val="191721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extLst>
      <p:ext uri="{BB962C8B-B14F-4D97-AF65-F5344CB8AC3E}">
        <p14:creationId xmlns:p14="http://schemas.microsoft.com/office/powerpoint/2010/main" val="190698306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extLst>
      <p:ext uri="{BB962C8B-B14F-4D97-AF65-F5344CB8AC3E}">
        <p14:creationId xmlns:p14="http://schemas.microsoft.com/office/powerpoint/2010/main" val="14946121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7k9QutXzw2Y&amp;list=PLcRQyo3dz9r5epr5OLkkxWX9yioR6neuq&amp;ind"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890645"/>
            <a:ext cx="4942366"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Module I. Overview of Cyberspace</a:t>
            </a:r>
            <a:br>
              <a:rPr lang="en-US" sz="3300" dirty="0"/>
            </a:br>
            <a:r>
              <a:rPr lang="en-US" sz="2700" dirty="0"/>
              <a:t>Week 1: Understanding Cyberspace</a:t>
            </a:r>
            <a:endParaRPr sz="2200" dirty="0"/>
          </a:p>
        </p:txBody>
      </p:sp>
      <p:sp>
        <p:nvSpPr>
          <p:cNvPr id="12290" name="Subtitle 2"/>
          <p:cNvSpPr>
            <a:spLocks noGrp="1"/>
          </p:cNvSpPr>
          <p:nvPr>
            <p:ph type="body" sz="quarter" idx="13"/>
          </p:nvPr>
        </p:nvSpPr>
        <p:spPr>
          <a:xfrm>
            <a:off x="2630487" y="4999038"/>
            <a:ext cx="4960483" cy="277812"/>
          </a:xfrm>
        </p:spPr>
        <p:txBody>
          <a:bodyPr/>
          <a:lstStyle/>
          <a:p>
            <a:pPr eaLnBrk="1" hangingPunct="1"/>
            <a:r>
              <a:rPr lang="en-US" sz="2000" b="1" dirty="0">
                <a:solidFill>
                  <a:srgbClr val="2F5597"/>
                </a:solidFill>
              </a:rPr>
              <a:t>Lesson 1 (Part 1): Course Overview and Comprehensive Learning Outcomes</a:t>
            </a:r>
          </a:p>
        </p:txBody>
      </p:sp>
      <p:sp>
        <p:nvSpPr>
          <p:cNvPr id="4" name="TextBox 3">
            <a:extLst>
              <a:ext uri="{FF2B5EF4-FFF2-40B4-BE49-F238E27FC236}">
                <a16:creationId xmlns:a16="http://schemas.microsoft.com/office/drawing/2014/main" xmlns="" id="{D947690E-F692-4252-BA3B-AEA1C2571C85}"/>
              </a:ext>
            </a:extLst>
          </p:cNvPr>
          <p:cNvSpPr txBox="1"/>
          <p:nvPr/>
        </p:nvSpPr>
        <p:spPr>
          <a:xfrm>
            <a:off x="2237118" y="5522343"/>
            <a:ext cx="5417388" cy="600164"/>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solidFill>
                  <a:srgbClr val="000000"/>
                </a:solidFill>
                <a:latin typeface="Calibri"/>
                <a:cs typeface="Calibri"/>
              </a:rPr>
              <a:t>Lesson Author: Anne Toomey McKenna, Distinguished Scholar of Cyber Law &amp; Policy, Penn State's Dickinson Law and Institute for </a:t>
            </a:r>
            <a:r>
              <a:rPr lang="en-US" sz="1100" dirty="0" err="1">
                <a:solidFill>
                  <a:srgbClr val="000000"/>
                </a:solidFill>
                <a:latin typeface="Calibri"/>
                <a:cs typeface="Calibri"/>
              </a:rPr>
              <a:t>CyberScience</a:t>
            </a:r>
            <a:r>
              <a:rPr lang="en-US" sz="1100" dirty="0">
                <a:solidFill>
                  <a:srgbClr val="000000"/>
                </a:solidFill>
                <a:latin typeface="Calibri"/>
                <a:cs typeface="Calibri"/>
              </a:rPr>
              <a:t>. The author wishes to thank Penn State Law students Janvi Shah and Ann Mallison for their assistance with this lesson.</a:t>
            </a:r>
            <a:endParaRPr lang="en-US" sz="1100" dirty="0"/>
          </a:p>
        </p:txBody>
      </p:sp>
    </p:spTree>
    <p:extLst>
      <p:ext uri="{BB962C8B-B14F-4D97-AF65-F5344CB8AC3E}">
        <p14:creationId xmlns:p14="http://schemas.microsoft.com/office/powerpoint/2010/main" val="25803079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0387" y="4139421"/>
            <a:ext cx="5030190" cy="702253"/>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lang="en-US" sz="3300" dirty="0"/>
              <a:t>Module I. Overview of Cyberspace</a:t>
            </a:r>
            <a:br>
              <a:rPr lang="en-US" sz="3300" dirty="0"/>
            </a:br>
            <a:r>
              <a:rPr lang="en-US" sz="2700" dirty="0"/>
              <a:t>Week 1: Understanding Cyberspace </a:t>
            </a:r>
            <a:r>
              <a:rPr lang="en-US" sz="1600" dirty="0"/>
              <a:t>(Part 2)</a:t>
            </a:r>
            <a:endParaRPr sz="2200" dirty="0"/>
          </a:p>
        </p:txBody>
      </p:sp>
      <p:sp>
        <p:nvSpPr>
          <p:cNvPr id="12290" name="Subtitle 2"/>
          <p:cNvSpPr>
            <a:spLocks noGrp="1"/>
          </p:cNvSpPr>
          <p:nvPr>
            <p:ph type="body" sz="quarter" idx="13"/>
          </p:nvPr>
        </p:nvSpPr>
        <p:spPr>
          <a:xfrm>
            <a:off x="2495406" y="4985786"/>
            <a:ext cx="4819794" cy="277812"/>
          </a:xfrm>
        </p:spPr>
        <p:txBody>
          <a:bodyPr/>
          <a:lstStyle/>
          <a:p>
            <a:pPr eaLnBrk="1" hangingPunct="1"/>
            <a:r>
              <a:rPr lang="en-US" sz="2000" b="1" dirty="0">
                <a:solidFill>
                  <a:srgbClr val="2F5597"/>
                </a:solidFill>
              </a:rPr>
              <a:t>Lesson 1 (Part 2): Understanding Technology &amp; Cyberspace</a:t>
            </a:r>
          </a:p>
        </p:txBody>
      </p:sp>
    </p:spTree>
    <p:extLst>
      <p:ext uri="{BB962C8B-B14F-4D97-AF65-F5344CB8AC3E}">
        <p14:creationId xmlns:p14="http://schemas.microsoft.com/office/powerpoint/2010/main" val="2293517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Outline: Understanding Cyberspace</a:t>
            </a:r>
          </a:p>
        </p:txBody>
      </p:sp>
      <p:sp>
        <p:nvSpPr>
          <p:cNvPr id="3" name="Content Placeholder 2"/>
          <p:cNvSpPr>
            <a:spLocks noGrp="1"/>
          </p:cNvSpPr>
          <p:nvPr>
            <p:ph idx="1"/>
          </p:nvPr>
        </p:nvSpPr>
        <p:spPr/>
        <p:txBody>
          <a:bodyPr/>
          <a:lstStyle/>
          <a:p>
            <a:pPr marL="0" indent="0">
              <a:buNone/>
            </a:pPr>
            <a:r>
              <a:rPr lang="en-US" sz="3600" dirty="0"/>
              <a:t>The Internet Communication Platform:</a:t>
            </a:r>
          </a:p>
          <a:p>
            <a:pPr marL="0" indent="0">
              <a:buNone/>
            </a:pPr>
            <a:r>
              <a:rPr lang="en-US" dirty="0"/>
              <a:t> 1. Historical Internet Development</a:t>
            </a:r>
          </a:p>
          <a:p>
            <a:pPr marL="0" indent="0">
              <a:buNone/>
            </a:pPr>
            <a:r>
              <a:rPr lang="en-US" dirty="0"/>
              <a:t> 2. Evolution of Technology and Cyberspace</a:t>
            </a:r>
          </a:p>
          <a:p>
            <a:pPr marL="0" indent="0">
              <a:buNone/>
            </a:pPr>
            <a:r>
              <a:rPr lang="en-US" dirty="0"/>
              <a:t> 2. Determining rights, freedoms, and responsibilities in cyberspace: </a:t>
            </a:r>
          </a:p>
          <a:p>
            <a:pPr marL="0" indent="0">
              <a:buNone/>
            </a:pPr>
            <a:r>
              <a:rPr lang="en-US" i="1" dirty="0"/>
              <a:t>	ACLU v. Reno</a:t>
            </a:r>
            <a:r>
              <a:rPr lang="en-US" dirty="0"/>
              <a:t>, 929 F.2d 824 (1996) </a:t>
            </a:r>
          </a:p>
        </p:txBody>
      </p:sp>
      <p:pic>
        <p:nvPicPr>
          <p:cNvPr id="4" name="Picture 3" descr="Clipart image of the scales of justice.">
            <a:extLst>
              <a:ext uri="{FF2B5EF4-FFF2-40B4-BE49-F238E27FC236}">
                <a16:creationId xmlns:a16="http://schemas.microsoft.com/office/drawing/2014/main" xmlns="" id="{72B57788-A255-4725-945D-6150D98EDF8C}"/>
              </a:ext>
            </a:extLst>
          </p:cNvPr>
          <p:cNvPicPr>
            <a:picLocks noChangeAspect="1"/>
          </p:cNvPicPr>
          <p:nvPr/>
        </p:nvPicPr>
        <p:blipFill>
          <a:blip r:embed="rId2"/>
          <a:stretch>
            <a:fillRect/>
          </a:stretch>
        </p:blipFill>
        <p:spPr>
          <a:xfrm>
            <a:off x="5323439" y="3204904"/>
            <a:ext cx="2990244" cy="2839897"/>
          </a:xfrm>
          <a:prstGeom prst="rect">
            <a:avLst/>
          </a:prstGeom>
        </p:spPr>
      </p:pic>
    </p:spTree>
    <p:extLst>
      <p:ext uri="{BB962C8B-B14F-4D97-AF65-F5344CB8AC3E}">
        <p14:creationId xmlns:p14="http://schemas.microsoft.com/office/powerpoint/2010/main" val="727311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538843" y="365125"/>
            <a:ext cx="8605157" cy="1325563"/>
          </a:xfrm>
        </p:spPr>
        <p:txBody>
          <a:bodyPr/>
          <a:lstStyle/>
          <a:p>
            <a:pPr eaLnBrk="1" hangingPunct="1"/>
            <a:r>
              <a:rPr lang="en-US" dirty="0"/>
              <a:t>Learning Outcomes: Understanding Cyberspace</a:t>
            </a:r>
          </a:p>
        </p:txBody>
      </p:sp>
      <p:sp>
        <p:nvSpPr>
          <p:cNvPr id="5" name="Content Placeholder 2">
            <a:extLst>
              <a:ext uri="{FF2B5EF4-FFF2-40B4-BE49-F238E27FC236}">
                <a16:creationId xmlns:a16="http://schemas.microsoft.com/office/drawing/2014/main" xmlns="" id="{6F6B65BD-F532-494A-975F-9F572BA4F5BA}"/>
              </a:ext>
            </a:extLst>
          </p:cNvPr>
          <p:cNvSpPr>
            <a:spLocks noGrp="1"/>
          </p:cNvSpPr>
          <p:nvPr>
            <p:ph idx="1"/>
          </p:nvPr>
        </p:nvSpPr>
        <p:spPr>
          <a:xfrm>
            <a:off x="628650" y="1690688"/>
            <a:ext cx="7886700" cy="5014912"/>
          </a:xfrm>
        </p:spPr>
        <p:txBody>
          <a:bodyPr>
            <a:normAutofit/>
          </a:bodyPr>
          <a:lstStyle/>
          <a:p>
            <a:pPr marL="0" indent="0" eaLnBrk="1" hangingPunct="1">
              <a:lnSpc>
                <a:spcPct val="100000"/>
              </a:lnSpc>
              <a:spcBef>
                <a:spcPts val="0"/>
              </a:spcBef>
              <a:buNone/>
            </a:pPr>
            <a:r>
              <a:rPr lang="en-US" dirty="0"/>
              <a:t>Upon completion of this class, students will:</a:t>
            </a:r>
          </a:p>
          <a:p>
            <a:pPr marL="0" indent="0" eaLnBrk="1" hangingPunct="1">
              <a:lnSpc>
                <a:spcPct val="100000"/>
              </a:lnSpc>
              <a:spcBef>
                <a:spcPts val="0"/>
              </a:spcBef>
              <a:buNone/>
            </a:pPr>
            <a:endParaRPr lang="en-US" sz="100" dirty="0"/>
          </a:p>
          <a:p>
            <a:pPr lvl="1" eaLnBrk="1" hangingPunct="1">
              <a:lnSpc>
                <a:spcPct val="100000"/>
              </a:lnSpc>
              <a:spcBef>
                <a:spcPts val="0"/>
              </a:spcBef>
            </a:pPr>
            <a:r>
              <a:rPr lang="en-US" sz="2000" dirty="0"/>
              <a:t>Understand what the term cyberspace means.</a:t>
            </a:r>
          </a:p>
          <a:p>
            <a:pPr lvl="1" eaLnBrk="1" hangingPunct="1">
              <a:lnSpc>
                <a:spcPct val="100000"/>
              </a:lnSpc>
              <a:spcBef>
                <a:spcPts val="0"/>
              </a:spcBef>
            </a:pPr>
            <a:r>
              <a:rPr lang="en-US" sz="2000" dirty="0"/>
              <a:t>Appreciate the history of the development of technology and of the internet.</a:t>
            </a:r>
          </a:p>
          <a:p>
            <a:pPr lvl="1" eaLnBrk="1" hangingPunct="1">
              <a:lnSpc>
                <a:spcPct val="100000"/>
              </a:lnSpc>
              <a:spcBef>
                <a:spcPts val="0"/>
              </a:spcBef>
            </a:pPr>
            <a:r>
              <a:rPr lang="en-US" sz="2000" dirty="0"/>
              <a:t>Understand the fundamental technology behind modern-day internet.</a:t>
            </a:r>
          </a:p>
          <a:p>
            <a:pPr lvl="1" eaLnBrk="1" hangingPunct="1">
              <a:lnSpc>
                <a:spcPct val="100000"/>
              </a:lnSpc>
              <a:spcBef>
                <a:spcPts val="0"/>
              </a:spcBef>
            </a:pPr>
            <a:r>
              <a:rPr lang="en-US" sz="2000" dirty="0"/>
              <a:t>Recognize the importance of the </a:t>
            </a:r>
            <a:r>
              <a:rPr lang="en-US" sz="2000" i="1" dirty="0"/>
              <a:t>ACLU vs. Reno </a:t>
            </a:r>
            <a:r>
              <a:rPr lang="en-US" sz="2000" dirty="0"/>
              <a:t>case.</a:t>
            </a:r>
          </a:p>
          <a:p>
            <a:endParaRPr lang="en-US" sz="1800" dirty="0"/>
          </a:p>
          <a:p>
            <a:endParaRPr lang="en-US" sz="1800" dirty="0"/>
          </a:p>
          <a:p>
            <a:endParaRPr lang="en-US" sz="1800" dirty="0"/>
          </a:p>
          <a:p>
            <a:pPr marL="457200" lvl="1" indent="0">
              <a:buNone/>
            </a:pPr>
            <a:endParaRPr lang="en-US" sz="1800" dirty="0"/>
          </a:p>
          <a:p>
            <a:pPr lvl="1"/>
            <a:endParaRPr lang="en-US" sz="1800" dirty="0"/>
          </a:p>
        </p:txBody>
      </p:sp>
      <p:pic>
        <p:nvPicPr>
          <p:cNvPr id="4" name="Picture 3" descr="Clip art of a learning outcome timeline.  First comes the question, next comes the research, then the knowledge and finally understanding.">
            <a:extLst>
              <a:ext uri="{FF2B5EF4-FFF2-40B4-BE49-F238E27FC236}">
                <a16:creationId xmlns:a16="http://schemas.microsoft.com/office/drawing/2014/main" xmlns="" id="{875BE39D-9266-46E7-A86A-2467F80BBDBD}"/>
              </a:ext>
            </a:extLst>
          </p:cNvPr>
          <p:cNvPicPr>
            <a:picLocks noChangeAspect="1"/>
          </p:cNvPicPr>
          <p:nvPr/>
        </p:nvPicPr>
        <p:blipFill>
          <a:blip r:embed="rId3"/>
          <a:stretch>
            <a:fillRect/>
          </a:stretch>
        </p:blipFill>
        <p:spPr>
          <a:xfrm>
            <a:off x="2880104" y="4198144"/>
            <a:ext cx="3608874" cy="2405916"/>
          </a:xfrm>
          <a:prstGeom prst="rect">
            <a:avLst/>
          </a:prstGeom>
        </p:spPr>
      </p:pic>
    </p:spTree>
    <p:extLst>
      <p:ext uri="{BB962C8B-B14F-4D97-AF65-F5344CB8AC3E}">
        <p14:creationId xmlns:p14="http://schemas.microsoft.com/office/powerpoint/2010/main" val="1423038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Understanding Cyberspace </a:t>
            </a:r>
          </a:p>
        </p:txBody>
      </p:sp>
      <p:sp>
        <p:nvSpPr>
          <p:cNvPr id="14338" name="Content Placeholder 2"/>
          <p:cNvSpPr>
            <a:spLocks noGrp="1"/>
          </p:cNvSpPr>
          <p:nvPr>
            <p:ph idx="1"/>
          </p:nvPr>
        </p:nvSpPr>
        <p:spPr>
          <a:xfrm>
            <a:off x="628650" y="1708895"/>
            <a:ext cx="7886700" cy="4351338"/>
          </a:xfrm>
        </p:spPr>
        <p:txBody>
          <a:bodyPr/>
          <a:lstStyle/>
          <a:p>
            <a:pPr marL="0" indent="0" eaLnBrk="1" hangingPunct="1">
              <a:lnSpc>
                <a:spcPct val="100000"/>
              </a:lnSpc>
              <a:spcBef>
                <a:spcPts val="0"/>
              </a:spcBef>
              <a:buNone/>
            </a:pPr>
            <a:r>
              <a:rPr lang="en-US" dirty="0"/>
              <a:t>Cyberspace is the interdependent network of information technology infrastructures, including the Internet, telecommunications networks, computer systems, and embedded processors and controllers in critical industries. </a:t>
            </a:r>
          </a:p>
          <a:p>
            <a:pPr marL="0" indent="0" eaLnBrk="1" hangingPunct="1">
              <a:lnSpc>
                <a:spcPct val="100000"/>
              </a:lnSpc>
              <a:spcBef>
                <a:spcPts val="0"/>
              </a:spcBef>
              <a:buNone/>
            </a:pPr>
            <a:endParaRPr lang="en-US" dirty="0"/>
          </a:p>
          <a:p>
            <a:pPr marL="0" indent="0" eaLnBrk="1" hangingPunct="1">
              <a:lnSpc>
                <a:spcPct val="100000"/>
              </a:lnSpc>
              <a:spcBef>
                <a:spcPts val="0"/>
              </a:spcBef>
              <a:buNone/>
            </a:pPr>
            <a:r>
              <a:rPr lang="en-US" dirty="0"/>
              <a:t>Common usage of the term also refers to the virtual environment of information and interactions between people. </a:t>
            </a:r>
          </a:p>
          <a:p>
            <a:pPr marL="0" indent="0" eaLnBrk="1" hangingPunct="1">
              <a:lnSpc>
                <a:spcPct val="100000"/>
              </a:lnSpc>
              <a:spcBef>
                <a:spcPts val="0"/>
              </a:spcBef>
              <a:buNone/>
            </a:pPr>
            <a:endParaRPr lang="en-US" dirty="0"/>
          </a:p>
          <a:p>
            <a:pPr marL="0" indent="0" eaLnBrk="1" hangingPunct="1">
              <a:lnSpc>
                <a:spcPct val="100000"/>
              </a:lnSpc>
              <a:spcBef>
                <a:spcPts val="0"/>
              </a:spcBef>
              <a:buNone/>
            </a:pPr>
            <a:r>
              <a:rPr lang="en-US" dirty="0"/>
              <a:t>Cyberspace can also be thought of as the interconnection of people through the internet or a telecommunications network without any regard to geographic location.</a:t>
            </a:r>
          </a:p>
          <a:p>
            <a:pPr marL="0" indent="0" eaLnBrk="1" hangingPunct="1">
              <a:lnSpc>
                <a:spcPct val="100000"/>
              </a:lnSpc>
              <a:spcBef>
                <a:spcPts val="0"/>
              </a:spcBef>
              <a:buNone/>
            </a:pPr>
            <a:endParaRPr lang="en-US" dirty="0"/>
          </a:p>
          <a:p>
            <a:pPr marL="0" indent="0" eaLnBrk="1" hangingPunct="1">
              <a:lnSpc>
                <a:spcPct val="100000"/>
              </a:lnSpc>
              <a:spcBef>
                <a:spcPts val="0"/>
              </a:spcBef>
              <a:buNone/>
            </a:pPr>
            <a:r>
              <a:rPr lang="en-US" dirty="0"/>
              <a:t>The Internet is a global communication network that allows computers worldwide to connect and exchange information.</a:t>
            </a:r>
          </a:p>
        </p:txBody>
      </p:sp>
      <p:pic>
        <p:nvPicPr>
          <p:cNvPr id="3" name="Picture 2" descr="Image if a person looking at multiple screens and networks.">
            <a:extLst>
              <a:ext uri="{FF2B5EF4-FFF2-40B4-BE49-F238E27FC236}">
                <a16:creationId xmlns:a16="http://schemas.microsoft.com/office/drawing/2014/main" xmlns="" id="{41932B9B-595D-4635-A114-3EB3E81B02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9086" y="158788"/>
            <a:ext cx="2753720" cy="1550107"/>
          </a:xfrm>
          <a:prstGeom prst="rect">
            <a:avLst/>
          </a:prstGeom>
        </p:spPr>
      </p:pic>
    </p:spTree>
    <p:extLst>
      <p:ext uri="{BB962C8B-B14F-4D97-AF65-F5344CB8AC3E}">
        <p14:creationId xmlns:p14="http://schemas.microsoft.com/office/powerpoint/2010/main" val="464549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Internet Communication Platform</a:t>
            </a:r>
          </a:p>
        </p:txBody>
      </p:sp>
      <p:sp>
        <p:nvSpPr>
          <p:cNvPr id="14338" name="Content Placeholder 2"/>
          <p:cNvSpPr>
            <a:spLocks noGrp="1"/>
          </p:cNvSpPr>
          <p:nvPr>
            <p:ph idx="1"/>
          </p:nvPr>
        </p:nvSpPr>
        <p:spPr>
          <a:xfrm>
            <a:off x="628650" y="1531662"/>
            <a:ext cx="7886700" cy="4351338"/>
          </a:xfrm>
        </p:spPr>
        <p:txBody>
          <a:bodyPr/>
          <a:lstStyle/>
          <a:p>
            <a:pPr marL="0" indent="0" eaLnBrk="1" hangingPunct="1">
              <a:lnSpc>
                <a:spcPct val="100000"/>
              </a:lnSpc>
              <a:spcBef>
                <a:spcPts val="0"/>
              </a:spcBef>
              <a:buNone/>
            </a:pPr>
            <a:r>
              <a:rPr lang="en-US" dirty="0"/>
              <a:t>To understand cyberspace, it is helpful to understand how the internet works.</a:t>
            </a:r>
          </a:p>
          <a:p>
            <a:pPr marL="0" indent="0" eaLnBrk="1" hangingPunct="1">
              <a:lnSpc>
                <a:spcPct val="100000"/>
              </a:lnSpc>
              <a:spcBef>
                <a:spcPts val="0"/>
              </a:spcBef>
              <a:buNone/>
            </a:pPr>
            <a:r>
              <a:rPr lang="en-US" dirty="0"/>
              <a:t>The internet is a global system of interconnected computers and devices that use Transmission Control Protocol (TCP), Internet Protocol (IP), or other protocol suites to communicate.</a:t>
            </a:r>
          </a:p>
          <a:p>
            <a:pPr marL="0" indent="0" eaLnBrk="1" hangingPunct="1">
              <a:lnSpc>
                <a:spcPct val="100000"/>
              </a:lnSpc>
              <a:spcBef>
                <a:spcPts val="0"/>
              </a:spcBef>
              <a:buNone/>
            </a:pPr>
            <a:endParaRPr lang="en-US" dirty="0"/>
          </a:p>
          <a:p>
            <a:pPr marL="0" indent="0" eaLnBrk="1" hangingPunct="1">
              <a:lnSpc>
                <a:spcPct val="100000"/>
              </a:lnSpc>
              <a:spcBef>
                <a:spcPts val="0"/>
              </a:spcBef>
              <a:buNone/>
            </a:pPr>
            <a:r>
              <a:rPr lang="en-US" dirty="0"/>
              <a:t>The TCP/IP model has 4 layers: Application, Transport, Internet, and Host-to Network (Link).</a:t>
            </a:r>
            <a:r>
              <a:rPr lang="en-US" baseline="30000" dirty="0"/>
              <a:t>1</a:t>
            </a:r>
          </a:p>
          <a:p>
            <a:pPr marL="0" indent="0" eaLnBrk="1" hangingPunct="1">
              <a:lnSpc>
                <a:spcPct val="100000"/>
              </a:lnSpc>
              <a:spcBef>
                <a:spcPts val="0"/>
              </a:spcBef>
              <a:buNone/>
            </a:pPr>
            <a:endParaRPr lang="en-US" dirty="0"/>
          </a:p>
          <a:p>
            <a:pPr marL="0" indent="0" eaLnBrk="1" hangingPunct="1">
              <a:lnSpc>
                <a:spcPct val="100000"/>
              </a:lnSpc>
              <a:spcBef>
                <a:spcPts val="0"/>
              </a:spcBef>
              <a:buNone/>
            </a:pPr>
            <a:endParaRPr lang="en-US" dirty="0"/>
          </a:p>
          <a:p>
            <a:pPr marL="0" indent="0" eaLnBrk="1" hangingPunct="1">
              <a:lnSpc>
                <a:spcPct val="100000"/>
              </a:lnSpc>
              <a:spcBef>
                <a:spcPts val="0"/>
              </a:spcBef>
              <a:buNone/>
            </a:pPr>
            <a:endParaRPr lang="en-US" dirty="0"/>
          </a:p>
        </p:txBody>
      </p:sp>
      <p:pic>
        <p:nvPicPr>
          <p:cNvPr id="1028" name="Picture 4" descr="Graphic showing the hierarchy from layer 1 (host-to-network), to/from layer 2 (Internet), to/from layer 3 (Transport), to/from layer 4 (Application).">
            <a:extLst>
              <a:ext uri="{FF2B5EF4-FFF2-40B4-BE49-F238E27FC236}">
                <a16:creationId xmlns:a16="http://schemas.microsoft.com/office/drawing/2014/main" xmlns="" id="{5D5F4B99-55CC-4897-A348-855C27C4BB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198" y="4337905"/>
            <a:ext cx="2841005" cy="19768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xmlns="" id="{B0AFFBD8-A255-4E9F-93D1-E9975151CA28}"/>
              </a:ext>
            </a:extLst>
          </p:cNvPr>
          <p:cNvSpPr txBox="1"/>
          <p:nvPr/>
        </p:nvSpPr>
        <p:spPr>
          <a:xfrm>
            <a:off x="628650" y="6492875"/>
            <a:ext cx="7886700" cy="246221"/>
          </a:xfrm>
          <a:prstGeom prst="rect">
            <a:avLst/>
          </a:prstGeom>
          <a:noFill/>
        </p:spPr>
        <p:txBody>
          <a:bodyPr wrap="square" rtlCol="0">
            <a:spAutoFit/>
          </a:bodyPr>
          <a:lstStyle/>
          <a:p>
            <a:r>
              <a:rPr lang="en-US" sz="1000" dirty="0"/>
              <a:t>1. http://research.edm.uhasselt.be/jori/thesis/onlinethesis/images/chapter_2/fig_tcpip_layers.png </a:t>
            </a:r>
          </a:p>
        </p:txBody>
      </p:sp>
    </p:spTree>
    <p:extLst>
      <p:ext uri="{BB962C8B-B14F-4D97-AF65-F5344CB8AC3E}">
        <p14:creationId xmlns:p14="http://schemas.microsoft.com/office/powerpoint/2010/main" val="3089055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2D42B-B0AF-4FC6-BAAF-F2414008493F}"/>
              </a:ext>
            </a:extLst>
          </p:cNvPr>
          <p:cNvSpPr>
            <a:spLocks noGrp="1"/>
          </p:cNvSpPr>
          <p:nvPr>
            <p:ph type="title"/>
          </p:nvPr>
        </p:nvSpPr>
        <p:spPr>
          <a:xfrm>
            <a:off x="628650" y="153091"/>
            <a:ext cx="7886700" cy="1325563"/>
          </a:xfrm>
        </p:spPr>
        <p:txBody>
          <a:bodyPr/>
          <a:lstStyle/>
          <a:p>
            <a:r>
              <a:rPr lang="en-US" dirty="0"/>
              <a:t>Internet Communication Platform (cont.)</a:t>
            </a:r>
          </a:p>
        </p:txBody>
      </p:sp>
      <p:sp>
        <p:nvSpPr>
          <p:cNvPr id="3" name="Content Placeholder 2">
            <a:extLst>
              <a:ext uri="{FF2B5EF4-FFF2-40B4-BE49-F238E27FC236}">
                <a16:creationId xmlns:a16="http://schemas.microsoft.com/office/drawing/2014/main" xmlns="" id="{BC0D3976-3338-4F81-80BD-30DC89911EDC}"/>
              </a:ext>
            </a:extLst>
          </p:cNvPr>
          <p:cNvSpPr>
            <a:spLocks noGrp="1"/>
          </p:cNvSpPr>
          <p:nvPr>
            <p:ph idx="1"/>
          </p:nvPr>
        </p:nvSpPr>
        <p:spPr>
          <a:xfrm>
            <a:off x="628650" y="1253331"/>
            <a:ext cx="7886700" cy="4351338"/>
          </a:xfrm>
        </p:spPr>
        <p:txBody>
          <a:bodyPr/>
          <a:lstStyle/>
          <a:p>
            <a:pPr marL="0" indent="0">
              <a:buNone/>
            </a:pPr>
            <a:r>
              <a:rPr lang="en-US" sz="2400" dirty="0">
                <a:ea typeface="Calibri" panose="020F0502020204030204" pitchFamily="34" charset="0"/>
                <a:cs typeface="Times New Roman" panose="02020603050405020304" pitchFamily="18" charset="0"/>
              </a:rPr>
              <a:t>For explanatory content regarding: What is the Internet? A Four Layer Model, see the following</a:t>
            </a:r>
            <a:r>
              <a:rPr lang="en-US" sz="2000" dirty="0">
                <a:ea typeface="Calibri" panose="020F0502020204030204" pitchFamily="34" charset="0"/>
                <a:cs typeface="Times New Roman" panose="02020603050405020304" pitchFamily="18" charset="0"/>
              </a:rPr>
              <a:t>:</a:t>
            </a:r>
            <a:r>
              <a:rPr lang="en-US" sz="2000" dirty="0">
                <a:latin typeface="Rockwell" panose="02060603020205020403" pitchFamily="18" charset="0"/>
                <a:ea typeface="Calibri" panose="020F0502020204030204" pitchFamily="34" charset="0"/>
                <a:cs typeface="Times New Roman" panose="02020603050405020304" pitchFamily="18" charset="0"/>
                <a:hlinkClick r:id="rId3"/>
              </a:rPr>
              <a:t> </a:t>
            </a:r>
            <a:r>
              <a:rPr lang="en-US" sz="1600" dirty="0">
                <a:latin typeface="Rockwell" panose="02060603020205020403" pitchFamily="18" charset="0"/>
                <a:ea typeface="Calibri" panose="020F0502020204030204" pitchFamily="34" charset="0"/>
                <a:cs typeface="Times New Roman" panose="02020603050405020304" pitchFamily="18" charset="0"/>
                <a:hlinkClick r:id="rId3"/>
              </a:rPr>
              <a:t>https://www.youtube.com/watch?v=7k9QutXzw2Y&amp;list=PLcRQyo3dz9r5epr5OLkkxWX9yioR6neuq&amp;ind</a:t>
            </a:r>
            <a:endParaRPr lang="en-US" sz="1600" dirty="0">
              <a:latin typeface="Rockwell" panose="02060603020205020403" pitchFamily="18" charset="0"/>
              <a:ea typeface="Calibri" panose="020F0502020204030204" pitchFamily="34" charset="0"/>
              <a:cs typeface="Times New Roman" panose="02020603050405020304" pitchFamily="18" charset="0"/>
            </a:endParaRPr>
          </a:p>
          <a:p>
            <a:pPr marL="0" indent="0">
              <a:buNone/>
            </a:pPr>
            <a:r>
              <a:rPr lang="en-US" b="1" dirty="0"/>
              <a:t>Application Layer</a:t>
            </a:r>
            <a:r>
              <a:rPr lang="en-US" dirty="0"/>
              <a:t>: This is the layer that contains the protocols of networking applications. This layer helps systems with different hardware communicate. Examples of application layer protocols are HTTP, SMTP, etc.</a:t>
            </a:r>
            <a:endParaRPr lang="en-US" dirty="0">
              <a:cs typeface="Calibri"/>
            </a:endParaRPr>
          </a:p>
          <a:p>
            <a:pPr marL="0" indent="0">
              <a:buNone/>
            </a:pPr>
            <a:r>
              <a:rPr lang="en-US" b="1" dirty="0"/>
              <a:t>Transport Layer</a:t>
            </a:r>
            <a:r>
              <a:rPr lang="en-US" dirty="0"/>
              <a:t>: This layer sees commands sent from the application layer and ensures the data bytes are delivered to the receiving end in the proper order, with no missing data. </a:t>
            </a:r>
            <a:endParaRPr lang="en-US">
              <a:cs typeface="Calibri"/>
            </a:endParaRPr>
          </a:p>
          <a:p>
            <a:pPr marL="0" indent="0">
              <a:buNone/>
            </a:pPr>
            <a:r>
              <a:rPr lang="en-US" b="1" dirty="0"/>
              <a:t>Internet Layer</a:t>
            </a:r>
            <a:r>
              <a:rPr lang="en-US" dirty="0"/>
              <a:t>: This layer actually transfers the data between hosts using routers and gateways. There can be multiple routers between source and destination, and this layer also chooses what path is the best to transfer the data.</a:t>
            </a:r>
          </a:p>
          <a:p>
            <a:pPr marL="0" indent="0">
              <a:buNone/>
            </a:pPr>
            <a:r>
              <a:rPr lang="en-US" b="1" dirty="0"/>
              <a:t>Link Layer</a:t>
            </a:r>
            <a:r>
              <a:rPr lang="en-US" dirty="0"/>
              <a:t>: This layer includes the physical link that transfers the data like </a:t>
            </a:r>
            <a:r>
              <a:rPr lang="en-US" dirty="0" err="1"/>
              <a:t>wifi</a:t>
            </a:r>
            <a:r>
              <a:rPr lang="en-US" dirty="0"/>
              <a:t>, ethernet.</a:t>
            </a:r>
          </a:p>
        </p:txBody>
      </p:sp>
    </p:spTree>
    <p:extLst>
      <p:ext uri="{BB962C8B-B14F-4D97-AF65-F5344CB8AC3E}">
        <p14:creationId xmlns:p14="http://schemas.microsoft.com/office/powerpoint/2010/main" val="1782417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02A454-0C97-4D78-B1E4-4DF3FE06BFDD}"/>
              </a:ext>
            </a:extLst>
          </p:cNvPr>
          <p:cNvSpPr>
            <a:spLocks noGrp="1"/>
          </p:cNvSpPr>
          <p:nvPr>
            <p:ph type="title"/>
          </p:nvPr>
        </p:nvSpPr>
        <p:spPr/>
        <p:txBody>
          <a:bodyPr/>
          <a:lstStyle/>
          <a:p>
            <a:r>
              <a:rPr lang="en-US" dirty="0"/>
              <a:t>Historical Internet Development &amp;Technology</a:t>
            </a:r>
          </a:p>
        </p:txBody>
      </p:sp>
      <p:sp>
        <p:nvSpPr>
          <p:cNvPr id="3" name="Content Placeholder 2">
            <a:extLst>
              <a:ext uri="{FF2B5EF4-FFF2-40B4-BE49-F238E27FC236}">
                <a16:creationId xmlns:a16="http://schemas.microsoft.com/office/drawing/2014/main" xmlns="" id="{F07EFBBD-688B-41F2-8E86-BA6A31630445}"/>
              </a:ext>
            </a:extLst>
          </p:cNvPr>
          <p:cNvSpPr>
            <a:spLocks noGrp="1"/>
          </p:cNvSpPr>
          <p:nvPr>
            <p:ph idx="1"/>
          </p:nvPr>
        </p:nvSpPr>
        <p:spPr>
          <a:xfrm>
            <a:off x="628650" y="2003046"/>
            <a:ext cx="7886700" cy="4351338"/>
          </a:xfrm>
        </p:spPr>
        <p:txBody>
          <a:bodyPr/>
          <a:lstStyle/>
          <a:p>
            <a:pPr marL="0" indent="0">
              <a:buNone/>
            </a:pPr>
            <a:r>
              <a:rPr lang="en-US" dirty="0"/>
              <a:t>In the 1960s, the groundwork for the internet was started by inventors across the globe and incentivized by the military.</a:t>
            </a:r>
          </a:p>
          <a:p>
            <a:pPr marL="0" indent="0">
              <a:buNone/>
            </a:pPr>
            <a:endParaRPr lang="en-US" dirty="0"/>
          </a:p>
          <a:p>
            <a:pPr marL="0" indent="0">
              <a:buNone/>
            </a:pPr>
            <a:r>
              <a:rPr lang="en-US" dirty="0"/>
              <a:t>In 1969 DARPA (Department of Defense Research Wing) created a network of connected computers across the United States called the </a:t>
            </a:r>
            <a:r>
              <a:rPr lang="en-US" dirty="0" err="1"/>
              <a:t>ARPANet</a:t>
            </a:r>
            <a:r>
              <a:rPr lang="en-US" dirty="0"/>
              <a:t>, which was a closed and proprietary network.</a:t>
            </a:r>
          </a:p>
          <a:p>
            <a:pPr marL="0" indent="0">
              <a:buNone/>
            </a:pPr>
            <a:endParaRPr lang="en-US" dirty="0"/>
          </a:p>
          <a:p>
            <a:pPr marL="0" indent="0">
              <a:buNone/>
            </a:pPr>
            <a:r>
              <a:rPr lang="en-US" dirty="0"/>
              <a:t>In the early 1970s other networks started to appear.</a:t>
            </a:r>
          </a:p>
          <a:p>
            <a:pPr marL="0" indent="0">
              <a:buNone/>
            </a:pPr>
            <a:endParaRPr lang="en-US" dirty="0"/>
          </a:p>
          <a:p>
            <a:pPr marL="0" indent="0">
              <a:buNone/>
            </a:pPr>
            <a:r>
              <a:rPr lang="en-US" dirty="0"/>
              <a:t>In 1974  DARPA sponsored work on connecting these individual networks. They called this network of networks “internetting.”</a:t>
            </a:r>
          </a:p>
          <a:p>
            <a:pPr marL="0" indent="0">
              <a:buNone/>
            </a:pPr>
            <a:endParaRPr lang="en-US" dirty="0"/>
          </a:p>
        </p:txBody>
      </p:sp>
      <p:pic>
        <p:nvPicPr>
          <p:cNvPr id="11" name="Picture 10" descr="Graphic of a blue line running through a black bar.">
            <a:extLst>
              <a:ext uri="{FF2B5EF4-FFF2-40B4-BE49-F238E27FC236}">
                <a16:creationId xmlns:a16="http://schemas.microsoft.com/office/drawing/2014/main" xmlns="" id="{1AD90F92-E91E-4568-88DA-DDB489DDD4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98081"/>
            <a:ext cx="9144000" cy="436728"/>
          </a:xfrm>
          <a:prstGeom prst="rect">
            <a:avLst/>
          </a:prstGeom>
        </p:spPr>
      </p:pic>
    </p:spTree>
    <p:extLst>
      <p:ext uri="{BB962C8B-B14F-4D97-AF65-F5344CB8AC3E}">
        <p14:creationId xmlns:p14="http://schemas.microsoft.com/office/powerpoint/2010/main" val="3576858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220274-65B8-498F-850F-370B037F3F77}"/>
              </a:ext>
            </a:extLst>
          </p:cNvPr>
          <p:cNvSpPr>
            <a:spLocks noGrp="1"/>
          </p:cNvSpPr>
          <p:nvPr>
            <p:ph type="title"/>
          </p:nvPr>
        </p:nvSpPr>
        <p:spPr/>
        <p:txBody>
          <a:bodyPr/>
          <a:lstStyle/>
          <a:p>
            <a:r>
              <a:rPr lang="en-US" dirty="0"/>
              <a:t>Historical Internet Development &amp; Technology (cont’d.)</a:t>
            </a:r>
          </a:p>
        </p:txBody>
      </p:sp>
      <p:sp>
        <p:nvSpPr>
          <p:cNvPr id="3" name="Content Placeholder 2">
            <a:extLst>
              <a:ext uri="{FF2B5EF4-FFF2-40B4-BE49-F238E27FC236}">
                <a16:creationId xmlns:a16="http://schemas.microsoft.com/office/drawing/2014/main" xmlns="" id="{FC468392-B935-446F-9003-EB87AFEBBCF4}"/>
              </a:ext>
            </a:extLst>
          </p:cNvPr>
          <p:cNvSpPr>
            <a:spLocks noGrp="1"/>
          </p:cNvSpPr>
          <p:nvPr>
            <p:ph idx="1"/>
          </p:nvPr>
        </p:nvSpPr>
        <p:spPr>
          <a:xfrm>
            <a:off x="628650" y="2166815"/>
            <a:ext cx="7886700" cy="4351338"/>
          </a:xfrm>
        </p:spPr>
        <p:txBody>
          <a:bodyPr/>
          <a:lstStyle/>
          <a:p>
            <a:pPr marL="0" indent="0">
              <a:buNone/>
            </a:pPr>
            <a:r>
              <a:rPr lang="en-US" dirty="0"/>
              <a:t>In 1984, connected networks moved to TCP/IP protocol, which set the stage for the modern day internet.</a:t>
            </a:r>
          </a:p>
          <a:p>
            <a:pPr marL="0" indent="0">
              <a:buNone/>
            </a:pPr>
            <a:endParaRPr lang="en-US" dirty="0"/>
          </a:p>
          <a:p>
            <a:pPr marL="0" indent="0">
              <a:buNone/>
            </a:pPr>
            <a:r>
              <a:rPr lang="en-US" dirty="0"/>
              <a:t>In 1990 the world wide web developed at CERN (the European Organization for Nuclear Research) in Switzerland.</a:t>
            </a:r>
          </a:p>
          <a:p>
            <a:pPr marL="0" indent="0">
              <a:buNone/>
            </a:pPr>
            <a:endParaRPr lang="en-US" dirty="0"/>
          </a:p>
          <a:p>
            <a:pPr marL="0" indent="0">
              <a:buNone/>
            </a:pPr>
            <a:r>
              <a:rPr lang="en-US" dirty="0"/>
              <a:t>In 1991 the first internet browser, WorldWideWeb (later named Nexus) was developed.</a:t>
            </a:r>
            <a:endParaRPr lang="en-US" dirty="0">
              <a:cs typeface="Calibri"/>
            </a:endParaRPr>
          </a:p>
          <a:p>
            <a:pPr marL="0" indent="0">
              <a:buNone/>
            </a:pPr>
            <a:endParaRPr lang="en-US" dirty="0">
              <a:cs typeface="Calibri"/>
            </a:endParaRPr>
          </a:p>
          <a:p>
            <a:pPr marL="0" indent="0">
              <a:buNone/>
            </a:pPr>
            <a:r>
              <a:rPr lang="en-US" dirty="0">
                <a:cs typeface="Calibri"/>
              </a:rPr>
              <a:t>In 1992 &amp; 1993 other browsers, including Mosaic, were developed.</a:t>
            </a:r>
          </a:p>
          <a:p>
            <a:pPr marL="0" indent="0">
              <a:buNone/>
            </a:pPr>
            <a:endParaRPr lang="en-US" dirty="0">
              <a:cs typeface="Calibri"/>
            </a:endParaRPr>
          </a:p>
          <a:p>
            <a:pPr marL="0" indent="0">
              <a:buNone/>
            </a:pPr>
            <a:r>
              <a:rPr lang="en-US" dirty="0">
                <a:cs typeface="Calibri"/>
              </a:rPr>
              <a:t>In 1994 Netscape was developed, bringing the world wide web to the average user.</a:t>
            </a:r>
          </a:p>
        </p:txBody>
      </p:sp>
      <p:pic>
        <p:nvPicPr>
          <p:cNvPr id="4" name="Picture 3" descr="Graphic of a blue line running through a black bar.">
            <a:extLst>
              <a:ext uri="{FF2B5EF4-FFF2-40B4-BE49-F238E27FC236}">
                <a16:creationId xmlns:a16="http://schemas.microsoft.com/office/drawing/2014/main" xmlns="" id="{CDE21015-5E1F-43C6-8687-8E4AF899AC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98081"/>
            <a:ext cx="9144000" cy="436728"/>
          </a:xfrm>
          <a:prstGeom prst="rect">
            <a:avLst/>
          </a:prstGeom>
        </p:spPr>
      </p:pic>
    </p:spTree>
    <p:extLst>
      <p:ext uri="{BB962C8B-B14F-4D97-AF65-F5344CB8AC3E}">
        <p14:creationId xmlns:p14="http://schemas.microsoft.com/office/powerpoint/2010/main" val="2530818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89C4AB-5C65-46EB-8695-5FC5D3022058}"/>
              </a:ext>
            </a:extLst>
          </p:cNvPr>
          <p:cNvSpPr>
            <a:spLocks noGrp="1"/>
          </p:cNvSpPr>
          <p:nvPr>
            <p:ph type="title"/>
          </p:nvPr>
        </p:nvSpPr>
        <p:spPr/>
        <p:txBody>
          <a:bodyPr/>
          <a:lstStyle/>
          <a:p>
            <a:r>
              <a:rPr lang="en-US" dirty="0"/>
              <a:t>Early Cyberspace Cases: </a:t>
            </a:r>
            <a:r>
              <a:rPr lang="en-US" i="1" dirty="0"/>
              <a:t>ACLU v. Reno</a:t>
            </a:r>
          </a:p>
        </p:txBody>
      </p:sp>
      <p:sp>
        <p:nvSpPr>
          <p:cNvPr id="3" name="Content Placeholder 2">
            <a:extLst>
              <a:ext uri="{FF2B5EF4-FFF2-40B4-BE49-F238E27FC236}">
                <a16:creationId xmlns:a16="http://schemas.microsoft.com/office/drawing/2014/main" xmlns="" id="{078F04D1-DCAF-491C-85FB-F5E38283E5C1}"/>
              </a:ext>
            </a:extLst>
          </p:cNvPr>
          <p:cNvSpPr>
            <a:spLocks noGrp="1"/>
          </p:cNvSpPr>
          <p:nvPr>
            <p:ph idx="1"/>
          </p:nvPr>
        </p:nvSpPr>
        <p:spPr>
          <a:xfrm>
            <a:off x="628650" y="1534387"/>
            <a:ext cx="7886700" cy="4486274"/>
          </a:xfrm>
        </p:spPr>
        <p:txBody>
          <a:bodyPr/>
          <a:lstStyle/>
          <a:p>
            <a:pPr marL="0" indent="0">
              <a:buNone/>
            </a:pPr>
            <a:r>
              <a:rPr lang="en-US" sz="2400" i="1" dirty="0"/>
              <a:t>ACLU v. Reno</a:t>
            </a:r>
            <a:r>
              <a:rPr lang="en-US" sz="2400" dirty="0"/>
              <a:t> (1996)</a:t>
            </a:r>
            <a:r>
              <a:rPr lang="en-US" sz="2400" baseline="30000" dirty="0"/>
              <a:t>2</a:t>
            </a:r>
          </a:p>
          <a:p>
            <a:pPr marL="0" indent="0">
              <a:buNone/>
            </a:pPr>
            <a:r>
              <a:rPr lang="en-US" sz="2000" i="1" dirty="0"/>
              <a:t>ACLU v. Reno</a:t>
            </a:r>
            <a:r>
              <a:rPr lang="en-US" sz="2000" dirty="0"/>
              <a:t> was the first Supreme Court decisions to discuss technology and cyberspace.</a:t>
            </a:r>
          </a:p>
          <a:p>
            <a:pPr marL="0" indent="0">
              <a:buNone/>
            </a:pPr>
            <a:r>
              <a:rPr lang="en-US" sz="2000" dirty="0"/>
              <a:t>The ACLU and a number of plaintiffs sought a preliminary injunction against the enforcement of the Communications Decency Act (CDA) because the CDA criminalized the knowing transmission of “patently offensive” and “indecent” material to persons under 18 years of age, which plaintiffs claimed violated the First Amendment because these terms were too vague and could encompass potentially a lot more than just sexual content.</a:t>
            </a:r>
          </a:p>
          <a:p>
            <a:pPr marL="0" indent="0">
              <a:buNone/>
            </a:pPr>
            <a:r>
              <a:rPr lang="en-US" sz="2000" dirty="0"/>
              <a:t>The court invalidated the disputed sections of the CDA.</a:t>
            </a:r>
          </a:p>
          <a:p>
            <a:pPr marL="0" indent="0">
              <a:buNone/>
            </a:pPr>
            <a:r>
              <a:rPr lang="en-US" sz="2000" u="sng" dirty="0"/>
              <a:t>Takeaway:</a:t>
            </a:r>
            <a:r>
              <a:rPr lang="en-US" sz="2000" dirty="0"/>
              <a:t> The Court concluded  that online communication differed significantly from broadcasting and should therefore be subject to less regulation.</a:t>
            </a:r>
          </a:p>
          <a:p>
            <a:pPr marL="0" indent="0">
              <a:buNone/>
            </a:pPr>
            <a:endParaRPr lang="en-US" dirty="0"/>
          </a:p>
        </p:txBody>
      </p:sp>
      <p:sp>
        <p:nvSpPr>
          <p:cNvPr id="4" name="TextBox 3">
            <a:extLst>
              <a:ext uri="{FF2B5EF4-FFF2-40B4-BE49-F238E27FC236}">
                <a16:creationId xmlns:a16="http://schemas.microsoft.com/office/drawing/2014/main" xmlns="" id="{508E5199-D1F8-454D-AB98-11FDE5A3A65F}"/>
              </a:ext>
            </a:extLst>
          </p:cNvPr>
          <p:cNvSpPr txBox="1"/>
          <p:nvPr/>
        </p:nvSpPr>
        <p:spPr>
          <a:xfrm>
            <a:off x="628650" y="6347791"/>
            <a:ext cx="6129959" cy="400110"/>
          </a:xfrm>
          <a:prstGeom prst="rect">
            <a:avLst/>
          </a:prstGeom>
          <a:noFill/>
        </p:spPr>
        <p:txBody>
          <a:bodyPr wrap="square" rtlCol="0">
            <a:spAutoFit/>
          </a:bodyPr>
          <a:lstStyle/>
          <a:p>
            <a:r>
              <a:rPr lang="en-US" sz="1000" dirty="0"/>
              <a:t>2. </a:t>
            </a:r>
            <a:r>
              <a:rPr lang="en-US" sz="1000" i="1" dirty="0"/>
              <a:t>ACLU v. Reno</a:t>
            </a:r>
            <a:r>
              <a:rPr lang="en-US" sz="1000" dirty="0"/>
              <a:t>, 929 F.2d 824 (1996)</a:t>
            </a:r>
          </a:p>
          <a:p>
            <a:endParaRPr lang="en-US" sz="1000" dirty="0"/>
          </a:p>
        </p:txBody>
      </p:sp>
      <p:pic>
        <p:nvPicPr>
          <p:cNvPr id="7" name="Picture 6" descr="Image of a judge's gavel on a keyboard.">
            <a:extLst>
              <a:ext uri="{FF2B5EF4-FFF2-40B4-BE49-F238E27FC236}">
                <a16:creationId xmlns:a16="http://schemas.microsoft.com/office/drawing/2014/main" xmlns="" id="{B8114EA7-3E3A-4FDE-8997-6F22939706C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0815" y="483133"/>
            <a:ext cx="1657888" cy="933248"/>
          </a:xfrm>
          <a:prstGeom prst="rect">
            <a:avLst/>
          </a:prstGeom>
        </p:spPr>
      </p:pic>
    </p:spTree>
    <p:extLst>
      <p:ext uri="{BB962C8B-B14F-4D97-AF65-F5344CB8AC3E}">
        <p14:creationId xmlns:p14="http://schemas.microsoft.com/office/powerpoint/2010/main" val="3794452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AA25919-04B2-442C-9419-CF7947E83D2F}"/>
              </a:ext>
            </a:extLst>
          </p:cNvPr>
          <p:cNvSpPr>
            <a:spLocks noGrp="1"/>
          </p:cNvSpPr>
          <p:nvPr>
            <p:ph type="title"/>
          </p:nvPr>
        </p:nvSpPr>
        <p:spPr/>
        <p:txBody>
          <a:bodyPr/>
          <a:lstStyle/>
          <a:p>
            <a:r>
              <a:rPr lang="en-US" i="1" dirty="0"/>
              <a:t>ACLU v. Reno </a:t>
            </a:r>
            <a:r>
              <a:rPr lang="en-US" dirty="0"/>
              <a:t>Discussion Questions</a:t>
            </a:r>
          </a:p>
        </p:txBody>
      </p:sp>
      <p:sp>
        <p:nvSpPr>
          <p:cNvPr id="3" name="Content Placeholder 2">
            <a:extLst>
              <a:ext uri="{FF2B5EF4-FFF2-40B4-BE49-F238E27FC236}">
                <a16:creationId xmlns:a16="http://schemas.microsoft.com/office/drawing/2014/main" xmlns="" id="{5797FF7B-5E53-44F4-9D28-0170808F5D14}"/>
              </a:ext>
            </a:extLst>
          </p:cNvPr>
          <p:cNvSpPr>
            <a:spLocks noGrp="1"/>
          </p:cNvSpPr>
          <p:nvPr>
            <p:ph idx="1"/>
          </p:nvPr>
        </p:nvSpPr>
        <p:spPr/>
        <p:txBody>
          <a:bodyPr/>
          <a:lstStyle/>
          <a:p>
            <a:pPr marL="0" indent="0">
              <a:buNone/>
            </a:pPr>
            <a:r>
              <a:rPr lang="en-US" dirty="0"/>
              <a:t>Why do you think the ACLU v. Reno court really focuses on technology behind the internet and how the user accesses the internet?</a:t>
            </a:r>
          </a:p>
          <a:p>
            <a:pPr marL="0" indent="0">
              <a:buNone/>
            </a:pPr>
            <a:endParaRPr lang="en-US" dirty="0"/>
          </a:p>
          <a:p>
            <a:pPr marL="0" indent="0">
              <a:buNone/>
            </a:pPr>
            <a:r>
              <a:rPr lang="en-US" dirty="0"/>
              <a:t>Are the technology discussions and premises valid now, almost 20 years later?</a:t>
            </a:r>
          </a:p>
        </p:txBody>
      </p:sp>
      <p:pic>
        <p:nvPicPr>
          <p:cNvPr id="6" name="Picture 5" descr="Clipart of three people sitting in chairs with speech bubbles above them. ">
            <a:extLst>
              <a:ext uri="{FF2B5EF4-FFF2-40B4-BE49-F238E27FC236}">
                <a16:creationId xmlns:a16="http://schemas.microsoft.com/office/drawing/2014/main" xmlns="" id="{8AF5B69C-264A-4B75-B293-38E39A5FF8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3139" y="3735179"/>
            <a:ext cx="3637722" cy="2576720"/>
          </a:xfrm>
          <a:prstGeom prst="rect">
            <a:avLst/>
          </a:prstGeom>
        </p:spPr>
      </p:pic>
    </p:spTree>
    <p:extLst>
      <p:ext uri="{BB962C8B-B14F-4D97-AF65-F5344CB8AC3E}">
        <p14:creationId xmlns:p14="http://schemas.microsoft.com/office/powerpoint/2010/main" val="1550351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Course Content Overview</a:t>
            </a:r>
          </a:p>
        </p:txBody>
      </p:sp>
      <p:sp>
        <p:nvSpPr>
          <p:cNvPr id="14338" name="Content Placeholder 2"/>
          <p:cNvSpPr>
            <a:spLocks noGrp="1"/>
          </p:cNvSpPr>
          <p:nvPr>
            <p:ph idx="1"/>
          </p:nvPr>
        </p:nvSpPr>
        <p:spPr>
          <a:xfrm>
            <a:off x="628650" y="1578144"/>
            <a:ext cx="8177726" cy="4351338"/>
          </a:xfrm>
        </p:spPr>
        <p:txBody>
          <a:bodyPr/>
          <a:lstStyle/>
          <a:p>
            <a:pPr marL="342900" lvl="1" indent="0" eaLnBrk="1" hangingPunct="1">
              <a:buNone/>
            </a:pPr>
            <a:r>
              <a:rPr lang="en-US" sz="2100" dirty="0"/>
              <a:t>MODULE 1: Overview of Cyberspace and Its Intersection with Law and Policy</a:t>
            </a:r>
          </a:p>
          <a:p>
            <a:pPr marL="1028700" lvl="2" indent="-342900" eaLnBrk="1" hangingPunct="1">
              <a:buFont typeface="+mj-lt"/>
              <a:buAutoNum type="arabicPeriod"/>
            </a:pPr>
            <a:r>
              <a:rPr lang="en-US" sz="1800" dirty="0"/>
              <a:t>Cyberspace</a:t>
            </a:r>
          </a:p>
          <a:p>
            <a:pPr marL="1028700" lvl="2" indent="-342900" eaLnBrk="1" hangingPunct="1">
              <a:buFont typeface="+mj-lt"/>
              <a:buAutoNum type="arabicPeriod"/>
            </a:pPr>
            <a:r>
              <a:rPr lang="en-US" sz="1800" dirty="0"/>
              <a:t>Internet Technology</a:t>
            </a:r>
          </a:p>
          <a:p>
            <a:pPr marL="1028700" lvl="2" indent="-342900" eaLnBrk="1" hangingPunct="1">
              <a:buFont typeface="+mj-lt"/>
              <a:buAutoNum type="arabicPeriod"/>
            </a:pPr>
            <a:r>
              <a:rPr lang="en-US" sz="1800" dirty="0"/>
              <a:t>Cellular Technology</a:t>
            </a:r>
          </a:p>
          <a:p>
            <a:pPr marL="1028700" lvl="2" indent="-342900" eaLnBrk="1" hangingPunct="1">
              <a:buFont typeface="+mj-lt"/>
              <a:buAutoNum type="arabicPeriod"/>
            </a:pPr>
            <a:r>
              <a:rPr lang="en-US" sz="1800" dirty="0"/>
              <a:t>Unmanned Aerial Vehicles</a:t>
            </a:r>
          </a:p>
          <a:p>
            <a:pPr marL="1028700" lvl="2" indent="-342900" eaLnBrk="1" hangingPunct="1">
              <a:buFont typeface="+mj-lt"/>
              <a:buAutoNum type="arabicPeriod"/>
            </a:pPr>
            <a:r>
              <a:rPr lang="en-US" sz="1800" dirty="0"/>
              <a:t>Data and Information Sharing</a:t>
            </a:r>
          </a:p>
          <a:p>
            <a:pPr marL="342900" lvl="1" indent="0" eaLnBrk="1" hangingPunct="1">
              <a:buNone/>
            </a:pPr>
            <a:r>
              <a:rPr lang="en-US" sz="2100" dirty="0"/>
              <a:t>MODULE II: Cyber Governance</a:t>
            </a:r>
          </a:p>
          <a:p>
            <a:pPr marL="1028700" lvl="2" indent="-342900" eaLnBrk="1" hangingPunct="1">
              <a:buFont typeface="+mj-lt"/>
              <a:buAutoNum type="arabicPeriod"/>
            </a:pPr>
            <a:r>
              <a:rPr lang="en-US" sz="1800" dirty="0"/>
              <a:t>President, Congress</a:t>
            </a:r>
          </a:p>
          <a:p>
            <a:pPr marL="1028700" lvl="2" indent="-342900" eaLnBrk="1" hangingPunct="1">
              <a:buFont typeface="+mj-lt"/>
              <a:buAutoNum type="arabicPeriod"/>
            </a:pPr>
            <a:r>
              <a:rPr lang="en-US" sz="1800" dirty="0"/>
              <a:t>Courts</a:t>
            </a:r>
          </a:p>
          <a:p>
            <a:pPr marL="1028700" lvl="2" indent="-342900" eaLnBrk="1" hangingPunct="1">
              <a:buFont typeface="+mj-lt"/>
              <a:buAutoNum type="arabicPeriod"/>
            </a:pPr>
            <a:r>
              <a:rPr lang="en-US" sz="1800" dirty="0"/>
              <a:t>Cyberspace and Jurisdiction; Foreign Intelligence</a:t>
            </a:r>
          </a:p>
          <a:p>
            <a:pPr marL="1028700" lvl="2" indent="-342900" eaLnBrk="1" hangingPunct="1">
              <a:buFont typeface="+mj-lt"/>
              <a:buAutoNum type="arabicPeriod"/>
            </a:pPr>
            <a:r>
              <a:rPr lang="en-US" sz="1800" dirty="0"/>
              <a:t>Federal Agencies tasked with Cybersecurity and Cyber Operations</a:t>
            </a:r>
          </a:p>
          <a:p>
            <a:pPr marL="1028700" lvl="2" indent="-342900" eaLnBrk="1" hangingPunct="1">
              <a:buFont typeface="+mj-lt"/>
              <a:buAutoNum type="arabicPeriod"/>
            </a:pPr>
            <a:r>
              <a:rPr lang="en-US" sz="1800" dirty="0"/>
              <a:t>Federal Cyber Policy &amp; PPD-41</a:t>
            </a:r>
          </a:p>
          <a:p>
            <a:pPr marL="1028700" lvl="2" indent="-342900" eaLnBrk="1" hangingPunct="1">
              <a:buFont typeface="+mj-lt"/>
              <a:buAutoNum type="arabicPeriod"/>
            </a:pPr>
            <a:r>
              <a:rPr lang="en-US" sz="1800" dirty="0"/>
              <a:t>Relationship between U.S. Federal, State Governments, and Private Sector</a:t>
            </a:r>
          </a:p>
          <a:p>
            <a:pPr marL="1028700" lvl="2" indent="-342900" eaLnBrk="1" hangingPunct="1">
              <a:buFont typeface="+mj-lt"/>
              <a:buAutoNum type="arabicPeriod"/>
            </a:pPr>
            <a:r>
              <a:rPr lang="en-US" sz="1800" dirty="0"/>
              <a:t>Cybersecurity Information Sharing Act of 2015</a:t>
            </a:r>
          </a:p>
          <a:p>
            <a:pPr marL="1028700" lvl="2" indent="-342900" eaLnBrk="1" hangingPunct="1">
              <a:buAutoNum type="arabicPeriod"/>
            </a:pPr>
            <a:endParaRPr lang="en-US" sz="1800" dirty="0"/>
          </a:p>
          <a:p>
            <a:pPr marL="685800" lvl="1" indent="-342900" eaLnBrk="1" hangingPunct="1">
              <a:buAutoNum type="arabicPeriod"/>
            </a:pPr>
            <a:endParaRPr lang="en-US" sz="2100" dirty="0"/>
          </a:p>
        </p:txBody>
      </p:sp>
      <p:pic>
        <p:nvPicPr>
          <p:cNvPr id="4" name="Picture 3" descr="Clipart image of the scales of justice.">
            <a:extLst>
              <a:ext uri="{FF2B5EF4-FFF2-40B4-BE49-F238E27FC236}">
                <a16:creationId xmlns:a16="http://schemas.microsoft.com/office/drawing/2014/main" xmlns="" id="{45ACA781-5E83-4D8F-B0E4-640534CCF904}"/>
              </a:ext>
            </a:extLst>
          </p:cNvPr>
          <p:cNvPicPr>
            <a:picLocks noChangeAspect="1"/>
          </p:cNvPicPr>
          <p:nvPr/>
        </p:nvPicPr>
        <p:blipFill>
          <a:blip r:embed="rId3"/>
          <a:stretch>
            <a:fillRect/>
          </a:stretch>
        </p:blipFill>
        <p:spPr>
          <a:xfrm>
            <a:off x="5839705" y="2111810"/>
            <a:ext cx="2966671" cy="2718782"/>
          </a:xfrm>
          <a:prstGeom prst="rect">
            <a:avLst/>
          </a:prstGeom>
        </p:spPr>
      </p:pic>
    </p:spTree>
    <p:extLst>
      <p:ext uri="{BB962C8B-B14F-4D97-AF65-F5344CB8AC3E}">
        <p14:creationId xmlns:p14="http://schemas.microsoft.com/office/powerpoint/2010/main" val="30907674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ECE1B6-F393-482D-829E-ECC82EDAD4CB}"/>
              </a:ext>
            </a:extLst>
          </p:cNvPr>
          <p:cNvSpPr>
            <a:spLocks noGrp="1"/>
          </p:cNvSpPr>
          <p:nvPr>
            <p:ph type="title"/>
          </p:nvPr>
        </p:nvSpPr>
        <p:spPr/>
        <p:txBody>
          <a:bodyPr/>
          <a:lstStyle/>
          <a:p>
            <a:r>
              <a:rPr lang="en-US" dirty="0"/>
              <a:t>Understanding Cyberspace: Assessment Questions</a:t>
            </a:r>
          </a:p>
        </p:txBody>
      </p:sp>
      <p:sp>
        <p:nvSpPr>
          <p:cNvPr id="3" name="Content Placeholder 2">
            <a:extLst>
              <a:ext uri="{FF2B5EF4-FFF2-40B4-BE49-F238E27FC236}">
                <a16:creationId xmlns:a16="http://schemas.microsoft.com/office/drawing/2014/main" xmlns="" id="{E58EF8E6-54A1-48F0-9BB3-78FE66FA4F92}"/>
              </a:ext>
            </a:extLst>
          </p:cNvPr>
          <p:cNvSpPr>
            <a:spLocks noGrp="1"/>
          </p:cNvSpPr>
          <p:nvPr>
            <p:ph idx="1"/>
          </p:nvPr>
        </p:nvSpPr>
        <p:spPr/>
        <p:txBody>
          <a:bodyPr/>
          <a:lstStyle/>
          <a:p>
            <a:pPr marL="0" indent="0">
              <a:buNone/>
            </a:pPr>
            <a:r>
              <a:rPr lang="en-US" sz="2400" dirty="0"/>
              <a:t>What are the similarities and distinctions between the physical world and cyberspace?</a:t>
            </a:r>
          </a:p>
          <a:p>
            <a:pPr marL="0" indent="0">
              <a:buNone/>
            </a:pPr>
            <a:endParaRPr lang="en-US" sz="2400" dirty="0"/>
          </a:p>
          <a:p>
            <a:pPr marL="0" indent="0">
              <a:buNone/>
            </a:pPr>
            <a:r>
              <a:rPr lang="en-US" sz="2400" dirty="0"/>
              <a:t>What has changed in terms technology and how we use the internet since the Reno opinion? How would those changes affect the judgement if it was litigated today?</a:t>
            </a:r>
          </a:p>
        </p:txBody>
      </p:sp>
      <p:pic>
        <p:nvPicPr>
          <p:cNvPr id="4" name="Content Placeholder 4" descr="Image of a cartoon person next to a question mark">
            <a:extLst>
              <a:ext uri="{FF2B5EF4-FFF2-40B4-BE49-F238E27FC236}">
                <a16:creationId xmlns:a16="http://schemas.microsoft.com/office/drawing/2014/main" xmlns="" id="{281CDE32-E450-4733-8533-9726AA9BF0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294537" y="4514436"/>
            <a:ext cx="1978438" cy="1978438"/>
          </a:xfrm>
          <a:prstGeom prst="rect">
            <a:avLst/>
          </a:prstGeom>
          <a:noFill/>
          <a:ln w="9525">
            <a:noFill/>
            <a:miter lim="800000"/>
            <a:headEnd/>
            <a:tailEnd/>
          </a:ln>
        </p:spPr>
      </p:pic>
    </p:spTree>
    <p:extLst>
      <p:ext uri="{BB962C8B-B14F-4D97-AF65-F5344CB8AC3E}">
        <p14:creationId xmlns:p14="http://schemas.microsoft.com/office/powerpoint/2010/main" val="1894654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3</a:t>
            </a:r>
          </a:p>
          <a:p>
            <a:pPr marL="0" indent="0">
              <a:buNone/>
            </a:pPr>
            <a:endParaRPr lang="en-US" sz="2400" baseline="30000" dirty="0"/>
          </a:p>
          <a:p>
            <a:pPr lvl="1"/>
            <a:r>
              <a:rPr lang="en-US" sz="2400" dirty="0"/>
              <a:t>Slides 2-7</a:t>
            </a:r>
          </a:p>
          <a:p>
            <a:pPr lvl="1"/>
            <a:r>
              <a:rPr lang="en-US" sz="2400" dirty="0"/>
              <a:t>Slides 9-11</a:t>
            </a:r>
          </a:p>
          <a:p>
            <a:pPr lvl="1"/>
            <a:r>
              <a:rPr lang="en-US" sz="2400" dirty="0"/>
              <a:t>Slide 14-18</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3</a:t>
            </a:r>
            <a:r>
              <a:rPr lang="en-US" sz="1000" dirty="0">
                <a:latin typeface="+mn-lt"/>
              </a:rPr>
              <a:t>.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Course Content Overview (cont’d.)</a:t>
            </a:r>
          </a:p>
        </p:txBody>
      </p:sp>
      <p:sp>
        <p:nvSpPr>
          <p:cNvPr id="14338" name="Content Placeholder 2"/>
          <p:cNvSpPr>
            <a:spLocks noGrp="1"/>
          </p:cNvSpPr>
          <p:nvPr>
            <p:ph idx="1"/>
          </p:nvPr>
        </p:nvSpPr>
        <p:spPr>
          <a:xfrm>
            <a:off x="628650" y="1353063"/>
            <a:ext cx="7886700" cy="4351338"/>
          </a:xfrm>
        </p:spPr>
        <p:txBody>
          <a:bodyPr/>
          <a:lstStyle/>
          <a:p>
            <a:pPr marL="342900" lvl="1" indent="0" eaLnBrk="1" hangingPunct="1">
              <a:buNone/>
            </a:pPr>
            <a:r>
              <a:rPr lang="en-US" sz="2100" dirty="0"/>
              <a:t>MODULE III: Legal Foundations</a:t>
            </a:r>
          </a:p>
          <a:p>
            <a:pPr marL="1143000" lvl="2" indent="-457200" eaLnBrk="1" hangingPunct="1">
              <a:buFont typeface="+mj-lt"/>
              <a:buAutoNum type="arabicPeriod"/>
            </a:pPr>
            <a:r>
              <a:rPr lang="en-US" sz="1800" dirty="0"/>
              <a:t>U.S. Constitution and Cyberlaw</a:t>
            </a:r>
          </a:p>
          <a:p>
            <a:pPr marL="1143000" lvl="2" indent="-457200" eaLnBrk="1" hangingPunct="1">
              <a:buFont typeface="+mj-lt"/>
              <a:buAutoNum type="arabicPeriod"/>
            </a:pPr>
            <a:r>
              <a:rPr lang="en-US" sz="1800" dirty="0"/>
              <a:t>U.S. Statutory Framework of Law</a:t>
            </a:r>
          </a:p>
          <a:p>
            <a:pPr marL="1143000" lvl="2" indent="-457200" eaLnBrk="1" hangingPunct="1">
              <a:buFont typeface="+mj-lt"/>
              <a:buAutoNum type="arabicPeriod"/>
            </a:pPr>
            <a:r>
              <a:rPr lang="en-US" sz="1800" dirty="0"/>
              <a:t>U.S. State Cyberlaw Legislation</a:t>
            </a:r>
          </a:p>
          <a:p>
            <a:pPr marL="1143000" lvl="2" indent="-457200" eaLnBrk="1" hangingPunct="1">
              <a:buFont typeface="+mj-lt"/>
              <a:buAutoNum type="arabicPeriod"/>
            </a:pPr>
            <a:r>
              <a:rPr lang="en-US" sz="1800" dirty="0"/>
              <a:t>U.S. Common Law</a:t>
            </a:r>
          </a:p>
          <a:p>
            <a:pPr marL="1143000" lvl="2" indent="-457200" eaLnBrk="1" hangingPunct="1">
              <a:buFont typeface="+mj-lt"/>
              <a:buAutoNum type="arabicPeriod"/>
            </a:pPr>
            <a:r>
              <a:rPr lang="en-US" sz="1800" dirty="0"/>
              <a:t>U.S. Regulatory Agencies</a:t>
            </a:r>
          </a:p>
          <a:p>
            <a:pPr marL="1143000" lvl="2" indent="-457200" eaLnBrk="1" hangingPunct="1">
              <a:buFont typeface="+mj-lt"/>
              <a:buAutoNum type="arabicPeriod"/>
            </a:pPr>
            <a:r>
              <a:rPr lang="en-US" sz="1800" dirty="0"/>
              <a:t>The Role of International Law in Cyber Operations</a:t>
            </a:r>
          </a:p>
          <a:p>
            <a:pPr marL="342900" lvl="1" indent="0" eaLnBrk="1" hangingPunct="1">
              <a:buNone/>
            </a:pPr>
            <a:r>
              <a:rPr lang="en-US" sz="2100" dirty="0"/>
              <a:t>MODULE IV: Cyber Operations</a:t>
            </a:r>
          </a:p>
          <a:p>
            <a:pPr marL="1143000" lvl="2" indent="-457200" eaLnBrk="1" hangingPunct="1">
              <a:buFont typeface="+mj-lt"/>
              <a:buAutoNum type="arabicPeriod"/>
            </a:pPr>
            <a:r>
              <a:rPr lang="en-US" sz="1800" dirty="0"/>
              <a:t>The Cyber Threat-Response Framework</a:t>
            </a:r>
          </a:p>
          <a:p>
            <a:pPr marL="1143000" lvl="2" indent="-457200" eaLnBrk="1" hangingPunct="1">
              <a:buFont typeface="+mj-lt"/>
              <a:buAutoNum type="arabicPeriod"/>
            </a:pPr>
            <a:r>
              <a:rPr lang="en-US" sz="1800" dirty="0"/>
              <a:t>Cyber Operations By and Against Private Actors</a:t>
            </a:r>
          </a:p>
          <a:p>
            <a:pPr marL="1143000" lvl="2" indent="-457200" eaLnBrk="1" hangingPunct="1">
              <a:buFont typeface="+mj-lt"/>
              <a:buAutoNum type="arabicPeriod"/>
            </a:pPr>
            <a:r>
              <a:rPr lang="en-US" sz="1800" dirty="0"/>
              <a:t>Cyber Operations By and Against State Actors</a:t>
            </a:r>
          </a:p>
          <a:p>
            <a:pPr marL="1143000" lvl="2" indent="-457200" eaLnBrk="1" hangingPunct="1">
              <a:buFont typeface="+mj-lt"/>
              <a:buAutoNum type="arabicPeriod"/>
            </a:pPr>
            <a:r>
              <a:rPr lang="en-US" sz="1800" dirty="0"/>
              <a:t>International Right to Conduct Cyber Operations Against State Actors</a:t>
            </a:r>
          </a:p>
          <a:p>
            <a:pPr marL="1143000" lvl="2" indent="-457200" eaLnBrk="1" hangingPunct="1">
              <a:buFont typeface="+mj-lt"/>
              <a:buAutoNum type="arabicPeriod"/>
            </a:pPr>
            <a:r>
              <a:rPr lang="en-US" sz="1800" dirty="0"/>
              <a:t>The Right to Use Force</a:t>
            </a:r>
          </a:p>
          <a:p>
            <a:pPr marL="1143000" lvl="2" indent="-457200" eaLnBrk="1" hangingPunct="1">
              <a:buFont typeface="+mj-lt"/>
              <a:buAutoNum type="arabicPeriod"/>
            </a:pPr>
            <a:r>
              <a:rPr lang="en-US" sz="1800" dirty="0"/>
              <a:t>Rules for Conducting Cyber Operations Against State Actors</a:t>
            </a:r>
          </a:p>
          <a:p>
            <a:pPr marL="1143000" lvl="2" indent="-457200" eaLnBrk="1" hangingPunct="1">
              <a:buFont typeface="+mj-lt"/>
              <a:buAutoNum type="arabicPeriod"/>
            </a:pPr>
            <a:r>
              <a:rPr lang="en-US" sz="1800" dirty="0"/>
              <a:t>International Armed Conflict in the Cyber Context</a:t>
            </a:r>
          </a:p>
          <a:p>
            <a:pPr marL="1143000" lvl="2" indent="-457200" eaLnBrk="1" hangingPunct="1">
              <a:buFont typeface="+mj-lt"/>
              <a:buAutoNum type="arabicPeriod"/>
            </a:pPr>
            <a:r>
              <a:rPr lang="en-US" sz="1800" dirty="0"/>
              <a:t>Cyber Operations Against Organized Armed Groups</a:t>
            </a:r>
          </a:p>
          <a:p>
            <a:pPr marL="1143000" lvl="2" indent="-457200" eaLnBrk="1" hangingPunct="1">
              <a:buFont typeface="+mj-lt"/>
              <a:buAutoNum type="arabicPeriod"/>
            </a:pPr>
            <a:endParaRPr lang="en-US" sz="1800" dirty="0"/>
          </a:p>
          <a:p>
            <a:pPr marL="685800" lvl="1" indent="-342900" eaLnBrk="1" hangingPunct="1">
              <a:buAutoNum type="arabicPeriod" startAt="3"/>
            </a:pPr>
            <a:endParaRPr lang="en-US" sz="2100" dirty="0"/>
          </a:p>
        </p:txBody>
      </p:sp>
      <p:pic>
        <p:nvPicPr>
          <p:cNvPr id="3" name="Picture 2" descr="Clipart image of the scales of justice.">
            <a:extLst>
              <a:ext uri="{FF2B5EF4-FFF2-40B4-BE49-F238E27FC236}">
                <a16:creationId xmlns:a16="http://schemas.microsoft.com/office/drawing/2014/main" xmlns="" id="{080A33E6-A757-474A-9E1F-5D37350580D8}"/>
              </a:ext>
            </a:extLst>
          </p:cNvPr>
          <p:cNvPicPr>
            <a:picLocks noChangeAspect="1"/>
          </p:cNvPicPr>
          <p:nvPr/>
        </p:nvPicPr>
        <p:blipFill>
          <a:blip r:embed="rId3"/>
          <a:stretch>
            <a:fillRect/>
          </a:stretch>
        </p:blipFill>
        <p:spPr>
          <a:xfrm>
            <a:off x="5463906" y="459044"/>
            <a:ext cx="3533775" cy="3238500"/>
          </a:xfrm>
          <a:prstGeom prst="rect">
            <a:avLst/>
          </a:prstGeom>
        </p:spPr>
      </p:pic>
    </p:spTree>
    <p:extLst>
      <p:ext uri="{BB962C8B-B14F-4D97-AF65-F5344CB8AC3E}">
        <p14:creationId xmlns:p14="http://schemas.microsoft.com/office/powerpoint/2010/main" val="1974027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239767" y="1429407"/>
            <a:ext cx="1683626" cy="3352801"/>
          </a:xfrm>
        </p:spPr>
        <p:txBody>
          <a:bodyPr/>
          <a:lstStyle/>
          <a:p>
            <a:pPr eaLnBrk="1" hangingPunct="1"/>
            <a:r>
              <a:rPr lang="en-US" dirty="0"/>
              <a:t>Course Syllabus: Content By Week and Lesson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45222352"/>
              </p:ext>
            </p:extLst>
          </p:nvPr>
        </p:nvGraphicFramePr>
        <p:xfrm>
          <a:off x="2156135" y="241738"/>
          <a:ext cx="6462348" cy="6358759"/>
        </p:xfrm>
        <a:graphic>
          <a:graphicData uri="http://schemas.openxmlformats.org/drawingml/2006/table">
            <a:tbl>
              <a:tblPr bandRow="1"/>
              <a:tblGrid>
                <a:gridCol w="738555">
                  <a:extLst>
                    <a:ext uri="{9D8B030D-6E8A-4147-A177-3AD203B41FA5}">
                      <a16:colId xmlns:a16="http://schemas.microsoft.com/office/drawing/2014/main" xmlns="" val="108561978"/>
                    </a:ext>
                  </a:extLst>
                </a:gridCol>
                <a:gridCol w="5723793">
                  <a:extLst>
                    <a:ext uri="{9D8B030D-6E8A-4147-A177-3AD203B41FA5}">
                      <a16:colId xmlns:a16="http://schemas.microsoft.com/office/drawing/2014/main" xmlns="" val="2797384568"/>
                    </a:ext>
                  </a:extLst>
                </a:gridCol>
              </a:tblGrid>
              <a:tr h="225004">
                <a:tc>
                  <a:txBody>
                    <a:bodyPr/>
                    <a:lstStyle/>
                    <a:p>
                      <a:pPr marL="0" marR="0">
                        <a:lnSpc>
                          <a:spcPct val="107000"/>
                        </a:lnSpc>
                        <a:spcBef>
                          <a:spcPts val="0"/>
                        </a:spcBef>
                        <a:spcAft>
                          <a:spcPts val="0"/>
                        </a:spcAft>
                      </a:pPr>
                      <a:r>
                        <a:rPr lang="en-US" sz="900" b="1">
                          <a:solidFill>
                            <a:srgbClr val="E36C0A"/>
                          </a:solidFill>
                          <a:effectLst/>
                          <a:latin typeface="Verdana" panose="020B0604030504040204" pitchFamily="34" charset="0"/>
                          <a:ea typeface="Verdana" panose="020B0604030504040204" pitchFamily="34" charset="0"/>
                          <a:cs typeface="Verdana" panose="020B0604030504040204" pitchFamily="34" charset="0"/>
                        </a:rPr>
                        <a:t>Week</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b="1">
                          <a:solidFill>
                            <a:srgbClr val="E36C0A"/>
                          </a:solidFill>
                          <a:effectLst/>
                          <a:latin typeface="Verdana" panose="020B0604030504040204" pitchFamily="34" charset="0"/>
                          <a:ea typeface="Verdana" panose="020B0604030504040204" pitchFamily="34" charset="0"/>
                          <a:cs typeface="Verdana" panose="020B0604030504040204" pitchFamily="34" charset="0"/>
                        </a:rPr>
                        <a:t>Lesson Number and Title </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4198460498"/>
                  </a:ext>
                </a:extLst>
              </a:tr>
              <a:tr h="914023">
                <a:tc gridSpan="2">
                  <a:txBody>
                    <a:bodyPr/>
                    <a:lstStyle/>
                    <a:p>
                      <a:pPr marL="0" marR="0">
                        <a:lnSpc>
                          <a:spcPct val="107000"/>
                        </a:lnSpc>
                        <a:spcBef>
                          <a:spcPts val="0"/>
                        </a:spcBef>
                        <a:spcAft>
                          <a:spcPts val="0"/>
                        </a:spcAft>
                      </a:pPr>
                      <a:r>
                        <a:rPr lang="en-US" sz="1100" b="1">
                          <a:solidFill>
                            <a:srgbClr val="E36C0A"/>
                          </a:solidFill>
                          <a:effectLst/>
                          <a:latin typeface="Verdana" panose="020B0604030504040204" pitchFamily="34" charset="0"/>
                          <a:ea typeface="Verdana" panose="020B0604030504040204" pitchFamily="34" charset="0"/>
                          <a:cs typeface="Verdana" panose="020B0604030504040204" pitchFamily="34" charset="0"/>
                        </a:rPr>
                        <a:t> </a:t>
                      </a:r>
                      <a:endParaRPr lang="en-US" sz="900">
                        <a:effectLst/>
                        <a:latin typeface="Cambria" panose="02040503050406030204" pitchFamily="18" charset="0"/>
                        <a:ea typeface="Cambria" panose="02040503050406030204" pitchFamily="18" charset="0"/>
                        <a:cs typeface="Cambria" panose="02040503050406030204" pitchFamily="18" charset="0"/>
                      </a:endParaRPr>
                    </a:p>
                    <a:p>
                      <a:pPr marL="0" marR="0">
                        <a:lnSpc>
                          <a:spcPct val="107000"/>
                        </a:lnSpc>
                        <a:spcBef>
                          <a:spcPts val="0"/>
                        </a:spcBef>
                        <a:spcAft>
                          <a:spcPts val="0"/>
                        </a:spcAft>
                      </a:pPr>
                      <a:r>
                        <a:rPr lang="en-US" sz="1100" b="1">
                          <a:solidFill>
                            <a:srgbClr val="E36C0A"/>
                          </a:solidFill>
                          <a:effectLst/>
                          <a:latin typeface="Verdana" panose="020B0604030504040204" pitchFamily="34" charset="0"/>
                          <a:ea typeface="Verdana" panose="020B0604030504040204" pitchFamily="34" charset="0"/>
                          <a:cs typeface="Verdana" panose="020B0604030504040204" pitchFamily="34" charset="0"/>
                        </a:rPr>
                        <a:t>MODULE I. OVERVIEW OF CYBERSPACE AND ITS INTERSECTION WITH LAW AND POLICY</a:t>
                      </a:r>
                      <a:endParaRPr lang="en-US" sz="900">
                        <a:effectLst/>
                        <a:latin typeface="Cambria" panose="02040503050406030204" pitchFamily="18" charset="0"/>
                        <a:ea typeface="Cambria" panose="02040503050406030204" pitchFamily="18" charset="0"/>
                        <a:cs typeface="Cambria" panose="02040503050406030204" pitchFamily="18" charset="0"/>
                      </a:endParaRPr>
                    </a:p>
                    <a:p>
                      <a:pPr marL="0" marR="0">
                        <a:lnSpc>
                          <a:spcPct val="107000"/>
                        </a:lnSpc>
                        <a:spcBef>
                          <a:spcPts val="0"/>
                        </a:spcBef>
                        <a:spcAft>
                          <a:spcPts val="0"/>
                        </a:spcAft>
                      </a:pPr>
                      <a:r>
                        <a:rPr lang="en-US" sz="1100" b="1">
                          <a:solidFill>
                            <a:srgbClr val="E36C0A"/>
                          </a:solidFill>
                          <a:effectLst/>
                          <a:latin typeface="Verdana" panose="020B0604030504040204" pitchFamily="34" charset="0"/>
                          <a:ea typeface="Verdana" panose="020B0604030504040204" pitchFamily="34" charset="0"/>
                          <a:cs typeface="Verdana" panose="020B0604030504040204" pitchFamily="34" charset="0"/>
                        </a:rPr>
                        <a:t> </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3900322517"/>
                  </a:ext>
                </a:extLst>
              </a:tr>
              <a:tr h="1028809">
                <a:tc>
                  <a:txBody>
                    <a:bodyPr/>
                    <a:lstStyle/>
                    <a:p>
                      <a:pPr marL="0" marR="0" algn="ctr">
                        <a:lnSpc>
                          <a:spcPct val="107000"/>
                        </a:lnSpc>
                        <a:spcBef>
                          <a:spcPts val="0"/>
                        </a:spcBef>
                        <a:spcAft>
                          <a:spcPts val="0"/>
                        </a:spcAft>
                      </a:pPr>
                      <a:r>
                        <a:rPr lang="en-US" sz="800" b="1">
                          <a:effectLst/>
                          <a:latin typeface="Verdana" panose="020B0604030504040204" pitchFamily="34" charset="0"/>
                          <a:ea typeface="Verdana" panose="020B0604030504040204" pitchFamily="34" charset="0"/>
                          <a:cs typeface="Verdana" panose="020B0604030504040204" pitchFamily="34" charset="0"/>
                        </a:rPr>
                        <a:t> </a:t>
                      </a:r>
                      <a:endParaRPr lang="en-US" sz="900">
                        <a:effectLst/>
                        <a:latin typeface="Cambria" panose="02040503050406030204" pitchFamily="18" charset="0"/>
                        <a:ea typeface="Cambria" panose="02040503050406030204" pitchFamily="18" charset="0"/>
                        <a:cs typeface="Cambria" panose="02040503050406030204" pitchFamily="18" charset="0"/>
                      </a:endParaRPr>
                    </a:p>
                    <a:p>
                      <a:pPr marL="0" marR="0" algn="ctr">
                        <a:lnSpc>
                          <a:spcPct val="107000"/>
                        </a:lnSpc>
                        <a:spcBef>
                          <a:spcPts val="0"/>
                        </a:spcBef>
                        <a:spcAft>
                          <a:spcPts val="800"/>
                        </a:spcAft>
                      </a:pPr>
                      <a:r>
                        <a:rPr lang="en-US" sz="800" b="1">
                          <a:effectLst/>
                          <a:latin typeface="Verdana" panose="020B0604030504040204" pitchFamily="34" charset="0"/>
                          <a:ea typeface="Verdana" panose="020B0604030504040204" pitchFamily="34" charset="0"/>
                          <a:cs typeface="Verdana" panose="020B0604030504040204" pitchFamily="34" charset="0"/>
                        </a:rPr>
                        <a:t>1</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Introduction to Legal Learning:</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Learning How to Learn Law</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800">
                          <a:effectLst/>
                          <a:latin typeface="Verdana" panose="020B0604030504040204" pitchFamily="34" charset="0"/>
                          <a:ea typeface="Verdana" panose="020B0604030504040204" pitchFamily="34" charset="0"/>
                          <a:cs typeface="Verdana" panose="020B0604030504040204" pitchFamily="34" charset="0"/>
                        </a:rPr>
                        <a:t>Course Overview | Understanding Technology and “Cyberspace” </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Understanding </a:t>
                      </a:r>
                      <a:r>
                        <a:rPr lang="en-US" sz="800">
                          <a:effectLst/>
                          <a:latin typeface="Verdana" panose="020B0604030504040204" pitchFamily="34" charset="0"/>
                          <a:ea typeface="Verdana" panose="020B0604030504040204" pitchFamily="34" charset="0"/>
                          <a:cs typeface="Verdana" panose="020B0604030504040204" pitchFamily="34" charset="0"/>
                        </a:rPr>
                        <a:t>Cyber Systems and Operations | </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Cyberspace and Internet Technology Advances (Internet of Things, Autonomous Vehicles, Sensors, GPS, Big Data, Predictive Analysis)</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2865096046"/>
                  </a:ext>
                </a:extLst>
              </a:tr>
              <a:tr h="537588">
                <a:tc>
                  <a:txBody>
                    <a:bodyPr/>
                    <a:lstStyle/>
                    <a:p>
                      <a:pPr marL="0" marR="0" algn="ctr">
                        <a:lnSpc>
                          <a:spcPct val="107000"/>
                        </a:lnSpc>
                        <a:spcBef>
                          <a:spcPts val="0"/>
                        </a:spcBef>
                        <a:spcAft>
                          <a:spcPts val="0"/>
                        </a:spcAft>
                      </a:pPr>
                      <a:r>
                        <a:rPr lang="en-US" sz="800" b="1">
                          <a:effectLst/>
                          <a:latin typeface="Verdana" panose="020B0604030504040204" pitchFamily="34" charset="0"/>
                          <a:ea typeface="Verdana" panose="020B0604030504040204" pitchFamily="34" charset="0"/>
                          <a:cs typeface="Verdana" panose="020B0604030504040204" pitchFamily="34" charset="0"/>
                        </a:rPr>
                        <a:t>2</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800" b="1">
                          <a:effectLst/>
                          <a:latin typeface="Verdana" panose="020B0604030504040204" pitchFamily="34" charset="0"/>
                          <a:ea typeface="Verdana" panose="020B0604030504040204" pitchFamily="34" charset="0"/>
                          <a:cs typeface="Verdana" panose="020B0604030504040204" pitchFamily="34" charset="0"/>
                        </a:rPr>
                        <a:t>Lesson 3:</a:t>
                      </a:r>
                      <a:r>
                        <a:rPr lang="en-US" sz="800">
                          <a:effectLst/>
                          <a:latin typeface="Verdana" panose="020B0604030504040204" pitchFamily="34" charset="0"/>
                          <a:ea typeface="Verdana" panose="020B0604030504040204" pitchFamily="34" charset="0"/>
                          <a:cs typeface="Verdana" panose="020B0604030504040204" pitchFamily="34" charset="0"/>
                        </a:rPr>
                        <a:t> Cellular Technology and Cellular Tracking | Enhanced Visual Surveillance and Other Cyber Tracking (Biometrics) </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800" b="1">
                          <a:effectLst/>
                          <a:latin typeface="Verdana" panose="020B0604030504040204" pitchFamily="34" charset="0"/>
                          <a:ea typeface="Verdana" panose="020B0604030504040204" pitchFamily="34" charset="0"/>
                          <a:cs typeface="Verdana" panose="020B0604030504040204" pitchFamily="34" charset="0"/>
                        </a:rPr>
                        <a:t>Lesson 4:</a:t>
                      </a:r>
                      <a:r>
                        <a:rPr lang="en-US" sz="800">
                          <a:effectLst/>
                          <a:latin typeface="Verdana" panose="020B0604030504040204" pitchFamily="34" charset="0"/>
                          <a:ea typeface="Verdana" panose="020B0604030504040204" pitchFamily="34" charset="0"/>
                          <a:cs typeface="Verdana" panose="020B0604030504040204" pitchFamily="34" charset="0"/>
                        </a:rPr>
                        <a:t> Unmanned Aerial Vehicles (Drones); Autonomous Vehicles</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392924586"/>
                  </a:ext>
                </a:extLst>
              </a:tr>
              <a:tr h="373849">
                <a:tc>
                  <a:txBody>
                    <a:bodyPr/>
                    <a:lstStyle/>
                    <a:p>
                      <a:pPr marL="0" marR="0" algn="ctr">
                        <a:lnSpc>
                          <a:spcPct val="107000"/>
                        </a:lnSpc>
                        <a:spcBef>
                          <a:spcPts val="0"/>
                        </a:spcBef>
                        <a:spcAft>
                          <a:spcPts val="0"/>
                        </a:spcAft>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3</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5:</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800">
                          <a:effectLst/>
                          <a:latin typeface="Verdana" panose="020B0604030504040204" pitchFamily="34" charset="0"/>
                          <a:ea typeface="Verdana" panose="020B0604030504040204" pitchFamily="34" charset="0"/>
                          <a:cs typeface="Verdana" panose="020B0604030504040204" pitchFamily="34" charset="0"/>
                        </a:rPr>
                        <a:t>Understanding Data and Information Sharing across Cyber Platforms </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1497737721"/>
                  </a:ext>
                </a:extLst>
              </a:tr>
              <a:tr h="637910">
                <a:tc gridSpan="2">
                  <a:txBody>
                    <a:bodyPr/>
                    <a:lstStyle/>
                    <a:p>
                      <a:pPr marL="0" marR="0">
                        <a:lnSpc>
                          <a:spcPct val="107000"/>
                        </a:lnSpc>
                        <a:spcBef>
                          <a:spcPts val="0"/>
                        </a:spcBef>
                        <a:spcAft>
                          <a:spcPts val="0"/>
                        </a:spcAft>
                      </a:pPr>
                      <a:r>
                        <a:rPr lang="en-US" sz="1100" b="1">
                          <a:solidFill>
                            <a:srgbClr val="E36C0A"/>
                          </a:solidFill>
                          <a:effectLst/>
                          <a:latin typeface="Verdana" panose="020B0604030504040204" pitchFamily="34" charset="0"/>
                          <a:ea typeface="Verdana" panose="020B0604030504040204" pitchFamily="34" charset="0"/>
                          <a:cs typeface="Verdana" panose="020B0604030504040204" pitchFamily="34" charset="0"/>
                        </a:rPr>
                        <a:t> </a:t>
                      </a:r>
                      <a:endParaRPr lang="en-US" sz="900">
                        <a:effectLst/>
                        <a:latin typeface="Cambria" panose="02040503050406030204" pitchFamily="18" charset="0"/>
                        <a:ea typeface="Cambria" panose="02040503050406030204" pitchFamily="18" charset="0"/>
                        <a:cs typeface="Cambria" panose="02040503050406030204" pitchFamily="18" charset="0"/>
                      </a:endParaRPr>
                    </a:p>
                    <a:p>
                      <a:pPr marL="0" marR="0">
                        <a:lnSpc>
                          <a:spcPct val="107000"/>
                        </a:lnSpc>
                        <a:spcBef>
                          <a:spcPts val="0"/>
                        </a:spcBef>
                        <a:spcAft>
                          <a:spcPts val="0"/>
                        </a:spcAft>
                      </a:pPr>
                      <a:r>
                        <a:rPr lang="en-US" sz="1100" b="1">
                          <a:solidFill>
                            <a:srgbClr val="E36C0A"/>
                          </a:solidFill>
                          <a:effectLst/>
                          <a:latin typeface="Verdana" panose="020B0604030504040204" pitchFamily="34" charset="0"/>
                          <a:ea typeface="Verdana" panose="020B0604030504040204" pitchFamily="34" charset="0"/>
                          <a:cs typeface="Verdana" panose="020B0604030504040204" pitchFamily="34" charset="0"/>
                        </a:rPr>
                        <a:t>MODULE II. CYBER GOVERNANCE IN THE U.S.</a:t>
                      </a:r>
                      <a:endParaRPr lang="en-US" sz="900">
                        <a:effectLst/>
                        <a:latin typeface="Cambria" panose="02040503050406030204" pitchFamily="18" charset="0"/>
                        <a:ea typeface="Cambria" panose="02040503050406030204" pitchFamily="18" charset="0"/>
                        <a:cs typeface="Cambria" panose="02040503050406030204" pitchFamily="18" charset="0"/>
                      </a:endParaRPr>
                    </a:p>
                    <a:p>
                      <a:pPr marL="0" marR="0">
                        <a:lnSpc>
                          <a:spcPct val="107000"/>
                        </a:lnSpc>
                        <a:spcBef>
                          <a:spcPts val="0"/>
                        </a:spcBef>
                        <a:spcAft>
                          <a:spcPts val="0"/>
                        </a:spcAft>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2585405328"/>
                  </a:ext>
                </a:extLst>
              </a:tr>
              <a:tr h="373849">
                <a:tc>
                  <a:txBody>
                    <a:bodyPr/>
                    <a:lstStyle/>
                    <a:p>
                      <a:pPr marL="0" marR="0" algn="ctr">
                        <a:lnSpc>
                          <a:spcPct val="107000"/>
                        </a:lnSpc>
                        <a:spcBef>
                          <a:spcPts val="0"/>
                        </a:spcBef>
                        <a:spcAft>
                          <a:spcPts val="0"/>
                        </a:spcAft>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3</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6:</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800">
                          <a:effectLst/>
                          <a:latin typeface="Verdana" panose="020B0604030504040204" pitchFamily="34" charset="0"/>
                          <a:ea typeface="Verdana" panose="020B0604030504040204" pitchFamily="34" charset="0"/>
                          <a:cs typeface="Verdana" panose="020B0604030504040204" pitchFamily="34" charset="0"/>
                        </a:rPr>
                        <a:t>Cyber Governance: Three Branches of Government – President, Congress</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2726046246"/>
                  </a:ext>
                </a:extLst>
              </a:tr>
              <a:tr h="701329">
                <a:tc>
                  <a:txBody>
                    <a:bodyPr/>
                    <a:lstStyle/>
                    <a:p>
                      <a:pPr marL="0" marR="0" algn="ctr">
                        <a:lnSpc>
                          <a:spcPct val="107000"/>
                        </a:lnSpc>
                        <a:spcBef>
                          <a:spcPts val="0"/>
                        </a:spcBef>
                        <a:spcAft>
                          <a:spcPts val="0"/>
                        </a:spcAft>
                      </a:pPr>
                      <a:r>
                        <a:rPr lang="en-US" sz="800" b="1">
                          <a:effectLst/>
                          <a:latin typeface="Verdana" panose="020B0604030504040204" pitchFamily="34" charset="0"/>
                          <a:ea typeface="Verdana" panose="020B0604030504040204" pitchFamily="34" charset="0"/>
                          <a:cs typeface="Verdana" panose="020B0604030504040204" pitchFamily="34" charset="0"/>
                        </a:rPr>
                        <a:t>4</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7:</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800">
                          <a:effectLst/>
                          <a:latin typeface="Verdana" panose="020B0604030504040204" pitchFamily="34" charset="0"/>
                          <a:ea typeface="Verdana" panose="020B0604030504040204" pitchFamily="34" charset="0"/>
                          <a:cs typeface="Verdana" panose="020B0604030504040204" pitchFamily="34" charset="0"/>
                        </a:rPr>
                        <a:t>Cyber Governance: Three Branches of Government Continued - Courts</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8:</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800">
                          <a:effectLst/>
                          <a:latin typeface="Verdana" panose="020B0604030504040204" pitchFamily="34" charset="0"/>
                          <a:ea typeface="Verdana" panose="020B0604030504040204" pitchFamily="34" charset="0"/>
                          <a:cs typeface="Verdana" panose="020B0604030504040204" pitchFamily="34" charset="0"/>
                        </a:rPr>
                        <a:t>Cyber Governance: Three Branches of Government - Courts; </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Cyberspace and Jurisdiction; Foreign Intelligence Surveillance Courts</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3166288058"/>
                  </a:ext>
                </a:extLst>
              </a:tr>
              <a:tr h="701329">
                <a:tc>
                  <a:txBody>
                    <a:bodyPr/>
                    <a:lstStyle/>
                    <a:p>
                      <a:pPr marL="0" marR="0" algn="ctr">
                        <a:lnSpc>
                          <a:spcPct val="107000"/>
                        </a:lnSpc>
                        <a:spcBef>
                          <a:spcPts val="0"/>
                        </a:spcBef>
                        <a:spcAft>
                          <a:spcPts val="0"/>
                        </a:spcAft>
                      </a:pPr>
                      <a:r>
                        <a:rPr lang="en-US" sz="800" b="1">
                          <a:effectLst/>
                          <a:latin typeface="Verdana" panose="020B0604030504040204" pitchFamily="34" charset="0"/>
                          <a:ea typeface="Verdana" panose="020B0604030504040204" pitchFamily="34" charset="0"/>
                          <a:cs typeface="Verdana" panose="020B0604030504040204" pitchFamily="34" charset="0"/>
                        </a:rPr>
                        <a:t>5</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9:</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800">
                          <a:effectLst/>
                          <a:latin typeface="Verdana" panose="020B0604030504040204" pitchFamily="34" charset="0"/>
                          <a:ea typeface="Verdana" panose="020B0604030504040204" pitchFamily="34" charset="0"/>
                          <a:cs typeface="Verdana" panose="020B0604030504040204" pitchFamily="34" charset="0"/>
                        </a:rPr>
                        <a:t>Cyber Governance: Federal Agencies Overseeing Cyber Operations</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8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10:</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800">
                          <a:effectLst/>
                          <a:latin typeface="Verdana" panose="020B0604030504040204" pitchFamily="34" charset="0"/>
                          <a:ea typeface="Verdana" panose="020B0604030504040204" pitchFamily="34" charset="0"/>
                          <a:cs typeface="Verdana" panose="020B0604030504040204" pitchFamily="34" charset="0"/>
                        </a:rPr>
                        <a:t>Presidential Policy Directive – 41; </a:t>
                      </a:r>
                      <a:r>
                        <a:rPr lang="en-US" sz="800">
                          <a:solidFill>
                            <a:srgbClr val="000000"/>
                          </a:solidFill>
                          <a:effectLst/>
                          <a:latin typeface="Verdana" panose="020B0604030504040204" pitchFamily="34" charset="0"/>
                          <a:ea typeface="Verdana" panose="020B0604030504040204" pitchFamily="34" charset="0"/>
                          <a:cs typeface="Verdana" panose="020B0604030504040204" pitchFamily="34" charset="0"/>
                        </a:rPr>
                        <a:t>Cyber Governance: Federal Agencies Threat Response Framework; U.S. Offensive Cyber Operations  </a:t>
                      </a:r>
                      <a:endParaRPr lang="en-US" sz="900">
                        <a:effectLst/>
                        <a:latin typeface="Courier New" panose="02070309020205020404" pitchFamily="49" charset="0"/>
                        <a:ea typeface="Courier New" panose="02070309020205020404" pitchFamily="49" charset="0"/>
                        <a:cs typeface="Courier New" panose="02070309020205020404" pitchFamily="49"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2793408189"/>
                  </a:ext>
                </a:extLst>
              </a:tr>
              <a:tr h="865069">
                <a:tc>
                  <a:txBody>
                    <a:bodyPr/>
                    <a:lstStyle/>
                    <a:p>
                      <a:pPr marL="0" marR="0" algn="ctr">
                        <a:lnSpc>
                          <a:spcPct val="107000"/>
                        </a:lnSpc>
                        <a:spcBef>
                          <a:spcPts val="0"/>
                        </a:spcBef>
                        <a:spcAft>
                          <a:spcPts val="0"/>
                        </a:spcAft>
                      </a:pPr>
                      <a:r>
                        <a:rPr lang="en-US" sz="800" b="1">
                          <a:effectLst/>
                          <a:latin typeface="Verdana" panose="020B0604030504040204" pitchFamily="34" charset="0"/>
                          <a:ea typeface="Verdana" panose="020B0604030504040204" pitchFamily="34" charset="0"/>
                          <a:cs typeface="Verdana" panose="020B0604030504040204" pitchFamily="34" charset="0"/>
                        </a:rPr>
                        <a:t>6</a:t>
                      </a:r>
                      <a:endParaRPr lang="en-US" sz="900">
                        <a:effectLst/>
                        <a:latin typeface="Cambria" panose="02040503050406030204" pitchFamily="18" charset="0"/>
                        <a:ea typeface="Cambria" panose="02040503050406030204" pitchFamily="18" charset="0"/>
                        <a:cs typeface="Cambria" panose="02040503050406030204" pitchFamily="18"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11:</a:t>
                      </a:r>
                      <a:r>
                        <a:rPr lang="en-US" sz="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Cyber Governance: The R</a:t>
                      </a:r>
                      <a:r>
                        <a:rPr lang="en-US" sz="800" dirty="0">
                          <a:effectLst/>
                          <a:latin typeface="Verdana" panose="020B0604030504040204" pitchFamily="34" charset="0"/>
                          <a:ea typeface="Verdana" panose="020B0604030504040204" pitchFamily="34" charset="0"/>
                          <a:cs typeface="Verdana" panose="020B0604030504040204" pitchFamily="34" charset="0"/>
                        </a:rPr>
                        <a:t>elationship between U.S. Federal and State Governments and the Government and Private Sector in Cyber Threat Response</a:t>
                      </a:r>
                      <a:endParaRPr lang="en-US" sz="900" dirty="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12:</a:t>
                      </a:r>
                      <a:r>
                        <a:rPr lang="en-US" sz="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Cyber Governance: Cybersecurity Information Sharing Act of 2015 (C</a:t>
                      </a:r>
                      <a:r>
                        <a:rPr lang="en-US" sz="800" dirty="0">
                          <a:effectLst/>
                          <a:latin typeface="Verdana" panose="020B0604030504040204" pitchFamily="34" charset="0"/>
                          <a:ea typeface="Verdana" panose="020B0604030504040204" pitchFamily="34" charset="0"/>
                          <a:cs typeface="Verdana" panose="020B0604030504040204" pitchFamily="34" charset="0"/>
                        </a:rPr>
                        <a:t>ISA)</a:t>
                      </a:r>
                      <a:endParaRPr lang="en-US" sz="900" dirty="0">
                        <a:effectLst/>
                        <a:latin typeface="Courier New" panose="02070309020205020404" pitchFamily="49" charset="0"/>
                        <a:ea typeface="Courier New" panose="02070309020205020404" pitchFamily="49" charset="0"/>
                        <a:cs typeface="Courier New" panose="02070309020205020404" pitchFamily="49" charset="0"/>
                      </a:endParaRPr>
                    </a:p>
                  </a:txBody>
                  <a:tcPr marL="28760" marR="28760" marT="19174" marB="1917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1455147522"/>
                  </a:ext>
                </a:extLst>
              </a:tr>
            </a:tbl>
          </a:graphicData>
        </a:graphic>
      </p:graphicFrame>
    </p:spTree>
    <p:extLst>
      <p:ext uri="{BB962C8B-B14F-4D97-AF65-F5344CB8AC3E}">
        <p14:creationId xmlns:p14="http://schemas.microsoft.com/office/powerpoint/2010/main" val="3849357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239767" y="1429407"/>
            <a:ext cx="1683626" cy="3352801"/>
          </a:xfrm>
        </p:spPr>
        <p:txBody>
          <a:bodyPr/>
          <a:lstStyle/>
          <a:p>
            <a:pPr eaLnBrk="1" hangingPunct="1"/>
            <a:r>
              <a:rPr lang="en-US" dirty="0"/>
              <a:t>Course Syllabus</a:t>
            </a:r>
            <a:br>
              <a:rPr lang="en-US" dirty="0"/>
            </a:br>
            <a:r>
              <a:rPr lang="en-US" dirty="0"/>
              <a:t>(cont’d): Content By Week and Lesson </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784043214"/>
              </p:ext>
            </p:extLst>
          </p:nvPr>
        </p:nvGraphicFramePr>
        <p:xfrm>
          <a:off x="2049517" y="315311"/>
          <a:ext cx="6684580" cy="6180084"/>
        </p:xfrm>
        <a:graphic>
          <a:graphicData uri="http://schemas.openxmlformats.org/drawingml/2006/table">
            <a:tbl>
              <a:tblPr bandRow="1"/>
              <a:tblGrid>
                <a:gridCol w="763951">
                  <a:extLst>
                    <a:ext uri="{9D8B030D-6E8A-4147-A177-3AD203B41FA5}">
                      <a16:colId xmlns:a16="http://schemas.microsoft.com/office/drawing/2014/main" xmlns="" val="666166838"/>
                    </a:ext>
                  </a:extLst>
                </a:gridCol>
                <a:gridCol w="5920629">
                  <a:extLst>
                    <a:ext uri="{9D8B030D-6E8A-4147-A177-3AD203B41FA5}">
                      <a16:colId xmlns:a16="http://schemas.microsoft.com/office/drawing/2014/main" xmlns="" val="2815134773"/>
                    </a:ext>
                  </a:extLst>
                </a:gridCol>
              </a:tblGrid>
              <a:tr h="857535">
                <a:tc gridSpan="2">
                  <a:txBody>
                    <a:bodyPr/>
                    <a:lstStyle/>
                    <a:p>
                      <a:pPr marL="228600" marR="0" indent="-228600">
                        <a:lnSpc>
                          <a:spcPct val="107000"/>
                        </a:lnSpc>
                        <a:spcBef>
                          <a:spcPts val="0"/>
                        </a:spcBef>
                        <a:spcAft>
                          <a:spcPts val="0"/>
                        </a:spcAft>
                      </a:pPr>
                      <a:r>
                        <a:rPr lang="en-US" sz="900" b="1">
                          <a:solidFill>
                            <a:srgbClr val="E36C0A"/>
                          </a:solidFill>
                          <a:effectLst/>
                          <a:latin typeface="Verdana" panose="020B0604030504040204" pitchFamily="34" charset="0"/>
                          <a:ea typeface="Verdana" panose="020B0604030504040204" pitchFamily="34" charset="0"/>
                          <a:cs typeface="Verdana" panose="020B0604030504040204" pitchFamily="34" charset="0"/>
                        </a:rPr>
                        <a:t> </a:t>
                      </a:r>
                      <a:endParaRPr lang="en-US" sz="800">
                        <a:effectLst/>
                        <a:latin typeface="Cambria" panose="02040503050406030204" pitchFamily="18" charset="0"/>
                        <a:ea typeface="Cambria" panose="02040503050406030204" pitchFamily="18" charset="0"/>
                        <a:cs typeface="Cambria" panose="02040503050406030204" pitchFamily="18" charset="0"/>
                      </a:endParaRPr>
                    </a:p>
                    <a:p>
                      <a:pPr marL="228600" marR="0" indent="-228600">
                        <a:lnSpc>
                          <a:spcPct val="107000"/>
                        </a:lnSpc>
                        <a:spcBef>
                          <a:spcPts val="0"/>
                        </a:spcBef>
                        <a:spcAft>
                          <a:spcPts val="0"/>
                        </a:spcAft>
                      </a:pPr>
                      <a:r>
                        <a:rPr lang="en-US" sz="900" b="1">
                          <a:solidFill>
                            <a:srgbClr val="E36C0A"/>
                          </a:solidFill>
                          <a:effectLst/>
                          <a:latin typeface="Verdana" panose="020B0604030504040204" pitchFamily="34" charset="0"/>
                          <a:ea typeface="Verdana" panose="020B0604030504040204" pitchFamily="34" charset="0"/>
                          <a:cs typeface="Verdana" panose="020B0604030504040204" pitchFamily="34" charset="0"/>
                        </a:rPr>
                        <a:t>MODULE III. LEGAL FOUNDATIONS OF MODERN CYBER LAW &amp; POLICY</a:t>
                      </a:r>
                      <a:endParaRPr lang="en-US" sz="800">
                        <a:effectLst/>
                        <a:latin typeface="Cambria" panose="02040503050406030204" pitchFamily="18" charset="0"/>
                        <a:ea typeface="Cambria" panose="02040503050406030204" pitchFamily="18" charset="0"/>
                        <a:cs typeface="Cambria" panose="02040503050406030204" pitchFamily="18" charset="0"/>
                      </a:endParaRPr>
                    </a:p>
                    <a:p>
                      <a:pPr marL="0" marR="0">
                        <a:lnSpc>
                          <a:spcPct val="107000"/>
                        </a:lnSpc>
                        <a:spcBef>
                          <a:spcPts val="0"/>
                        </a:spcBef>
                        <a:spcAft>
                          <a:spcPts val="0"/>
                        </a:spcAft>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3675915335"/>
                  </a:ext>
                </a:extLst>
              </a:tr>
              <a:tr h="551954">
                <a:tc>
                  <a:txBody>
                    <a:bodyPr/>
                    <a:lstStyle/>
                    <a:p>
                      <a:pPr marL="0" marR="0" algn="ctr">
                        <a:lnSpc>
                          <a:spcPct val="107000"/>
                        </a:lnSpc>
                        <a:spcBef>
                          <a:spcPts val="0"/>
                        </a:spcBef>
                        <a:spcAft>
                          <a:spcPts val="0"/>
                        </a:spcAft>
                      </a:pPr>
                      <a:r>
                        <a:rPr lang="en-US" sz="700" b="1">
                          <a:effectLst/>
                          <a:latin typeface="Verdana" panose="020B0604030504040204" pitchFamily="34" charset="0"/>
                          <a:ea typeface="Verdana" panose="020B0604030504040204" pitchFamily="34" charset="0"/>
                          <a:cs typeface="Verdana" panose="020B0604030504040204" pitchFamily="34" charset="0"/>
                        </a:rPr>
                        <a:t>7</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13:</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U.S. </a:t>
                      </a:r>
                      <a:r>
                        <a:rPr lang="en-US" sz="700">
                          <a:effectLst/>
                          <a:latin typeface="Verdana" panose="020B0604030504040204" pitchFamily="34" charset="0"/>
                          <a:ea typeface="Verdana" panose="020B0604030504040204" pitchFamily="34" charset="0"/>
                          <a:cs typeface="Verdana" panose="020B0604030504040204" pitchFamily="34" charset="0"/>
                        </a:rPr>
                        <a:t>Constitution: the Right to Privacy &amp; Fourth Amendment </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14:</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700">
                          <a:effectLst/>
                          <a:latin typeface="Verdana" panose="020B0604030504040204" pitchFamily="34" charset="0"/>
                          <a:ea typeface="Verdana" panose="020B0604030504040204" pitchFamily="34" charset="0"/>
                          <a:cs typeface="Verdana" panose="020B0604030504040204" pitchFamily="34" charset="0"/>
                        </a:rPr>
                        <a:t>U.S. Constitution: First Amendment: Speech Protections, Anonymity &amp; Surveillance</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3963303448"/>
                  </a:ext>
                </a:extLst>
              </a:tr>
              <a:tr h="383836">
                <a:tc>
                  <a:txBody>
                    <a:bodyPr/>
                    <a:lstStyle/>
                    <a:p>
                      <a:pPr marL="0" marR="0" algn="ctr">
                        <a:lnSpc>
                          <a:spcPct val="107000"/>
                        </a:lnSpc>
                        <a:spcBef>
                          <a:spcPts val="0"/>
                        </a:spcBef>
                        <a:spcAft>
                          <a:spcPts val="0"/>
                        </a:spcAft>
                      </a:pPr>
                      <a:r>
                        <a:rPr lang="en-US" sz="700" b="1">
                          <a:effectLst/>
                          <a:latin typeface="Verdana" panose="020B0604030504040204" pitchFamily="34" charset="0"/>
                          <a:ea typeface="Verdana" panose="020B0604030504040204" pitchFamily="34" charset="0"/>
                          <a:cs typeface="Verdana" panose="020B0604030504040204" pitchFamily="34" charset="0"/>
                        </a:rPr>
                        <a:t>8</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15:</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700">
                          <a:effectLst/>
                          <a:latin typeface="Verdana" panose="020B0604030504040204" pitchFamily="34" charset="0"/>
                          <a:ea typeface="Verdana" panose="020B0604030504040204" pitchFamily="34" charset="0"/>
                          <a:cs typeface="Verdana" panose="020B0604030504040204" pitchFamily="34" charset="0"/>
                        </a:rPr>
                        <a:t>U.S. Constitution: Fifth, Sixth and Fourteenth Amendments </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16:</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U.S. Statutory Framework of Law</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2465037510"/>
                  </a:ext>
                </a:extLst>
              </a:tr>
              <a:tr h="383836">
                <a:tc>
                  <a:txBody>
                    <a:bodyPr/>
                    <a:lstStyle/>
                    <a:p>
                      <a:pPr marL="0" marR="0" algn="ctr">
                        <a:lnSpc>
                          <a:spcPct val="107000"/>
                        </a:lnSpc>
                        <a:spcBef>
                          <a:spcPts val="0"/>
                        </a:spcBef>
                        <a:spcAft>
                          <a:spcPts val="0"/>
                        </a:spcAft>
                      </a:pPr>
                      <a:r>
                        <a:rPr lang="en-US" sz="700" b="1">
                          <a:effectLst/>
                          <a:latin typeface="Verdana" panose="020B0604030504040204" pitchFamily="34" charset="0"/>
                          <a:ea typeface="Verdana" panose="020B0604030504040204" pitchFamily="34" charset="0"/>
                          <a:cs typeface="Verdana" panose="020B0604030504040204" pitchFamily="34" charset="0"/>
                        </a:rPr>
                        <a:t>9</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17:</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U.S. Statutory Framework of Law </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18:</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U.S. State Cyberlaw Legislation</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1686616626"/>
                  </a:ext>
                </a:extLst>
              </a:tr>
              <a:tr h="551954">
                <a:tc>
                  <a:txBody>
                    <a:bodyPr/>
                    <a:lstStyle/>
                    <a:p>
                      <a:pPr marL="0" marR="0" algn="ctr">
                        <a:lnSpc>
                          <a:spcPct val="107000"/>
                        </a:lnSpc>
                        <a:spcBef>
                          <a:spcPts val="0"/>
                        </a:spcBef>
                        <a:spcAft>
                          <a:spcPts val="0"/>
                        </a:spcAft>
                      </a:pPr>
                      <a:r>
                        <a:rPr lang="en-US" sz="700" b="1">
                          <a:effectLst/>
                          <a:latin typeface="Verdana" panose="020B0604030504040204" pitchFamily="34" charset="0"/>
                          <a:ea typeface="Verdana" panose="020B0604030504040204" pitchFamily="34" charset="0"/>
                          <a:cs typeface="Verdana" panose="020B0604030504040204" pitchFamily="34" charset="0"/>
                        </a:rPr>
                        <a:t>10</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19:</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U.S. Common Law as a Source of Cyberlaw: Torts, Contracts, Evidence </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20:</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U.S. Regulatory Agencies</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4195413467"/>
                  </a:ext>
                </a:extLst>
              </a:tr>
              <a:tr h="215723">
                <a:tc>
                  <a:txBody>
                    <a:bodyPr/>
                    <a:lstStyle/>
                    <a:p>
                      <a:pPr marL="0" marR="0" algn="ctr">
                        <a:lnSpc>
                          <a:spcPct val="107000"/>
                        </a:lnSpc>
                        <a:spcBef>
                          <a:spcPts val="0"/>
                        </a:spcBef>
                        <a:spcAft>
                          <a:spcPts val="0"/>
                        </a:spcAft>
                      </a:pPr>
                      <a:r>
                        <a:rPr lang="en-US" sz="700" b="1">
                          <a:effectLst/>
                          <a:latin typeface="Verdana" panose="020B0604030504040204" pitchFamily="34" charset="0"/>
                          <a:ea typeface="Verdana" panose="020B0604030504040204" pitchFamily="34" charset="0"/>
                          <a:cs typeface="Verdana" panose="020B0604030504040204" pitchFamily="34" charset="0"/>
                        </a:rPr>
                        <a:t>11</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21:</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The Role of International Law in Cyber Operations</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4041557244"/>
                  </a:ext>
                </a:extLst>
              </a:tr>
              <a:tr h="643599">
                <a:tc gridSpan="2">
                  <a:txBody>
                    <a:bodyPr/>
                    <a:lstStyle/>
                    <a:p>
                      <a:pPr marL="0" marR="0">
                        <a:lnSpc>
                          <a:spcPct val="107000"/>
                        </a:lnSpc>
                        <a:spcBef>
                          <a:spcPts val="0"/>
                        </a:spcBef>
                        <a:spcAft>
                          <a:spcPts val="0"/>
                        </a:spcAft>
                      </a:pPr>
                      <a:r>
                        <a:rPr lang="en-US" sz="900" b="1">
                          <a:solidFill>
                            <a:srgbClr val="E36C0A"/>
                          </a:solidFill>
                          <a:effectLst/>
                          <a:latin typeface="Verdana" panose="020B0604030504040204" pitchFamily="34" charset="0"/>
                          <a:ea typeface="Verdana" panose="020B0604030504040204" pitchFamily="34" charset="0"/>
                          <a:cs typeface="Verdana" panose="020B0604030504040204" pitchFamily="34" charset="0"/>
                        </a:rPr>
                        <a:t> </a:t>
                      </a:r>
                      <a:endParaRPr lang="en-US" sz="800">
                        <a:effectLst/>
                        <a:latin typeface="Cambria" panose="02040503050406030204" pitchFamily="18" charset="0"/>
                        <a:ea typeface="Cambria" panose="02040503050406030204" pitchFamily="18" charset="0"/>
                        <a:cs typeface="Cambria" panose="02040503050406030204" pitchFamily="18" charset="0"/>
                      </a:endParaRPr>
                    </a:p>
                    <a:p>
                      <a:pPr marL="0" marR="0">
                        <a:lnSpc>
                          <a:spcPct val="107000"/>
                        </a:lnSpc>
                        <a:spcBef>
                          <a:spcPts val="0"/>
                        </a:spcBef>
                        <a:spcAft>
                          <a:spcPts val="0"/>
                        </a:spcAft>
                      </a:pPr>
                      <a:r>
                        <a:rPr lang="en-US" sz="900" b="1">
                          <a:solidFill>
                            <a:srgbClr val="E36C0A"/>
                          </a:solidFill>
                          <a:effectLst/>
                          <a:latin typeface="Verdana" panose="020B0604030504040204" pitchFamily="34" charset="0"/>
                          <a:ea typeface="Verdana" panose="020B0604030504040204" pitchFamily="34" charset="0"/>
                          <a:cs typeface="Verdana" panose="020B0604030504040204" pitchFamily="34" charset="0"/>
                        </a:rPr>
                        <a:t>MODULE IV. CYBER OPERATIONS</a:t>
                      </a:r>
                      <a:endParaRPr lang="en-US" sz="800">
                        <a:effectLst/>
                        <a:latin typeface="Cambria" panose="02040503050406030204" pitchFamily="18" charset="0"/>
                        <a:ea typeface="Cambria" panose="02040503050406030204" pitchFamily="18" charset="0"/>
                        <a:cs typeface="Cambria" panose="02040503050406030204" pitchFamily="18" charset="0"/>
                      </a:endParaRPr>
                    </a:p>
                    <a:p>
                      <a:pPr marL="0" marR="0">
                        <a:lnSpc>
                          <a:spcPct val="107000"/>
                        </a:lnSpc>
                        <a:spcBef>
                          <a:spcPts val="0"/>
                        </a:spcBef>
                        <a:spcAft>
                          <a:spcPts val="0"/>
                        </a:spcAft>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836620355"/>
                  </a:ext>
                </a:extLst>
              </a:tr>
              <a:tr h="215723">
                <a:tc>
                  <a:txBody>
                    <a:bodyPr/>
                    <a:lstStyle/>
                    <a:p>
                      <a:pPr marL="0" marR="0" algn="ctr">
                        <a:lnSpc>
                          <a:spcPct val="107000"/>
                        </a:lnSpc>
                        <a:spcBef>
                          <a:spcPts val="0"/>
                        </a:spcBef>
                        <a:spcAft>
                          <a:spcPts val="0"/>
                        </a:spcAft>
                      </a:pPr>
                      <a:r>
                        <a:rPr lang="en-US" sz="700" b="1">
                          <a:effectLst/>
                          <a:latin typeface="Verdana" panose="020B0604030504040204" pitchFamily="34" charset="0"/>
                          <a:ea typeface="Verdana" panose="020B0604030504040204" pitchFamily="34" charset="0"/>
                          <a:cs typeface="Verdana" panose="020B0604030504040204" pitchFamily="34" charset="0"/>
                        </a:rPr>
                        <a:t>11</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effectLst/>
                          <a:latin typeface="Verdana" panose="020B0604030504040204" pitchFamily="34" charset="0"/>
                          <a:ea typeface="Verdana" panose="020B0604030504040204" pitchFamily="34" charset="0"/>
                          <a:cs typeface="Verdana" panose="020B0604030504040204" pitchFamily="34" charset="0"/>
                        </a:rPr>
                        <a:t>Lesson 22:</a:t>
                      </a:r>
                      <a:r>
                        <a:rPr lang="en-US" sz="700">
                          <a:effectLst/>
                          <a:latin typeface="Verdana" panose="020B0604030504040204" pitchFamily="34" charset="0"/>
                          <a:ea typeface="Verdana" panose="020B0604030504040204" pitchFamily="34" charset="0"/>
                          <a:cs typeface="Verdana" panose="020B0604030504040204" pitchFamily="34" charset="0"/>
                        </a:rPr>
                        <a:t> The Cyber Threat-Response Framework: An Overview</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2971542020"/>
                  </a:ext>
                </a:extLst>
              </a:tr>
              <a:tr h="383836">
                <a:tc>
                  <a:txBody>
                    <a:bodyPr/>
                    <a:lstStyle/>
                    <a:p>
                      <a:pPr marL="0" marR="0" algn="ctr">
                        <a:lnSpc>
                          <a:spcPct val="107000"/>
                        </a:lnSpc>
                        <a:spcBef>
                          <a:spcPts val="0"/>
                        </a:spcBef>
                        <a:spcAft>
                          <a:spcPts val="0"/>
                        </a:spcAft>
                      </a:pPr>
                      <a:r>
                        <a:rPr lang="en-US" sz="700" b="1">
                          <a:effectLst/>
                          <a:latin typeface="Verdana" panose="020B0604030504040204" pitchFamily="34" charset="0"/>
                          <a:ea typeface="Verdana" panose="020B0604030504040204" pitchFamily="34" charset="0"/>
                          <a:cs typeface="Verdana" panose="020B0604030504040204" pitchFamily="34" charset="0"/>
                        </a:rPr>
                        <a:t>12</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23:</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Cyber Operations By and Against Private Actors</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24:</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Cyber Operations By and Against S</a:t>
                      </a:r>
                      <a:r>
                        <a:rPr lang="en-US" sz="700">
                          <a:effectLst/>
                          <a:latin typeface="Verdana" panose="020B0604030504040204" pitchFamily="34" charset="0"/>
                          <a:ea typeface="Verdana" panose="020B0604030504040204" pitchFamily="34" charset="0"/>
                          <a:cs typeface="Verdana" panose="020B0604030504040204" pitchFamily="34" charset="0"/>
                        </a:rPr>
                        <a:t>tate Actors</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812138164"/>
                  </a:ext>
                </a:extLst>
              </a:tr>
              <a:tr h="720067">
                <a:tc>
                  <a:txBody>
                    <a:bodyPr/>
                    <a:lstStyle/>
                    <a:p>
                      <a:pPr marL="0" marR="0" algn="ctr">
                        <a:lnSpc>
                          <a:spcPct val="107000"/>
                        </a:lnSpc>
                        <a:spcBef>
                          <a:spcPts val="0"/>
                        </a:spcBef>
                        <a:spcAft>
                          <a:spcPts val="0"/>
                        </a:spcAft>
                      </a:pPr>
                      <a:r>
                        <a:rPr lang="en-US" sz="700" b="1">
                          <a:effectLst/>
                          <a:latin typeface="Verdana" panose="020B0604030504040204" pitchFamily="34" charset="0"/>
                          <a:ea typeface="Verdana" panose="020B0604030504040204" pitchFamily="34" charset="0"/>
                          <a:cs typeface="Verdana" panose="020B0604030504040204" pitchFamily="34" charset="0"/>
                        </a:rPr>
                        <a:t>13</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25:</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The International Right To Conduct Cyber Operations Against International Actors (1)</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700" b="1">
                          <a:effectLst/>
                          <a:latin typeface="Verdana" panose="020B0604030504040204" pitchFamily="34" charset="0"/>
                          <a:ea typeface="Verdana" panose="020B0604030504040204" pitchFamily="34" charset="0"/>
                          <a:cs typeface="Verdana" panose="020B0604030504040204" pitchFamily="34" charset="0"/>
                        </a:rPr>
                        <a:t>Lesson 26:</a:t>
                      </a:r>
                      <a:r>
                        <a:rPr lang="en-US" sz="700">
                          <a:effectLst/>
                          <a:latin typeface="Verdana" panose="020B0604030504040204" pitchFamily="34" charset="0"/>
                          <a:ea typeface="Verdana" panose="020B0604030504040204" pitchFamily="34" charset="0"/>
                          <a:cs typeface="Verdana" panose="020B0604030504040204" pitchFamily="34" charset="0"/>
                        </a:rPr>
                        <a:t> The International Right to Conduct Cyber Operations Against International Actors (2)</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2590204269"/>
                  </a:ext>
                </a:extLst>
              </a:tr>
              <a:tr h="720067">
                <a:tc>
                  <a:txBody>
                    <a:bodyPr/>
                    <a:lstStyle/>
                    <a:p>
                      <a:pPr marL="0" marR="0" algn="ctr">
                        <a:lnSpc>
                          <a:spcPct val="107000"/>
                        </a:lnSpc>
                        <a:spcBef>
                          <a:spcPts val="0"/>
                        </a:spcBef>
                        <a:spcAft>
                          <a:spcPts val="0"/>
                        </a:spcAft>
                      </a:pPr>
                      <a:r>
                        <a:rPr lang="en-US" sz="700">
                          <a:effectLst/>
                          <a:latin typeface="Verdana" panose="020B0604030504040204" pitchFamily="34" charset="0"/>
                          <a:ea typeface="Verdana" panose="020B0604030504040204" pitchFamily="34" charset="0"/>
                          <a:cs typeface="Verdana" panose="020B0604030504040204" pitchFamily="34" charset="0"/>
                        </a:rPr>
                        <a:t>14</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27:</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Rules for Conducting Cyber Operations Against State Actors (1)</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700" b="1">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28:</a:t>
                      </a:r>
                      <a:r>
                        <a:rPr lang="en-US" sz="700">
                          <a:solidFill>
                            <a:srgbClr val="000000"/>
                          </a:solidFill>
                          <a:effectLst/>
                          <a:latin typeface="Verdana" panose="020B0604030504040204" pitchFamily="34" charset="0"/>
                          <a:ea typeface="Verdana" panose="020B0604030504040204" pitchFamily="34" charset="0"/>
                          <a:cs typeface="Verdana" panose="020B0604030504040204" pitchFamily="34" charset="0"/>
                        </a:rPr>
                        <a:t> Rules for Conducting Cyber Operations Against State Actors (2)</a:t>
                      </a:r>
                      <a:endParaRPr lang="en-US" sz="80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4236069596"/>
                  </a:ext>
                </a:extLst>
              </a:tr>
              <a:tr h="551954">
                <a:tc>
                  <a:txBody>
                    <a:bodyPr/>
                    <a:lstStyle/>
                    <a:p>
                      <a:pPr marL="0" marR="0" algn="ctr">
                        <a:lnSpc>
                          <a:spcPct val="107000"/>
                        </a:lnSpc>
                        <a:spcBef>
                          <a:spcPts val="0"/>
                        </a:spcBef>
                        <a:spcAft>
                          <a:spcPts val="0"/>
                        </a:spcAft>
                      </a:pPr>
                      <a:r>
                        <a:rPr lang="en-US" sz="700">
                          <a:effectLst/>
                          <a:latin typeface="Verdana" panose="020B0604030504040204" pitchFamily="34" charset="0"/>
                          <a:ea typeface="Verdana" panose="020B0604030504040204" pitchFamily="34" charset="0"/>
                          <a:cs typeface="Verdana" panose="020B0604030504040204" pitchFamily="34" charset="0"/>
                        </a:rPr>
                        <a:t>15</a:t>
                      </a:r>
                      <a:endParaRPr lang="en-US" sz="800">
                        <a:effectLst/>
                        <a:latin typeface="Cambria" panose="02040503050406030204" pitchFamily="18" charset="0"/>
                        <a:ea typeface="Cambria" panose="02040503050406030204" pitchFamily="18" charset="0"/>
                        <a:cs typeface="Cambria" panose="02040503050406030204" pitchFamily="18"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ourier New" panose="02070309020205020404" pitchFamily="49" charset="0"/>
                        <a:buChar char="o"/>
                      </a:pPr>
                      <a:r>
                        <a:rPr lang="en-US" sz="7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29:</a:t>
                      </a:r>
                      <a:r>
                        <a:rPr lang="en-US" sz="7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Rules for Conducting Cyber Operations Against Non-State Actors</a:t>
                      </a:r>
                      <a:endParaRPr lang="en-US" sz="800" dirty="0">
                        <a:effectLst/>
                        <a:latin typeface="Courier New" panose="02070309020205020404" pitchFamily="49" charset="0"/>
                        <a:ea typeface="Courier New" panose="02070309020205020404" pitchFamily="49" charset="0"/>
                        <a:cs typeface="Courier New" panose="02070309020205020404" pitchFamily="49" charset="0"/>
                      </a:endParaRPr>
                    </a:p>
                    <a:p>
                      <a:pPr marL="342900" marR="0" lvl="0" indent="-342900">
                        <a:lnSpc>
                          <a:spcPct val="107000"/>
                        </a:lnSpc>
                        <a:spcBef>
                          <a:spcPts val="0"/>
                        </a:spcBef>
                        <a:spcAft>
                          <a:spcPts val="0"/>
                        </a:spcAft>
                        <a:buFont typeface="Courier New" panose="02070309020205020404" pitchFamily="49" charset="0"/>
                        <a:buChar char="o"/>
                      </a:pPr>
                      <a:r>
                        <a:rPr lang="en-US" sz="7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Lesson 30:</a:t>
                      </a:r>
                      <a:r>
                        <a:rPr lang="en-US" sz="7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Course Review</a:t>
                      </a:r>
                      <a:endParaRPr lang="en-US" sz="800" dirty="0">
                        <a:effectLst/>
                        <a:latin typeface="Courier New" panose="02070309020205020404" pitchFamily="49" charset="0"/>
                        <a:ea typeface="Courier New" panose="02070309020205020404" pitchFamily="49" charset="0"/>
                        <a:cs typeface="Courier New" panose="02070309020205020404" pitchFamily="49" charset="0"/>
                      </a:endParaRPr>
                    </a:p>
                  </a:txBody>
                  <a:tcPr marL="25140" marR="25140" marT="16760" marB="1676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xmlns="" val="2762168958"/>
                  </a:ext>
                </a:extLst>
              </a:tr>
            </a:tbl>
          </a:graphicData>
        </a:graphic>
      </p:graphicFrame>
    </p:spTree>
    <p:extLst>
      <p:ext uri="{BB962C8B-B14F-4D97-AF65-F5344CB8AC3E}">
        <p14:creationId xmlns:p14="http://schemas.microsoft.com/office/powerpoint/2010/main" val="2312427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Overview</a:t>
            </a:r>
          </a:p>
        </p:txBody>
      </p:sp>
      <p:sp>
        <p:nvSpPr>
          <p:cNvPr id="14338" name="Content Placeholder 2"/>
          <p:cNvSpPr>
            <a:spLocks noGrp="1"/>
          </p:cNvSpPr>
          <p:nvPr>
            <p:ph idx="1"/>
          </p:nvPr>
        </p:nvSpPr>
        <p:spPr>
          <a:xfrm>
            <a:off x="811530" y="1550011"/>
            <a:ext cx="7520940" cy="4351338"/>
          </a:xfrm>
          <a:solidFill>
            <a:schemeClr val="bg1"/>
          </a:solidFill>
          <a:ln w="25400">
            <a:noFill/>
          </a:ln>
        </p:spPr>
        <p:txBody>
          <a:bodyPr/>
          <a:lstStyle/>
          <a:p>
            <a:pPr marL="0" indent="0" eaLnBrk="1" hangingPunct="1">
              <a:buFont typeface="Arial" charset="0"/>
              <a:buNone/>
            </a:pPr>
            <a:endParaRPr lang="en-US" dirty="0"/>
          </a:p>
          <a:p>
            <a:pPr marL="0" indent="0" eaLnBrk="1" hangingPunct="1">
              <a:buFont typeface="Arial" charset="0"/>
              <a:buNone/>
            </a:pPr>
            <a:r>
              <a:rPr lang="en-US" dirty="0"/>
              <a:t>Upon completion of this course, students will understand:</a:t>
            </a:r>
          </a:p>
          <a:p>
            <a:pPr lvl="1" eaLnBrk="1" hangingPunct="1">
              <a:buFont typeface="Arial" panose="020B0604020202020204" pitchFamily="34" charset="0"/>
              <a:buChar char="•"/>
            </a:pPr>
            <a:r>
              <a:rPr lang="en-US" dirty="0"/>
              <a:t>What the term “cyberspace” means by learning the functional and technical workings of cyber systems, i.e., modern communication (Internet, cellular, GPS), business, government, and security platforms</a:t>
            </a:r>
          </a:p>
          <a:p>
            <a:pPr lvl="1" eaLnBrk="1" hangingPunct="1">
              <a:buFont typeface="Arial" panose="020B0604020202020204" pitchFamily="34" charset="0"/>
              <a:buChar char="•"/>
            </a:pPr>
            <a:r>
              <a:rPr lang="en-US" dirty="0"/>
              <a:t>How cyber systems and operations function by reviewing internet technology, and electronic device and data advances, such as Internet of Things, Sensor Technologies (environmental, biometric, wearable, smart devices), GPS Tracking, Biometrics, Thermal Imaging, Big Data concepts, Predictive Analytics, and the proliferation of Unmanned Aerial Vehicles (UAVs)</a:t>
            </a:r>
          </a:p>
          <a:p>
            <a:pPr lvl="1" eaLnBrk="1" hangingPunct="1">
              <a:buFont typeface="Arial" panose="020B0604020202020204" pitchFamily="34" charset="0"/>
              <a:buChar char="•"/>
            </a:pPr>
            <a:r>
              <a:rPr lang="en-US" dirty="0"/>
              <a:t>How data and information is created, collected, aggregated, bought, sold, manipulated, and hacked (Cyber Actions) by private and state actors across cyber platforms</a:t>
            </a:r>
          </a:p>
          <a:p>
            <a:pPr lvl="1" eaLnBrk="1" hangingPunct="1">
              <a:buFont typeface="Arial" panose="020B0604020202020204" pitchFamily="34" charset="0"/>
              <a:buChar char="•"/>
            </a:pPr>
            <a:r>
              <a:rPr lang="en-US" dirty="0"/>
              <a:t>The distinction between Private Actors and State Actors in Cyberspace</a:t>
            </a:r>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BE2A1938-1552-4F11-A6A7-20205DE1FF9B}"/>
              </a:ext>
            </a:extLst>
          </p:cNvPr>
          <p:cNvPicPr>
            <a:picLocks noChangeAspect="1"/>
          </p:cNvPicPr>
          <p:nvPr/>
        </p:nvPicPr>
        <p:blipFill>
          <a:blip r:embed="rId3"/>
          <a:stretch>
            <a:fillRect/>
          </a:stretch>
        </p:blipFill>
        <p:spPr>
          <a:xfrm>
            <a:off x="6639340" y="297153"/>
            <a:ext cx="1996390" cy="1330927"/>
          </a:xfrm>
          <a:prstGeom prst="rect">
            <a:avLst/>
          </a:prstGeom>
        </p:spPr>
      </p:pic>
    </p:spTree>
    <p:extLst>
      <p:ext uri="{BB962C8B-B14F-4D97-AF65-F5344CB8AC3E}">
        <p14:creationId xmlns:p14="http://schemas.microsoft.com/office/powerpoint/2010/main" val="3853840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Overview 2</a:t>
            </a:r>
          </a:p>
        </p:txBody>
      </p:sp>
      <p:sp>
        <p:nvSpPr>
          <p:cNvPr id="14338" name="Content Placeholder 2"/>
          <p:cNvSpPr>
            <a:spLocks noGrp="1"/>
          </p:cNvSpPr>
          <p:nvPr>
            <p:ph idx="1"/>
          </p:nvPr>
        </p:nvSpPr>
        <p:spPr>
          <a:xfrm>
            <a:off x="811530" y="1550011"/>
            <a:ext cx="7520940" cy="4351338"/>
          </a:xfrm>
          <a:solidFill>
            <a:schemeClr val="bg1"/>
          </a:solidFill>
          <a:ln w="25400">
            <a:noFill/>
          </a:ln>
        </p:spPr>
        <p:txBody>
          <a:bodyPr/>
          <a:lstStyle/>
          <a:p>
            <a:pPr marL="0" indent="0" eaLnBrk="1" hangingPunct="1">
              <a:buFont typeface="Arial" charset="0"/>
              <a:buNone/>
            </a:pPr>
            <a:endParaRPr lang="en-US" dirty="0"/>
          </a:p>
          <a:p>
            <a:pPr marL="0" indent="0" eaLnBrk="1" hangingPunct="1">
              <a:buFont typeface="Arial" charset="0"/>
              <a:buNone/>
            </a:pPr>
            <a:r>
              <a:rPr lang="en-US" dirty="0"/>
              <a:t>Upon completion of this course, students will understand:</a:t>
            </a:r>
          </a:p>
          <a:p>
            <a:pPr lvl="1" eaLnBrk="1" hangingPunct="1">
              <a:buFont typeface="Arial" panose="020B0604020202020204" pitchFamily="34" charset="0"/>
              <a:buChar char="•"/>
            </a:pPr>
            <a:r>
              <a:rPr lang="en-US" dirty="0"/>
              <a:t>The roles of the Congress, President, U.S. Courts, and U.S. State governments in formulating cyber policy and cyberlaw, and executing cyber operations that address the conduct of Private and State Actors engaging in Cyber Actions </a:t>
            </a:r>
          </a:p>
          <a:p>
            <a:pPr lvl="1" eaLnBrk="1" hangingPunct="1">
              <a:buFont typeface="Arial" panose="020B0604020202020204" pitchFamily="34" charset="0"/>
              <a:buChar char="•"/>
            </a:pPr>
            <a:r>
              <a:rPr lang="en-US" dirty="0"/>
              <a:t> The structure and roles of pertinent U.S. federal and U.S. state agencies who investigate and defend against cyber threats, engage in cyber operations, and prosecute cyber actors engaged in actions that constitute cybercrimes as well as the relation between U.S. federal and state agencies</a:t>
            </a:r>
          </a:p>
          <a:p>
            <a:pPr lvl="1" eaLnBrk="1" hangingPunct="1">
              <a:buFont typeface="Arial" panose="020B0604020202020204" pitchFamily="34" charset="0"/>
              <a:buChar char="•"/>
            </a:pPr>
            <a:r>
              <a:rPr lang="en-US" dirty="0"/>
              <a:t>What a “Cyber Threat Indicator” (CTI) is under the Cybersecurity Information Sharing Act of 2015 (CISA); what constitutes a Defensive Measure (DM) under CISA, and other CISA statutory definitions</a:t>
            </a:r>
          </a:p>
          <a:p>
            <a:pPr lvl="1" eaLnBrk="1" hangingPunct="1">
              <a:buFont typeface="Arial" panose="020B0604020202020204" pitchFamily="34" charset="0"/>
              <a:buChar char="•"/>
            </a:pPr>
            <a:r>
              <a:rPr lang="en-US" dirty="0"/>
              <a:t>How Automated Indicator Sharing (AIS) functions and other means of sharing Classified and Non-Classified CTIs and DMs across all levels of government and between government and private sector</a:t>
            </a:r>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BE2A1938-1552-4F11-A6A7-20205DE1FF9B}"/>
              </a:ext>
            </a:extLst>
          </p:cNvPr>
          <p:cNvPicPr>
            <a:picLocks noChangeAspect="1"/>
          </p:cNvPicPr>
          <p:nvPr/>
        </p:nvPicPr>
        <p:blipFill>
          <a:blip r:embed="rId3"/>
          <a:stretch>
            <a:fillRect/>
          </a:stretch>
        </p:blipFill>
        <p:spPr>
          <a:xfrm>
            <a:off x="6548710" y="194717"/>
            <a:ext cx="2285801" cy="1523868"/>
          </a:xfrm>
          <a:prstGeom prst="rect">
            <a:avLst/>
          </a:prstGeom>
        </p:spPr>
      </p:pic>
    </p:spTree>
    <p:extLst>
      <p:ext uri="{BB962C8B-B14F-4D97-AF65-F5344CB8AC3E}">
        <p14:creationId xmlns:p14="http://schemas.microsoft.com/office/powerpoint/2010/main" val="2245063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Overview 3</a:t>
            </a:r>
          </a:p>
        </p:txBody>
      </p:sp>
      <p:sp>
        <p:nvSpPr>
          <p:cNvPr id="14338" name="Content Placeholder 2"/>
          <p:cNvSpPr>
            <a:spLocks noGrp="1"/>
          </p:cNvSpPr>
          <p:nvPr>
            <p:ph idx="1"/>
          </p:nvPr>
        </p:nvSpPr>
        <p:spPr>
          <a:xfrm>
            <a:off x="811530" y="1550011"/>
            <a:ext cx="7520940" cy="4351338"/>
          </a:xfrm>
          <a:solidFill>
            <a:schemeClr val="bg1"/>
          </a:solidFill>
          <a:ln w="25400">
            <a:noFill/>
          </a:ln>
        </p:spPr>
        <p:txBody>
          <a:bodyPr/>
          <a:lstStyle/>
          <a:p>
            <a:pPr marL="0" indent="0" eaLnBrk="1" hangingPunct="1">
              <a:buFont typeface="Arial" charset="0"/>
              <a:buNone/>
            </a:pPr>
            <a:endParaRPr lang="en-US" dirty="0"/>
          </a:p>
          <a:p>
            <a:pPr marL="0" indent="0" eaLnBrk="1" hangingPunct="1">
              <a:buFont typeface="Arial" charset="0"/>
              <a:buNone/>
            </a:pPr>
            <a:r>
              <a:rPr lang="en-US" dirty="0"/>
              <a:t>Upon completion of this course, students will understand:</a:t>
            </a:r>
          </a:p>
          <a:p>
            <a:pPr lvl="1" eaLnBrk="1" hangingPunct="1">
              <a:buFont typeface="Arial" panose="020B0604020202020204" pitchFamily="34" charset="0"/>
              <a:buChar char="•"/>
            </a:pPr>
            <a:r>
              <a:rPr lang="en-US" dirty="0"/>
              <a:t>The framework of existing constitutional, statutory, regulatory, and common law sources that have melded into the framework of domestic U.S. state and federal laws called Cyberlaw</a:t>
            </a:r>
          </a:p>
          <a:p>
            <a:pPr lvl="1" eaLnBrk="1" hangingPunct="1">
              <a:buFont typeface="Arial" panose="020B0604020202020204" pitchFamily="34" charset="0"/>
              <a:buChar char="•"/>
            </a:pPr>
            <a:r>
              <a:rPr lang="en-US" dirty="0"/>
              <a:t> The nature of international law and its role in cyber operations</a:t>
            </a:r>
          </a:p>
          <a:p>
            <a:pPr lvl="1" eaLnBrk="1" hangingPunct="1">
              <a:buFont typeface="Arial" panose="020B0604020202020204" pitchFamily="34" charset="0"/>
              <a:buChar char="•"/>
            </a:pPr>
            <a:r>
              <a:rPr lang="en-US" dirty="0"/>
              <a:t>The current threat-response framework for cyber operations, including investigation of CTIs and the Cyber Action, use of DMs to counteract CTIs, identification of the Cyber Actor, and permissible offensive operations</a:t>
            </a:r>
          </a:p>
          <a:p>
            <a:pPr lvl="1" eaLnBrk="1" hangingPunct="1">
              <a:buFont typeface="Arial" panose="020B0604020202020204" pitchFamily="34" charset="0"/>
              <a:buChar char="•"/>
            </a:pPr>
            <a:r>
              <a:rPr lang="en-US" dirty="0"/>
              <a:t>Legal distinctions in the threat-response framework as applied to Cyber Actions conducted by Private Actors and State Actors</a:t>
            </a:r>
          </a:p>
          <a:p>
            <a:pPr lvl="1" eaLnBrk="1" hangingPunct="1">
              <a:buFont typeface="Arial" panose="020B0604020202020204" pitchFamily="34" charset="0"/>
              <a:buChar char="•"/>
            </a:pPr>
            <a:r>
              <a:rPr lang="en-US" dirty="0"/>
              <a:t>What the law permits with respect to cyber operations involving Private Actors</a:t>
            </a:r>
          </a:p>
          <a:p>
            <a:pPr lvl="1" eaLnBrk="1" hangingPunct="1">
              <a:buFont typeface="Arial" panose="020B0604020202020204" pitchFamily="34" charset="0"/>
              <a:buChar char="•"/>
            </a:pPr>
            <a:r>
              <a:rPr lang="en-US" dirty="0"/>
              <a:t>How the Congress and President share responsibility for national security operations and how these responsibilities are embodied in the War Powers Resolution and covert action statutes o The international law determining when a nation-state may conduct cyber operations against another nation-state </a:t>
            </a:r>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BE2A1938-1552-4F11-A6A7-20205DE1FF9B}"/>
              </a:ext>
            </a:extLst>
          </p:cNvPr>
          <p:cNvPicPr>
            <a:picLocks noChangeAspect="1"/>
          </p:cNvPicPr>
          <p:nvPr/>
        </p:nvPicPr>
        <p:blipFill>
          <a:blip r:embed="rId3"/>
          <a:stretch>
            <a:fillRect/>
          </a:stretch>
        </p:blipFill>
        <p:spPr>
          <a:xfrm>
            <a:off x="6614971" y="194717"/>
            <a:ext cx="2285801" cy="1523868"/>
          </a:xfrm>
          <a:prstGeom prst="rect">
            <a:avLst/>
          </a:prstGeom>
        </p:spPr>
      </p:pic>
    </p:spTree>
    <p:extLst>
      <p:ext uri="{BB962C8B-B14F-4D97-AF65-F5344CB8AC3E}">
        <p14:creationId xmlns:p14="http://schemas.microsoft.com/office/powerpoint/2010/main" val="516673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Overview 4</a:t>
            </a:r>
          </a:p>
        </p:txBody>
      </p:sp>
      <p:sp>
        <p:nvSpPr>
          <p:cNvPr id="14338" name="Content Placeholder 2"/>
          <p:cNvSpPr>
            <a:spLocks noGrp="1"/>
          </p:cNvSpPr>
          <p:nvPr>
            <p:ph idx="1"/>
          </p:nvPr>
        </p:nvSpPr>
        <p:spPr>
          <a:xfrm>
            <a:off x="811530" y="1550011"/>
            <a:ext cx="7520940" cy="4351338"/>
          </a:xfrm>
          <a:solidFill>
            <a:schemeClr val="bg1"/>
          </a:solidFill>
          <a:ln w="25400">
            <a:noFill/>
          </a:ln>
        </p:spPr>
        <p:txBody>
          <a:bodyPr/>
          <a:lstStyle/>
          <a:p>
            <a:pPr marL="0" indent="0" eaLnBrk="1" hangingPunct="1">
              <a:buFont typeface="Arial" charset="0"/>
              <a:buNone/>
            </a:pPr>
            <a:endParaRPr lang="en-US" dirty="0"/>
          </a:p>
          <a:p>
            <a:pPr marL="0" indent="0" eaLnBrk="1" hangingPunct="1">
              <a:buFont typeface="Arial" charset="0"/>
              <a:buNone/>
            </a:pPr>
            <a:r>
              <a:rPr lang="en-US" dirty="0"/>
              <a:t>Upon completion of this lesson, students will understand:</a:t>
            </a:r>
          </a:p>
          <a:p>
            <a:pPr lvl="1" eaLnBrk="1" hangingPunct="1">
              <a:buFont typeface="Arial" panose="020B0604020202020204" pitchFamily="34" charset="0"/>
              <a:buChar char="•"/>
            </a:pPr>
            <a:r>
              <a:rPr lang="en-US" dirty="0"/>
              <a:t>The international law determining when a nation-state may conduct cyber operations against another nation-state</a:t>
            </a:r>
          </a:p>
          <a:p>
            <a:pPr lvl="1" eaLnBrk="1" hangingPunct="1">
              <a:buFont typeface="Arial" panose="020B0604020202020204" pitchFamily="34" charset="0"/>
              <a:buChar char="•"/>
            </a:pPr>
            <a:r>
              <a:rPr lang="en-US" dirty="0"/>
              <a:t>The international law rules governing how state-to-state cyber operations may be conducted</a:t>
            </a:r>
          </a:p>
          <a:p>
            <a:pPr lvl="1" eaLnBrk="1" hangingPunct="1">
              <a:buFont typeface="Arial" panose="020B0604020202020204" pitchFamily="34" charset="0"/>
              <a:buChar char="•"/>
            </a:pPr>
            <a:r>
              <a:rPr lang="en-US" dirty="0"/>
              <a:t>The international law determining when a nation-state may conduct cyber operations against non-state actors who may be considered an “organized armed group”</a:t>
            </a:r>
          </a:p>
          <a:p>
            <a:pPr lvl="1" eaLnBrk="1" hangingPunct="1">
              <a:buFont typeface="Arial" panose="020B0604020202020204" pitchFamily="34" charset="0"/>
              <a:buChar char="•"/>
            </a:pPr>
            <a:r>
              <a:rPr lang="en-US" dirty="0"/>
              <a:t>The international rules governing how state cyber operations against “organized armed groups” may be conducted  </a:t>
            </a:r>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BE2A1938-1552-4F11-A6A7-20205DE1FF9B}"/>
              </a:ext>
            </a:extLst>
          </p:cNvPr>
          <p:cNvPicPr>
            <a:picLocks noChangeAspect="1"/>
          </p:cNvPicPr>
          <p:nvPr/>
        </p:nvPicPr>
        <p:blipFill>
          <a:blip r:embed="rId3"/>
          <a:stretch>
            <a:fillRect/>
          </a:stretch>
        </p:blipFill>
        <p:spPr>
          <a:xfrm>
            <a:off x="6496720" y="195633"/>
            <a:ext cx="2496817" cy="1664545"/>
          </a:xfrm>
          <a:prstGeom prst="rect">
            <a:avLst/>
          </a:prstGeom>
        </p:spPr>
      </p:pic>
    </p:spTree>
    <p:extLst>
      <p:ext uri="{BB962C8B-B14F-4D97-AF65-F5344CB8AC3E}">
        <p14:creationId xmlns:p14="http://schemas.microsoft.com/office/powerpoint/2010/main" val="634215863"/>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9339</TotalTime>
  <Words>2175</Words>
  <Application>Microsoft Office PowerPoint</Application>
  <PresentationFormat>On-screen Show (4:3)</PresentationFormat>
  <Paragraphs>235</Paragraphs>
  <Slides>21</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Calibri Light</vt:lpstr>
      <vt:lpstr>Cambria</vt:lpstr>
      <vt:lpstr>Courier New</vt:lpstr>
      <vt:lpstr>Rockwell</vt:lpstr>
      <vt:lpstr>Times New Roman</vt:lpstr>
      <vt:lpstr>Verdana</vt:lpstr>
      <vt:lpstr>PP_C5Modules_CC_License_standard</vt:lpstr>
      <vt:lpstr>  Module I. Overview of Cyberspace Week 1: Understanding Cyberspace</vt:lpstr>
      <vt:lpstr>Course Content Overview</vt:lpstr>
      <vt:lpstr>Course Content Overview (cont’d.)</vt:lpstr>
      <vt:lpstr>Course Syllabus: Content By Week and Lesson </vt:lpstr>
      <vt:lpstr>Course Syllabus (cont’d): Content By Week and Lesson </vt:lpstr>
      <vt:lpstr>Learning Outcomes Overview</vt:lpstr>
      <vt:lpstr>Learning Outcomes Overview 2</vt:lpstr>
      <vt:lpstr>Learning Outcomes Overview 3</vt:lpstr>
      <vt:lpstr>Learning Outcomes Overview 4</vt:lpstr>
      <vt:lpstr>  Module I. Overview of Cyberspace Week 1: Understanding Cyberspace (Part 2)</vt:lpstr>
      <vt:lpstr>Lesson Outline: Understanding Cyberspace</vt:lpstr>
      <vt:lpstr>Learning Outcomes: Understanding Cyberspace</vt:lpstr>
      <vt:lpstr>Understanding Cyberspace </vt:lpstr>
      <vt:lpstr>Internet Communication Platform</vt:lpstr>
      <vt:lpstr>Internet Communication Platform (cont.)</vt:lpstr>
      <vt:lpstr>Historical Internet Development &amp;Technology</vt:lpstr>
      <vt:lpstr>Historical Internet Development &amp; Technology (cont’d.)</vt:lpstr>
      <vt:lpstr>Early Cyberspace Cases: ACLU v. Reno</vt:lpstr>
      <vt:lpstr>ACLU v. Reno Discussion Questions</vt:lpstr>
      <vt:lpstr>Understanding Cyberspace: Assessment Questions</vt:lpstr>
      <vt:lpstr>Image Attribution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International Law</dc:title>
  <dc:creator>Thorsten Swider</dc:creator>
  <cp:lastModifiedBy>Kevin S. Kuczynski</cp:lastModifiedBy>
  <cp:revision>296</cp:revision>
  <dcterms:created xsi:type="dcterms:W3CDTF">2018-01-05T18:03:52Z</dcterms:created>
  <dcterms:modified xsi:type="dcterms:W3CDTF">2019-02-25T15:08:17Z</dcterms:modified>
</cp:coreProperties>
</file>