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6" r:id="rId1"/>
  </p:sldMasterIdLst>
  <p:notesMasterIdLst>
    <p:notesMasterId r:id="rId37"/>
  </p:notesMasterIdLst>
  <p:sldIdLst>
    <p:sldId id="256" r:id="rId2"/>
    <p:sldId id="333" r:id="rId3"/>
    <p:sldId id="303" r:id="rId4"/>
    <p:sldId id="335" r:id="rId5"/>
    <p:sldId id="336" r:id="rId6"/>
    <p:sldId id="358" r:id="rId7"/>
    <p:sldId id="340" r:id="rId8"/>
    <p:sldId id="350" r:id="rId9"/>
    <p:sldId id="348" r:id="rId10"/>
    <p:sldId id="357" r:id="rId11"/>
    <p:sldId id="346" r:id="rId12"/>
    <p:sldId id="345" r:id="rId13"/>
    <p:sldId id="372" r:id="rId14"/>
    <p:sldId id="365" r:id="rId15"/>
    <p:sldId id="368" r:id="rId16"/>
    <p:sldId id="373" r:id="rId17"/>
    <p:sldId id="374" r:id="rId18"/>
    <p:sldId id="376" r:id="rId19"/>
    <p:sldId id="377" r:id="rId20"/>
    <p:sldId id="338" r:id="rId21"/>
    <p:sldId id="375" r:id="rId22"/>
    <p:sldId id="351" r:id="rId23"/>
    <p:sldId id="378" r:id="rId24"/>
    <p:sldId id="379" r:id="rId25"/>
    <p:sldId id="370" r:id="rId26"/>
    <p:sldId id="371" r:id="rId27"/>
    <p:sldId id="367" r:id="rId28"/>
    <p:sldId id="369" r:id="rId29"/>
    <p:sldId id="342" r:id="rId30"/>
    <p:sldId id="359" r:id="rId31"/>
    <p:sldId id="361" r:id="rId32"/>
    <p:sldId id="349" r:id="rId33"/>
    <p:sldId id="380" r:id="rId34"/>
    <p:sldId id="363" r:id="rId35"/>
    <p:sldId id="364" r:id="rId36"/>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1" clrIdx="0">
    <p:extLst>
      <p:ext uri="{19B8F6BF-5375-455C-9EA6-DF929625EA0E}">
        <p15:presenceInfo xmlns:p15="http://schemas.microsoft.com/office/powerpoint/2012/main" userId="c322d14bcf0bb474" providerId="Windows Live"/>
      </p:ext>
    </p:extLst>
  </p:cmAuthor>
  <p:cmAuthor id="2" name="Houck, James" initials="HJ" lastIdx="6"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596" autoAdjust="0"/>
    <p:restoredTop sz="81795" autoAdjust="0"/>
  </p:normalViewPr>
  <p:slideViewPr>
    <p:cSldViewPr snapToGrid="0" snapToObjects="1">
      <p:cViewPr varScale="1">
        <p:scale>
          <a:sx n="95" d="100"/>
          <a:sy n="95" d="100"/>
        </p:scale>
        <p:origin x="1686" y="84"/>
      </p:cViewPr>
      <p:guideLst>
        <p:guide orient="horz" pos="2160"/>
        <p:guide pos="2880"/>
      </p:guideLst>
    </p:cSldViewPr>
  </p:slideViewPr>
  <p:notesTextViewPr>
    <p:cViewPr>
      <p:scale>
        <a:sx n="100" d="100"/>
        <a:sy n="100" d="100"/>
      </p:scale>
      <p:origin x="0" y="0"/>
    </p:cViewPr>
  </p:notesTextViewPr>
  <p:sorterViewPr>
    <p:cViewPr>
      <p:scale>
        <a:sx n="71" d="100"/>
        <a:sy n="71" d="100"/>
      </p:scale>
      <p:origin x="0" y="-1272"/>
    </p:cViewPr>
  </p:sorter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8/29/2018</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dirty="0"/>
          </a:p>
        </p:txBody>
      </p:sp>
    </p:spTree>
    <p:extLst>
      <p:ext uri="{BB962C8B-B14F-4D97-AF65-F5344CB8AC3E}">
        <p14:creationId xmlns:p14="http://schemas.microsoft.com/office/powerpoint/2010/main" val="80281669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3576342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3781023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8</a:t>
            </a:fld>
            <a:endParaRPr lang="en-US" dirty="0"/>
          </a:p>
        </p:txBody>
      </p:sp>
    </p:spTree>
    <p:extLst>
      <p:ext uri="{BB962C8B-B14F-4D97-AF65-F5344CB8AC3E}">
        <p14:creationId xmlns:p14="http://schemas.microsoft.com/office/powerpoint/2010/main" val="3722578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TM art 83 p. 388</a:t>
            </a:r>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22</a:t>
            </a:fld>
            <a:endParaRPr lang="en-US" dirty="0"/>
          </a:p>
        </p:txBody>
      </p:sp>
    </p:spTree>
    <p:extLst>
      <p:ext uri="{BB962C8B-B14F-4D97-AF65-F5344CB8AC3E}">
        <p14:creationId xmlns:p14="http://schemas.microsoft.com/office/powerpoint/2010/main" val="3185611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dirty="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611687"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3300" dirty="0"/>
              <a:t>Module III</a:t>
            </a:r>
            <a:br>
              <a:rPr sz="3300" dirty="0"/>
            </a:br>
            <a:r>
              <a:rPr sz="3300" dirty="0"/>
              <a:t>Cyber Operations</a:t>
            </a:r>
            <a:endParaRPr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29:  Rules for Conducting Cyber Operations Against Non-State Actors </a:t>
            </a:r>
          </a:p>
        </p:txBody>
      </p:sp>
      <p:sp>
        <p:nvSpPr>
          <p:cNvPr id="4" name="TextBox 3">
            <a:extLst>
              <a:ext uri="{FF2B5EF4-FFF2-40B4-BE49-F238E27FC236}">
                <a16:creationId xmlns:a16="http://schemas.microsoft.com/office/drawing/2014/main" xmlns="" id="{25FA8832-A700-4958-B49D-D1D6E704FA3C}"/>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latin typeface="+mn-lt"/>
              </a:rPr>
              <a:t>Lesson Author: James W. Houck, Vice Admiral, Judge Advocate General's Corps, U.S. Navy (Ret.) and Distinguished Scholar in Residence, Penn State Law. The author wishes to thank Penn State Law students Lucas Breaux, Charles Deibel, and Thorsten </a:t>
            </a:r>
            <a:r>
              <a:rPr lang="en-US" sz="1100" dirty="0" err="1">
                <a:latin typeface="+mn-lt"/>
              </a:rPr>
              <a:t>Swider</a:t>
            </a:r>
            <a:r>
              <a:rPr lang="en-US" sz="1100" dirty="0">
                <a:latin typeface="+mn-lt"/>
              </a:rPr>
              <a:t> for their assistance with this Lesson.</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730998"/>
            <a:ext cx="8147360" cy="4351338"/>
          </a:xfrm>
        </p:spPr>
        <p:txBody>
          <a:bodyPr/>
          <a:lstStyle/>
          <a:p>
            <a:pPr marL="0" indent="0">
              <a:buNone/>
            </a:pPr>
            <a:r>
              <a:rPr lang="en-US" dirty="0"/>
              <a:t>To add further complexity, it is traditionally assumed (and as noted earlier in this lesson) that an OAG must have the capability to enforce IHL within its membership.  In the cyber context, an important question raised but not answered by the International Group of Experts who participated in the creation of the Tallinn Manual, is whether a virtual OAG must also have the capability to enforce IHL within its membership.  Experts are divided on whether this capability is a condition for finding a cyber OAG.</a:t>
            </a:r>
            <a:r>
              <a:rPr lang="en-US" baseline="30000" dirty="0"/>
              <a:t>7</a:t>
            </a:r>
            <a:r>
              <a:rPr lang="en-US" dirty="0"/>
              <a:t>  </a:t>
            </a:r>
          </a:p>
          <a:p>
            <a:pPr lvl="1"/>
            <a:r>
              <a:rPr lang="en-US" dirty="0"/>
              <a:t>On the one hand, the ability to maintain discipline and impose the law of armed conflict on its members has long been considered a prerequisite for considering a group “organized.” </a:t>
            </a:r>
          </a:p>
          <a:p>
            <a:pPr lvl="1"/>
            <a:r>
              <a:rPr lang="en-US" dirty="0"/>
              <a:t>On the other hand, it seems unlikely or impossible that a group that operates through cyber means and never meets face-to-face would have the capability to impose internal discipline over its members even though it is otherwise capable of carrying out highly disciplined cyber campaigns in the manner of a traditional OAG.</a:t>
            </a:r>
          </a:p>
          <a:p>
            <a:pPr marL="0" indent="0">
              <a:buNone/>
            </a:pPr>
            <a:endParaRPr lang="en-US" sz="1000" dirty="0"/>
          </a:p>
          <a:p>
            <a:pPr marL="0" indent="0">
              <a:buNone/>
            </a:pPr>
            <a:r>
              <a:rPr lang="en-US" sz="1000" dirty="0"/>
              <a:t>7. TALLINN MANUAL 2.0, Rule 96, Persons as Lawful Objects of Attack.</a:t>
            </a:r>
          </a:p>
        </p:txBody>
      </p:sp>
      <p:sp>
        <p:nvSpPr>
          <p:cNvPr id="6" name="Title 1"/>
          <p:cNvSpPr>
            <a:spLocks noGrp="1"/>
          </p:cNvSpPr>
          <p:nvPr>
            <p:ph type="title"/>
          </p:nvPr>
        </p:nvSpPr>
        <p:spPr>
          <a:xfrm>
            <a:off x="628650" y="365126"/>
            <a:ext cx="7886700" cy="1325563"/>
          </a:xfrm>
        </p:spPr>
        <p:txBody>
          <a:bodyPr/>
          <a:lstStyle/>
          <a:p>
            <a:r>
              <a:rPr lang="en-US" dirty="0"/>
              <a:t>2. Identifying a NIAC</a:t>
            </a:r>
            <a:br>
              <a:rPr lang="en-US" dirty="0"/>
            </a:br>
            <a:r>
              <a:rPr lang="en-US" dirty="0"/>
              <a:t>Organized Armed Groups (cont.)</a:t>
            </a:r>
            <a:endParaRPr lang="en-US" sz="2000" dirty="0"/>
          </a:p>
        </p:txBody>
      </p:sp>
    </p:spTree>
    <p:extLst>
      <p:ext uri="{BB962C8B-B14F-4D97-AF65-F5344CB8AC3E}">
        <p14:creationId xmlns:p14="http://schemas.microsoft.com/office/powerpoint/2010/main" val="3771711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9" y="1612630"/>
            <a:ext cx="8030441" cy="4351338"/>
          </a:xfrm>
        </p:spPr>
        <p:txBody>
          <a:bodyPr/>
          <a:lstStyle/>
          <a:p>
            <a:pPr marL="0" indent="0">
              <a:buNone/>
            </a:pPr>
            <a:r>
              <a:rPr lang="en-US" dirty="0"/>
              <a:t>If individuals conducting cyber operations belong to a bona fide OAG  participating in a NIAC – and can be physically located – they may be targeted for attack at any time, regardless whether they are actually conducting a cyber attack at the time they are attacked.  </a:t>
            </a:r>
          </a:p>
          <a:p>
            <a:pPr marL="0" indent="0">
              <a:buNone/>
            </a:pPr>
            <a:r>
              <a:rPr lang="en-US" dirty="0"/>
              <a:t>However, if civilians do not belong to the OAG, they may only be targeted under the standards applicable to a civilian who participates in a traditional kinetic attack – i.e., they must be directly participating in hostilities.  </a:t>
            </a:r>
          </a:p>
          <a:p>
            <a:pPr marL="0" indent="0">
              <a:buNone/>
            </a:pPr>
            <a:endParaRPr lang="en-US" dirty="0"/>
          </a:p>
        </p:txBody>
      </p:sp>
      <p:sp>
        <p:nvSpPr>
          <p:cNvPr id="6" name="Title 1"/>
          <p:cNvSpPr>
            <a:spLocks noGrp="1"/>
          </p:cNvSpPr>
          <p:nvPr>
            <p:ph type="title"/>
          </p:nvPr>
        </p:nvSpPr>
        <p:spPr>
          <a:xfrm>
            <a:off x="628650" y="365126"/>
            <a:ext cx="7886700" cy="1325563"/>
          </a:xfrm>
        </p:spPr>
        <p:txBody>
          <a:bodyPr/>
          <a:lstStyle/>
          <a:p>
            <a:r>
              <a:rPr lang="en-US" dirty="0"/>
              <a:t>2. Identifying a NIAC</a:t>
            </a:r>
            <a:br>
              <a:rPr lang="en-US" dirty="0"/>
            </a:br>
            <a:r>
              <a:rPr lang="en-US" dirty="0"/>
              <a:t>Organized Armed Groups (cont.)</a:t>
            </a:r>
            <a:endParaRPr lang="en-US" sz="2000" dirty="0"/>
          </a:p>
        </p:txBody>
      </p:sp>
    </p:spTree>
    <p:extLst>
      <p:ext uri="{BB962C8B-B14F-4D97-AF65-F5344CB8AC3E}">
        <p14:creationId xmlns:p14="http://schemas.microsoft.com/office/powerpoint/2010/main" val="19538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6680"/>
            <a:ext cx="8210550" cy="4351338"/>
          </a:xfrm>
        </p:spPr>
        <p:txBody>
          <a:bodyPr/>
          <a:lstStyle/>
          <a:p>
            <a:pPr marL="0" indent="0">
              <a:buNone/>
            </a:pPr>
            <a:r>
              <a:rPr lang="en-US" dirty="0"/>
              <a:t>The question of when a civilian is considered to be participating in hostilities has become one of the most contentious issues in international law.  The determination is easy when a civilian participates in a firefight or plants an improvised explosive device (IED) in the middle of a road.  </a:t>
            </a:r>
          </a:p>
          <a:p>
            <a:pPr marL="0" indent="0">
              <a:buNone/>
            </a:pPr>
            <a:r>
              <a:rPr lang="en-US" dirty="0"/>
              <a:t>The determination becomes more difficult, however, as the civilian’s relationship to a hostile action becomes more attenuated.  There are many opportunities for a civilian to be involved before or after an attack and the difficult question is when this involvement begins or ceases to be “direct participation.”  </a:t>
            </a:r>
          </a:p>
          <a:p>
            <a:pPr lvl="1"/>
            <a:r>
              <a:rPr lang="en-US" dirty="0"/>
              <a:t>A civilian may be involved by providing transportation to an attack; planning and directing the attack; training the participants in the attack; making or manufacturing the weapons to be used in an attack; financing the attack or series of attacks. </a:t>
            </a:r>
          </a:p>
          <a:p>
            <a:pPr lvl="1"/>
            <a:r>
              <a:rPr lang="en-US" dirty="0"/>
              <a:t>Experts disagree about the extent to which these and similar actions constitute participation in hostilities when they are not done as part of a civilian’s continuous combat function within an OAG.  </a:t>
            </a:r>
          </a:p>
        </p:txBody>
      </p:sp>
      <p:sp>
        <p:nvSpPr>
          <p:cNvPr id="6" name="Title 1"/>
          <p:cNvSpPr>
            <a:spLocks noGrp="1"/>
          </p:cNvSpPr>
          <p:nvPr>
            <p:ph type="title"/>
          </p:nvPr>
        </p:nvSpPr>
        <p:spPr>
          <a:xfrm>
            <a:off x="628650" y="365126"/>
            <a:ext cx="8210550" cy="1325563"/>
          </a:xfrm>
        </p:spPr>
        <p:txBody>
          <a:bodyPr/>
          <a:lstStyle/>
          <a:p>
            <a:r>
              <a:rPr lang="en-US" dirty="0"/>
              <a:t>2. Identifying a NIAC | Organized Armed Groups</a:t>
            </a:r>
            <a:br>
              <a:rPr lang="en-US" dirty="0"/>
            </a:br>
            <a:r>
              <a:rPr lang="en-US" dirty="0"/>
              <a:t>Civilians Participating in Hostilities </a:t>
            </a:r>
            <a:endParaRPr lang="en-US" sz="2000" dirty="0"/>
          </a:p>
        </p:txBody>
      </p:sp>
    </p:spTree>
    <p:extLst>
      <p:ext uri="{BB962C8B-B14F-4D97-AF65-F5344CB8AC3E}">
        <p14:creationId xmlns:p14="http://schemas.microsoft.com/office/powerpoint/2010/main" val="411860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9" y="1690689"/>
            <a:ext cx="8030441" cy="4351338"/>
          </a:xfrm>
        </p:spPr>
        <p:txBody>
          <a:bodyPr/>
          <a:lstStyle/>
          <a:p>
            <a:pPr marL="0" indent="0">
              <a:buNone/>
            </a:pPr>
            <a:r>
              <a:rPr lang="en-US" dirty="0"/>
              <a:t>As would be the case in a kinetic conflict, the determination about whether a civilian is directly participating in hostilities must be made based on the relevant facts at the time.  Given the speed of cyber operations, the challenges of identifying the attacker may make it difficult to mount an attack in self-defense while the attack is underway.</a:t>
            </a:r>
          </a:p>
          <a:p>
            <a:pPr marL="0" indent="0">
              <a:buNone/>
            </a:pPr>
            <a:r>
              <a:rPr lang="en-US" dirty="0"/>
              <a:t>Nonetheless, even if circumstances do not permit a real-time attack on the cyber attacker, the civilian who has participated in unlawful cyber operations is subject to law enforcement jurisdiction and prosecution by the injured state, assuming the injured state can obtain physical custody.</a:t>
            </a:r>
          </a:p>
          <a:p>
            <a:pPr marL="0" indent="0">
              <a:buNone/>
            </a:pPr>
            <a:endParaRPr lang="en-US" dirty="0"/>
          </a:p>
        </p:txBody>
      </p:sp>
      <p:sp>
        <p:nvSpPr>
          <p:cNvPr id="6" name="Title 1"/>
          <p:cNvSpPr>
            <a:spLocks noGrp="1"/>
          </p:cNvSpPr>
          <p:nvPr>
            <p:ph type="title"/>
          </p:nvPr>
        </p:nvSpPr>
        <p:spPr>
          <a:xfrm>
            <a:off x="628649" y="365126"/>
            <a:ext cx="8264829" cy="1325563"/>
          </a:xfrm>
        </p:spPr>
        <p:txBody>
          <a:bodyPr/>
          <a:lstStyle/>
          <a:p>
            <a:r>
              <a:rPr lang="en-US" dirty="0"/>
              <a:t>2. Identifying a NIAC | Organized Armed Groups</a:t>
            </a:r>
            <a:br>
              <a:rPr lang="en-US" dirty="0"/>
            </a:br>
            <a:r>
              <a:rPr lang="en-US" dirty="0"/>
              <a:t>Civilians Participating in Hostilities (cont.)</a:t>
            </a:r>
            <a:endParaRPr lang="en-US" sz="2000" dirty="0"/>
          </a:p>
        </p:txBody>
      </p:sp>
    </p:spTree>
    <p:extLst>
      <p:ext uri="{BB962C8B-B14F-4D97-AF65-F5344CB8AC3E}">
        <p14:creationId xmlns:p14="http://schemas.microsoft.com/office/powerpoint/2010/main" val="1262947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True/False</a:t>
            </a:r>
          </a:p>
        </p:txBody>
      </p:sp>
      <p:sp>
        <p:nvSpPr>
          <p:cNvPr id="3" name="Content Placeholder 2"/>
          <p:cNvSpPr>
            <a:spLocks noGrp="1"/>
          </p:cNvSpPr>
          <p:nvPr>
            <p:ph idx="1"/>
          </p:nvPr>
        </p:nvSpPr>
        <p:spPr/>
        <p:txBody>
          <a:bodyPr/>
          <a:lstStyle/>
          <a:p>
            <a:pPr marL="457200" indent="-457200">
              <a:buFont typeface="+mj-lt"/>
              <a:buAutoNum type="arabicPeriod"/>
            </a:pPr>
            <a:r>
              <a:rPr lang="en-US" dirty="0"/>
              <a:t>A NIAC involves any conflict between armed groups that is contained within the borders of a single country.</a:t>
            </a:r>
          </a:p>
          <a:p>
            <a:pPr marL="457200" indent="-457200">
              <a:buFont typeface="+mj-lt"/>
              <a:buAutoNum type="arabicPeriod"/>
            </a:pPr>
            <a:r>
              <a:rPr lang="en-US" dirty="0"/>
              <a:t>Under IHRL, the members of an OAG must be participating in hostilities for the state to lawfully attack them.</a:t>
            </a:r>
          </a:p>
          <a:p>
            <a:pPr marL="457200" indent="-457200">
              <a:buFont typeface="+mj-lt"/>
              <a:buAutoNum type="arabicPeriod"/>
            </a:pPr>
            <a:r>
              <a:rPr lang="en-US" dirty="0"/>
              <a:t>If cyber attacks originate from a source with ties to an insurgent or terrorist group, it may be possible to attack the source with cyber or kinetic means.</a:t>
            </a:r>
          </a:p>
          <a:p>
            <a:pPr marL="457200" indent="-457200">
              <a:buFont typeface="+mj-lt"/>
              <a:buAutoNum type="arabicPeriod"/>
            </a:pPr>
            <a:r>
              <a:rPr lang="en-US" dirty="0"/>
              <a:t>Hacktivist groups that deface government websites, steal personal electronic data, and conduct distributed denial of service attacks are committing cyber attacks and may be the basis of a NIAC.</a:t>
            </a:r>
          </a:p>
          <a:p>
            <a:pPr marL="457200" indent="-457200">
              <a:buFont typeface="+mj-lt"/>
              <a:buAutoNum type="arabicPeriod"/>
            </a:pPr>
            <a:r>
              <a:rPr lang="en-US" dirty="0"/>
              <a:t>A civilian may only be “directly participating in hostilities” while firing a weapon or planting a bomb.</a:t>
            </a:r>
          </a:p>
          <a:p>
            <a:pPr marL="0" indent="0">
              <a:buNone/>
            </a:pPr>
            <a:endParaRPr lang="en-US" dirty="0"/>
          </a:p>
        </p:txBody>
      </p:sp>
    </p:spTree>
    <p:extLst>
      <p:ext uri="{BB962C8B-B14F-4D97-AF65-F5344CB8AC3E}">
        <p14:creationId xmlns:p14="http://schemas.microsoft.com/office/powerpoint/2010/main" val="3840742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Answered</a:t>
            </a:r>
          </a:p>
        </p:txBody>
      </p:sp>
      <p:sp>
        <p:nvSpPr>
          <p:cNvPr id="3" name="Content Placeholder 2"/>
          <p:cNvSpPr>
            <a:spLocks noGrp="1"/>
          </p:cNvSpPr>
          <p:nvPr>
            <p:ph idx="1"/>
          </p:nvPr>
        </p:nvSpPr>
        <p:spPr>
          <a:xfrm>
            <a:off x="628649" y="1575104"/>
            <a:ext cx="8041217" cy="4351338"/>
          </a:xfrm>
        </p:spPr>
        <p:txBody>
          <a:bodyPr/>
          <a:lstStyle/>
          <a:p>
            <a:pPr marL="457200" indent="-457200">
              <a:buFont typeface="+mj-lt"/>
              <a:buAutoNum type="arabicPeriod"/>
            </a:pPr>
            <a:r>
              <a:rPr lang="en-US" sz="1800" dirty="0"/>
              <a:t>False.  For a conflict to be considered a NIAC, it must involve at least one OAG.  A conflict between two states within one state’s borders in not a NIAC; likewise, law enforcement operations by the state against criminals or alleged criminals is not a NIAC.</a:t>
            </a:r>
          </a:p>
          <a:p>
            <a:pPr marL="457200" indent="-457200">
              <a:buFont typeface="+mj-lt"/>
              <a:buAutoNum type="arabicPeriod"/>
            </a:pPr>
            <a:r>
              <a:rPr lang="en-US" sz="1800" dirty="0"/>
              <a:t>False.  The members of an OAG who perform a “continuous combat function” for the OAG may be attacked at any time based on their status as a member of the OAG.</a:t>
            </a:r>
          </a:p>
          <a:p>
            <a:pPr marL="457200" indent="-457200">
              <a:buFont typeface="+mj-lt"/>
              <a:buAutoNum type="arabicPeriod"/>
            </a:pPr>
            <a:r>
              <a:rPr lang="en-US" sz="1800" dirty="0"/>
              <a:t>True.  If the attacks are directed or coordinated by an organized armed group within a NIAC, the cyber operators involved in the attack may be attacked just as other members of the group may be attacked.</a:t>
            </a:r>
          </a:p>
          <a:p>
            <a:pPr marL="457200" indent="-457200">
              <a:buFont typeface="+mj-lt"/>
              <a:buAutoNum type="arabicPeriod"/>
            </a:pPr>
            <a:r>
              <a:rPr lang="en-US" sz="1800" dirty="0"/>
              <a:t>False.  None of these operations are acts of violence and therefore do not qualify as “attacks” under IHL.</a:t>
            </a:r>
          </a:p>
          <a:p>
            <a:pPr marL="457200" indent="-457200">
              <a:buFont typeface="+mj-lt"/>
              <a:buAutoNum type="arabicPeriod"/>
            </a:pPr>
            <a:r>
              <a:rPr lang="en-US" sz="1800" dirty="0"/>
              <a:t>False.  While the exact meaning of “directly participating in hostilities” is debated, most experts agree that the term encompasses more than simply firing a weapon or planting a bomb.</a:t>
            </a:r>
          </a:p>
          <a:p>
            <a:pPr marL="0" indent="0">
              <a:buNone/>
            </a:pPr>
            <a:endParaRPr lang="en-US" dirty="0"/>
          </a:p>
        </p:txBody>
      </p:sp>
    </p:spTree>
    <p:extLst>
      <p:ext uri="{BB962C8B-B14F-4D97-AF65-F5344CB8AC3E}">
        <p14:creationId xmlns:p14="http://schemas.microsoft.com/office/powerpoint/2010/main" val="4266503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Multiple Choice </a:t>
            </a:r>
          </a:p>
        </p:txBody>
      </p:sp>
      <p:sp>
        <p:nvSpPr>
          <p:cNvPr id="3" name="Content Placeholder 2"/>
          <p:cNvSpPr>
            <a:spLocks noGrp="1"/>
          </p:cNvSpPr>
          <p:nvPr>
            <p:ph idx="1"/>
          </p:nvPr>
        </p:nvSpPr>
        <p:spPr>
          <a:xfrm>
            <a:off x="628650" y="1474896"/>
            <a:ext cx="7336255" cy="4351338"/>
          </a:xfrm>
        </p:spPr>
        <p:txBody>
          <a:bodyPr/>
          <a:lstStyle/>
          <a:p>
            <a:pPr marL="457200" indent="-457200">
              <a:buFont typeface="+mj-lt"/>
              <a:buAutoNum type="arabicPeriod"/>
            </a:pPr>
            <a:r>
              <a:rPr lang="en-US" dirty="0"/>
              <a:t>The defining characteristic of an OAG is:</a:t>
            </a:r>
          </a:p>
          <a:p>
            <a:pPr marL="800100" lvl="1" indent="-457200">
              <a:buFont typeface="+mj-lt"/>
              <a:buAutoNum type="alphaUcPeriod"/>
            </a:pPr>
            <a:r>
              <a:rPr lang="en-US" sz="1600" dirty="0"/>
              <a:t>A degree of organization and internal control that ensures the group complies with IHL </a:t>
            </a:r>
          </a:p>
          <a:p>
            <a:pPr marL="800100" lvl="1" indent="-457200">
              <a:buFont typeface="+mj-lt"/>
              <a:buAutoNum type="alphaUcPeriod"/>
            </a:pPr>
            <a:r>
              <a:rPr lang="en-US" sz="1600" dirty="0"/>
              <a:t>Its desire to comply with IHL</a:t>
            </a:r>
          </a:p>
          <a:p>
            <a:pPr marL="800100" lvl="1" indent="-457200">
              <a:buFont typeface="+mj-lt"/>
              <a:buAutoNum type="alphaUcPeriod"/>
            </a:pPr>
            <a:r>
              <a:rPr lang="en-US" sz="1600" dirty="0"/>
              <a:t>A degree of organization and internal control that gives its leadership the capability to impose discipline if members of the group violate IHL </a:t>
            </a:r>
          </a:p>
          <a:p>
            <a:pPr marL="800100" lvl="1" indent="-457200">
              <a:buFont typeface="+mj-lt"/>
              <a:buAutoNum type="alphaUcPeriod"/>
            </a:pPr>
            <a:r>
              <a:rPr lang="en-US" sz="1600" dirty="0"/>
              <a:t>A and B</a:t>
            </a:r>
          </a:p>
          <a:p>
            <a:pPr marL="800100" lvl="1" indent="-457200">
              <a:buFont typeface="+mj-lt"/>
              <a:buAutoNum type="alphaUcPeriod"/>
            </a:pPr>
            <a:r>
              <a:rPr lang="en-US" sz="1600" dirty="0"/>
              <a:t>All of the above</a:t>
            </a:r>
          </a:p>
          <a:p>
            <a:pPr marL="457200" lvl="1" indent="-457200">
              <a:spcBef>
                <a:spcPts val="750"/>
              </a:spcBef>
              <a:buFont typeface="+mj-lt"/>
              <a:buAutoNum type="arabicPeriod" startAt="2"/>
            </a:pPr>
            <a:r>
              <a:rPr lang="en-US" sz="2100" dirty="0"/>
              <a:t>The members of an OAG are treated similarly to combatants in that:</a:t>
            </a:r>
          </a:p>
          <a:p>
            <a:pPr marL="685800" lvl="2" indent="-342900">
              <a:spcBef>
                <a:spcPts val="750"/>
              </a:spcBef>
              <a:buFont typeface="+mj-lt"/>
              <a:buAutoNum type="alphaUcPeriod"/>
            </a:pPr>
            <a:r>
              <a:rPr lang="en-US" sz="1600" dirty="0"/>
              <a:t>They receive the Geneva Convention prisoner of war protections  </a:t>
            </a:r>
          </a:p>
          <a:p>
            <a:pPr marL="685800" lvl="2" indent="-342900">
              <a:spcBef>
                <a:spcPts val="750"/>
              </a:spcBef>
              <a:buFont typeface="+mj-lt"/>
              <a:buAutoNum type="alphaUcPeriod"/>
            </a:pPr>
            <a:r>
              <a:rPr lang="en-US" sz="1600" dirty="0"/>
              <a:t>If members of the OAG perform a “continuous combat function” they may be attacked anywhere and at any time</a:t>
            </a:r>
          </a:p>
          <a:p>
            <a:pPr marL="685800" lvl="2" indent="-342900">
              <a:spcBef>
                <a:spcPts val="750"/>
              </a:spcBef>
              <a:buFont typeface="+mj-lt"/>
              <a:buAutoNum type="alphaUcPeriod"/>
            </a:pPr>
            <a:r>
              <a:rPr lang="en-US" sz="1600" dirty="0"/>
              <a:t>They may only be attacked if directly participating in hostilities</a:t>
            </a:r>
          </a:p>
          <a:p>
            <a:pPr marL="685800" lvl="2" indent="-342900">
              <a:spcBef>
                <a:spcPts val="750"/>
              </a:spcBef>
              <a:buFont typeface="+mj-lt"/>
              <a:buAutoNum type="alphaUcPeriod"/>
            </a:pPr>
            <a:r>
              <a:rPr lang="en-US" sz="1600" dirty="0"/>
              <a:t>Are war criminals if they conduct attacks while not wearing uniforms</a:t>
            </a:r>
          </a:p>
          <a:p>
            <a:pPr marL="685800" lvl="2" indent="-342900">
              <a:spcBef>
                <a:spcPts val="750"/>
              </a:spcBef>
              <a:buFont typeface="+mj-lt"/>
              <a:buAutoNum type="alphaUcPeriod"/>
            </a:pPr>
            <a:r>
              <a:rPr lang="en-US" sz="1600" dirty="0"/>
              <a:t>A and D</a:t>
            </a:r>
          </a:p>
          <a:p>
            <a:pPr marL="457200" indent="-457200">
              <a:buFont typeface="+mj-lt"/>
              <a:buAutoNum type="arabicPeriod"/>
            </a:pPr>
            <a:endParaRPr lang="en-US" dirty="0"/>
          </a:p>
          <a:p>
            <a:pPr marL="0" indent="0">
              <a:buNone/>
            </a:pPr>
            <a:endParaRPr lang="en-US" dirty="0"/>
          </a:p>
        </p:txBody>
      </p:sp>
    </p:spTree>
    <p:extLst>
      <p:ext uri="{BB962C8B-B14F-4D97-AF65-F5344CB8AC3E}">
        <p14:creationId xmlns:p14="http://schemas.microsoft.com/office/powerpoint/2010/main" val="421846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Answered </a:t>
            </a:r>
          </a:p>
        </p:txBody>
      </p:sp>
      <p:sp>
        <p:nvSpPr>
          <p:cNvPr id="3" name="Content Placeholder 2"/>
          <p:cNvSpPr>
            <a:spLocks noGrp="1"/>
          </p:cNvSpPr>
          <p:nvPr>
            <p:ph idx="1"/>
          </p:nvPr>
        </p:nvSpPr>
        <p:spPr/>
        <p:txBody>
          <a:bodyPr/>
          <a:lstStyle/>
          <a:p>
            <a:pPr marL="457200" indent="-457200">
              <a:buFont typeface="+mj-lt"/>
              <a:buAutoNum type="arabicPeriod"/>
            </a:pPr>
            <a:r>
              <a:rPr lang="en-US" dirty="0"/>
              <a:t>The correct answer is C.  An OAG must have the capability to comply with IHL.  Actual compliance is not required; indeed, many OAGs will deliberately not comply with IHL as part of their strategy and tactics.</a:t>
            </a:r>
          </a:p>
          <a:p>
            <a:pPr marL="457200" indent="-457200">
              <a:buFont typeface="+mj-lt"/>
              <a:buAutoNum type="arabicPeriod"/>
            </a:pPr>
            <a:r>
              <a:rPr lang="en-US" dirty="0"/>
              <a:t>The correct answer is B.  A is incorrect because only combatants receive POW protections.  C is incorrect because the “direct participation in hostilities” standard applies only to civilians who are not members of an OAG.  D is incorrect because the commission of a war crime is unrelated to whether a perpetrator wears a uniform or not.</a:t>
            </a:r>
          </a:p>
          <a:p>
            <a:pPr marL="0" indent="0">
              <a:buNone/>
            </a:pPr>
            <a:endParaRPr lang="en-US" dirty="0"/>
          </a:p>
        </p:txBody>
      </p:sp>
    </p:spTree>
    <p:extLst>
      <p:ext uri="{BB962C8B-B14F-4D97-AF65-F5344CB8AC3E}">
        <p14:creationId xmlns:p14="http://schemas.microsoft.com/office/powerpoint/2010/main" val="3910696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Multiple Choice </a:t>
            </a:r>
          </a:p>
        </p:txBody>
      </p:sp>
      <p:sp>
        <p:nvSpPr>
          <p:cNvPr id="3" name="Content Placeholder 2"/>
          <p:cNvSpPr>
            <a:spLocks noGrp="1"/>
          </p:cNvSpPr>
          <p:nvPr>
            <p:ph idx="1"/>
          </p:nvPr>
        </p:nvSpPr>
        <p:spPr>
          <a:xfrm>
            <a:off x="628650" y="1474896"/>
            <a:ext cx="7886700" cy="4351338"/>
          </a:xfrm>
        </p:spPr>
        <p:txBody>
          <a:bodyPr/>
          <a:lstStyle/>
          <a:p>
            <a:pPr marL="457200" indent="-457200">
              <a:buFont typeface="+mj-lt"/>
              <a:buAutoNum type="arabicPeriod" startAt="3"/>
            </a:pPr>
            <a:r>
              <a:rPr lang="en-US" dirty="0"/>
              <a:t>Which of the following statements does not accurately describe the concept of “direct participation in hostilities”:</a:t>
            </a:r>
          </a:p>
          <a:p>
            <a:pPr marL="800100" lvl="1" indent="-457200">
              <a:buFont typeface="+mj-lt"/>
              <a:buAutoNum type="alphaUcPeriod"/>
            </a:pPr>
            <a:r>
              <a:rPr lang="en-US" sz="1600" dirty="0"/>
              <a:t>Once the civilian’s direct participation ceases, the civilian is immune from further accountability</a:t>
            </a:r>
          </a:p>
          <a:p>
            <a:pPr marL="800100" lvl="1" indent="-457200">
              <a:buFont typeface="+mj-lt"/>
              <a:buAutoNum type="alphaUcPeriod"/>
            </a:pPr>
            <a:r>
              <a:rPr lang="en-US" sz="1600" dirty="0"/>
              <a:t>Once the civilian’s direct participation ceases, the civilian may nonetheless be prosecuted under the host-nation’s domestic criminal law</a:t>
            </a:r>
          </a:p>
          <a:p>
            <a:pPr marL="800100" lvl="1" indent="-457200">
              <a:buFont typeface="+mj-lt"/>
              <a:buAutoNum type="alphaUcPeriod"/>
            </a:pPr>
            <a:r>
              <a:rPr lang="en-US" sz="1600" dirty="0"/>
              <a:t>The “DPH” doctrine was designed by the third world and United Nations to protect terrorists and liberation groups against the major powers</a:t>
            </a:r>
          </a:p>
          <a:p>
            <a:pPr marL="800100" lvl="1" indent="-457200">
              <a:buFont typeface="+mj-lt"/>
              <a:buAutoNum type="alphaUcPeriod"/>
            </a:pPr>
            <a:r>
              <a:rPr lang="en-US" sz="1600" dirty="0"/>
              <a:t>A and C  </a:t>
            </a:r>
          </a:p>
          <a:p>
            <a:pPr marL="800100" lvl="1" indent="-457200">
              <a:buFont typeface="+mj-lt"/>
              <a:buAutoNum type="alphaUcPeriod"/>
            </a:pPr>
            <a:r>
              <a:rPr lang="en-US" sz="1600" dirty="0"/>
              <a:t>B and C</a:t>
            </a:r>
          </a:p>
          <a:p>
            <a:pPr marL="800100" lvl="1" indent="-457200">
              <a:buFont typeface="+mj-lt"/>
              <a:buAutoNum type="alphaUcPeriod"/>
            </a:pPr>
            <a:r>
              <a:rPr lang="en-US" sz="1600" dirty="0"/>
              <a:t>The U.S. view that “war sustaining” activities constitute “DPH” is controversial</a:t>
            </a:r>
            <a:endParaRPr lang="en-US" dirty="0"/>
          </a:p>
        </p:txBody>
      </p:sp>
    </p:spTree>
    <p:extLst>
      <p:ext uri="{BB962C8B-B14F-4D97-AF65-F5344CB8AC3E}">
        <p14:creationId xmlns:p14="http://schemas.microsoft.com/office/powerpoint/2010/main" val="1737036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Answered </a:t>
            </a:r>
          </a:p>
        </p:txBody>
      </p:sp>
      <p:sp>
        <p:nvSpPr>
          <p:cNvPr id="3" name="Content Placeholder 2"/>
          <p:cNvSpPr>
            <a:spLocks noGrp="1"/>
          </p:cNvSpPr>
          <p:nvPr>
            <p:ph idx="1"/>
          </p:nvPr>
        </p:nvSpPr>
        <p:spPr/>
        <p:txBody>
          <a:bodyPr/>
          <a:lstStyle/>
          <a:p>
            <a:pPr marL="457200" indent="-457200">
              <a:buFont typeface="+mj-lt"/>
              <a:buAutoNum type="arabicPeriod" startAt="3"/>
            </a:pPr>
            <a:r>
              <a:rPr lang="en-US" dirty="0"/>
              <a:t>The correct answer is D.  Neither A or C is an accurate description of the DPH concept.  A is incorrect because the civilian may be held accountable under a state’s domestic criminal law.  C is incorrect because the DPH concept was designed to protect all civilians from danger. B accurately describes the liability of a civilian who has directly participated in hostilities but is no longer subject to direct attack. F is an accurate statement because some states and commentators disagree with the U.S. position.</a:t>
            </a:r>
          </a:p>
        </p:txBody>
      </p:sp>
    </p:spTree>
    <p:extLst>
      <p:ext uri="{BB962C8B-B14F-4D97-AF65-F5344CB8AC3E}">
        <p14:creationId xmlns:p14="http://schemas.microsoft.com/office/powerpoint/2010/main" val="4214560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a:t>Lesson Outline: Rules for Conducting Cyber Operations Against Non-State Actors</a:t>
            </a:r>
          </a:p>
        </p:txBody>
      </p:sp>
      <p:sp>
        <p:nvSpPr>
          <p:cNvPr id="3" name="Content Placeholder 2"/>
          <p:cNvSpPr>
            <a:spLocks noGrp="1"/>
          </p:cNvSpPr>
          <p:nvPr>
            <p:ph idx="1"/>
          </p:nvPr>
        </p:nvSpPr>
        <p:spPr>
          <a:xfrm>
            <a:off x="628650" y="1989518"/>
            <a:ext cx="7886700" cy="4351338"/>
          </a:xfrm>
        </p:spPr>
        <p:txBody>
          <a:bodyPr/>
          <a:lstStyle/>
          <a:p>
            <a:pPr marL="457200" indent="-457200">
              <a:buFont typeface="+mj-lt"/>
              <a:buAutoNum type="arabicPeriod"/>
            </a:pPr>
            <a:r>
              <a:rPr lang="en-US" dirty="0"/>
              <a:t>Non-international armed conflict (NIAC)</a:t>
            </a:r>
          </a:p>
          <a:p>
            <a:pPr marL="457200" indent="-457200">
              <a:buFont typeface="+mj-lt"/>
              <a:buAutoNum type="arabicPeriod"/>
            </a:pPr>
            <a:r>
              <a:rPr lang="en-US" dirty="0"/>
              <a:t>Identifying a NIAC</a:t>
            </a:r>
          </a:p>
          <a:p>
            <a:pPr marL="800100" lvl="1" indent="-457200">
              <a:buFont typeface="+mj-lt"/>
              <a:buAutoNum type="alphaLcPeriod"/>
            </a:pPr>
            <a:r>
              <a:rPr lang="en-US" dirty="0"/>
              <a:t>Organized armed groups</a:t>
            </a:r>
          </a:p>
          <a:p>
            <a:pPr marL="1143000" lvl="3" indent="-457200">
              <a:spcBef>
                <a:spcPts val="750"/>
              </a:spcBef>
              <a:buFont typeface="+mj-lt"/>
              <a:buAutoNum type="arabicParenR"/>
            </a:pPr>
            <a:r>
              <a:rPr lang="en-US" dirty="0"/>
              <a:t>Distinguishing civilians who directly participate in hostilities</a:t>
            </a:r>
          </a:p>
          <a:p>
            <a:pPr marL="800100" lvl="1" indent="-457200">
              <a:buFont typeface="+mj-lt"/>
              <a:buAutoNum type="alphaLcPeriod"/>
            </a:pPr>
            <a:r>
              <a:rPr lang="en-US" dirty="0"/>
              <a:t>Intensity of the conflict</a:t>
            </a:r>
          </a:p>
          <a:p>
            <a:pPr marL="800100" lvl="1" indent="-457200">
              <a:buFont typeface="+mj-lt"/>
              <a:buAutoNum type="alphaLcPeriod"/>
            </a:pPr>
            <a:r>
              <a:rPr lang="en-US" dirty="0"/>
              <a:t>Geography of the conflict</a:t>
            </a:r>
          </a:p>
          <a:p>
            <a:pPr marL="457200" indent="-457200">
              <a:buFont typeface="+mj-lt"/>
              <a:buAutoNum type="arabicPeriod"/>
            </a:pPr>
            <a:r>
              <a:rPr lang="en-US" dirty="0"/>
              <a:t>The international humanitarian law (IHL) of NIACs</a:t>
            </a:r>
          </a:p>
          <a:p>
            <a:pPr marL="457200" indent="-457200">
              <a:buFont typeface="+mj-lt"/>
              <a:buAutoNum type="arabicPeriod"/>
            </a:pPr>
            <a:endParaRPr lang="en-US" dirty="0"/>
          </a:p>
        </p:txBody>
      </p:sp>
      <p:sp>
        <p:nvSpPr>
          <p:cNvPr id="4" name="TextBox 3">
            <a:extLst>
              <a:ext uri="{FF2B5EF4-FFF2-40B4-BE49-F238E27FC236}">
                <a16:creationId xmlns:a16="http://schemas.microsoft.com/office/drawing/2014/main" xmlns="" id="{19E5A529-705B-4B6A-83AD-03275F663E6D}"/>
              </a:ext>
            </a:extLst>
          </p:cNvPr>
          <p:cNvSpPr txBox="1"/>
          <p:nvPr/>
        </p:nvSpPr>
        <p:spPr>
          <a:xfrm>
            <a:off x="628650" y="1325563"/>
            <a:ext cx="8104289" cy="307777"/>
          </a:xfrm>
          <a:prstGeom prst="rect">
            <a:avLst/>
          </a:prstGeom>
          <a:noFill/>
        </p:spPr>
        <p:txBody>
          <a:bodyPr wrap="square" rtlCol="0">
            <a:spAutoFit/>
          </a:bodyPr>
          <a:lstStyle/>
          <a:p>
            <a:r>
              <a:rPr lang="en-US" sz="1400" b="1">
                <a:solidFill>
                  <a:srgbClr val="FF0000"/>
                </a:solidFill>
                <a:latin typeface="+mn-lt"/>
              </a:rPr>
              <a:t>NOTE: THE </a:t>
            </a:r>
            <a:r>
              <a:rPr lang="en-US" sz="1400" b="1" dirty="0">
                <a:solidFill>
                  <a:srgbClr val="FF0000"/>
                </a:solidFill>
                <a:latin typeface="+mn-lt"/>
              </a:rPr>
              <a:t>MATERIAL IN THIS LESSON ASSUMES KNOWLEDGE OF MATERIAL TAUGHT IN LESSON 21.</a:t>
            </a:r>
            <a:endParaRPr lang="en-US" sz="1400" dirty="0">
              <a:latin typeface="+mn-lt"/>
            </a:endParaRPr>
          </a:p>
        </p:txBody>
      </p:sp>
    </p:spTree>
    <p:extLst>
      <p:ext uri="{BB962C8B-B14F-4D97-AF65-F5344CB8AC3E}">
        <p14:creationId xmlns:p14="http://schemas.microsoft.com/office/powerpoint/2010/main" val="3641168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Identifying a NIAC</a:t>
            </a:r>
            <a:br>
              <a:rPr lang="en-US" dirty="0"/>
            </a:br>
            <a:r>
              <a:rPr lang="en-US" dirty="0"/>
              <a:t>Geography of the Conflict</a:t>
            </a:r>
            <a:endParaRPr lang="en-US" sz="2000" dirty="0"/>
          </a:p>
        </p:txBody>
      </p:sp>
      <p:sp>
        <p:nvSpPr>
          <p:cNvPr id="3" name="Content Placeholder 2"/>
          <p:cNvSpPr>
            <a:spLocks noGrp="1"/>
          </p:cNvSpPr>
          <p:nvPr>
            <p:ph idx="1"/>
          </p:nvPr>
        </p:nvSpPr>
        <p:spPr>
          <a:xfrm>
            <a:off x="628650" y="1904949"/>
            <a:ext cx="8182841" cy="4351338"/>
          </a:xfrm>
        </p:spPr>
        <p:txBody>
          <a:bodyPr/>
          <a:lstStyle/>
          <a:p>
            <a:pPr marL="0" indent="0">
              <a:buNone/>
            </a:pPr>
            <a:r>
              <a:rPr lang="en-US" dirty="0"/>
              <a:t>Common Article 3, which is contained in each of the four Geneva Conventions, states that a NIAC occurs “in the territory of one of the [signatories to the Conventions].”  </a:t>
            </a:r>
          </a:p>
          <a:p>
            <a:pPr marL="0" indent="0">
              <a:buNone/>
            </a:pPr>
            <a:r>
              <a:rPr lang="en-US" dirty="0"/>
              <a:t>Some interpret the word “one” to mean that NIACs are limited to conflicts that occur entirely within one state’s boundaries; however, an emerging and perhaps majority view is that the conflict may “spill over” into other states without depriving the underlying conflict of its non-international character.</a:t>
            </a:r>
            <a:r>
              <a:rPr lang="en-US" baseline="30000" dirty="0"/>
              <a:t>8</a:t>
            </a:r>
            <a:r>
              <a:rPr lang="en-US" dirty="0"/>
              <a:t>  </a:t>
            </a:r>
          </a:p>
          <a:p>
            <a:pPr lvl="1"/>
            <a:r>
              <a:rPr lang="en-US" dirty="0"/>
              <a:t>For example a non-state OAG located in State A may attack State A using cyber infrastructure located outside A’s border, or, attack State B (which is assisting A) from within or outside State A.  Under the first view, actions taken against parties outside the territory of the original conflict are not part of the armed conflict; under the second view, these variations would not deprive the conflict of its non-international character.  </a:t>
            </a:r>
          </a:p>
          <a:p>
            <a:pPr marL="0" indent="0">
              <a:buNone/>
            </a:pPr>
            <a:endParaRPr lang="en-US" dirty="0"/>
          </a:p>
          <a:p>
            <a:pPr marL="0" indent="0">
              <a:lnSpc>
                <a:spcPct val="100000"/>
              </a:lnSpc>
              <a:spcBef>
                <a:spcPts val="0"/>
              </a:spcBef>
              <a:buNone/>
            </a:pPr>
            <a:endParaRPr lang="en-US" sz="1000" dirty="0"/>
          </a:p>
          <a:p>
            <a:pPr marL="0" indent="0">
              <a:lnSpc>
                <a:spcPct val="100000"/>
              </a:lnSpc>
              <a:spcBef>
                <a:spcPts val="0"/>
              </a:spcBef>
              <a:buNone/>
            </a:pPr>
            <a:r>
              <a:rPr lang="en-US" sz="1000" dirty="0"/>
              <a:t>8. Harold Koh, The Obama Administration and International Law, Address at the Annual Meeting of the American Society of International Law (2010).</a:t>
            </a:r>
          </a:p>
        </p:txBody>
      </p:sp>
    </p:spTree>
    <p:extLst>
      <p:ext uri="{BB962C8B-B14F-4D97-AF65-F5344CB8AC3E}">
        <p14:creationId xmlns:p14="http://schemas.microsoft.com/office/powerpoint/2010/main" val="1402284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Identifying a NIAC</a:t>
            </a:r>
            <a:br>
              <a:rPr lang="en-US" dirty="0"/>
            </a:br>
            <a:r>
              <a:rPr lang="en-US" dirty="0"/>
              <a:t>Geography of the Conflict (cont.)</a:t>
            </a:r>
            <a:endParaRPr lang="en-US" sz="2000" dirty="0"/>
          </a:p>
        </p:txBody>
      </p:sp>
      <p:sp>
        <p:nvSpPr>
          <p:cNvPr id="3" name="Content Placeholder 2"/>
          <p:cNvSpPr>
            <a:spLocks noGrp="1"/>
          </p:cNvSpPr>
          <p:nvPr>
            <p:ph idx="1"/>
          </p:nvPr>
        </p:nvSpPr>
        <p:spPr>
          <a:xfrm>
            <a:off x="628650" y="2042735"/>
            <a:ext cx="8182841" cy="4351338"/>
          </a:xfrm>
        </p:spPr>
        <p:txBody>
          <a:bodyPr/>
          <a:lstStyle/>
          <a:p>
            <a:pPr marL="0" indent="0">
              <a:buNone/>
            </a:pPr>
            <a:r>
              <a:rPr lang="en-US" dirty="0"/>
              <a:t>These issues are especially important for cyber operations, because in any of the examples above, the non-state actor could have conducted the attack through cyber means.  The fact that the attack originates outside the state or originates within the state but is transmitted through cyber infrastructure outside the state does not alter the nature of the NIAC.</a:t>
            </a:r>
          </a:p>
        </p:txBody>
      </p:sp>
    </p:spTree>
    <p:extLst>
      <p:ext uri="{BB962C8B-B14F-4D97-AF65-F5344CB8AC3E}">
        <p14:creationId xmlns:p14="http://schemas.microsoft.com/office/powerpoint/2010/main" val="1712575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Identifying a NIAC</a:t>
            </a:r>
            <a:br>
              <a:rPr lang="en-US" dirty="0"/>
            </a:br>
            <a:r>
              <a:rPr lang="en-US" dirty="0"/>
              <a:t>Intensity of the Conflict</a:t>
            </a:r>
          </a:p>
        </p:txBody>
      </p:sp>
      <p:sp>
        <p:nvSpPr>
          <p:cNvPr id="3" name="Content Placeholder 2"/>
          <p:cNvSpPr>
            <a:spLocks noGrp="1"/>
          </p:cNvSpPr>
          <p:nvPr>
            <p:ph idx="1"/>
          </p:nvPr>
        </p:nvSpPr>
        <p:spPr>
          <a:xfrm>
            <a:off x="628650" y="1690689"/>
            <a:ext cx="7886700" cy="4351338"/>
          </a:xfrm>
        </p:spPr>
        <p:txBody>
          <a:bodyPr/>
          <a:lstStyle/>
          <a:p>
            <a:pPr marL="0" lvl="1" indent="0">
              <a:spcBef>
                <a:spcPts val="750"/>
              </a:spcBef>
              <a:buNone/>
            </a:pPr>
            <a:r>
              <a:rPr lang="en-US" sz="2100" dirty="0"/>
              <a:t>A NIAC must involve protracted armed violence.  Mere internal disturbances, riots, and isolated or sporadic acts of violence will not qualify.  Although international law does not identify the precise threshold of violence to meet this requirement, a number of factors will be relevant to the determination:</a:t>
            </a:r>
            <a:r>
              <a:rPr lang="en-US" sz="2100" baseline="30000" dirty="0"/>
              <a:t>9</a:t>
            </a:r>
            <a:endParaRPr lang="en-US" sz="2100" dirty="0"/>
          </a:p>
          <a:p>
            <a:pPr marL="685800" lvl="2" indent="-342900">
              <a:spcBef>
                <a:spcPts val="750"/>
              </a:spcBef>
            </a:pPr>
            <a:r>
              <a:rPr lang="en-US" sz="1800" dirty="0"/>
              <a:t>Gravity.  Measured by loss of life, injury, population displacement, and damage to or destruction of property</a:t>
            </a:r>
          </a:p>
          <a:p>
            <a:pPr marL="685800" lvl="2" indent="-342900">
              <a:spcBef>
                <a:spcPts val="750"/>
              </a:spcBef>
            </a:pPr>
            <a:r>
              <a:rPr lang="en-US" sz="1800" dirty="0"/>
              <a:t>Length.  Measured by the passage of time involving continuous violence or intermittent violence that recurs on a regular basis</a:t>
            </a:r>
          </a:p>
          <a:p>
            <a:pPr marL="685800" lvl="2" indent="-342900">
              <a:spcBef>
                <a:spcPts val="750"/>
              </a:spcBef>
            </a:pPr>
            <a:r>
              <a:rPr lang="en-US" sz="1800" dirty="0"/>
              <a:t>Territorial scope.  Measured by the extent to which OAGs operate from areas under their near or total control or are able to disrupt government functions over a wide area.</a:t>
            </a:r>
          </a:p>
          <a:p>
            <a:pPr marL="685800" lvl="2" indent="-342900">
              <a:spcBef>
                <a:spcPts val="750"/>
              </a:spcBef>
            </a:pPr>
            <a:r>
              <a:rPr lang="en-US" sz="1800" dirty="0"/>
              <a:t>Network intrusions, data destruction, network exploitation, data theft, internet blockage, and website defacement, by themselves, will not usually be considered armed attacks sufficient to satisfy the criteria for a NIAC.</a:t>
            </a:r>
          </a:p>
          <a:p>
            <a:pPr marL="0" lvl="1" indent="0">
              <a:spcBef>
                <a:spcPts val="750"/>
              </a:spcBef>
              <a:buNone/>
            </a:pPr>
            <a:endParaRPr lang="en-US" sz="1000" dirty="0"/>
          </a:p>
          <a:p>
            <a:pPr marL="0" lvl="1" indent="0">
              <a:lnSpc>
                <a:spcPct val="100000"/>
              </a:lnSpc>
              <a:spcBef>
                <a:spcPts val="0"/>
              </a:spcBef>
              <a:buNone/>
            </a:pPr>
            <a:endParaRPr lang="en-US" sz="1000" dirty="0"/>
          </a:p>
          <a:p>
            <a:pPr marL="0" lvl="1" indent="0">
              <a:lnSpc>
                <a:spcPct val="100000"/>
              </a:lnSpc>
              <a:spcBef>
                <a:spcPts val="0"/>
              </a:spcBef>
              <a:buNone/>
            </a:pPr>
            <a:r>
              <a:rPr lang="en-US" sz="1000" dirty="0"/>
              <a:t>9. TALLINN MANUAL 2.0, Rule 83, Characterization as Non-international Armed Conflict, sec. 7.</a:t>
            </a:r>
          </a:p>
        </p:txBody>
      </p:sp>
    </p:spTree>
    <p:extLst>
      <p:ext uri="{BB962C8B-B14F-4D97-AF65-F5344CB8AC3E}">
        <p14:creationId xmlns:p14="http://schemas.microsoft.com/office/powerpoint/2010/main" val="3490523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 Multiple Choice </a:t>
            </a:r>
          </a:p>
        </p:txBody>
      </p:sp>
      <p:sp>
        <p:nvSpPr>
          <p:cNvPr id="3" name="Content Placeholder 2"/>
          <p:cNvSpPr>
            <a:spLocks noGrp="1"/>
          </p:cNvSpPr>
          <p:nvPr>
            <p:ph idx="1"/>
          </p:nvPr>
        </p:nvSpPr>
        <p:spPr>
          <a:xfrm>
            <a:off x="628649" y="1512474"/>
            <a:ext cx="8039361" cy="4351338"/>
          </a:xfrm>
        </p:spPr>
        <p:txBody>
          <a:bodyPr/>
          <a:lstStyle/>
          <a:p>
            <a:pPr marL="457200" indent="-457200">
              <a:buFont typeface="+mj-lt"/>
              <a:buAutoNum type="arabicPeriod" startAt="3"/>
            </a:pPr>
            <a:r>
              <a:rPr lang="en-US" dirty="0"/>
              <a:t>Which of the following factors is not relevant to determining whether the intensity of a conflict is sufficient to characterize the conflict as a NIAC:</a:t>
            </a:r>
          </a:p>
          <a:p>
            <a:pPr marL="800100" lvl="1" indent="-457200">
              <a:buFont typeface="+mj-lt"/>
              <a:buAutoNum type="alphaUcPeriod"/>
            </a:pPr>
            <a:r>
              <a:rPr lang="en-US" sz="1600" dirty="0"/>
              <a:t>The  loss of life, injury, population displacement, and damage to or destruction of property</a:t>
            </a:r>
          </a:p>
          <a:p>
            <a:pPr marL="800100" lvl="1" indent="-457200">
              <a:buFont typeface="+mj-lt"/>
              <a:buAutoNum type="alphaUcPeriod"/>
            </a:pPr>
            <a:r>
              <a:rPr lang="en-US" sz="1600" dirty="0"/>
              <a:t>The passage of time involving continuous violence or intermittent violence that recurs on a regular basis</a:t>
            </a:r>
          </a:p>
          <a:p>
            <a:pPr marL="800100" lvl="1" indent="-457200">
              <a:buFont typeface="+mj-lt"/>
              <a:buAutoNum type="alphaUcPeriod"/>
            </a:pPr>
            <a:r>
              <a:rPr lang="en-US" sz="1600" dirty="0"/>
              <a:t>The extent to which OAGs operate from areas under their near or total control or are able to disrupt government functions over a wide area</a:t>
            </a:r>
          </a:p>
          <a:p>
            <a:pPr marL="800100" lvl="1" indent="-457200">
              <a:buFont typeface="+mj-lt"/>
              <a:buAutoNum type="alphaUcPeriod"/>
            </a:pPr>
            <a:r>
              <a:rPr lang="en-US" sz="1600" dirty="0"/>
              <a:t>The number of network intrusions, amount of data destruction, network exploitation, data theft, internet blockage, and website defacement.</a:t>
            </a:r>
          </a:p>
          <a:p>
            <a:pPr marL="457200" indent="-457200">
              <a:buFont typeface="+mj-lt"/>
              <a:buAutoNum type="arabicPeriod" startAt="3"/>
            </a:pPr>
            <a:r>
              <a:rPr lang="en-US" dirty="0"/>
              <a:t>A NIAC:</a:t>
            </a:r>
          </a:p>
          <a:p>
            <a:pPr marL="800100" lvl="1" indent="-457200">
              <a:buFont typeface="+mj-lt"/>
              <a:buAutoNum type="alphaUcPeriod"/>
            </a:pPr>
            <a:r>
              <a:rPr lang="en-US" sz="1600" dirty="0"/>
              <a:t>Must occur within the borders of one state only or else it is “international”</a:t>
            </a:r>
          </a:p>
          <a:p>
            <a:pPr marL="800100" lvl="1" indent="-457200">
              <a:buFont typeface="+mj-lt"/>
              <a:buAutoNum type="alphaUcPeriod"/>
            </a:pPr>
            <a:r>
              <a:rPr lang="en-US" sz="1600" dirty="0"/>
              <a:t>May occur simultaneously within several states</a:t>
            </a:r>
          </a:p>
          <a:p>
            <a:pPr marL="800100" lvl="1" indent="-457200">
              <a:buFont typeface="+mj-lt"/>
              <a:buAutoNum type="alphaUcPeriod"/>
            </a:pPr>
            <a:r>
              <a:rPr lang="en-US" sz="1600" dirty="0"/>
              <a:t>In one state may involve actors which are in conflict with each other in across several states whether or not the conditions for a NIAC are met in each of those separate states</a:t>
            </a:r>
          </a:p>
          <a:p>
            <a:pPr marL="800100" lvl="1" indent="-457200">
              <a:buFont typeface="+mj-lt"/>
              <a:buAutoNum type="alphaUcPeriod"/>
            </a:pPr>
            <a:r>
              <a:rPr lang="en-US" sz="1600" dirty="0"/>
              <a:t>B and C</a:t>
            </a:r>
          </a:p>
          <a:p>
            <a:pPr marL="800100" lvl="1" indent="-457200">
              <a:buFont typeface="+mj-lt"/>
              <a:buAutoNum type="alphaUcPeriod"/>
            </a:pPr>
            <a:r>
              <a:rPr lang="en-US" sz="1600" dirty="0"/>
              <a:t>All of the above.</a:t>
            </a:r>
          </a:p>
        </p:txBody>
      </p:sp>
    </p:spTree>
    <p:extLst>
      <p:ext uri="{BB962C8B-B14F-4D97-AF65-F5344CB8AC3E}">
        <p14:creationId xmlns:p14="http://schemas.microsoft.com/office/powerpoint/2010/main" val="890694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 Questions Answered </a:t>
            </a:r>
          </a:p>
        </p:txBody>
      </p:sp>
      <p:sp>
        <p:nvSpPr>
          <p:cNvPr id="3" name="Content Placeholder 2"/>
          <p:cNvSpPr>
            <a:spLocks noGrp="1"/>
          </p:cNvSpPr>
          <p:nvPr>
            <p:ph idx="1"/>
          </p:nvPr>
        </p:nvSpPr>
        <p:spPr>
          <a:xfrm>
            <a:off x="628650" y="1687514"/>
            <a:ext cx="7886700" cy="4351338"/>
          </a:xfrm>
        </p:spPr>
        <p:txBody>
          <a:bodyPr/>
          <a:lstStyle/>
          <a:p>
            <a:pPr marL="457200" indent="-457200">
              <a:buFont typeface="+mj-lt"/>
              <a:buAutoNum type="arabicPeriod" startAt="3"/>
            </a:pPr>
            <a:r>
              <a:rPr lang="en-US" dirty="0"/>
              <a:t>The correct answer is D.  A, B, and C are all relevant factors for determining whether a conflict is of sufficient intensity to qualify as a NIAC.  The events in D, by themselves, will not create an armed conflict.</a:t>
            </a:r>
          </a:p>
          <a:p>
            <a:pPr marL="457200" indent="-457200">
              <a:buFont typeface="+mj-lt"/>
              <a:buAutoNum type="arabicPeriod" startAt="3"/>
            </a:pPr>
            <a:r>
              <a:rPr lang="en-US" dirty="0"/>
              <a:t>The correct answer is D.  A is incorrect because the fact that a NIAC may “spill over” into other states does not create an IAC.  An IAC exists only when two or more states enter conflict with each other.  Consequently B is an accurate statement.  However, C is also accurate.  If the conditions for an NIAC are met within one state, the fact that some of the actors may operate from another state does not necessarily mean the conditions for a NIAC are met in the second state.  For example, Al Quada is an OAG involved in a NIAC within Afghanistan.  However, if an Al Quada leader travels to Belgium, the conditions for a NIAC do not exist, and the Al Quada leader must be treated as a criminal under Belgium’s domestic criminal law.</a:t>
            </a:r>
          </a:p>
        </p:txBody>
      </p:sp>
    </p:spTree>
    <p:extLst>
      <p:ext uri="{BB962C8B-B14F-4D97-AF65-F5344CB8AC3E}">
        <p14:creationId xmlns:p14="http://schemas.microsoft.com/office/powerpoint/2010/main" val="2443924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77AC45-C78A-4736-B0DF-EA58389ADD46}"/>
              </a:ext>
            </a:extLst>
          </p:cNvPr>
          <p:cNvSpPr>
            <a:spLocks noGrp="1"/>
          </p:cNvSpPr>
          <p:nvPr>
            <p:ph type="title"/>
          </p:nvPr>
        </p:nvSpPr>
        <p:spPr/>
        <p:txBody>
          <a:bodyPr/>
          <a:lstStyle/>
          <a:p>
            <a:r>
              <a:rPr lang="en-US" dirty="0"/>
              <a:t>Discussion Question</a:t>
            </a:r>
          </a:p>
        </p:txBody>
      </p:sp>
      <p:sp>
        <p:nvSpPr>
          <p:cNvPr id="3" name="Content Placeholder 2">
            <a:extLst>
              <a:ext uri="{FF2B5EF4-FFF2-40B4-BE49-F238E27FC236}">
                <a16:creationId xmlns:a16="http://schemas.microsoft.com/office/drawing/2014/main" xmlns="" id="{4B795F46-D04B-4AFC-994F-0C32954B5A40}"/>
              </a:ext>
            </a:extLst>
          </p:cNvPr>
          <p:cNvSpPr>
            <a:spLocks noGrp="1"/>
          </p:cNvSpPr>
          <p:nvPr>
            <p:ph idx="1"/>
          </p:nvPr>
        </p:nvSpPr>
        <p:spPr/>
        <p:txBody>
          <a:bodyPr/>
          <a:lstStyle/>
          <a:p>
            <a:pPr marL="0" indent="0">
              <a:buNone/>
            </a:pPr>
            <a:r>
              <a:rPr lang="en-US" dirty="0"/>
              <a:t>In 2007, Estonia was hit with a wave of cyber operations against its banks, public services, and government communications facilities.  Russia suggested that “patriotic Russians” were performing the attacks.  The attackers were well-organized, highly coordinated, and did substantial damage to the Estonian economy.  Was Russia, Estonia, or the “patriotic Russians” involved in an armed conflict, and if so, what type of armed conflict?</a:t>
            </a:r>
          </a:p>
        </p:txBody>
      </p:sp>
    </p:spTree>
    <p:extLst>
      <p:ext uri="{BB962C8B-B14F-4D97-AF65-F5344CB8AC3E}">
        <p14:creationId xmlns:p14="http://schemas.microsoft.com/office/powerpoint/2010/main" val="2896091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5EF633-7EAB-4254-9C30-088C1F0CAFC6}"/>
              </a:ext>
            </a:extLst>
          </p:cNvPr>
          <p:cNvSpPr>
            <a:spLocks noGrp="1"/>
          </p:cNvSpPr>
          <p:nvPr>
            <p:ph type="title"/>
          </p:nvPr>
        </p:nvSpPr>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CDBDA336-8293-42EB-B204-2DE9E4789639}"/>
              </a:ext>
            </a:extLst>
          </p:cNvPr>
          <p:cNvSpPr>
            <a:spLocks noGrp="1"/>
          </p:cNvSpPr>
          <p:nvPr>
            <p:ph idx="1"/>
          </p:nvPr>
        </p:nvSpPr>
        <p:spPr/>
        <p:txBody>
          <a:bodyPr/>
          <a:lstStyle/>
          <a:p>
            <a:pPr marL="0" indent="0">
              <a:buNone/>
            </a:pPr>
            <a:r>
              <a:rPr lang="en-US" dirty="0"/>
              <a:t>The cyber operations against Estonia were neither an IAC or NIAC.  The operations did not involve death, personal injury, or destruction of Estonian property.  If the operations resulted in violent consequences of sufficient scale and effects, it would have then been necessary to show:</a:t>
            </a:r>
          </a:p>
          <a:p>
            <a:pPr lvl="1"/>
            <a:r>
              <a:rPr lang="en-US" sz="1900" dirty="0"/>
              <a:t>For an IAC, that Russia was in effective or overall control of the operation, or, that if failed to fulfill its obligation of due diligence to stop the attacks once becoming aware of them    </a:t>
            </a:r>
          </a:p>
          <a:p>
            <a:pPr lvl="1"/>
            <a:r>
              <a:rPr lang="en-US" sz="1900" dirty="0"/>
              <a:t>For a NIAC, that the attackers were operating from within Estonia and were sufficiently organized to be considered an OAG.</a:t>
            </a:r>
          </a:p>
          <a:p>
            <a:pPr marL="0" indent="0">
              <a:buNone/>
            </a:pPr>
            <a:endParaRPr lang="en-US" dirty="0"/>
          </a:p>
        </p:txBody>
      </p:sp>
    </p:spTree>
    <p:extLst>
      <p:ext uri="{BB962C8B-B14F-4D97-AF65-F5344CB8AC3E}">
        <p14:creationId xmlns:p14="http://schemas.microsoft.com/office/powerpoint/2010/main" val="1396426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a:t>
            </a:r>
          </a:p>
        </p:txBody>
      </p:sp>
      <p:sp>
        <p:nvSpPr>
          <p:cNvPr id="3" name="Content Placeholder 2"/>
          <p:cNvSpPr>
            <a:spLocks noGrp="1"/>
          </p:cNvSpPr>
          <p:nvPr>
            <p:ph idx="1"/>
          </p:nvPr>
        </p:nvSpPr>
        <p:spPr>
          <a:xfrm>
            <a:off x="628650" y="1471417"/>
            <a:ext cx="7886700" cy="4351338"/>
          </a:xfrm>
        </p:spPr>
        <p:txBody>
          <a:bodyPr/>
          <a:lstStyle/>
          <a:p>
            <a:pPr marL="0" indent="0">
              <a:buNone/>
            </a:pPr>
            <a:r>
              <a:rPr lang="en-US" dirty="0"/>
              <a:t>State A is involved in a conflict with an organized armed group (OAG) involving significant violence.  State A is receiving assistance from State B, who fears the insurgency within State A may gain momentum and spread to State B.  Through its agents in State C, the OAG uses cyber infrastructure in State C to conduct a cyber operation with violent effects in State B.  After locating the physical location from which the attack originated in State C, State B conducts a deadly drone strike on personnel at the location.  </a:t>
            </a:r>
          </a:p>
          <a:p>
            <a:pPr lvl="1"/>
            <a:r>
              <a:rPr lang="en-US" dirty="0"/>
              <a:t>In the aftermath of the strike, human rights groups sign a letter protesting the attack, calling it an “extrajudicial killing,” claiming that State B was obligated to work with State C to arrest and provide due process to the cyber operators.</a:t>
            </a:r>
          </a:p>
          <a:p>
            <a:pPr lvl="1"/>
            <a:r>
              <a:rPr lang="en-US" dirty="0"/>
              <a:t>State B says no notification to or cooperation with State C was necessary because State B had joined State A’s NIAC against the OAG, and the conflict had spread beyond A’s borders.  Therefore, State B was in a NIAC with the OAG, the cyber operators were members of the OAG, and were therefore targetable under IHL.</a:t>
            </a:r>
          </a:p>
          <a:p>
            <a:pPr marL="0" indent="0">
              <a:buNone/>
            </a:pPr>
            <a:r>
              <a:rPr lang="en-US" dirty="0"/>
              <a:t>Which argument is correct?</a:t>
            </a:r>
          </a:p>
        </p:txBody>
      </p:sp>
    </p:spTree>
    <p:extLst>
      <p:ext uri="{BB962C8B-B14F-4D97-AF65-F5344CB8AC3E}">
        <p14:creationId xmlns:p14="http://schemas.microsoft.com/office/powerpoint/2010/main" val="531639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Question Answered</a:t>
            </a:r>
          </a:p>
        </p:txBody>
      </p:sp>
      <p:sp>
        <p:nvSpPr>
          <p:cNvPr id="3" name="Content Placeholder 2"/>
          <p:cNvSpPr>
            <a:spLocks noGrp="1"/>
          </p:cNvSpPr>
          <p:nvPr>
            <p:ph idx="1"/>
          </p:nvPr>
        </p:nvSpPr>
        <p:spPr>
          <a:xfrm>
            <a:off x="628650" y="1562578"/>
            <a:ext cx="8395034" cy="4351338"/>
          </a:xfrm>
        </p:spPr>
        <p:txBody>
          <a:bodyPr/>
          <a:lstStyle/>
          <a:p>
            <a:pPr marL="0" indent="0">
              <a:buNone/>
            </a:pPr>
            <a:r>
              <a:rPr lang="en-US" dirty="0"/>
              <a:t>Scholars and governments would likely take different views of the situation.  </a:t>
            </a:r>
          </a:p>
          <a:p>
            <a:pPr lvl="1"/>
            <a:r>
              <a:rPr lang="en-US" dirty="0"/>
              <a:t>One view would be that because the conflict between the OAG members and State B occurred outside the borders of the original conflict, State B was obligated to conduct its operations against the OAG in accordance with international human rights law.  This would require State B to work with State C to arrest the perpetrators and provide due process</a:t>
            </a:r>
          </a:p>
          <a:p>
            <a:pPr lvl="1"/>
            <a:r>
              <a:rPr lang="en-US" dirty="0"/>
              <a:t>A second view would be that State B was a party to the conflict because of B’s assistance to State A.  When the OAG operated outside State A’s borders, the conflict also moved with the OAG, which was targetable regardless where it was located.</a:t>
            </a:r>
          </a:p>
          <a:p>
            <a:pPr marL="0" indent="0">
              <a:buNone/>
            </a:pPr>
            <a:r>
              <a:rPr lang="en-US" dirty="0"/>
              <a:t>Ultimately, the key factor in this scenario may be State C’s ability and willingness to cooperate with State B.  State B may defend itself.  However, the legitimacy of State B’s actions will depend on whether State C is able and willing to terminate the threat from the OAG operating within its borders.  If so, then State B must respect State C’s sovereignty.  If not, State B will be justified to engage in self-help within State C’s borders.</a:t>
            </a:r>
          </a:p>
        </p:txBody>
      </p:sp>
    </p:spTree>
    <p:extLst>
      <p:ext uri="{BB962C8B-B14F-4D97-AF65-F5344CB8AC3E}">
        <p14:creationId xmlns:p14="http://schemas.microsoft.com/office/powerpoint/2010/main" val="25228274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The IHL of NIACs</a:t>
            </a:r>
          </a:p>
        </p:txBody>
      </p:sp>
      <p:sp>
        <p:nvSpPr>
          <p:cNvPr id="3" name="Content Placeholder 2"/>
          <p:cNvSpPr>
            <a:spLocks noGrp="1"/>
          </p:cNvSpPr>
          <p:nvPr>
            <p:ph idx="1"/>
          </p:nvPr>
        </p:nvSpPr>
        <p:spPr>
          <a:xfrm>
            <a:off x="628650" y="1676794"/>
            <a:ext cx="8248222" cy="4351338"/>
          </a:xfrm>
        </p:spPr>
        <p:txBody>
          <a:bodyPr/>
          <a:lstStyle/>
          <a:p>
            <a:pPr marL="0" indent="0">
              <a:buNone/>
            </a:pPr>
            <a:r>
              <a:rPr lang="en-US" dirty="0"/>
              <a:t>As noted at the beginning of this section, it is important to correctly distinguish a NIAC from an IAC (a conflict between nation states) and from domestic law enforcement operations.  Each of these three types of conflict is governed by different law, which can lead to very different outcomes for the participants in the conflict.  Although there are currently few real world examples to illustrate how these differences will lead to different outcomes for participants in cyber conflicts, the increasingly frequent use of cyber tools in situations short of conflict makes it likely the distinctions will become important in conflict as well.</a:t>
            </a:r>
          </a:p>
          <a:p>
            <a:pPr marL="0" indent="0">
              <a:buNone/>
            </a:pPr>
            <a:r>
              <a:rPr lang="en-US" dirty="0"/>
              <a:t>Contrary to IACs, which are highly regulated by the four Geneva Conventions, Additional Protocol I, and parallel doctrines of customary international law, NIACs are by comparison minimally regulated by the Geneva Conventions.</a:t>
            </a:r>
          </a:p>
          <a:p>
            <a:pPr marL="0" indent="0">
              <a:buNone/>
            </a:pPr>
            <a:r>
              <a:rPr lang="en-US" dirty="0"/>
              <a:t> </a:t>
            </a:r>
          </a:p>
        </p:txBody>
      </p:sp>
    </p:spTree>
    <p:extLst>
      <p:ext uri="{BB962C8B-B14F-4D97-AF65-F5344CB8AC3E}">
        <p14:creationId xmlns:p14="http://schemas.microsoft.com/office/powerpoint/2010/main" val="2272784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Rules for Conducting Cyber Operations Against State Actors</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lnSpc>
                <a:spcPct val="100000"/>
              </a:lnSpc>
              <a:spcBef>
                <a:spcPts val="0"/>
              </a:spcBef>
              <a:buFont typeface="Arial" charset="0"/>
              <a:buNone/>
            </a:pPr>
            <a:r>
              <a:rPr lang="en-US" dirty="0"/>
              <a:t>When you complete this course you should be able to:</a:t>
            </a:r>
          </a:p>
          <a:p>
            <a:pPr lvl="1" eaLnBrk="1" hangingPunct="1">
              <a:lnSpc>
                <a:spcPct val="100000"/>
              </a:lnSpc>
              <a:spcBef>
                <a:spcPts val="0"/>
              </a:spcBef>
            </a:pPr>
            <a:endParaRPr lang="en-US" sz="100" dirty="0"/>
          </a:p>
          <a:p>
            <a:pPr lvl="1" eaLnBrk="1" hangingPunct="1">
              <a:lnSpc>
                <a:spcPct val="100000"/>
              </a:lnSpc>
              <a:spcBef>
                <a:spcPts val="0"/>
              </a:spcBef>
            </a:pPr>
            <a:r>
              <a:rPr lang="en-US" dirty="0"/>
              <a:t>Identify a non-international armed conflict (NIAC) and distinguish it from both an international armed conflict as well as a domestic law enforcement operation.</a:t>
            </a:r>
          </a:p>
          <a:p>
            <a:pPr lvl="1" eaLnBrk="1" hangingPunct="1">
              <a:lnSpc>
                <a:spcPct val="100000"/>
              </a:lnSpc>
              <a:spcBef>
                <a:spcPts val="0"/>
              </a:spcBef>
            </a:pPr>
            <a:r>
              <a:rPr lang="en-US" dirty="0"/>
              <a:t>Explain the different consequences that follow from characterizing a conflict as a NIAC rather than an IAC or domestic law enforcement.</a:t>
            </a:r>
          </a:p>
          <a:p>
            <a:pPr lvl="1" eaLnBrk="1" hangingPunct="1">
              <a:lnSpc>
                <a:spcPct val="100000"/>
              </a:lnSpc>
              <a:spcBef>
                <a:spcPts val="0"/>
              </a:spcBef>
            </a:pPr>
            <a:r>
              <a:rPr lang="en-US" dirty="0"/>
              <a:t>Explain the concepts of “organized armed group” and a civilian’s “direct participation in hostilities.”</a:t>
            </a:r>
          </a:p>
          <a:p>
            <a:pPr lvl="1" eaLnBrk="1" hangingPunct="1">
              <a:lnSpc>
                <a:spcPct val="100000"/>
              </a:lnSpc>
              <a:spcBef>
                <a:spcPts val="0"/>
              </a:spcBef>
            </a:pPr>
            <a:r>
              <a:rPr lang="en-US" dirty="0"/>
              <a:t>Explain how a NIAC might develop in cyberspace through “virtual organized armed groups.”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The IHL of NIACs (cont.)</a:t>
            </a:r>
          </a:p>
        </p:txBody>
      </p:sp>
      <p:sp>
        <p:nvSpPr>
          <p:cNvPr id="3" name="Content Placeholder 2"/>
          <p:cNvSpPr>
            <a:spLocks noGrp="1"/>
          </p:cNvSpPr>
          <p:nvPr>
            <p:ph idx="1"/>
          </p:nvPr>
        </p:nvSpPr>
        <p:spPr>
          <a:xfrm>
            <a:off x="628650" y="1687514"/>
            <a:ext cx="8248222" cy="4351338"/>
          </a:xfrm>
        </p:spPr>
        <p:txBody>
          <a:bodyPr/>
          <a:lstStyle/>
          <a:p>
            <a:pPr marL="0" indent="0">
              <a:buNone/>
            </a:pPr>
            <a:r>
              <a:rPr lang="en-US" u="sng" dirty="0"/>
              <a:t>The role of Common Article 3</a:t>
            </a:r>
          </a:p>
          <a:p>
            <a:pPr marL="0" indent="0">
              <a:buNone/>
            </a:pPr>
            <a:r>
              <a:rPr lang="en-US" dirty="0"/>
              <a:t>NIACs were originally governed only by a single article, common to each of the four Geneva Conventions known as Common Article 3.  </a:t>
            </a:r>
          </a:p>
          <a:p>
            <a:pPr marL="0" indent="0">
              <a:buNone/>
            </a:pPr>
            <a:r>
              <a:rPr lang="en-US" dirty="0"/>
              <a:t>Common Article 3 provides, in relevant part, that:</a:t>
            </a:r>
          </a:p>
          <a:p>
            <a:pPr marL="342900" lvl="1" indent="0">
              <a:buNone/>
            </a:pPr>
            <a:r>
              <a:rPr lang="en-US" dirty="0"/>
              <a:t>In the case of armed conflict not of an international character occurring in the territory of one of the High Contracting Party . . . (1) The following acts are and shall remain prohibited at any time and in any place whatsoever with respect to [persons taking no active part in the hostilities]:</a:t>
            </a:r>
          </a:p>
          <a:p>
            <a:pPr marL="742950" lvl="2" indent="0">
              <a:buNone/>
            </a:pPr>
            <a:r>
              <a:rPr lang="en-US" dirty="0"/>
              <a:t>(a) violence to life and person, in particular murder of all kinds, mutilation, cruel treatment and torture;</a:t>
            </a:r>
            <a:br>
              <a:rPr lang="en-US" dirty="0"/>
            </a:br>
            <a:r>
              <a:rPr lang="en-US" dirty="0"/>
              <a:t>(b) taking of hostages;</a:t>
            </a:r>
            <a:br>
              <a:rPr lang="en-US" dirty="0"/>
            </a:br>
            <a:r>
              <a:rPr lang="en-US" dirty="0"/>
              <a:t>(c) outrages upon personal dignity, in particular humiliating and degrading treatment;</a:t>
            </a:r>
            <a:br>
              <a:rPr lang="en-US" dirty="0"/>
            </a:br>
            <a:r>
              <a:rPr lang="en-US" dirty="0"/>
              <a:t>(d) the passing of sentences and the carrying out of executions without previous judgment pronounced by a regularly constituted court, affording all the judicial guarantees which are recognized as indispensable by civilized peoples.</a:t>
            </a:r>
            <a:r>
              <a:rPr lang="en-US" baseline="30000" dirty="0"/>
              <a:t>10</a:t>
            </a:r>
          </a:p>
          <a:p>
            <a:pPr marL="57150" indent="0">
              <a:buNone/>
            </a:pPr>
            <a:endParaRPr lang="en-US" sz="1000" dirty="0"/>
          </a:p>
          <a:p>
            <a:pPr marL="57150" indent="0">
              <a:buNone/>
            </a:pPr>
            <a:endParaRPr lang="en-US" sz="1000" dirty="0"/>
          </a:p>
          <a:p>
            <a:pPr marL="57150" indent="0">
              <a:buNone/>
            </a:pPr>
            <a:endParaRPr lang="en-US" sz="1000" dirty="0"/>
          </a:p>
          <a:p>
            <a:pPr marL="57150" indent="0">
              <a:lnSpc>
                <a:spcPct val="100000"/>
              </a:lnSpc>
              <a:spcBef>
                <a:spcPts val="0"/>
              </a:spcBef>
              <a:buNone/>
            </a:pPr>
            <a:endParaRPr lang="en-US" sz="1000" dirty="0"/>
          </a:p>
          <a:p>
            <a:pPr marL="57150" indent="0">
              <a:lnSpc>
                <a:spcPct val="100000"/>
              </a:lnSpc>
              <a:spcBef>
                <a:spcPts val="0"/>
              </a:spcBef>
              <a:buNone/>
            </a:pPr>
            <a:r>
              <a:rPr lang="en-US" sz="1000" dirty="0"/>
              <a:t>10. Geneva Conventions I-IV, Common Art. 3.</a:t>
            </a:r>
          </a:p>
          <a:p>
            <a:pPr marL="0" indent="0">
              <a:buNone/>
            </a:pPr>
            <a:endParaRPr lang="en-US" dirty="0"/>
          </a:p>
        </p:txBody>
      </p:sp>
    </p:spTree>
    <p:extLst>
      <p:ext uri="{BB962C8B-B14F-4D97-AF65-F5344CB8AC3E}">
        <p14:creationId xmlns:p14="http://schemas.microsoft.com/office/powerpoint/2010/main" val="39887058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The IHL of NIACs (cont.)</a:t>
            </a:r>
            <a:endParaRPr lang="en-US" sz="2000" dirty="0"/>
          </a:p>
        </p:txBody>
      </p:sp>
      <p:sp>
        <p:nvSpPr>
          <p:cNvPr id="3" name="Content Placeholder 2"/>
          <p:cNvSpPr>
            <a:spLocks noGrp="1"/>
          </p:cNvSpPr>
          <p:nvPr>
            <p:ph idx="1"/>
          </p:nvPr>
        </p:nvSpPr>
        <p:spPr>
          <a:xfrm>
            <a:off x="628650" y="1574779"/>
            <a:ext cx="8248222" cy="4351338"/>
          </a:xfrm>
        </p:spPr>
        <p:txBody>
          <a:bodyPr/>
          <a:lstStyle/>
          <a:p>
            <a:pPr marL="57150" indent="0">
              <a:buNone/>
            </a:pPr>
            <a:r>
              <a:rPr lang="en-US" dirty="0"/>
              <a:t>Common Article 3’s focus is on protecting those who are not participating in hostilities.  Unlike the complex legal regime applicable to IACs, Common Article 3 says nothing directly about how hostilities must be conducted between the participants in a NIAC.  </a:t>
            </a:r>
          </a:p>
          <a:p>
            <a:pPr marL="57150" indent="0">
              <a:buNone/>
            </a:pPr>
            <a:r>
              <a:rPr lang="en-US" dirty="0"/>
              <a:t>It would be misleading, however, to suggest that Common Article 3 has no bearing on the competing parties’ behavior toward each other within a NIAC.  Indeed, whether or not an individual falls within Common Article 3’s protection for civilians is in some respects the most important issue with NIACs today.  The doctrines of “continuous combat function,” and “direct participation in hostilities” define the boundary between the participants in the conflict and the civilian population protected by Common Article 3.  </a:t>
            </a:r>
          </a:p>
          <a:p>
            <a:pPr marL="57150" indent="0">
              <a:buNone/>
            </a:pPr>
            <a:r>
              <a:rPr lang="en-US" dirty="0"/>
              <a:t>Those on the civilian side of this boundary are accountable for their actions under the host </a:t>
            </a:r>
            <a:r>
              <a:rPr lang="en-US" sz="2100" dirty="0"/>
              <a:t>state’s domestic criminal law and international human rights law, which places a primary emphasis on due process and allows force only as a last resort.</a:t>
            </a:r>
          </a:p>
          <a:p>
            <a:pPr marL="57150" indent="0">
              <a:buNone/>
            </a:pPr>
            <a:endParaRPr lang="en-US" dirty="0"/>
          </a:p>
          <a:p>
            <a:pPr marL="57150" indent="0">
              <a:buNone/>
            </a:pPr>
            <a:endParaRPr lang="en-US" dirty="0"/>
          </a:p>
          <a:p>
            <a:pPr marL="0" indent="0">
              <a:buNone/>
            </a:pPr>
            <a:endParaRPr lang="en-US" dirty="0"/>
          </a:p>
        </p:txBody>
      </p:sp>
    </p:spTree>
    <p:extLst>
      <p:ext uri="{BB962C8B-B14F-4D97-AF65-F5344CB8AC3E}">
        <p14:creationId xmlns:p14="http://schemas.microsoft.com/office/powerpoint/2010/main" val="2514536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The IHL of NIACs (cont.)</a:t>
            </a:r>
          </a:p>
        </p:txBody>
      </p:sp>
      <p:sp>
        <p:nvSpPr>
          <p:cNvPr id="3" name="Content Placeholder 2"/>
          <p:cNvSpPr>
            <a:spLocks noGrp="1"/>
          </p:cNvSpPr>
          <p:nvPr>
            <p:ph idx="1"/>
          </p:nvPr>
        </p:nvSpPr>
        <p:spPr>
          <a:xfrm>
            <a:off x="628650" y="1687514"/>
            <a:ext cx="8248222" cy="4351338"/>
          </a:xfrm>
        </p:spPr>
        <p:txBody>
          <a:bodyPr/>
          <a:lstStyle/>
          <a:p>
            <a:pPr marL="0" indent="0">
              <a:buNone/>
            </a:pPr>
            <a:r>
              <a:rPr lang="en-US" u="sng" dirty="0"/>
              <a:t>A trend toward greater regulation of NIACs</a:t>
            </a:r>
            <a:r>
              <a:rPr lang="en-US" dirty="0"/>
              <a:t>.  Finally, although the textbook distinction between an IAC and NIAC is easy to describe, the rise of prolonged conflict between states and sophisticated transnational terrorist groups has led, in some cases, to blurring the traditional distinction between IACs and NIACs. </a:t>
            </a:r>
          </a:p>
          <a:p>
            <a:pPr marL="0" indent="0">
              <a:buNone/>
            </a:pPr>
            <a:r>
              <a:rPr lang="en-US" dirty="0"/>
              <a:t>These conflicts’ resemblance to state-to-state conflict have led some government officials and scholars to ask whether the traditional and exclusive application of the full Geneva Conventions to IACs continues to be appropriate.  In fact, many armed forces have been applying doctrines to NIACs that had previously been reserved for IACs, such as distinction, necessity, and proportionality.</a:t>
            </a:r>
            <a:r>
              <a:rPr lang="en-US" baseline="30000" dirty="0"/>
              <a:t>11</a:t>
            </a:r>
          </a:p>
          <a:p>
            <a:pPr marL="0" indent="0">
              <a:buNone/>
            </a:pPr>
            <a:endParaRPr lang="en-US" baseline="30000" dirty="0"/>
          </a:p>
          <a:p>
            <a:pPr marL="0" indent="0">
              <a:buNone/>
            </a:pPr>
            <a:endParaRPr lang="en-US" baseline="30000" dirty="0"/>
          </a:p>
          <a:p>
            <a:pPr marL="0" indent="0">
              <a:buNone/>
            </a:pPr>
            <a:endParaRPr lang="en-US" baseline="30000" dirty="0"/>
          </a:p>
          <a:p>
            <a:pPr marL="0" indent="0">
              <a:buNone/>
            </a:pPr>
            <a:endParaRPr lang="en-US" baseline="30000" dirty="0"/>
          </a:p>
          <a:p>
            <a:pPr marL="0" indent="0">
              <a:lnSpc>
                <a:spcPct val="100000"/>
              </a:lnSpc>
              <a:spcBef>
                <a:spcPts val="0"/>
              </a:spcBef>
              <a:buNone/>
            </a:pPr>
            <a:endParaRPr lang="en-US" sz="1000" dirty="0"/>
          </a:p>
          <a:p>
            <a:pPr marL="0" indent="0">
              <a:lnSpc>
                <a:spcPct val="100000"/>
              </a:lnSpc>
              <a:spcBef>
                <a:spcPts val="0"/>
              </a:spcBef>
              <a:buNone/>
            </a:pPr>
            <a:r>
              <a:rPr lang="en-US" sz="1000" dirty="0"/>
              <a:t>11. U.S. Department of Defense, Office of the General Counsel, Law of War Manual (2015).</a:t>
            </a:r>
            <a:r>
              <a:rPr lang="en-US" dirty="0"/>
              <a:t> </a:t>
            </a:r>
          </a:p>
          <a:p>
            <a:pPr marL="0" indent="0">
              <a:buNone/>
            </a:pPr>
            <a:endParaRPr lang="en-US" dirty="0"/>
          </a:p>
        </p:txBody>
      </p:sp>
    </p:spTree>
    <p:extLst>
      <p:ext uri="{BB962C8B-B14F-4D97-AF65-F5344CB8AC3E}">
        <p14:creationId xmlns:p14="http://schemas.microsoft.com/office/powerpoint/2010/main" val="10130086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25677"/>
            <a:ext cx="7886700" cy="1325563"/>
          </a:xfrm>
        </p:spPr>
        <p:txBody>
          <a:bodyPr/>
          <a:lstStyle/>
          <a:p>
            <a:r>
              <a:rPr lang="en-US" dirty="0"/>
              <a:t>Role Play</a:t>
            </a:r>
          </a:p>
        </p:txBody>
      </p:sp>
      <p:sp>
        <p:nvSpPr>
          <p:cNvPr id="3" name="Content Placeholder 2"/>
          <p:cNvSpPr>
            <a:spLocks noGrp="1"/>
          </p:cNvSpPr>
          <p:nvPr>
            <p:ph idx="1"/>
          </p:nvPr>
        </p:nvSpPr>
        <p:spPr>
          <a:xfrm>
            <a:off x="628650" y="1432599"/>
            <a:ext cx="7886700" cy="5287615"/>
          </a:xfrm>
        </p:spPr>
        <p:txBody>
          <a:bodyPr/>
          <a:lstStyle/>
          <a:p>
            <a:pPr marL="0" indent="0">
              <a:buNone/>
            </a:pPr>
            <a:r>
              <a:rPr lang="en-US" sz="2000" dirty="0"/>
              <a:t>You are the commander of cyber forces for State A.  State A is fighting a rebel group (RG) within State A’s borders.  RG demands the overthrow of A’s government and installation of RG leaders.  RG has a sophisticated command structure that coordinates hit and run bombings and shootings throughout State A.  RG has recently launched a major distributed denial of service attack against the cyber infrastructure within State A that is used by State A’s police force, causing major disruptions in police functions and a further breakdown in law enforcement.  </a:t>
            </a:r>
          </a:p>
          <a:p>
            <a:pPr marL="0" indent="0">
              <a:buNone/>
            </a:pPr>
            <a:r>
              <a:rPr lang="en-US" sz="2000" dirty="0"/>
              <a:t>State A, with help from State B, has determined that many of RG’s cyber operations originate from a location within State A.  The operations rely on cyber infrastructure within State A as well as States B and C, from where the attacks are also originating.  Also, hackers sympathetic to RG reside in State C and occasionally assist in operations against State A through State C’s cyber infrastructure. </a:t>
            </a:r>
          </a:p>
          <a:p>
            <a:pPr marL="0" indent="0">
              <a:buNone/>
            </a:pPr>
            <a:r>
              <a:rPr lang="en-US" sz="2000" dirty="0"/>
              <a:t>Your President has turned to you for options.  The President has made it clear that she wants to win the conflict but she wants to do so within the international rule of law.  What do you advise?</a:t>
            </a:r>
          </a:p>
          <a:p>
            <a:pPr marL="0" indent="0">
              <a:buNone/>
            </a:pPr>
            <a:endParaRPr lang="en-US" dirty="0"/>
          </a:p>
        </p:txBody>
      </p:sp>
    </p:spTree>
    <p:extLst>
      <p:ext uri="{BB962C8B-B14F-4D97-AF65-F5344CB8AC3E}">
        <p14:creationId xmlns:p14="http://schemas.microsoft.com/office/powerpoint/2010/main" val="41078990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Play Answer</a:t>
            </a:r>
          </a:p>
        </p:txBody>
      </p:sp>
      <p:sp>
        <p:nvSpPr>
          <p:cNvPr id="3" name="Content Placeholder 2"/>
          <p:cNvSpPr>
            <a:spLocks noGrp="1"/>
          </p:cNvSpPr>
          <p:nvPr>
            <p:ph idx="1"/>
          </p:nvPr>
        </p:nvSpPr>
        <p:spPr>
          <a:xfrm>
            <a:off x="628650" y="1701369"/>
            <a:ext cx="7886700" cy="4351338"/>
          </a:xfrm>
        </p:spPr>
        <p:txBody>
          <a:bodyPr/>
          <a:lstStyle/>
          <a:p>
            <a:pPr marL="457200" indent="-457200">
              <a:buFont typeface="+mj-lt"/>
              <a:buAutoNum type="arabicPeriod"/>
            </a:pPr>
            <a:r>
              <a:rPr lang="en-US" dirty="0"/>
              <a:t>State A appears to be in a NIAC with RG based on the intensity and geography of the conflict and RG’s effective organization, which makes it an OAG.  Consequently, A’s conflict with RG is governed by IHL, which allows A to conduct offensive operations against RG’s members – including RG cyber operators – within State A regardless whether the RG members are directly participating in hostilities at a given time.</a:t>
            </a:r>
          </a:p>
          <a:p>
            <a:pPr marL="457200" indent="-457200">
              <a:buFont typeface="+mj-lt"/>
              <a:buAutoNum type="arabicPeriod"/>
            </a:pPr>
            <a:r>
              <a:rPr lang="en-US" dirty="0"/>
              <a:t>State A must cooperate with State B to terminate the attacks originating from B.  The more difficult question is whether RG members operating out of State B may be targeted as part of the NIAC, or, whether State B is obligated to attempt to make an arrest and provide due process.  The answer to the question depends on whether the more liberal targeting rules applicable to an OAG in a NIAC apply beyond State A’s borders.  This is a subject of debate.</a:t>
            </a:r>
          </a:p>
          <a:p>
            <a:pPr marL="457200" indent="-457200">
              <a:buFont typeface="+mj-lt"/>
              <a:buAutoNum type="arabicPeriod"/>
            </a:pPr>
            <a:endParaRPr lang="en-US" dirty="0"/>
          </a:p>
        </p:txBody>
      </p:sp>
    </p:spTree>
    <p:extLst>
      <p:ext uri="{BB962C8B-B14F-4D97-AF65-F5344CB8AC3E}">
        <p14:creationId xmlns:p14="http://schemas.microsoft.com/office/powerpoint/2010/main" val="18824615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Play Answer (cont.)</a:t>
            </a:r>
          </a:p>
        </p:txBody>
      </p:sp>
      <p:sp>
        <p:nvSpPr>
          <p:cNvPr id="3" name="Content Placeholder 2"/>
          <p:cNvSpPr>
            <a:spLocks noGrp="1"/>
          </p:cNvSpPr>
          <p:nvPr>
            <p:ph idx="1"/>
          </p:nvPr>
        </p:nvSpPr>
        <p:spPr>
          <a:xfrm>
            <a:off x="628650" y="1548969"/>
            <a:ext cx="7886700" cy="4351338"/>
          </a:xfrm>
        </p:spPr>
        <p:txBody>
          <a:bodyPr/>
          <a:lstStyle/>
          <a:p>
            <a:pPr marL="457200" indent="-457200">
              <a:buFont typeface="+mj-lt"/>
              <a:buAutoNum type="arabicPeriod" startAt="3"/>
            </a:pPr>
            <a:r>
              <a:rPr lang="en-US" dirty="0"/>
              <a:t>State A’s options vis-à-vis cyber operators in State C are more complicated.  </a:t>
            </a:r>
          </a:p>
          <a:p>
            <a:pPr lvl="1"/>
            <a:r>
              <a:rPr lang="en-US" dirty="0"/>
              <a:t>Once notified by State A, State C has an obligation of due diligence to take reasonable measures to terminate the operations against State A originating from its territory.</a:t>
            </a:r>
          </a:p>
          <a:p>
            <a:pPr lvl="1"/>
            <a:r>
              <a:rPr lang="en-US" dirty="0"/>
              <a:t>Because the cyber operators do not appear to be members of RG but merely “sympathetic” to their cause, States A and C would be unable to target the operators as members of an OAG.  Unless State C is able to engage the operators in the midst of a cyber attack (unlikely), State C should attempt to arrest and try the operators under State C’s domestic laws.</a:t>
            </a:r>
          </a:p>
          <a:p>
            <a:pPr lvl="1"/>
            <a:r>
              <a:rPr lang="en-US" dirty="0"/>
              <a:t>If State C is unable or unwilling to shut down operations against State A originating from within C’s borders, State A may consider taking action on its own against the operators, either through State C’s cyber infrastructure or by taking direct action against the operators within State C.  The challenge for State A in this situation is that if it is unable to disable the attacks through by conducting cyber operations of its own, it will be difficult to effect an arrest in State C’s territory without State C assistance.</a:t>
            </a:r>
          </a:p>
        </p:txBody>
      </p:sp>
    </p:spTree>
    <p:extLst>
      <p:ext uri="{BB962C8B-B14F-4D97-AF65-F5344CB8AC3E}">
        <p14:creationId xmlns:p14="http://schemas.microsoft.com/office/powerpoint/2010/main" val="2759440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Non-international Armed Conflicts</a:t>
            </a:r>
          </a:p>
        </p:txBody>
      </p:sp>
      <p:sp>
        <p:nvSpPr>
          <p:cNvPr id="3" name="Content Placeholder 2"/>
          <p:cNvSpPr>
            <a:spLocks noGrp="1"/>
          </p:cNvSpPr>
          <p:nvPr>
            <p:ph idx="1"/>
          </p:nvPr>
        </p:nvSpPr>
        <p:spPr>
          <a:xfrm>
            <a:off x="628649" y="1460044"/>
            <a:ext cx="7980091" cy="4351338"/>
          </a:xfrm>
        </p:spPr>
        <p:txBody>
          <a:bodyPr/>
          <a:lstStyle/>
          <a:p>
            <a:pPr marL="0" indent="0">
              <a:buNone/>
            </a:pPr>
            <a:r>
              <a:rPr lang="en-US" dirty="0"/>
              <a:t>A traditional non-international armed conflict (NIAC) arises when a non-state “organized armed group” engages in protracted hostilities against a state, or, against another organized armed group, within a state’s borders.</a:t>
            </a:r>
            <a:r>
              <a:rPr lang="en-US" baseline="30000" dirty="0"/>
              <a:t>1</a:t>
            </a:r>
            <a:r>
              <a:rPr lang="en-US" dirty="0"/>
              <a:t>  </a:t>
            </a:r>
          </a:p>
          <a:p>
            <a:pPr marL="685800" lvl="1" indent="-342900">
              <a:buFont typeface="+mj-lt"/>
              <a:buAutoNum type="arabicPeriod"/>
            </a:pPr>
            <a:r>
              <a:rPr lang="en-US" u="sng" dirty="0"/>
              <a:t>A NIAC is not fought between states</a:t>
            </a:r>
            <a:r>
              <a:rPr lang="en-US" dirty="0"/>
              <a:t>.  Unlike an international armed conflict (IAC) that takes place between two or more nation states, at least one of the parties to a NIAC is not a nation-state.  Therefore, since the conflict is not </a:t>
            </a:r>
            <a:r>
              <a:rPr lang="en-US" i="1" dirty="0"/>
              <a:t>between</a:t>
            </a:r>
            <a:r>
              <a:rPr lang="en-US" dirty="0"/>
              <a:t> nations, it is literally </a:t>
            </a:r>
            <a:r>
              <a:rPr lang="en-US" i="1" dirty="0"/>
              <a:t>non-international</a:t>
            </a:r>
            <a:r>
              <a:rPr lang="en-US" dirty="0"/>
              <a:t>.  As discussed below, different provisions of international humanitarian law (IHL) govern NIACs and IACs, making it important to distinguish between the two types of conflicts.</a:t>
            </a:r>
          </a:p>
          <a:p>
            <a:pPr marL="685800" lvl="1" indent="-342900">
              <a:buFont typeface="+mj-lt"/>
              <a:buAutoNum type="arabicPeriod"/>
            </a:pPr>
            <a:r>
              <a:rPr lang="en-US" u="sng" dirty="0"/>
              <a:t>A NIAC is not domestic law enforcement</a:t>
            </a:r>
            <a:r>
              <a:rPr lang="en-US" dirty="0"/>
              <a:t>.  It is also crucial to distinguish a NIAC (involving a state’s conflict with an “organized armed group”) from a state’s domestic law enforcement operations against convicted or alleged criminals.  The latter operations are governed by the state’s domestic law as it is restrained by international human rights law (IHRL).  As discussed below, IHRL has different objectives and standards from IHL, making it important to distinguish between NIACs and domestic law enforcement.</a:t>
            </a:r>
          </a:p>
          <a:p>
            <a:pPr marL="0" indent="0">
              <a:buNone/>
            </a:pPr>
            <a:endParaRPr lang="en-US" sz="1000" dirty="0"/>
          </a:p>
          <a:p>
            <a:pPr marL="0" indent="0">
              <a:lnSpc>
                <a:spcPct val="100000"/>
              </a:lnSpc>
              <a:spcBef>
                <a:spcPts val="0"/>
              </a:spcBef>
              <a:buNone/>
            </a:pPr>
            <a:r>
              <a:rPr lang="en-US" sz="1000" dirty="0"/>
              <a:t>1. Geneva Convention I-IV, common art. 3.</a:t>
            </a:r>
          </a:p>
        </p:txBody>
      </p:sp>
    </p:spTree>
    <p:extLst>
      <p:ext uri="{BB962C8B-B14F-4D97-AF65-F5344CB8AC3E}">
        <p14:creationId xmlns:p14="http://schemas.microsoft.com/office/powerpoint/2010/main" val="2921908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Identifying a NIAC</a:t>
            </a:r>
            <a:br>
              <a:rPr lang="en-US" dirty="0"/>
            </a:br>
            <a:r>
              <a:rPr lang="en-US" dirty="0"/>
              <a:t>Organized Armed Groups</a:t>
            </a:r>
          </a:p>
        </p:txBody>
      </p:sp>
      <p:sp>
        <p:nvSpPr>
          <p:cNvPr id="3" name="Content Placeholder 2"/>
          <p:cNvSpPr>
            <a:spLocks noGrp="1"/>
          </p:cNvSpPr>
          <p:nvPr>
            <p:ph idx="1"/>
          </p:nvPr>
        </p:nvSpPr>
        <p:spPr>
          <a:xfrm>
            <a:off x="628650" y="1834357"/>
            <a:ext cx="7886700" cy="4351338"/>
          </a:xfrm>
        </p:spPr>
        <p:txBody>
          <a:bodyPr/>
          <a:lstStyle/>
          <a:p>
            <a:pPr marL="0" indent="0">
              <a:buNone/>
            </a:pPr>
            <a:r>
              <a:rPr lang="en-US" dirty="0"/>
              <a:t>In a NIAC, both state and non-state forces have armed forces that are distinct from the civilian population.  The “organized armed group” (OAG) represents the “armed forces” of the non-state participant.  The OAG is an essential element of a NIAC.  By definition, there cannot be a NIAC without an OAG to participate in the conflict.  Without an OAG, the conflict is either an IAC between states, or, a domestic law enforcement operation by the state against convicted or alleged criminals.</a:t>
            </a:r>
          </a:p>
          <a:p>
            <a:pPr marL="0" indent="0">
              <a:buNone/>
            </a:pPr>
            <a:r>
              <a:rPr lang="en-US" dirty="0"/>
              <a:t>Additionally, within a NIAC, there is an important distinction between members of an OAG and civilians who are not part of the OAG but who choose to participate in the conflict.  Members of an OAG may be attacked, based on their status as members of the OAG, in situations in which civilians may not. </a:t>
            </a:r>
          </a:p>
          <a:p>
            <a:pPr marL="0" indent="0">
              <a:buNone/>
            </a:pPr>
            <a:endParaRPr lang="en-US" dirty="0"/>
          </a:p>
        </p:txBody>
      </p:sp>
    </p:spTree>
    <p:extLst>
      <p:ext uri="{BB962C8B-B14F-4D97-AF65-F5344CB8AC3E}">
        <p14:creationId xmlns:p14="http://schemas.microsoft.com/office/powerpoint/2010/main" val="1549669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710389"/>
            <a:ext cx="8147050" cy="4351338"/>
          </a:xfrm>
        </p:spPr>
        <p:txBody>
          <a:bodyPr/>
          <a:lstStyle/>
          <a:p>
            <a:pPr marL="0" lvl="1" indent="0">
              <a:spcBef>
                <a:spcPts val="750"/>
              </a:spcBef>
              <a:buNone/>
            </a:pPr>
            <a:r>
              <a:rPr lang="en-US" sz="2100" u="sng" dirty="0"/>
              <a:t>Identifying an OAG</a:t>
            </a:r>
            <a:r>
              <a:rPr lang="en-US" sz="2100" dirty="0"/>
              <a:t>.  The defining characteristic of OAG is a degree of organization and internal control that gives its leadership the capability to impose discipline within the organization if members of the group violate IHL.  The </a:t>
            </a:r>
            <a:r>
              <a:rPr lang="en-US" sz="2100" i="1" dirty="0"/>
              <a:t>capability to enforce IHL, </a:t>
            </a:r>
            <a:r>
              <a:rPr lang="en-US" sz="2100" dirty="0"/>
              <a:t>as opposed to </a:t>
            </a:r>
            <a:r>
              <a:rPr lang="en-US" sz="2100" i="1" dirty="0"/>
              <a:t>actual compliance with IHL</a:t>
            </a:r>
            <a:r>
              <a:rPr lang="en-US" sz="2100" dirty="0"/>
              <a:t>, is the key factor,</a:t>
            </a:r>
            <a:r>
              <a:rPr lang="en-US" sz="2100" baseline="30000" dirty="0"/>
              <a:t>2</a:t>
            </a:r>
            <a:r>
              <a:rPr lang="en-US" sz="2100" dirty="0"/>
              <a:t> for many OAGs will have no interest at all in complying with IHL.</a:t>
            </a:r>
          </a:p>
          <a:p>
            <a:pPr marL="0" lvl="1" indent="0">
              <a:spcBef>
                <a:spcPts val="750"/>
              </a:spcBef>
              <a:buNone/>
            </a:pPr>
            <a:r>
              <a:rPr lang="en-US" sz="2100" u="sng" dirty="0"/>
              <a:t>Targeting members of an OAG based on “continuous combat function.”</a:t>
            </a:r>
            <a:r>
              <a:rPr lang="en-US" sz="2100" dirty="0"/>
              <a:t>   If members of an OAG perform a “continuous combat function” within the OAG – i.e., if they repeatedly participate in hostilities in furtherance of the OAG’s combat role, they may be attacked anywhere and at any time </a:t>
            </a:r>
            <a:r>
              <a:rPr lang="en-US" sz="2100" baseline="30000" dirty="0"/>
              <a:t>3</a:t>
            </a:r>
            <a:r>
              <a:rPr lang="en-US" sz="2100" dirty="0"/>
              <a:t>  In this respect, the members of an OAG resemble the members of a regular armed force during an IAC, who, based on their combatant status, may be targeted anywhere and anytime, including when they are not participating in combat-related activities. </a:t>
            </a:r>
          </a:p>
          <a:p>
            <a:pPr marL="0" lvl="1" indent="0">
              <a:spcBef>
                <a:spcPts val="750"/>
              </a:spcBef>
              <a:buNone/>
            </a:pPr>
            <a:r>
              <a:rPr lang="en-US" sz="2100" dirty="0"/>
              <a:t> </a:t>
            </a:r>
            <a:endParaRPr lang="en-US" sz="1000" dirty="0"/>
          </a:p>
          <a:p>
            <a:pPr marL="0" lvl="1" indent="0">
              <a:lnSpc>
                <a:spcPct val="100000"/>
              </a:lnSpc>
              <a:spcBef>
                <a:spcPts val="0"/>
              </a:spcBef>
              <a:buNone/>
            </a:pPr>
            <a:r>
              <a:rPr lang="en-US" sz="1000" dirty="0"/>
              <a:t>2. TALLINN MANUAL 2.0, Rule 83, Characterization as Non-international Armed Conflict (citing </a:t>
            </a:r>
            <a:r>
              <a:rPr lang="en-US" sz="1000" i="1" dirty="0"/>
              <a:t>Limaj </a:t>
            </a:r>
            <a:r>
              <a:rPr lang="en-US" sz="1000" dirty="0"/>
              <a:t>Judgement, ICTY, para. 129).</a:t>
            </a:r>
          </a:p>
          <a:p>
            <a:pPr marL="0" lvl="1" indent="0">
              <a:lnSpc>
                <a:spcPct val="100000"/>
              </a:lnSpc>
              <a:spcBef>
                <a:spcPts val="0"/>
              </a:spcBef>
              <a:buNone/>
            </a:pPr>
            <a:r>
              <a:rPr lang="en-US" sz="1000" dirty="0"/>
              <a:t>3. International Committee of the Red Cross, </a:t>
            </a:r>
            <a:r>
              <a:rPr lang="en-US" sz="1000" i="1" dirty="0"/>
              <a:t>Interpretive Guidance on the Notion of Direct Participation in Hostilities in International Humanitarian Law </a:t>
            </a:r>
            <a:r>
              <a:rPr lang="en-US" sz="1000" dirty="0"/>
              <a:t>(Dec 2008) at 27; see also , at 27 TALLINN MANUAL 2.0, Rule 96, Persons as Lawful Objects of Attack.</a:t>
            </a:r>
          </a:p>
        </p:txBody>
      </p:sp>
      <p:sp>
        <p:nvSpPr>
          <p:cNvPr id="6" name="Title 1"/>
          <p:cNvSpPr>
            <a:spLocks noGrp="1"/>
          </p:cNvSpPr>
          <p:nvPr>
            <p:ph type="title"/>
          </p:nvPr>
        </p:nvSpPr>
        <p:spPr>
          <a:xfrm>
            <a:off x="628650" y="365126"/>
            <a:ext cx="7886700" cy="1325563"/>
          </a:xfrm>
        </p:spPr>
        <p:txBody>
          <a:bodyPr/>
          <a:lstStyle/>
          <a:p>
            <a:r>
              <a:rPr lang="en-US" dirty="0"/>
              <a:t>2. Identifying a NIAC</a:t>
            </a:r>
            <a:br>
              <a:rPr lang="en-US" dirty="0"/>
            </a:br>
            <a:r>
              <a:rPr lang="en-US" dirty="0"/>
              <a:t>Organized Armed Groups (cont.)</a:t>
            </a:r>
            <a:endParaRPr lang="en-US" sz="2000" dirty="0"/>
          </a:p>
        </p:txBody>
      </p:sp>
    </p:spTree>
    <p:extLst>
      <p:ext uri="{BB962C8B-B14F-4D97-AF65-F5344CB8AC3E}">
        <p14:creationId xmlns:p14="http://schemas.microsoft.com/office/powerpoint/2010/main" val="3011778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2148"/>
            <a:ext cx="7886700" cy="4351338"/>
          </a:xfrm>
        </p:spPr>
        <p:txBody>
          <a:bodyPr/>
          <a:lstStyle/>
          <a:p>
            <a:pPr marL="0" lvl="1" indent="0">
              <a:spcBef>
                <a:spcPts val="750"/>
              </a:spcBef>
              <a:buNone/>
            </a:pPr>
            <a:r>
              <a:rPr lang="en-US" sz="2100" u="sng" dirty="0"/>
              <a:t>Detaining members of an OAG</a:t>
            </a:r>
            <a:r>
              <a:rPr lang="en-US" sz="2100" dirty="0"/>
              <a:t>.  If captured, members of an OAG do not receive the standard prisoner of war protections afforded traditional combatants.  In this respect, the members of an OAG are treated like any civilians captured after unlawfully taking up arms.  Members of an OAG are entitled only to basic guarantees of humane treatment and if prosecuted, a fair trial under the capturing state’s domestic law.</a:t>
            </a:r>
            <a:r>
              <a:rPr lang="en-US" sz="2100" baseline="30000" dirty="0"/>
              <a:t>4</a:t>
            </a:r>
            <a:r>
              <a:rPr lang="en-US" sz="2100" dirty="0"/>
              <a:t>  </a:t>
            </a:r>
          </a:p>
          <a:p>
            <a:pPr marL="0" indent="0">
              <a:buNone/>
            </a:pPr>
            <a:r>
              <a:rPr lang="en-US" u="sng" dirty="0"/>
              <a:t>Distinguishing members of an OAG from other civilians</a:t>
            </a:r>
            <a:r>
              <a:rPr lang="en-US" dirty="0"/>
              <a:t>.  As previously mentioned, the rules governing members of an OAG distinguish the members of an OAG from the broader civilian population.  As a general rule, and as discussed in Lesson 28, civilians who are not members of an OAG may not be targeted in armed conflict.  However, if civilians voluntarily enter the conflict – even if they are not members of the OAG – they forfeit their protected status and may be targeted “for such time as they take a direct part in hostilities.”  (This issue is discussed in more detail below.)</a:t>
            </a:r>
          </a:p>
          <a:p>
            <a:pPr marL="0" indent="0">
              <a:buNone/>
            </a:pPr>
            <a:endParaRPr lang="en-US" dirty="0"/>
          </a:p>
          <a:p>
            <a:pPr marL="0" indent="0">
              <a:buNone/>
            </a:pPr>
            <a:endParaRPr lang="en-US" sz="1000" dirty="0"/>
          </a:p>
          <a:p>
            <a:pPr marL="0" indent="0">
              <a:buNone/>
            </a:pPr>
            <a:endParaRPr lang="en-US" sz="1000" dirty="0"/>
          </a:p>
          <a:p>
            <a:pPr marL="0" indent="0">
              <a:buNone/>
            </a:pPr>
            <a:endParaRPr lang="en-US" sz="1000" dirty="0"/>
          </a:p>
          <a:p>
            <a:pPr marL="0" indent="0">
              <a:buNone/>
            </a:pPr>
            <a:endParaRPr lang="en-US" sz="1000" dirty="0"/>
          </a:p>
          <a:p>
            <a:pPr marL="0" indent="0">
              <a:buNone/>
            </a:pPr>
            <a:r>
              <a:rPr lang="en-US" sz="1000" dirty="0"/>
              <a:t>4. Geneva Conventions I-IV, Common Art. 3.</a:t>
            </a:r>
          </a:p>
        </p:txBody>
      </p:sp>
      <p:sp>
        <p:nvSpPr>
          <p:cNvPr id="6" name="Title 1"/>
          <p:cNvSpPr>
            <a:spLocks noGrp="1"/>
          </p:cNvSpPr>
          <p:nvPr>
            <p:ph type="title"/>
          </p:nvPr>
        </p:nvSpPr>
        <p:spPr>
          <a:xfrm>
            <a:off x="628650" y="365126"/>
            <a:ext cx="7886700" cy="1325563"/>
          </a:xfrm>
        </p:spPr>
        <p:txBody>
          <a:bodyPr/>
          <a:lstStyle/>
          <a:p>
            <a:r>
              <a:rPr lang="en-US" dirty="0"/>
              <a:t>2. Identifying a NIAC</a:t>
            </a:r>
            <a:br>
              <a:rPr lang="en-US" dirty="0"/>
            </a:br>
            <a:r>
              <a:rPr lang="en-US" dirty="0"/>
              <a:t>Organized Armed Groups (cont.) </a:t>
            </a:r>
            <a:endParaRPr lang="en-US" sz="2000" dirty="0"/>
          </a:p>
        </p:txBody>
      </p:sp>
    </p:spTree>
    <p:extLst>
      <p:ext uri="{BB962C8B-B14F-4D97-AF65-F5344CB8AC3E}">
        <p14:creationId xmlns:p14="http://schemas.microsoft.com/office/powerpoint/2010/main" val="1989616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49" y="1690689"/>
            <a:ext cx="8262687" cy="4351338"/>
          </a:xfrm>
        </p:spPr>
        <p:txBody>
          <a:bodyPr/>
          <a:lstStyle/>
          <a:p>
            <a:pPr marL="0" indent="0">
              <a:buNone/>
            </a:pPr>
            <a:r>
              <a:rPr lang="en-US" u="sng" dirty="0"/>
              <a:t>OAGs in cyber operations</a:t>
            </a:r>
            <a:r>
              <a:rPr lang="en-US" dirty="0"/>
              <a:t>  </a:t>
            </a:r>
          </a:p>
          <a:p>
            <a:pPr marL="0" indent="0">
              <a:buNone/>
            </a:pPr>
            <a:r>
              <a:rPr lang="en-US" dirty="0"/>
              <a:t>The discussion of OAGs and participation of other civilians in hostilities has significance for cyber operations.</a:t>
            </a:r>
          </a:p>
          <a:p>
            <a:pPr marL="0" indent="0">
              <a:buNone/>
            </a:pPr>
            <a:r>
              <a:rPr lang="en-US" dirty="0"/>
              <a:t>A conventional OAG may have a cyber wing – a group of individuals within the OAG who conduct cyber operations as part of the OAG’s broader conflict objectives.  Members of the OAG who conduct cyber operations may be lawfully targeted if they can be located.  </a:t>
            </a:r>
          </a:p>
          <a:p>
            <a:pPr marL="0" indent="0">
              <a:buNone/>
            </a:pPr>
            <a:r>
              <a:rPr lang="en-US" dirty="0"/>
              <a:t>A more difficult question is whether a group of cyber operators will qualify as an OAG if they conduct cyber attacks but never meet face to face and have no other relationship to a conventional OAG?  At minimum, to qualify as an OAG, the group must be organized under some form of command structure and be capable of coordinating its cyber attacks to some degree.  However, the extent to which the group must be organized is unsettled.  The judgment about whether a particular group meets the conditions of an OAG must be made on a case by case basis.</a:t>
            </a:r>
            <a:r>
              <a:rPr lang="en-US" baseline="30000" dirty="0"/>
              <a:t>5</a:t>
            </a:r>
          </a:p>
          <a:p>
            <a:pPr marL="0" indent="0">
              <a:buNone/>
            </a:pPr>
            <a:r>
              <a:rPr lang="en-US" sz="1000" dirty="0"/>
              <a:t>5. TALLINN MANUAL 2.0, Rule 83, Characterization as Non-International Armed Conflict, sec. 11 (citing </a:t>
            </a:r>
            <a:r>
              <a:rPr lang="en-US" sz="1000" i="1" dirty="0"/>
              <a:t>Limaj </a:t>
            </a:r>
            <a:r>
              <a:rPr lang="en-US" sz="1000" dirty="0"/>
              <a:t>Judgement, ICTY, paras. 132-134).</a:t>
            </a:r>
          </a:p>
        </p:txBody>
      </p:sp>
      <p:sp>
        <p:nvSpPr>
          <p:cNvPr id="6" name="Title 1"/>
          <p:cNvSpPr>
            <a:spLocks noGrp="1"/>
          </p:cNvSpPr>
          <p:nvPr>
            <p:ph type="title"/>
          </p:nvPr>
        </p:nvSpPr>
        <p:spPr>
          <a:xfrm>
            <a:off x="628650" y="365126"/>
            <a:ext cx="7886700" cy="1325563"/>
          </a:xfrm>
        </p:spPr>
        <p:txBody>
          <a:bodyPr/>
          <a:lstStyle/>
          <a:p>
            <a:r>
              <a:rPr lang="en-US" dirty="0"/>
              <a:t>2. Identifying a NIAC</a:t>
            </a:r>
            <a:br>
              <a:rPr lang="en-US" dirty="0"/>
            </a:br>
            <a:r>
              <a:rPr lang="en-US" dirty="0"/>
              <a:t>Organized Armed Groups (cont.)</a:t>
            </a:r>
            <a:endParaRPr lang="en-US" sz="2000" dirty="0"/>
          </a:p>
        </p:txBody>
      </p:sp>
    </p:spTree>
    <p:extLst>
      <p:ext uri="{BB962C8B-B14F-4D97-AF65-F5344CB8AC3E}">
        <p14:creationId xmlns:p14="http://schemas.microsoft.com/office/powerpoint/2010/main" val="3162566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7745329" cy="4351338"/>
          </a:xfrm>
        </p:spPr>
        <p:txBody>
          <a:bodyPr/>
          <a:lstStyle/>
          <a:p>
            <a:pPr marL="0" indent="0">
              <a:buNone/>
            </a:pPr>
            <a:r>
              <a:rPr lang="en-US" dirty="0"/>
              <a:t>A group of individuals conducting cyber operations will fall somewhere along a continuum of organization and capability.  These factors must be evaluated to determine the group’s status under IHL.</a:t>
            </a:r>
            <a:r>
              <a:rPr lang="en-US" baseline="30000" dirty="0"/>
              <a:t>6</a:t>
            </a:r>
            <a:r>
              <a:rPr lang="en-US" dirty="0"/>
              <a:t>  </a:t>
            </a:r>
          </a:p>
          <a:p>
            <a:pPr lvl="1"/>
            <a:r>
              <a:rPr lang="en-US" dirty="0"/>
              <a:t>At the least organized end of the continuum, a large number of hackers with little binding them together other than their target, will not qualify as “organized and armed.”</a:t>
            </a:r>
          </a:p>
          <a:p>
            <a:pPr lvl="1"/>
            <a:r>
              <a:rPr lang="en-US" dirty="0"/>
              <a:t>At the most organized end of the continuum, an online group with a leadership structure that conducts vulnerability assessments on potential state targets, allocates the targets for action within the group, shares hacking tools, and conducts damage assessments, would likely meet the test for an OAG.</a:t>
            </a:r>
          </a:p>
          <a:p>
            <a:pPr lvl="1"/>
            <a:r>
              <a:rPr lang="en-US" dirty="0"/>
              <a:t>In the middle of the continuum, a group of individuals who attack the same target by coordinating their actions and sharing resources, but lack an acknowledged centralized command authority, may or may not qualify as an OAG.</a:t>
            </a:r>
          </a:p>
          <a:p>
            <a:pPr marL="0" indent="0">
              <a:buNone/>
            </a:pPr>
            <a:endParaRPr lang="en-US" sz="1000" dirty="0"/>
          </a:p>
          <a:p>
            <a:pPr marL="0" indent="0">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a:t>6</a:t>
            </a:r>
            <a:r>
              <a:rPr lang="en-US" sz="1000" dirty="0"/>
              <a:t>. TALLINN MANUAL 2.0, Rule 83, Characterization as Non-International Armed Conflict, sec. 12-15.</a:t>
            </a:r>
          </a:p>
          <a:p>
            <a:pPr marL="0" indent="0">
              <a:buNone/>
            </a:pPr>
            <a:endParaRPr lang="en-US" dirty="0"/>
          </a:p>
        </p:txBody>
      </p:sp>
      <p:sp>
        <p:nvSpPr>
          <p:cNvPr id="6" name="Title 1"/>
          <p:cNvSpPr>
            <a:spLocks noGrp="1"/>
          </p:cNvSpPr>
          <p:nvPr>
            <p:ph type="title"/>
          </p:nvPr>
        </p:nvSpPr>
        <p:spPr>
          <a:xfrm>
            <a:off x="628650" y="365126"/>
            <a:ext cx="7886700" cy="1325563"/>
          </a:xfrm>
        </p:spPr>
        <p:txBody>
          <a:bodyPr/>
          <a:lstStyle/>
          <a:p>
            <a:r>
              <a:rPr lang="en-US" dirty="0"/>
              <a:t>2. Identifying a NIAC</a:t>
            </a:r>
            <a:br>
              <a:rPr lang="en-US" dirty="0"/>
            </a:br>
            <a:r>
              <a:rPr lang="en-US" dirty="0"/>
              <a:t>Organized Armed Groups (cont.)</a:t>
            </a:r>
            <a:endParaRPr lang="en-US" sz="2000" dirty="0"/>
          </a:p>
        </p:txBody>
      </p:sp>
    </p:spTree>
    <p:extLst>
      <p:ext uri="{BB962C8B-B14F-4D97-AF65-F5344CB8AC3E}">
        <p14:creationId xmlns:p14="http://schemas.microsoft.com/office/powerpoint/2010/main" val="304529633"/>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23998</TotalTime>
  <Words>5466</Words>
  <Application>Microsoft Office PowerPoint</Application>
  <PresentationFormat>On-screen Show (4:3)</PresentationFormat>
  <Paragraphs>208</Paragraphs>
  <Slides>35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Calibri Light</vt:lpstr>
      <vt:lpstr>PP_C5Modules_CC_License_standard</vt:lpstr>
      <vt:lpstr>  Module III Cyber Operations</vt:lpstr>
      <vt:lpstr>Lesson Outline: Rules for Conducting Cyber Operations Against Non-State Actors</vt:lpstr>
      <vt:lpstr>Learning Outcomes: Rules for Conducting Cyber Operations Against State Actors</vt:lpstr>
      <vt:lpstr>1. Non-international Armed Conflicts</vt:lpstr>
      <vt:lpstr>2. Identifying a NIAC Organized Armed Groups</vt:lpstr>
      <vt:lpstr>2. Identifying a NIAC Organized Armed Groups (cont.)</vt:lpstr>
      <vt:lpstr>2. Identifying a NIAC Organized Armed Groups (cont.) </vt:lpstr>
      <vt:lpstr>2. Identifying a NIAC Organized Armed Groups (cont.)</vt:lpstr>
      <vt:lpstr>2. Identifying a NIAC Organized Armed Groups (cont.)</vt:lpstr>
      <vt:lpstr>2. Identifying a NIAC Organized Armed Groups (cont.)</vt:lpstr>
      <vt:lpstr>2. Identifying a NIAC Organized Armed Groups (cont.)</vt:lpstr>
      <vt:lpstr>2. Identifying a NIAC | Organized Armed Groups Civilians Participating in Hostilities </vt:lpstr>
      <vt:lpstr>2. Identifying a NIAC | Organized Armed Groups Civilians Participating in Hostilities (cont.)</vt:lpstr>
      <vt:lpstr>Assessment Questions | True/False</vt:lpstr>
      <vt:lpstr>Assessment Questions Answered</vt:lpstr>
      <vt:lpstr>Assessment Questions | Multiple Choice </vt:lpstr>
      <vt:lpstr>Assessment Questions Answered </vt:lpstr>
      <vt:lpstr>Assessment Questions | Multiple Choice </vt:lpstr>
      <vt:lpstr>Assessment Questions Answered </vt:lpstr>
      <vt:lpstr>2. Identifying a NIAC Geography of the Conflict</vt:lpstr>
      <vt:lpstr>2. Identifying a NIAC Geography of the Conflict (cont.)</vt:lpstr>
      <vt:lpstr>2. Identifying a NIAC Intensity of the Conflict</vt:lpstr>
      <vt:lpstr>Assessment Questions | Multiple Choice </vt:lpstr>
      <vt:lpstr>Assessment Questions Answered </vt:lpstr>
      <vt:lpstr>Discussion Question</vt:lpstr>
      <vt:lpstr>Discussion Question Answered</vt:lpstr>
      <vt:lpstr>Discussion Question</vt:lpstr>
      <vt:lpstr>Discussion Question Answered</vt:lpstr>
      <vt:lpstr>3. The IHL of NIACs</vt:lpstr>
      <vt:lpstr>3. The IHL of NIACs (cont.)</vt:lpstr>
      <vt:lpstr>3. The IHL of NIACs (cont.)</vt:lpstr>
      <vt:lpstr>3. The IHL of NIACs (cont.)</vt:lpstr>
      <vt:lpstr>Role Play</vt:lpstr>
      <vt:lpstr>Role Play Answer</vt:lpstr>
      <vt:lpstr>Role Play Answer (cont.)</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502</cp:revision>
  <cp:lastPrinted>2016-07-18T16:40:10Z</cp:lastPrinted>
  <dcterms:created xsi:type="dcterms:W3CDTF">2016-07-03T20:12:42Z</dcterms:created>
  <dcterms:modified xsi:type="dcterms:W3CDTF">2018-08-29T14:13:00Z</dcterms:modified>
</cp:coreProperties>
</file>