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86" r:id="rId1"/>
  </p:sldMasterIdLst>
  <p:notesMasterIdLst>
    <p:notesMasterId r:id="rId35"/>
  </p:notesMasterIdLst>
  <p:sldIdLst>
    <p:sldId id="256" r:id="rId2"/>
    <p:sldId id="333" r:id="rId3"/>
    <p:sldId id="367" r:id="rId4"/>
    <p:sldId id="303" r:id="rId5"/>
    <p:sldId id="345" r:id="rId6"/>
    <p:sldId id="346" r:id="rId7"/>
    <p:sldId id="347" r:id="rId8"/>
    <p:sldId id="348" r:id="rId9"/>
    <p:sldId id="349" r:id="rId10"/>
    <p:sldId id="350" r:id="rId11"/>
    <p:sldId id="351" r:id="rId12"/>
    <p:sldId id="353" r:id="rId13"/>
    <p:sldId id="352" r:id="rId14"/>
    <p:sldId id="354" r:id="rId15"/>
    <p:sldId id="317" r:id="rId16"/>
    <p:sldId id="337" r:id="rId17"/>
    <p:sldId id="361" r:id="rId18"/>
    <p:sldId id="338" r:id="rId19"/>
    <p:sldId id="362" r:id="rId20"/>
    <p:sldId id="368" r:id="rId21"/>
    <p:sldId id="369" r:id="rId22"/>
    <p:sldId id="336" r:id="rId23"/>
    <p:sldId id="363" r:id="rId24"/>
    <p:sldId id="364" r:id="rId25"/>
    <p:sldId id="319" r:id="rId26"/>
    <p:sldId id="324" r:id="rId27"/>
    <p:sldId id="325" r:id="rId28"/>
    <p:sldId id="327" r:id="rId29"/>
    <p:sldId id="341" r:id="rId30"/>
    <p:sldId id="365" r:id="rId31"/>
    <p:sldId id="360" r:id="rId32"/>
    <p:sldId id="366" r:id="rId33"/>
    <p:sldId id="328" r:id="rId34"/>
  </p:sldIdLst>
  <p:sldSz cx="9144000" cy="6858000" type="screen4x3"/>
  <p:notesSz cx="7010400" cy="9296400"/>
  <p:defaultTex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ucas Breaux" initials="LB" lastIdx="1" clrIdx="0">
    <p:extLst>
      <p:ext uri="{19B8F6BF-5375-455C-9EA6-DF929625EA0E}">
        <p15:presenceInfo xmlns:p15="http://schemas.microsoft.com/office/powerpoint/2012/main" userId="c322d14bcf0bb474" providerId="Windows Live"/>
      </p:ext>
    </p:extLst>
  </p:cmAuthor>
  <p:cmAuthor id="2" name="Houck, James" initials="HJ" lastIdx="4" clrIdx="1">
    <p:extLst>
      <p:ext uri="{19B8F6BF-5375-455C-9EA6-DF929625EA0E}">
        <p15:presenceInfo xmlns:p15="http://schemas.microsoft.com/office/powerpoint/2012/main" userId="S-1-5-21-755334853-669077136-483988704-2557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5962" autoAdjust="0"/>
    <p:restoredTop sz="88917" autoAdjust="0"/>
  </p:normalViewPr>
  <p:slideViewPr>
    <p:cSldViewPr snapToGrid="0" snapToObjects="1">
      <p:cViewPr varScale="1">
        <p:scale>
          <a:sx n="116" d="100"/>
          <a:sy n="116" d="100"/>
        </p:scale>
        <p:origin x="1086" y="108"/>
      </p:cViewPr>
      <p:guideLst>
        <p:guide orient="horz" pos="2160"/>
        <p:guide pos="2880"/>
      </p:guideLst>
    </p:cSldViewPr>
  </p:slideViewPr>
  <p:notesTextViewPr>
    <p:cViewPr>
      <p:scale>
        <a:sx n="100" d="100"/>
        <a:sy n="100" d="100"/>
      </p:scale>
      <p:origin x="0" y="0"/>
    </p:cViewPr>
  </p:notesTextViewPr>
  <p:sorterViewPr>
    <p:cViewPr>
      <p:scale>
        <a:sx n="86" d="100"/>
        <a:sy n="86" d="100"/>
      </p:scale>
      <p:origin x="0" y="-8812"/>
    </p:cViewPr>
  </p:sorterViewPr>
  <p:notesViewPr>
    <p:cSldViewPr snapToGrid="0" snapToObjects="1">
      <p:cViewPr varScale="1">
        <p:scale>
          <a:sx n="75" d="100"/>
          <a:sy n="75" d="100"/>
        </p:scale>
        <p:origin x="3084" y="4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8145" cy="464205"/>
          </a:xfrm>
          <a:prstGeom prst="rect">
            <a:avLst/>
          </a:prstGeom>
        </p:spPr>
        <p:txBody>
          <a:bodyPr vert="horz" lIns="93172" tIns="46586" rIns="93172" bIns="46586" rtlCol="0"/>
          <a:lstStyle>
            <a:lvl1pPr algn="l" fontAlgn="auto">
              <a:spcBef>
                <a:spcPts val="0"/>
              </a:spcBef>
              <a:spcAft>
                <a:spcPts val="0"/>
              </a:spcAft>
              <a:defRPr sz="1300">
                <a:latin typeface="+mn-lt"/>
                <a:cs typeface="+mn-cs"/>
              </a:defRPr>
            </a:lvl1pPr>
          </a:lstStyle>
          <a:p>
            <a:pPr>
              <a:defRPr/>
            </a:pPr>
            <a:endParaRPr lang="en-US"/>
          </a:p>
        </p:txBody>
      </p:sp>
      <p:sp>
        <p:nvSpPr>
          <p:cNvPr id="3" name="Date Placeholder 2"/>
          <p:cNvSpPr>
            <a:spLocks noGrp="1"/>
          </p:cNvSpPr>
          <p:nvPr>
            <p:ph type="dt" idx="1"/>
          </p:nvPr>
        </p:nvSpPr>
        <p:spPr>
          <a:xfrm>
            <a:off x="3970734" y="1"/>
            <a:ext cx="3038145" cy="464205"/>
          </a:xfrm>
          <a:prstGeom prst="rect">
            <a:avLst/>
          </a:prstGeom>
        </p:spPr>
        <p:txBody>
          <a:bodyPr vert="horz" lIns="93172" tIns="46586" rIns="93172" bIns="46586" rtlCol="0"/>
          <a:lstStyle>
            <a:lvl1pPr algn="r" fontAlgn="auto">
              <a:spcBef>
                <a:spcPts val="0"/>
              </a:spcBef>
              <a:spcAft>
                <a:spcPts val="0"/>
              </a:spcAft>
              <a:defRPr sz="1300">
                <a:latin typeface="+mn-lt"/>
                <a:cs typeface="+mn-cs"/>
              </a:defRPr>
            </a:lvl1pPr>
          </a:lstStyle>
          <a:p>
            <a:pPr>
              <a:defRPr/>
            </a:pPr>
            <a:fld id="{CD208448-EA90-48C3-9EBA-9752339ACEF4}" type="datetimeFigureOut">
              <a:rPr lang="en-US"/>
              <a:pPr>
                <a:defRPr/>
              </a:pPr>
              <a:t>8/29/2018</a:t>
            </a:fld>
            <a:endParaRPr lang="en-US"/>
          </a:p>
        </p:txBody>
      </p:sp>
      <p:sp>
        <p:nvSpPr>
          <p:cNvPr id="4" name="Slide Image Placeholder 3"/>
          <p:cNvSpPr>
            <a:spLocks noGrp="1" noRot="1" noChangeAspect="1"/>
          </p:cNvSpPr>
          <p:nvPr>
            <p:ph type="sldImg" idx="2"/>
          </p:nvPr>
        </p:nvSpPr>
        <p:spPr>
          <a:xfrm>
            <a:off x="1181100" y="698500"/>
            <a:ext cx="4648200" cy="3486150"/>
          </a:xfrm>
          <a:prstGeom prst="rect">
            <a:avLst/>
          </a:prstGeom>
          <a:noFill/>
          <a:ln w="12700">
            <a:solidFill>
              <a:prstClr val="black"/>
            </a:solidFill>
          </a:ln>
        </p:spPr>
        <p:txBody>
          <a:bodyPr vert="horz" lIns="93172" tIns="46586" rIns="93172" bIns="46586" rtlCol="0" anchor="ctr"/>
          <a:lstStyle/>
          <a:p>
            <a:pPr lvl="0"/>
            <a:endParaRPr lang="en-US" noProof="0"/>
          </a:p>
        </p:txBody>
      </p:sp>
      <p:sp>
        <p:nvSpPr>
          <p:cNvPr id="5" name="Notes Placeholder 4"/>
          <p:cNvSpPr>
            <a:spLocks noGrp="1"/>
          </p:cNvSpPr>
          <p:nvPr>
            <p:ph type="body" sz="quarter" idx="3"/>
          </p:nvPr>
        </p:nvSpPr>
        <p:spPr>
          <a:xfrm>
            <a:off x="701345" y="4416099"/>
            <a:ext cx="5607711" cy="4182457"/>
          </a:xfrm>
          <a:prstGeom prst="rect">
            <a:avLst/>
          </a:prstGeom>
        </p:spPr>
        <p:txBody>
          <a:bodyPr vert="horz" lIns="93172" tIns="46586" rIns="93172" bIns="46586"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830659"/>
            <a:ext cx="3038145" cy="464205"/>
          </a:xfrm>
          <a:prstGeom prst="rect">
            <a:avLst/>
          </a:prstGeom>
        </p:spPr>
        <p:txBody>
          <a:bodyPr vert="horz" lIns="93172" tIns="46586" rIns="93172" bIns="46586" rtlCol="0" anchor="b"/>
          <a:lstStyle>
            <a:lvl1pPr algn="l" fontAlgn="auto">
              <a:spcBef>
                <a:spcPts val="0"/>
              </a:spcBef>
              <a:spcAft>
                <a:spcPts val="0"/>
              </a:spcAft>
              <a:defRPr sz="13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970734" y="8830659"/>
            <a:ext cx="3038145" cy="464205"/>
          </a:xfrm>
          <a:prstGeom prst="rect">
            <a:avLst/>
          </a:prstGeom>
        </p:spPr>
        <p:txBody>
          <a:bodyPr vert="horz" lIns="93172" tIns="46586" rIns="93172" bIns="46586" rtlCol="0" anchor="b"/>
          <a:lstStyle>
            <a:lvl1pPr algn="r" fontAlgn="auto">
              <a:spcBef>
                <a:spcPts val="0"/>
              </a:spcBef>
              <a:spcAft>
                <a:spcPts val="0"/>
              </a:spcAft>
              <a:defRPr sz="1300">
                <a:latin typeface="+mn-lt"/>
                <a:cs typeface="+mn-cs"/>
              </a:defRPr>
            </a:lvl1pPr>
          </a:lstStyle>
          <a:p>
            <a:pPr>
              <a:defRPr/>
            </a:pPr>
            <a:fld id="{ABC2C3F8-920C-4239-9891-79F2271E8033}" type="slidenum">
              <a:rPr lang="en-US"/>
              <a:pPr>
                <a:defRPr/>
              </a:pPr>
              <a:t>‹#›</a:t>
            </a:fld>
            <a:endParaRPr lang="en-US"/>
          </a:p>
        </p:txBody>
      </p:sp>
    </p:spTree>
    <p:extLst>
      <p:ext uri="{BB962C8B-B14F-4D97-AF65-F5344CB8AC3E}">
        <p14:creationId xmlns:p14="http://schemas.microsoft.com/office/powerpoint/2010/main" val="870049196"/>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n-ea"/>
        <a:cs typeface="+mn-cs"/>
      </a:defRPr>
    </a:lvl1pPr>
    <a:lvl2pPr marL="457200" algn="l" defTabSz="457200" rtl="0" eaLnBrk="0" fontAlgn="base" hangingPunct="0">
      <a:spcBef>
        <a:spcPct val="30000"/>
      </a:spcBef>
      <a:spcAft>
        <a:spcPct val="0"/>
      </a:spcAft>
      <a:defRPr sz="1200" kern="1200">
        <a:solidFill>
          <a:schemeClr val="tx1"/>
        </a:solidFill>
        <a:latin typeface="+mn-lt"/>
        <a:ea typeface="+mn-ea"/>
        <a:cs typeface="+mn-cs"/>
      </a:defRPr>
    </a:lvl2pPr>
    <a:lvl3pPr marL="914400" algn="l" defTabSz="457200" rtl="0" eaLnBrk="0" fontAlgn="base" hangingPunct="0">
      <a:spcBef>
        <a:spcPct val="30000"/>
      </a:spcBef>
      <a:spcAft>
        <a:spcPct val="0"/>
      </a:spcAft>
      <a:defRPr sz="1200" kern="1200">
        <a:solidFill>
          <a:schemeClr val="tx1"/>
        </a:solidFill>
        <a:latin typeface="+mn-lt"/>
        <a:ea typeface="+mn-ea"/>
        <a:cs typeface="+mn-cs"/>
      </a:defRPr>
    </a:lvl3pPr>
    <a:lvl4pPr marL="1371600" algn="l" defTabSz="457200" rtl="0" eaLnBrk="0" fontAlgn="base" hangingPunct="0">
      <a:spcBef>
        <a:spcPct val="30000"/>
      </a:spcBef>
      <a:spcAft>
        <a:spcPct val="0"/>
      </a:spcAft>
      <a:defRPr sz="1200" kern="1200">
        <a:solidFill>
          <a:schemeClr val="tx1"/>
        </a:solidFill>
        <a:latin typeface="+mn-lt"/>
        <a:ea typeface="+mn-ea"/>
        <a:cs typeface="+mn-cs"/>
      </a:defRPr>
    </a:lvl4pPr>
    <a:lvl5pPr marL="1828800" algn="l" defTabSz="457200" rtl="0" eaLnBrk="0" fontAlgn="base" hangingPunct="0">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Slide Image Placeholder 1"/>
          <p:cNvSpPr>
            <a:spLocks noGrp="1" noRot="1" noChangeAspect="1"/>
          </p:cNvSpPr>
          <p:nvPr>
            <p:ph type="sldImg"/>
          </p:nvPr>
        </p:nvSpPr>
        <p:spPr bwMode="auto">
          <a:noFill/>
          <a:ln>
            <a:solidFill>
              <a:srgbClr val="000000"/>
            </a:solidFill>
            <a:miter lim="800000"/>
            <a:headEnd/>
            <a:tailEnd/>
          </a:ln>
        </p:spPr>
      </p:sp>
      <p:sp>
        <p:nvSpPr>
          <p:cNvPr id="1331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1331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3F77F84-EBF5-4DC2-873D-49BD8B121CCF}" type="slidenum">
              <a:rPr lang="en-US">
                <a:cs typeface="Arial" charset="0"/>
              </a:rPr>
              <a:pPr fontAlgn="base">
                <a:spcBef>
                  <a:spcPct val="0"/>
                </a:spcBef>
                <a:spcAft>
                  <a:spcPct val="0"/>
                </a:spcAft>
                <a:defRPr/>
              </a:pPr>
              <a:t>1</a:t>
            </a:fld>
            <a:endParaRPr lang="en-US">
              <a:cs typeface="Arial" charset="0"/>
            </a:endParaRPr>
          </a:p>
        </p:txBody>
      </p:sp>
    </p:spTree>
    <p:extLst>
      <p:ext uri="{BB962C8B-B14F-4D97-AF65-F5344CB8AC3E}">
        <p14:creationId xmlns:p14="http://schemas.microsoft.com/office/powerpoint/2010/main" val="20269667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27</a:t>
            </a:fld>
            <a:endParaRPr lang="en-US"/>
          </a:p>
        </p:txBody>
      </p:sp>
    </p:spTree>
    <p:extLst>
      <p:ext uri="{BB962C8B-B14F-4D97-AF65-F5344CB8AC3E}">
        <p14:creationId xmlns:p14="http://schemas.microsoft.com/office/powerpoint/2010/main" val="11854549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28</a:t>
            </a:fld>
            <a:endParaRPr lang="en-US"/>
          </a:p>
        </p:txBody>
      </p:sp>
    </p:spTree>
    <p:extLst>
      <p:ext uri="{BB962C8B-B14F-4D97-AF65-F5344CB8AC3E}">
        <p14:creationId xmlns:p14="http://schemas.microsoft.com/office/powerpoint/2010/main" val="11218050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33</a:t>
            </a:fld>
            <a:endParaRPr lang="en-US"/>
          </a:p>
        </p:txBody>
      </p:sp>
    </p:spTree>
    <p:extLst>
      <p:ext uri="{BB962C8B-B14F-4D97-AF65-F5344CB8AC3E}">
        <p14:creationId xmlns:p14="http://schemas.microsoft.com/office/powerpoint/2010/main" val="17964126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4</a:t>
            </a:fld>
            <a:endParaRPr lang="en-US">
              <a:cs typeface="Arial" charset="0"/>
            </a:endParaRPr>
          </a:p>
        </p:txBody>
      </p:sp>
    </p:spTree>
    <p:extLst>
      <p:ext uri="{BB962C8B-B14F-4D97-AF65-F5344CB8AC3E}">
        <p14:creationId xmlns:p14="http://schemas.microsoft.com/office/powerpoint/2010/main" val="16078772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1"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14</a:t>
            </a:fld>
            <a:endParaRPr lang="en-US" dirty="0"/>
          </a:p>
        </p:txBody>
      </p:sp>
    </p:spTree>
    <p:extLst>
      <p:ext uri="{BB962C8B-B14F-4D97-AF65-F5344CB8AC3E}">
        <p14:creationId xmlns:p14="http://schemas.microsoft.com/office/powerpoint/2010/main" val="19180871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15</a:t>
            </a:fld>
            <a:endParaRPr lang="en-US"/>
          </a:p>
        </p:txBody>
      </p:sp>
    </p:spTree>
    <p:extLst>
      <p:ext uri="{BB962C8B-B14F-4D97-AF65-F5344CB8AC3E}">
        <p14:creationId xmlns:p14="http://schemas.microsoft.com/office/powerpoint/2010/main" val="14439467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0348" indent="-220348" eaLnBrk="1" hangingPunct="1">
              <a:buAutoNum type="arabicPeriod"/>
            </a:pPr>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16</a:t>
            </a:fld>
            <a:endParaRPr lang="en-US"/>
          </a:p>
        </p:txBody>
      </p:sp>
    </p:spTree>
    <p:extLst>
      <p:ext uri="{BB962C8B-B14F-4D97-AF65-F5344CB8AC3E}">
        <p14:creationId xmlns:p14="http://schemas.microsoft.com/office/powerpoint/2010/main" val="8345519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endParaRPr lang="en-US" dirty="0"/>
          </a:p>
        </p:txBody>
      </p:sp>
      <p:sp>
        <p:nvSpPr>
          <p:cNvPr id="4" name="Slide Number Placeholder 3"/>
          <p:cNvSpPr>
            <a:spLocks noGrp="1"/>
          </p:cNvSpPr>
          <p:nvPr>
            <p:ph type="sldNum" sz="quarter" idx="10"/>
          </p:nvPr>
        </p:nvSpPr>
        <p:spPr/>
        <p:txBody>
          <a:bodyPr/>
          <a:lstStyle/>
          <a:p>
            <a:pPr defTabSz="440695">
              <a:defRPr/>
            </a:pPr>
            <a:fld id="{ABC2C3F8-920C-4239-9891-79F2271E8033}" type="slidenum">
              <a:rPr lang="en-US">
                <a:solidFill>
                  <a:prstClr val="black"/>
                </a:solidFill>
                <a:latin typeface="Calibri"/>
              </a:rPr>
              <a:pPr defTabSz="440695">
                <a:defRPr/>
              </a:pPr>
              <a:t>18</a:t>
            </a:fld>
            <a:endParaRPr lang="en-US">
              <a:solidFill>
                <a:prstClr val="black"/>
              </a:solidFill>
              <a:latin typeface="Calibri"/>
            </a:endParaRPr>
          </a:p>
        </p:txBody>
      </p:sp>
    </p:spTree>
    <p:extLst>
      <p:ext uri="{BB962C8B-B14F-4D97-AF65-F5344CB8AC3E}">
        <p14:creationId xmlns:p14="http://schemas.microsoft.com/office/powerpoint/2010/main" val="20813543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endParaRPr lang="en-US" dirty="0"/>
          </a:p>
        </p:txBody>
      </p:sp>
      <p:sp>
        <p:nvSpPr>
          <p:cNvPr id="4" name="Slide Number Placeholder 3"/>
          <p:cNvSpPr>
            <a:spLocks noGrp="1"/>
          </p:cNvSpPr>
          <p:nvPr>
            <p:ph type="sldNum" sz="quarter" idx="10"/>
          </p:nvPr>
        </p:nvSpPr>
        <p:spPr/>
        <p:txBody>
          <a:bodyPr/>
          <a:lstStyle/>
          <a:p>
            <a:pPr marL="0" marR="0" lvl="0" indent="0" algn="r" defTabSz="440695" rtl="0" eaLnBrk="1" fontAlgn="auto" latinLnBrk="0" hangingPunct="1">
              <a:lnSpc>
                <a:spcPct val="100000"/>
              </a:lnSpc>
              <a:spcBef>
                <a:spcPts val="0"/>
              </a:spcBef>
              <a:spcAft>
                <a:spcPts val="0"/>
              </a:spcAft>
              <a:buClrTx/>
              <a:buSzTx/>
              <a:buFontTx/>
              <a:buNone/>
              <a:tabLst/>
              <a:defRPr/>
            </a:pPr>
            <a:fld id="{ABC2C3F8-920C-4239-9891-79F2271E8033}" type="slidenum">
              <a:rPr kumimoji="0" lang="en-US" sz="1300" b="0" i="0" u="none" strike="noStrike" kern="1200" cap="none" spc="0" normalizeH="0" baseline="0" noProof="0">
                <a:ln>
                  <a:noFill/>
                </a:ln>
                <a:solidFill>
                  <a:prstClr val="black"/>
                </a:solidFill>
                <a:effectLst/>
                <a:uLnTx/>
                <a:uFillTx/>
                <a:latin typeface="Calibri"/>
                <a:ea typeface="+mn-ea"/>
                <a:cs typeface="+mn-cs"/>
              </a:rPr>
              <a:pPr marL="0" marR="0" lvl="0" indent="0" algn="r" defTabSz="440695" rtl="0" eaLnBrk="1" fontAlgn="auto" latinLnBrk="0" hangingPunct="1">
                <a:lnSpc>
                  <a:spcPct val="100000"/>
                </a:lnSpc>
                <a:spcBef>
                  <a:spcPts val="0"/>
                </a:spcBef>
                <a:spcAft>
                  <a:spcPts val="0"/>
                </a:spcAft>
                <a:buClrTx/>
                <a:buSzTx/>
                <a:buFontTx/>
                <a:buNone/>
                <a:tabLst/>
                <a:defRPr/>
              </a:pPr>
              <a:t>20</a:t>
            </a:fld>
            <a:endParaRPr kumimoji="0" lang="en-US" sz="13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6492811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22</a:t>
            </a:fld>
            <a:endParaRPr lang="en-US"/>
          </a:p>
        </p:txBody>
      </p:sp>
    </p:spTree>
    <p:extLst>
      <p:ext uri="{BB962C8B-B14F-4D97-AF65-F5344CB8AC3E}">
        <p14:creationId xmlns:p14="http://schemas.microsoft.com/office/powerpoint/2010/main" val="19605739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1"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25</a:t>
            </a:fld>
            <a:endParaRPr lang="en-US"/>
          </a:p>
        </p:txBody>
      </p:sp>
    </p:spTree>
    <p:extLst>
      <p:ext uri="{BB962C8B-B14F-4D97-AF65-F5344CB8AC3E}">
        <p14:creationId xmlns:p14="http://schemas.microsoft.com/office/powerpoint/2010/main" val="42688902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grpSp>
        <p:nvGrpSpPr>
          <p:cNvPr id="4" name="Group 9"/>
          <p:cNvGrpSpPr>
            <a:grpSpLocks/>
          </p:cNvGrpSpPr>
          <p:nvPr/>
        </p:nvGrpSpPr>
        <p:grpSpPr bwMode="auto">
          <a:xfrm>
            <a:off x="2249488" y="3402013"/>
            <a:ext cx="5372100" cy="2058987"/>
            <a:chOff x="914400" y="3657600"/>
            <a:chExt cx="7162800" cy="2059641"/>
          </a:xfrm>
        </p:grpSpPr>
        <p:sp>
          <p:nvSpPr>
            <p:cNvPr id="5" name="Rectangle 10"/>
            <p:cNvSpPr/>
            <p:nvPr/>
          </p:nvSpPr>
          <p:spPr>
            <a:xfrm>
              <a:off x="914400" y="3657600"/>
              <a:ext cx="7162800" cy="1295811"/>
            </a:xfrm>
            <a:prstGeom prst="rect">
              <a:avLst/>
            </a:prstGeom>
            <a:noFill/>
            <a:ln w="12700">
              <a:solidFill>
                <a:srgbClr val="2955A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sp>
          <p:nvSpPr>
            <p:cNvPr id="6" name="Rectangle 11"/>
            <p:cNvSpPr/>
            <p:nvPr/>
          </p:nvSpPr>
          <p:spPr>
            <a:xfrm>
              <a:off x="914400" y="5069335"/>
              <a:ext cx="7162800" cy="647906"/>
            </a:xfrm>
            <a:prstGeom prst="rect">
              <a:avLst/>
            </a:prstGeom>
            <a:noFill/>
            <a:ln w="12700">
              <a:solidFill>
                <a:srgbClr val="2955A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sp>
          <p:nvSpPr>
            <p:cNvPr id="7" name="Rectangle 12"/>
            <p:cNvSpPr/>
            <p:nvPr/>
          </p:nvSpPr>
          <p:spPr>
            <a:xfrm>
              <a:off x="914400" y="3657600"/>
              <a:ext cx="228600" cy="1295811"/>
            </a:xfrm>
            <a:prstGeom prst="rect">
              <a:avLst/>
            </a:prstGeom>
            <a:solidFill>
              <a:srgbClr val="2955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sp>
          <p:nvSpPr>
            <p:cNvPr id="8" name="Rectangle 13"/>
            <p:cNvSpPr/>
            <p:nvPr/>
          </p:nvSpPr>
          <p:spPr>
            <a:xfrm>
              <a:off x="914400" y="5069335"/>
              <a:ext cx="228600" cy="647906"/>
            </a:xfrm>
            <a:prstGeom prst="rect">
              <a:avLst/>
            </a:prstGeom>
            <a:solidFill>
              <a:srgbClr val="2955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grpSp>
      <p:sp>
        <p:nvSpPr>
          <p:cNvPr id="15" name="Title 1"/>
          <p:cNvSpPr>
            <a:spLocks noGrp="1"/>
          </p:cNvSpPr>
          <p:nvPr>
            <p:ph type="ctrTitle"/>
          </p:nvPr>
        </p:nvSpPr>
        <p:spPr>
          <a:xfrm>
            <a:off x="2629775" y="3616586"/>
            <a:ext cx="4611655" cy="803564"/>
          </a:xfrm>
          <a:prstGeom prst="rect">
            <a:avLst/>
          </a:prstGeom>
        </p:spPr>
        <p:txBody>
          <a:bodyPr anchor="b">
            <a:noAutofit/>
          </a:bodyPr>
          <a:lstStyle>
            <a:lvl1pPr algn="l">
              <a:defRPr lang="en-US" sz="3000" b="1" kern="1200" baseline="0" dirty="0" smtClean="0">
                <a:solidFill>
                  <a:srgbClr val="2955A6"/>
                </a:solidFill>
                <a:latin typeface="+mj-lt"/>
                <a:ea typeface="+mj-ea"/>
                <a:cs typeface="+mj-cs"/>
              </a:defRPr>
            </a:lvl1pPr>
          </a:lstStyle>
          <a:p>
            <a:r>
              <a:rPr lang="en-US" dirty="0"/>
              <a:t>Click to edit Master title style</a:t>
            </a:r>
          </a:p>
        </p:txBody>
      </p:sp>
      <p:sp>
        <p:nvSpPr>
          <p:cNvPr id="20" name="Text Placeholder 19"/>
          <p:cNvSpPr>
            <a:spLocks noGrp="1"/>
          </p:cNvSpPr>
          <p:nvPr>
            <p:ph type="body" sz="quarter" idx="13"/>
          </p:nvPr>
        </p:nvSpPr>
        <p:spPr>
          <a:xfrm>
            <a:off x="2629775" y="4998325"/>
            <a:ext cx="4220429" cy="278892"/>
          </a:xfrm>
          <a:prstGeom prst="rect">
            <a:avLst/>
          </a:prstGeom>
        </p:spPr>
        <p:txBody>
          <a:bodyPr anchor="ctr"/>
          <a:lstStyle>
            <a:lvl1pPr marL="0" indent="0">
              <a:buNone/>
              <a:defRPr/>
            </a:lvl1pPr>
            <a:lvl3pPr marL="685800" indent="0">
              <a:buNone/>
              <a:defRPr/>
            </a:lvl3pPr>
            <a:lvl5pPr marL="1371600" indent="0" algn="l">
              <a:buNone/>
              <a:defRPr/>
            </a:lvl5pPr>
          </a:lstStyle>
          <a:p>
            <a:pPr lvl="0"/>
            <a:r>
              <a:rPr lang="en-US"/>
              <a:t>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lvl1pPr>
              <a:defRPr/>
            </a:lvl1pPr>
          </a:lstStyle>
          <a:p>
            <a:r>
              <a:rPr lang="en-US" dirty="0"/>
              <a:t>Click to edit Master title style</a:t>
            </a:r>
          </a:p>
        </p:txBody>
      </p:sp>
      <p:sp>
        <p:nvSpPr>
          <p:cNvPr id="3" name="Content Placeholder 2"/>
          <p:cNvSpPr>
            <a:spLocks noGrp="1"/>
          </p:cNvSpPr>
          <p:nvPr>
            <p:ph idx="1"/>
          </p:nvPr>
        </p:nvSpPr>
        <p:spPr>
          <a:xfrm>
            <a:off x="628650" y="1825625"/>
            <a:ext cx="78867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p:cNvSpPr>
            <a:spLocks noGrp="1"/>
          </p:cNvSpPr>
          <p:nvPr>
            <p:ph type="sldNum" sz="quarter" idx="10"/>
          </p:nvPr>
        </p:nvSpPr>
        <p:spPr/>
        <p:txBody>
          <a:bodyPr/>
          <a:lstStyle>
            <a:lvl1pPr>
              <a:defRPr/>
            </a:lvl1pPr>
          </a:lstStyle>
          <a:p>
            <a:pPr>
              <a:defRPr/>
            </a:pPr>
            <a:fld id="{A722859C-89A0-4C1D-B3B9-DD0F9998A67A}"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Slide Number Placeholder 5"/>
          <p:cNvSpPr>
            <a:spLocks noGrp="1"/>
          </p:cNvSpPr>
          <p:nvPr>
            <p:ph type="sldNum" sz="quarter" idx="10"/>
          </p:nvPr>
        </p:nvSpPr>
        <p:spPr/>
        <p:txBody>
          <a:bodyPr/>
          <a:lstStyle>
            <a:lvl1pPr>
              <a:defRPr/>
            </a:lvl1pPr>
          </a:lstStyle>
          <a:p>
            <a:pPr>
              <a:defRPr/>
            </a:pPr>
            <a:fld id="{4DC01FE8-1818-4A56-B30A-CCD984F456E0}"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5"/>
          <p:cNvSpPr>
            <a:spLocks noGrp="1"/>
          </p:cNvSpPr>
          <p:nvPr>
            <p:ph type="sldNum" sz="quarter" idx="10"/>
          </p:nvPr>
        </p:nvSpPr>
        <p:spPr/>
        <p:txBody>
          <a:bodyPr/>
          <a:lstStyle>
            <a:lvl1pPr>
              <a:defRPr/>
            </a:lvl1pPr>
          </a:lstStyle>
          <a:p>
            <a:pPr>
              <a:defRPr/>
            </a:pPr>
            <a:fld id="{334CB3A4-4A00-44DB-9BF1-EB2CA51DEF97}"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a:prstGeom prst="rect">
            <a:avLst/>
          </a:prstGeo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p:cNvSpPr>
            <a:spLocks noGrp="1"/>
          </p:cNvSpPr>
          <p:nvPr>
            <p:ph type="sldNum" sz="quarter" idx="10"/>
          </p:nvPr>
        </p:nvSpPr>
        <p:spPr/>
        <p:txBody>
          <a:bodyPr/>
          <a:lstStyle>
            <a:lvl1pPr>
              <a:defRPr/>
            </a:lvl1pPr>
          </a:lstStyle>
          <a:p>
            <a:pPr>
              <a:defRPr/>
            </a:pPr>
            <a:fld id="{77754BC4-0553-463F-B622-46053397F1DF}"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p>
        </p:txBody>
      </p:sp>
      <p:sp>
        <p:nvSpPr>
          <p:cNvPr id="3" name="Slide Number Placeholder 5"/>
          <p:cNvSpPr>
            <a:spLocks noGrp="1"/>
          </p:cNvSpPr>
          <p:nvPr>
            <p:ph type="sldNum" sz="quarter" idx="10"/>
          </p:nvPr>
        </p:nvSpPr>
        <p:spPr/>
        <p:txBody>
          <a:bodyPr/>
          <a:lstStyle>
            <a:lvl1pPr>
              <a:defRPr/>
            </a:lvl1pPr>
          </a:lstStyle>
          <a:p>
            <a:pPr>
              <a:defRPr/>
            </a:pPr>
            <a:fld id="{501CD291-EBF4-47B8-BDB1-CD835FFC1B30}"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Slide Number Placeholder 5"/>
          <p:cNvSpPr>
            <a:spLocks noGrp="1"/>
          </p:cNvSpPr>
          <p:nvPr>
            <p:ph type="sldNum" sz="quarter" idx="10"/>
          </p:nvPr>
        </p:nvSpPr>
        <p:spPr/>
        <p:txBody>
          <a:bodyPr/>
          <a:lstStyle>
            <a:lvl1pPr>
              <a:defRPr/>
            </a:lvl1pPr>
          </a:lstStyle>
          <a:p>
            <a:pPr>
              <a:defRPr/>
            </a:pPr>
            <a:fld id="{6E0CF714-F625-4053-9B06-9C6DF9A769BA}"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a:prstGeom prst="rect">
            <a:avLst/>
          </a:prstGeo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en-US" noProof="0"/>
              <a:t>Click icon to add picture</a:t>
            </a:r>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Slide Number Placeholder 5"/>
          <p:cNvSpPr>
            <a:spLocks noGrp="1"/>
          </p:cNvSpPr>
          <p:nvPr>
            <p:ph type="sldNum" sz="quarter" idx="10"/>
          </p:nvPr>
        </p:nvSpPr>
        <p:spPr/>
        <p:txBody>
          <a:bodyPr/>
          <a:lstStyle>
            <a:lvl1pPr>
              <a:defRPr/>
            </a:lvl1pPr>
          </a:lstStyle>
          <a:p>
            <a:pPr>
              <a:defRPr/>
            </a:pPr>
            <a:fld id="{E79DFBFE-FF7D-4FA1-B21A-29DE57699197}"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pic>
        <p:nvPicPr>
          <p:cNvPr id="2" name="Picture 1"/>
          <p:cNvPicPr>
            <a:picLocks noChangeAspect="1"/>
          </p:cNvPicPr>
          <p:nvPr/>
        </p:nvPicPr>
        <p:blipFill>
          <a:blip r:embed="rId2"/>
          <a:srcRect/>
          <a:stretch>
            <a:fillRect/>
          </a:stretch>
        </p:blipFill>
        <p:spPr bwMode="auto">
          <a:xfrm>
            <a:off x="1792288" y="187325"/>
            <a:ext cx="5551487" cy="6670675"/>
          </a:xfrm>
          <a:prstGeom prst="rect">
            <a:avLst/>
          </a:prstGeom>
          <a:noFill/>
          <a:ln w="9525">
            <a:noFill/>
            <a:miter lim="800000"/>
            <a:headEnd/>
            <a:tailEnd/>
          </a:ln>
        </p:spPr>
      </p:pic>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hyperlink" Target="https://creativecommons.org/licenses/by/4.0/" TargetMode="Externa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020050" y="6329363"/>
            <a:ext cx="495300" cy="365125"/>
          </a:xfrm>
          <a:prstGeom prst="rect">
            <a:avLst/>
          </a:prstGeom>
        </p:spPr>
        <p:txBody>
          <a:bodyPr vert="horz" lIns="91440" tIns="45720" rIns="91440" bIns="45720" rtlCol="0" anchor="ctr"/>
          <a:lstStyle>
            <a:lvl1pPr algn="r" fontAlgn="auto">
              <a:spcBef>
                <a:spcPts val="0"/>
              </a:spcBef>
              <a:spcAft>
                <a:spcPts val="0"/>
              </a:spcAft>
              <a:defRPr sz="900">
                <a:solidFill>
                  <a:schemeClr val="tx1">
                    <a:tint val="75000"/>
                  </a:schemeClr>
                </a:solidFill>
                <a:latin typeface="+mn-lt"/>
                <a:cs typeface="+mn-cs"/>
              </a:defRPr>
            </a:lvl1pPr>
          </a:lstStyle>
          <a:p>
            <a:pPr>
              <a:defRPr/>
            </a:pPr>
            <a:fld id="{FB267019-40B7-405C-98B7-75F3216AFF79}" type="slidenum">
              <a:rPr lang="en-US"/>
              <a:pPr>
                <a:defRPr/>
              </a:pPr>
              <a:t>‹#›</a:t>
            </a:fld>
            <a:endParaRPr lang="en-US" dirty="0"/>
          </a:p>
        </p:txBody>
      </p:sp>
      <p:sp>
        <p:nvSpPr>
          <p:cNvPr id="1027" name="Title Placeholder 6"/>
          <p:cNvSpPr>
            <a:spLocks noGrp="1"/>
          </p:cNvSpPr>
          <p:nvPr>
            <p:ph type="title"/>
          </p:nvPr>
        </p:nvSpPr>
        <p:spPr bwMode="auto">
          <a:xfrm>
            <a:off x="628650" y="457200"/>
            <a:ext cx="5686425" cy="11017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Text Placeholder 3"/>
          <p:cNvSpPr>
            <a:spLocks noGrp="1"/>
          </p:cNvSpPr>
          <p:nvPr>
            <p:ph type="body" idx="1"/>
          </p:nvPr>
        </p:nvSpPr>
        <p:spPr bwMode="auto">
          <a:xfrm>
            <a:off x="628650" y="1825625"/>
            <a:ext cx="7886700" cy="44831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t>
            </a:r>
          </a:p>
          <a:p>
            <a:pPr lvl="0"/>
            <a:r>
              <a:rPr lang="en-US"/>
              <a:t>aster text styles</a:t>
            </a:r>
          </a:p>
          <a:p>
            <a:pPr lvl="1"/>
            <a:r>
              <a:rPr lang="en-US"/>
              <a:t>Second levelThird level</a:t>
            </a:r>
          </a:p>
          <a:p>
            <a:pPr lvl="3"/>
            <a:r>
              <a:rPr lang="en-US"/>
              <a:t>Fourth level</a:t>
            </a:r>
          </a:p>
          <a:p>
            <a:pPr lvl="4"/>
            <a:r>
              <a:rPr lang="en-US"/>
              <a:t>Fifth level</a:t>
            </a:r>
          </a:p>
        </p:txBody>
      </p:sp>
      <p:sp>
        <p:nvSpPr>
          <p:cNvPr id="13" name="Rectangle 2"/>
          <p:cNvSpPr>
            <a:spLocks noChangeArrowheads="1"/>
          </p:cNvSpPr>
          <p:nvPr/>
        </p:nvSpPr>
        <p:spPr bwMode="auto">
          <a:xfrm>
            <a:off x="0" y="90488"/>
            <a:ext cx="138113" cy="276225"/>
          </a:xfrm>
          <a:prstGeom prst="rect">
            <a:avLst/>
          </a:prstGeom>
          <a:noFill/>
          <a:ln>
            <a:noFill/>
          </a:ln>
          <a:effectLst/>
          <a:extLst/>
        </p:spPr>
        <p:txBody>
          <a:bodyPr wrap="none" lIns="68580" tIns="34290" rIns="68580" bIns="34290" anchor="ctr">
            <a:spAutoFit/>
          </a:bodyPr>
          <a:lstStyle/>
          <a:p>
            <a:pPr fontAlgn="auto">
              <a:spcBef>
                <a:spcPts val="0"/>
              </a:spcBef>
              <a:spcAft>
                <a:spcPts val="0"/>
              </a:spcAft>
              <a:defRPr/>
            </a:pPr>
            <a:endParaRPr lang="en-US" sz="1350">
              <a:latin typeface="+mn-lt"/>
              <a:cs typeface="+mn-cs"/>
            </a:endParaRPr>
          </a:p>
        </p:txBody>
      </p:sp>
      <p:pic>
        <p:nvPicPr>
          <p:cNvPr id="1030" name="Picture 2" descr="reative Commons License"/>
          <p:cNvPicPr>
            <a:picLocks noChangeAspect="1" noChangeArrowheads="1"/>
          </p:cNvPicPr>
          <p:nvPr userDrawn="1"/>
        </p:nvPicPr>
        <p:blipFill>
          <a:blip r:embed="rId11"/>
          <a:srcRect/>
          <a:stretch>
            <a:fillRect/>
          </a:stretch>
        </p:blipFill>
        <p:spPr bwMode="auto">
          <a:xfrm>
            <a:off x="138113" y="6402388"/>
            <a:ext cx="838200" cy="292100"/>
          </a:xfrm>
          <a:prstGeom prst="rect">
            <a:avLst/>
          </a:prstGeom>
          <a:noFill/>
          <a:ln w="9525">
            <a:noFill/>
            <a:miter lim="800000"/>
            <a:headEnd/>
            <a:tailEnd/>
          </a:ln>
        </p:spPr>
      </p:pic>
      <p:sp>
        <p:nvSpPr>
          <p:cNvPr id="3" name="Rectangle 3"/>
          <p:cNvSpPr>
            <a:spLocks noChangeArrowheads="1"/>
          </p:cNvSpPr>
          <p:nvPr userDrawn="1"/>
        </p:nvSpPr>
        <p:spPr bwMode="auto">
          <a:xfrm>
            <a:off x="976313" y="6415088"/>
            <a:ext cx="5700712" cy="246062"/>
          </a:xfrm>
          <a:prstGeom prst="rect">
            <a:avLst/>
          </a:prstGeom>
          <a:noFill/>
          <a:ln>
            <a:noFill/>
          </a:ln>
          <a:effectLst/>
          <a:extLst/>
        </p:spPr>
        <p:txBody>
          <a:bodyPr wrap="none" anchor="ctr">
            <a:spAutoFit/>
          </a:bodyPr>
          <a:lstStyle/>
          <a:p>
            <a:pPr defTabSz="914400" eaLnBrk="0" hangingPunct="0">
              <a:defRPr/>
            </a:pPr>
            <a:r>
              <a:rPr lang="x-none" altLang="x-none" sz="1000" dirty="0">
                <a:cs typeface="+mn-cs"/>
              </a:rPr>
              <a:t>  This document is licensed with a </a:t>
            </a:r>
            <a:r>
              <a:rPr lang="x-none" altLang="x-none" sz="1000" dirty="0">
                <a:cs typeface="+mn-cs"/>
                <a:hlinkClick r:id="rId12"/>
              </a:rPr>
              <a:t>Creative Commons Attribution 4.0 International License</a:t>
            </a:r>
            <a:r>
              <a:rPr lang="x-none" altLang="x-none" sz="1000" dirty="0">
                <a:cs typeface="+mn-cs"/>
              </a:rPr>
              <a:t> ©2017 </a:t>
            </a:r>
          </a:p>
        </p:txBody>
      </p:sp>
    </p:spTree>
  </p:cSld>
  <p:clrMap bg1="lt1" tx1="dk1" bg2="lt2" tx2="dk2" accent1="accent1" accent2="accent2" accent3="accent3" accent4="accent4" accent5="accent5" accent6="accent6" hlink="hlink" folHlink="folHlink"/>
  <p:sldLayoutIdLst>
    <p:sldLayoutId id="2147483696" r:id="rId1"/>
    <p:sldLayoutId id="2147483689" r:id="rId2"/>
    <p:sldLayoutId id="2147483690" r:id="rId3"/>
    <p:sldLayoutId id="2147483691" r:id="rId4"/>
    <p:sldLayoutId id="2147483692" r:id="rId5"/>
    <p:sldLayoutId id="2147483693" r:id="rId6"/>
    <p:sldLayoutId id="2147483694" r:id="rId7"/>
    <p:sldLayoutId id="2147483695" r:id="rId8"/>
    <p:sldLayoutId id="2147483697" r:id="rId9"/>
  </p:sldLayoutIdLst>
  <p:hf sldNum="0" hdr="0" ftr="0" dt="0"/>
  <p:txStyles>
    <p:titleStyle>
      <a:lvl1pPr algn="l" defTabSz="685800"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Calibri Light" pitchFamily="34" charset="0"/>
        </a:defRPr>
      </a:lvl2pPr>
      <a:lvl3pPr algn="l" defTabSz="685800" rtl="0" eaLnBrk="0" fontAlgn="base" hangingPunct="0">
        <a:lnSpc>
          <a:spcPct val="90000"/>
        </a:lnSpc>
        <a:spcBef>
          <a:spcPct val="0"/>
        </a:spcBef>
        <a:spcAft>
          <a:spcPct val="0"/>
        </a:spcAft>
        <a:defRPr sz="3300">
          <a:solidFill>
            <a:schemeClr val="tx1"/>
          </a:solidFill>
          <a:latin typeface="Calibri Light" pitchFamily="34" charset="0"/>
        </a:defRPr>
      </a:lvl3pPr>
      <a:lvl4pPr algn="l" defTabSz="685800" rtl="0" eaLnBrk="0" fontAlgn="base" hangingPunct="0">
        <a:lnSpc>
          <a:spcPct val="90000"/>
        </a:lnSpc>
        <a:spcBef>
          <a:spcPct val="0"/>
        </a:spcBef>
        <a:spcAft>
          <a:spcPct val="0"/>
        </a:spcAft>
        <a:defRPr sz="3300">
          <a:solidFill>
            <a:schemeClr val="tx1"/>
          </a:solidFill>
          <a:latin typeface="Calibri Light" pitchFamily="34" charset="0"/>
        </a:defRPr>
      </a:lvl4pPr>
      <a:lvl5pPr algn="l" defTabSz="685800" rtl="0" eaLnBrk="0" fontAlgn="base" hangingPunct="0">
        <a:lnSpc>
          <a:spcPct val="90000"/>
        </a:lnSpc>
        <a:spcBef>
          <a:spcPct val="0"/>
        </a:spcBef>
        <a:spcAft>
          <a:spcPct val="0"/>
        </a:spcAft>
        <a:defRPr sz="3300">
          <a:solidFill>
            <a:schemeClr val="tx1"/>
          </a:solidFill>
          <a:latin typeface="Calibri Light" pitchFamily="34" charset="0"/>
        </a:defRPr>
      </a:lvl5pPr>
      <a:lvl6pPr marL="457200" algn="l" defTabSz="685800" rtl="0" fontAlgn="base">
        <a:lnSpc>
          <a:spcPct val="90000"/>
        </a:lnSpc>
        <a:spcBef>
          <a:spcPct val="0"/>
        </a:spcBef>
        <a:spcAft>
          <a:spcPct val="0"/>
        </a:spcAft>
        <a:defRPr sz="3300">
          <a:solidFill>
            <a:schemeClr val="tx1"/>
          </a:solidFill>
          <a:latin typeface="Calibri Light" pitchFamily="34" charset="0"/>
        </a:defRPr>
      </a:lvl6pPr>
      <a:lvl7pPr marL="914400" algn="l" defTabSz="685800" rtl="0" fontAlgn="base">
        <a:lnSpc>
          <a:spcPct val="90000"/>
        </a:lnSpc>
        <a:spcBef>
          <a:spcPct val="0"/>
        </a:spcBef>
        <a:spcAft>
          <a:spcPct val="0"/>
        </a:spcAft>
        <a:defRPr sz="3300">
          <a:solidFill>
            <a:schemeClr val="tx1"/>
          </a:solidFill>
          <a:latin typeface="Calibri Light" pitchFamily="34" charset="0"/>
        </a:defRPr>
      </a:lvl7pPr>
      <a:lvl8pPr marL="1371600" algn="l" defTabSz="685800" rtl="0" fontAlgn="base">
        <a:lnSpc>
          <a:spcPct val="90000"/>
        </a:lnSpc>
        <a:spcBef>
          <a:spcPct val="0"/>
        </a:spcBef>
        <a:spcAft>
          <a:spcPct val="0"/>
        </a:spcAft>
        <a:defRPr sz="3300">
          <a:solidFill>
            <a:schemeClr val="tx1"/>
          </a:solidFill>
          <a:latin typeface="Calibri Light" pitchFamily="34" charset="0"/>
        </a:defRPr>
      </a:lvl8pPr>
      <a:lvl9pPr marL="1828800" algn="l" defTabSz="685800" rtl="0" fontAlgn="base">
        <a:lnSpc>
          <a:spcPct val="90000"/>
        </a:lnSpc>
        <a:spcBef>
          <a:spcPct val="0"/>
        </a:spcBef>
        <a:spcAft>
          <a:spcPct val="0"/>
        </a:spcAft>
        <a:defRPr sz="3300">
          <a:solidFill>
            <a:schemeClr val="tx1"/>
          </a:solidFill>
          <a:latin typeface="Calibri Light" pitchFamily="34" charset="0"/>
        </a:defRPr>
      </a:lvl9pPr>
    </p:titleStyle>
    <p:bodyStyle>
      <a:lvl1pPr marL="171450" indent="-171450" algn="l" defTabSz="685800" rtl="0" eaLnBrk="0" fontAlgn="base" hangingPunct="0">
        <a:lnSpc>
          <a:spcPct val="90000"/>
        </a:lnSpc>
        <a:spcBef>
          <a:spcPts val="750"/>
        </a:spcBef>
        <a:spcAft>
          <a:spcPct val="0"/>
        </a:spcAft>
        <a:buFont typeface="Arial" charset="0"/>
        <a:buChar char="•"/>
        <a:defRPr sz="2100" kern="12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charset="0"/>
        <a:buChar char="•"/>
        <a:defRPr kern="1200">
          <a:solidFill>
            <a:schemeClr val="tx1"/>
          </a:solidFill>
          <a:latin typeface="+mn-lt"/>
          <a:ea typeface="+mn-ea"/>
          <a:cs typeface="+mn-cs"/>
        </a:defRPr>
      </a:lvl2pPr>
      <a:lvl3pPr marL="857250" indent="-171450" algn="l" defTabSz="685800" rtl="0" eaLnBrk="0" fontAlgn="base" hangingPunct="0">
        <a:lnSpc>
          <a:spcPct val="90000"/>
        </a:lnSpc>
        <a:spcBef>
          <a:spcPts val="375"/>
        </a:spcBef>
        <a:spcAft>
          <a:spcPct val="0"/>
        </a:spcAft>
        <a:buFont typeface="Arial" charset="0"/>
        <a:buChar char="•"/>
        <a:defRPr sz="1500" kern="1200">
          <a:solidFill>
            <a:schemeClr val="tx1"/>
          </a:solidFill>
          <a:latin typeface="+mn-lt"/>
          <a:ea typeface="+mn-ea"/>
          <a:cs typeface="+mn-cs"/>
        </a:defRPr>
      </a:lvl3pPr>
      <a:lvl4pPr marL="12001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630488" y="3890645"/>
            <a:ext cx="4611687" cy="803275"/>
          </a:xfrm>
        </p:spPr>
        <p:txBody>
          <a:bodyPr rtlCol="0">
            <a:normAutofit fontScale="90000"/>
          </a:bodyPr>
          <a:lstStyle/>
          <a:p>
            <a:pPr eaLnBrk="1" fontAlgn="auto" hangingPunct="1">
              <a:spcAft>
                <a:spcPts val="0"/>
              </a:spcAft>
              <a:defRPr/>
            </a:pPr>
            <a:r>
              <a:rPr sz="3300"/>
              <a:t/>
            </a:r>
            <a:br>
              <a:rPr sz="3300"/>
            </a:br>
            <a:r>
              <a:rPr sz="3300"/>
              <a:t>Module IV</a:t>
            </a:r>
            <a:r>
              <a:rPr sz="3300" dirty="0"/>
              <a:t/>
            </a:r>
            <a:br>
              <a:rPr sz="3300" dirty="0"/>
            </a:br>
            <a:r>
              <a:rPr sz="3300"/>
              <a:t>Cyber Operations</a:t>
            </a:r>
            <a:endParaRPr dirty="0"/>
          </a:p>
        </p:txBody>
      </p:sp>
      <p:sp>
        <p:nvSpPr>
          <p:cNvPr id="12290" name="Subtitle 2"/>
          <p:cNvSpPr>
            <a:spLocks noGrp="1"/>
          </p:cNvSpPr>
          <p:nvPr>
            <p:ph type="body" sz="quarter" idx="13"/>
          </p:nvPr>
        </p:nvSpPr>
        <p:spPr>
          <a:xfrm>
            <a:off x="2630487" y="4999038"/>
            <a:ext cx="4960483" cy="277812"/>
          </a:xfrm>
        </p:spPr>
        <p:txBody>
          <a:bodyPr/>
          <a:lstStyle/>
          <a:p>
            <a:pPr eaLnBrk="1" hangingPunct="1"/>
            <a:r>
              <a:rPr lang="en-US" sz="2000" b="1" dirty="0">
                <a:solidFill>
                  <a:srgbClr val="2F5597"/>
                </a:solidFill>
              </a:rPr>
              <a:t>Lesson 27:  Rules for Conducting Cyber Operations Against State Actors (I)</a:t>
            </a:r>
          </a:p>
        </p:txBody>
      </p:sp>
      <p:sp>
        <p:nvSpPr>
          <p:cNvPr id="4" name="TextBox 3">
            <a:extLst>
              <a:ext uri="{FF2B5EF4-FFF2-40B4-BE49-F238E27FC236}">
                <a16:creationId xmlns:a16="http://schemas.microsoft.com/office/drawing/2014/main" xmlns="" id="{0E0E94E7-421A-4F1E-AED6-25D6DC3426D0}"/>
              </a:ext>
            </a:extLst>
          </p:cNvPr>
          <p:cNvSpPr txBox="1"/>
          <p:nvPr/>
        </p:nvSpPr>
        <p:spPr>
          <a:xfrm>
            <a:off x="2236763" y="5580503"/>
            <a:ext cx="5373858" cy="769441"/>
          </a:xfrm>
          <a:prstGeom prst="rect">
            <a:avLst/>
          </a:prstGeom>
          <a:noFill/>
          <a:ln>
            <a:solidFill>
              <a:schemeClr val="accent5">
                <a:lumMod val="75000"/>
              </a:schemeClr>
            </a:solidFill>
          </a:ln>
        </p:spPr>
        <p:txBody>
          <a:bodyPr wrap="square" rtlCol="0">
            <a:spAutoFit/>
          </a:bodyPr>
          <a:lstStyle/>
          <a:p>
            <a:r>
              <a:rPr lang="en-US" sz="1100" dirty="0">
                <a:latin typeface="+mn-lt"/>
              </a:rPr>
              <a:t>Lesson Author: James W. Houck, Vice Admiral, Judge Advocate General's Corps, U.S. Navy (Ret.) and Distinguished Scholar in Residence, Penn State Law. The author wishes to thank Penn State Law students Lucas Breaux, Charles Deibel, and Thorsten </a:t>
            </a:r>
            <a:r>
              <a:rPr lang="en-US" sz="1100" dirty="0" err="1">
                <a:latin typeface="+mn-lt"/>
              </a:rPr>
              <a:t>Swider</a:t>
            </a:r>
            <a:r>
              <a:rPr lang="en-US" sz="1100" dirty="0">
                <a:latin typeface="+mn-lt"/>
              </a:rPr>
              <a:t> for their assistance with this Lesson.</a:t>
            </a:r>
            <a:endParaRPr lang="en-US" sz="1200" dirty="0">
              <a:latin typeface="+mn-l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8515350" cy="1325563"/>
          </a:xfrm>
        </p:spPr>
        <p:txBody>
          <a:bodyPr/>
          <a:lstStyle/>
          <a:p>
            <a:r>
              <a:rPr lang="en-US" dirty="0"/>
              <a:t>2. The Role of International Human Rights Law</a:t>
            </a:r>
            <a:endParaRPr lang="en-US" sz="2000" dirty="0"/>
          </a:p>
        </p:txBody>
      </p:sp>
      <p:sp>
        <p:nvSpPr>
          <p:cNvPr id="3" name="Content Placeholder 2"/>
          <p:cNvSpPr>
            <a:spLocks noGrp="1"/>
          </p:cNvSpPr>
          <p:nvPr>
            <p:ph idx="1"/>
          </p:nvPr>
        </p:nvSpPr>
        <p:spPr>
          <a:xfrm>
            <a:off x="628650" y="1612868"/>
            <a:ext cx="8134350" cy="4351338"/>
          </a:xfrm>
        </p:spPr>
        <p:txBody>
          <a:bodyPr/>
          <a:lstStyle/>
          <a:p>
            <a:pPr marL="342900" indent="-342900">
              <a:buFont typeface="+mj-lt"/>
              <a:buAutoNum type="alphaLcPeriod"/>
            </a:pPr>
            <a:r>
              <a:rPr lang="en-US" dirty="0"/>
              <a:t>Freedom of opinion.  The right to hold an opinion is central to the purpose of IHRL.  As a general rule, a state may not interfere with this right through online incitement, intimidation, or other forms of harassment against protected persons or on the basis of a person’s religious or political views.</a:t>
            </a:r>
            <a:r>
              <a:rPr lang="en-US" baseline="30000" dirty="0"/>
              <a:t>6</a:t>
            </a:r>
            <a:endParaRPr lang="en-US" dirty="0"/>
          </a:p>
          <a:p>
            <a:pPr marL="342900" indent="-342900">
              <a:buFont typeface="+mj-lt"/>
              <a:buAutoNum type="alphaLcPeriod"/>
            </a:pPr>
            <a:r>
              <a:rPr lang="en-US" dirty="0"/>
              <a:t>Freedom of expression.  Freedom of expression is also an important human right, although, under appropriate circumstances, it may be regulated.  The “right of freedom to seek, receive and impart information and ideas of all kinds” will enjoy special protection as it relates to religion, politics, elections, reporting on human rights, and corruption.  However, expression may be limited to prevent a variety of harmful activities ranging from terrorism, genocide, crimes against children, and more.  It is also important to realize that states like Russia and China have different views than the U.S. about how much freedom of expression is encompassed by this human right.</a:t>
            </a:r>
            <a:r>
              <a:rPr lang="en-US" baseline="30000" dirty="0"/>
              <a:t>7</a:t>
            </a:r>
          </a:p>
          <a:p>
            <a:pPr marL="0" indent="0">
              <a:lnSpc>
                <a:spcPct val="100000"/>
              </a:lnSpc>
              <a:spcBef>
                <a:spcPts val="0"/>
              </a:spcBef>
              <a:buNone/>
            </a:pPr>
            <a:endParaRPr lang="en-US" sz="1000" dirty="0"/>
          </a:p>
          <a:p>
            <a:pPr marL="0" indent="0">
              <a:lnSpc>
                <a:spcPct val="100000"/>
              </a:lnSpc>
              <a:spcBef>
                <a:spcPts val="0"/>
              </a:spcBef>
              <a:buNone/>
            </a:pPr>
            <a:r>
              <a:rPr lang="en-US" sz="1000" dirty="0"/>
              <a:t>6. TALLINN MANUAL 2.0, Rule 35, Rights Enjoyed by Individuals, sec. 5.</a:t>
            </a:r>
          </a:p>
          <a:p>
            <a:pPr marL="0" indent="0">
              <a:lnSpc>
                <a:spcPct val="100000"/>
              </a:lnSpc>
              <a:spcBef>
                <a:spcPts val="0"/>
              </a:spcBef>
              <a:buNone/>
            </a:pPr>
            <a:r>
              <a:rPr lang="en-US" sz="1000" dirty="0"/>
              <a:t>7. TALLINN MANUAL 2.0, Rule 35, Rights Enjoyed by Individuals, sec. 2-4.</a:t>
            </a:r>
          </a:p>
          <a:p>
            <a:pPr marL="1028700" lvl="2" indent="-342900">
              <a:buFont typeface="+mj-lt"/>
              <a:buAutoNum type="arabicParenR"/>
            </a:pPr>
            <a:endParaRPr lang="en-US" dirty="0"/>
          </a:p>
        </p:txBody>
      </p:sp>
    </p:spTree>
    <p:extLst>
      <p:ext uri="{BB962C8B-B14F-4D97-AF65-F5344CB8AC3E}">
        <p14:creationId xmlns:p14="http://schemas.microsoft.com/office/powerpoint/2010/main" val="28286918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8515350" cy="1325563"/>
          </a:xfrm>
        </p:spPr>
        <p:txBody>
          <a:bodyPr/>
          <a:lstStyle/>
          <a:p>
            <a:r>
              <a:rPr lang="en-US" dirty="0"/>
              <a:t>2. The Role of International Human Rights Law</a:t>
            </a:r>
            <a:endParaRPr lang="en-US" sz="2000" dirty="0"/>
          </a:p>
        </p:txBody>
      </p:sp>
      <p:sp>
        <p:nvSpPr>
          <p:cNvPr id="3" name="Content Placeholder 2"/>
          <p:cNvSpPr>
            <a:spLocks noGrp="1"/>
          </p:cNvSpPr>
          <p:nvPr>
            <p:ph idx="1"/>
          </p:nvPr>
        </p:nvSpPr>
        <p:spPr>
          <a:xfrm>
            <a:off x="628650" y="1593413"/>
            <a:ext cx="7886700" cy="4351338"/>
          </a:xfrm>
        </p:spPr>
        <p:txBody>
          <a:bodyPr/>
          <a:lstStyle/>
          <a:p>
            <a:pPr marL="342900" indent="-342900">
              <a:buFont typeface="+mj-lt"/>
              <a:buAutoNum type="alphaLcPeriod" startAt="3"/>
            </a:pPr>
            <a:r>
              <a:rPr lang="en-US" dirty="0"/>
              <a:t>Privacy.  The right to be free from arbitrary interference with one’s privacy is of central importance in a cyber context; however, the exact scope of the right of privacy is far from clear, particularly in the concept of preventing serious crime or protecting national security.</a:t>
            </a:r>
            <a:r>
              <a:rPr lang="en-US" baseline="30000" dirty="0"/>
              <a:t>8</a:t>
            </a:r>
            <a:r>
              <a:rPr lang="en-US" dirty="0"/>
              <a:t>  </a:t>
            </a:r>
          </a:p>
          <a:p>
            <a:pPr marL="685800" lvl="1" indent="-342900">
              <a:buFont typeface="+mj-lt"/>
              <a:buAutoNum type="arabicParenR"/>
            </a:pPr>
            <a:r>
              <a:rPr lang="en-US" dirty="0"/>
              <a:t>The right to privacy encompasses confidentiality of communications and is implicated with (though not necessarily violated) when personal communications content is reviewed.  There is less consensus on the question of whether the right is implicated by the mere collection of communications without accessing the content.  Experts also disagree on the extent to which collection of metadata violates the right. </a:t>
            </a:r>
          </a:p>
          <a:p>
            <a:pPr marL="685800" lvl="1" indent="-342900">
              <a:buFont typeface="+mj-lt"/>
              <a:buAutoNum type="arabicParenR"/>
            </a:pPr>
            <a:r>
              <a:rPr lang="en-US" dirty="0"/>
              <a:t>There is broad agreement that the right to privacy protects personal data such as medical records; however, the extent to which the right extends beyond medical records is less clear.</a:t>
            </a:r>
          </a:p>
          <a:p>
            <a:pPr marL="0" indent="0">
              <a:buNone/>
            </a:pPr>
            <a:endParaRPr lang="en-US" sz="1000" dirty="0"/>
          </a:p>
          <a:p>
            <a:pPr marL="0" indent="0">
              <a:buNone/>
            </a:pPr>
            <a:endParaRPr lang="en-US" sz="1000" dirty="0"/>
          </a:p>
          <a:p>
            <a:pPr marL="0" indent="0">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r>
              <a:rPr lang="en-US" sz="1000" dirty="0"/>
              <a:t>8. TALLINN MANUAL 2.0, Rule 35, Rights Enjoyed by Individuals, sec. 7-12.</a:t>
            </a:r>
          </a:p>
          <a:p>
            <a:pPr marL="0" indent="0">
              <a:buNone/>
            </a:pPr>
            <a:endParaRPr lang="en-US" dirty="0"/>
          </a:p>
        </p:txBody>
      </p:sp>
    </p:spTree>
    <p:extLst>
      <p:ext uri="{BB962C8B-B14F-4D97-AF65-F5344CB8AC3E}">
        <p14:creationId xmlns:p14="http://schemas.microsoft.com/office/powerpoint/2010/main" val="11824757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8515350" cy="1325563"/>
          </a:xfrm>
        </p:spPr>
        <p:txBody>
          <a:bodyPr/>
          <a:lstStyle/>
          <a:p>
            <a:r>
              <a:rPr lang="en-US" dirty="0"/>
              <a:t>2. The Role of International Human Rights Law</a:t>
            </a:r>
            <a:endParaRPr lang="en-US" sz="2000" dirty="0"/>
          </a:p>
        </p:txBody>
      </p:sp>
      <p:sp>
        <p:nvSpPr>
          <p:cNvPr id="3" name="Content Placeholder 2"/>
          <p:cNvSpPr>
            <a:spLocks noGrp="1"/>
          </p:cNvSpPr>
          <p:nvPr>
            <p:ph idx="1"/>
          </p:nvPr>
        </p:nvSpPr>
        <p:spPr>
          <a:xfrm>
            <a:off x="628650" y="1610944"/>
            <a:ext cx="7886700" cy="4351338"/>
          </a:xfrm>
        </p:spPr>
        <p:txBody>
          <a:bodyPr/>
          <a:lstStyle/>
          <a:p>
            <a:pPr marL="457200" indent="-457200">
              <a:buFont typeface="+mj-lt"/>
              <a:buAutoNum type="alphaLcPeriod" startAt="4"/>
            </a:pPr>
            <a:r>
              <a:rPr lang="en-US" dirty="0"/>
              <a:t>Right to the internet.  There is no accepted right to technology and therefore no inherent human “right to the internet” per se.  However, a nation restricting access to the internet during a civil disturbance or interfering with a journalist’s ability to post to the internet could be considered violations of the right to free expression.</a:t>
            </a:r>
            <a:r>
              <a:rPr lang="en-US" baseline="30000" dirty="0"/>
              <a:t>9</a:t>
            </a:r>
            <a:endParaRPr lang="en-US" dirty="0"/>
          </a:p>
          <a:p>
            <a:pPr marL="457200" indent="-457200">
              <a:buFont typeface="+mj-lt"/>
              <a:buAutoNum type="alphaLcPeriod" startAt="4"/>
            </a:pPr>
            <a:r>
              <a:rPr lang="en-US" dirty="0"/>
              <a:t>Right “to be forgotten” and right “to anonymity.”  IHRL generally does not yet recognize an individual’s right to have online information deleted upon request, or, to operate anonymously in cyberspace.  However, some regions, such as the EU, have their own laws and policies creating such a right.</a:t>
            </a:r>
            <a:r>
              <a:rPr lang="en-US" baseline="30000" dirty="0"/>
              <a:t>10</a:t>
            </a:r>
            <a:endParaRPr lang="en-US" dirty="0"/>
          </a:p>
          <a:p>
            <a:pPr marL="0" indent="0">
              <a:buNone/>
            </a:pPr>
            <a:endParaRPr lang="en-US" dirty="0"/>
          </a:p>
          <a:p>
            <a:pPr marL="0" indent="0">
              <a:buNone/>
            </a:pPr>
            <a:endParaRPr lang="en-US" dirty="0"/>
          </a:p>
          <a:p>
            <a:pPr marL="0" indent="0">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r>
              <a:rPr lang="en-US" sz="1000" dirty="0"/>
              <a:t>9. TALLINN MANUAL 2.0, Rule 35, Rights Enjoyed by Individuals, sec 22.</a:t>
            </a:r>
          </a:p>
          <a:p>
            <a:pPr marL="0" indent="0">
              <a:lnSpc>
                <a:spcPct val="100000"/>
              </a:lnSpc>
              <a:spcBef>
                <a:spcPts val="0"/>
              </a:spcBef>
              <a:buNone/>
            </a:pPr>
            <a:r>
              <a:rPr lang="en-US" sz="1000" dirty="0"/>
              <a:t>10. TALLINN MANUAL 2.0, Rule 35, Rights Enjoyed by Individuals, sec. 20-21</a:t>
            </a:r>
            <a:r>
              <a:rPr lang="en-US" sz="1000" i="1" dirty="0"/>
              <a:t>; See generally </a:t>
            </a:r>
            <a:r>
              <a:rPr lang="en-US" sz="1000" dirty="0"/>
              <a:t>2018 Reform of EU Data Protection Laws, European Commission, https://ec.europa.eu/commission/priorities/justice-and-fundamental-rights/data-protection/2018-reform-eu-data-protection-rules_en.</a:t>
            </a:r>
          </a:p>
        </p:txBody>
      </p:sp>
    </p:spTree>
    <p:extLst>
      <p:ext uri="{BB962C8B-B14F-4D97-AF65-F5344CB8AC3E}">
        <p14:creationId xmlns:p14="http://schemas.microsoft.com/office/powerpoint/2010/main" val="15825608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8515350" cy="1325563"/>
          </a:xfrm>
        </p:spPr>
        <p:txBody>
          <a:bodyPr/>
          <a:lstStyle/>
          <a:p>
            <a:r>
              <a:rPr lang="en-US" dirty="0"/>
              <a:t>2. The Role of International Human Rights Law</a:t>
            </a:r>
            <a:endParaRPr lang="en-US" sz="2000" dirty="0"/>
          </a:p>
        </p:txBody>
      </p:sp>
      <p:sp>
        <p:nvSpPr>
          <p:cNvPr id="3" name="Content Placeholder 2"/>
          <p:cNvSpPr>
            <a:spLocks noGrp="1"/>
          </p:cNvSpPr>
          <p:nvPr>
            <p:ph idx="1"/>
          </p:nvPr>
        </p:nvSpPr>
        <p:spPr>
          <a:xfrm>
            <a:off x="628650" y="1603140"/>
            <a:ext cx="8084426" cy="4351338"/>
          </a:xfrm>
        </p:spPr>
        <p:txBody>
          <a:bodyPr/>
          <a:lstStyle/>
          <a:p>
            <a:pPr marL="457200" indent="-457200">
              <a:buFont typeface="+mj-lt"/>
              <a:buAutoNum type="alphaLcPeriod" startAt="6"/>
            </a:pPr>
            <a:r>
              <a:rPr lang="en-US" dirty="0"/>
              <a:t>Due process.</a:t>
            </a:r>
          </a:p>
          <a:p>
            <a:pPr marL="800100" lvl="1" indent="-457200">
              <a:buFont typeface="+mj-lt"/>
              <a:buAutoNum type="arabicParenR"/>
            </a:pPr>
            <a:r>
              <a:rPr lang="en-US" dirty="0"/>
              <a:t>Every person believed to have violated the law is entitled to due process and the right to a fair hearing unless the person is in the process of committing an unlawful violent act, in which case the state may act to stop a threat of death or grievous bodily harm.  Even then, force may be used against the perpetrator only as a last resort and only in the amount necessary to end the immediate threat of death or grievous bodily harm.</a:t>
            </a:r>
          </a:p>
          <a:p>
            <a:pPr marL="800100" lvl="1" indent="-457200">
              <a:buFont typeface="+mj-lt"/>
              <a:buAutoNum type="arabicParenR"/>
            </a:pPr>
            <a:r>
              <a:rPr lang="en-US" dirty="0"/>
              <a:t>A person accused of a cyber crime has the same due process rights and is entitled to notice of the allegations, an independent and impartial investigation of the crime, qualified legal representation, a fair trial, the right to appeal, and physical and mental treatment pursuant to accepted standards of pre- and post-trial detention and punishment.</a:t>
            </a:r>
          </a:p>
          <a:p>
            <a:pPr marL="0" indent="0">
              <a:buNone/>
            </a:pPr>
            <a:r>
              <a:rPr lang="en-US" dirty="0"/>
              <a:t>This rigorous requirement to give due process is one of the features of IHRL that distinguishes it from the specialized body of law we examine next:  international humanitarian law.  </a:t>
            </a:r>
          </a:p>
        </p:txBody>
      </p:sp>
    </p:spTree>
    <p:extLst>
      <p:ext uri="{BB962C8B-B14F-4D97-AF65-F5344CB8AC3E}">
        <p14:creationId xmlns:p14="http://schemas.microsoft.com/office/powerpoint/2010/main" val="9715695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28649" y="365126"/>
            <a:ext cx="8075083" cy="1325563"/>
          </a:xfrm>
        </p:spPr>
        <p:txBody>
          <a:bodyPr/>
          <a:lstStyle/>
          <a:p>
            <a:r>
              <a:rPr lang="en-US" dirty="0"/>
              <a:t>3. The Role of International Humanitarian Law</a:t>
            </a:r>
          </a:p>
        </p:txBody>
      </p:sp>
      <p:sp>
        <p:nvSpPr>
          <p:cNvPr id="3" name="Content Placeholder 2"/>
          <p:cNvSpPr>
            <a:spLocks noGrp="1"/>
          </p:cNvSpPr>
          <p:nvPr>
            <p:ph idx="1"/>
          </p:nvPr>
        </p:nvSpPr>
        <p:spPr>
          <a:xfrm>
            <a:off x="628649" y="1568002"/>
            <a:ext cx="8201026" cy="4351338"/>
          </a:xfrm>
        </p:spPr>
        <p:txBody>
          <a:bodyPr/>
          <a:lstStyle/>
          <a:p>
            <a:pPr marL="0" indent="0">
              <a:lnSpc>
                <a:spcPct val="100000"/>
              </a:lnSpc>
              <a:spcBef>
                <a:spcPts val="0"/>
              </a:spcBef>
              <a:buNone/>
            </a:pPr>
            <a:r>
              <a:rPr lang="en-US" dirty="0"/>
              <a:t>International humanitarian law (IHL) applies during, and governs the conduct of, armed conflict.  IHL is sometimes also referred to as “the law of armed conflict” or “the law of war.”</a:t>
            </a:r>
            <a:r>
              <a:rPr lang="en-US" baseline="30000" dirty="0"/>
              <a:t>11</a:t>
            </a:r>
          </a:p>
          <a:p>
            <a:pPr lvl="1">
              <a:lnSpc>
                <a:spcPct val="100000"/>
              </a:lnSpc>
              <a:spcBef>
                <a:spcPts val="600"/>
              </a:spcBef>
            </a:pPr>
            <a:r>
              <a:rPr lang="en-US" dirty="0"/>
              <a:t>Under international humanitarian law, a person may lose the right to due process, or at least have it curtailed, based on his or her status as a combatant or member of other designated groups.  Consequently, the determination whether IHRL or IHL applies can sometimes be a matter of life or death.</a:t>
            </a:r>
          </a:p>
          <a:p>
            <a:pPr marL="0" indent="0">
              <a:lnSpc>
                <a:spcPct val="100000"/>
              </a:lnSpc>
              <a:spcBef>
                <a:spcPts val="600"/>
              </a:spcBef>
              <a:buNone/>
            </a:pPr>
            <a:r>
              <a:rPr lang="en-US" dirty="0"/>
              <a:t>The determination whether IHL applies to a specific conflict situation depends on whether the conflict is characterized as an “armed conflict.”  If an “armed conflict” exists, it is then necessary to further determine whether the conflict is an “international” or “non-international” armed conflict.  This determination will determine which provisions of IHL apply.</a:t>
            </a:r>
          </a:p>
          <a:p>
            <a:pPr marL="0" indent="0">
              <a:lnSpc>
                <a:spcPct val="100000"/>
              </a:lnSpc>
              <a:spcBef>
                <a:spcPts val="600"/>
              </a:spcBef>
              <a:buNone/>
            </a:pPr>
            <a:endParaRPr lang="en-US" dirty="0"/>
          </a:p>
          <a:p>
            <a:pPr marL="0" indent="0">
              <a:lnSpc>
                <a:spcPct val="100000"/>
              </a:lnSpc>
              <a:spcBef>
                <a:spcPts val="600"/>
              </a:spcBef>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r>
              <a:rPr lang="en-US" sz="1000" dirty="0"/>
              <a:t>11. </a:t>
            </a:r>
            <a:r>
              <a:rPr lang="en-US" sz="1000" i="1" dirty="0"/>
              <a:t>What is International Humanitarian Law?</a:t>
            </a:r>
            <a:r>
              <a:rPr lang="en-US" sz="1000" dirty="0"/>
              <a:t>, </a:t>
            </a:r>
            <a:r>
              <a:rPr lang="en-US" sz="1000" cap="small" dirty="0"/>
              <a:t>The International Committee of the Red Cross</a:t>
            </a:r>
            <a:r>
              <a:rPr lang="en-US" sz="1000" dirty="0"/>
              <a:t> (July 2004), https://www.icrc.org/eng/assets/files/other/what_is_ihl.pdf.</a:t>
            </a:r>
          </a:p>
          <a:p>
            <a:pPr marL="0" indent="0">
              <a:lnSpc>
                <a:spcPct val="100000"/>
              </a:lnSpc>
              <a:spcBef>
                <a:spcPts val="600"/>
              </a:spcBef>
              <a:buNone/>
            </a:pPr>
            <a:endParaRPr lang="en-US" sz="1000" dirty="0"/>
          </a:p>
          <a:p>
            <a:pPr marL="0" indent="0">
              <a:buNone/>
            </a:pPr>
            <a:endParaRPr lang="en-US" dirty="0"/>
          </a:p>
        </p:txBody>
      </p:sp>
    </p:spTree>
    <p:extLst>
      <p:ext uri="{BB962C8B-B14F-4D97-AF65-F5344CB8AC3E}">
        <p14:creationId xmlns:p14="http://schemas.microsoft.com/office/powerpoint/2010/main" val="20213037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4. Armed Conflict Generally</a:t>
            </a:r>
          </a:p>
        </p:txBody>
      </p:sp>
      <p:sp>
        <p:nvSpPr>
          <p:cNvPr id="3" name="Content Placeholder 2"/>
          <p:cNvSpPr>
            <a:spLocks noGrp="1"/>
          </p:cNvSpPr>
          <p:nvPr>
            <p:ph idx="1"/>
          </p:nvPr>
        </p:nvSpPr>
        <p:spPr>
          <a:xfrm>
            <a:off x="628650" y="1690689"/>
            <a:ext cx="7886700" cy="4351338"/>
          </a:xfrm>
        </p:spPr>
        <p:txBody>
          <a:bodyPr/>
          <a:lstStyle/>
          <a:p>
            <a:pPr marL="0" indent="0">
              <a:lnSpc>
                <a:spcPct val="100000"/>
              </a:lnSpc>
              <a:spcBef>
                <a:spcPts val="0"/>
              </a:spcBef>
              <a:buNone/>
            </a:pPr>
            <a:r>
              <a:rPr lang="en-US" dirty="0"/>
              <a:t>A conflict is considered an “armed conflict” under international law if the “scale and effects” of the conflict are of sufficient intensity and scope.</a:t>
            </a:r>
            <a:r>
              <a:rPr lang="en-US" baseline="30000" dirty="0"/>
              <a:t>12</a:t>
            </a:r>
          </a:p>
          <a:p>
            <a:pPr marL="0" indent="0">
              <a:lnSpc>
                <a:spcPct val="100000"/>
              </a:lnSpc>
              <a:spcBef>
                <a:spcPts val="600"/>
              </a:spcBef>
              <a:buNone/>
            </a:pPr>
            <a:r>
              <a:rPr lang="en-US" dirty="0"/>
              <a:t>The most difficult questions involve deciding what level of hostilities qualify as an armed conflict.  Hostilities are more likely to be considered “armed conflict” the higher the level of violence, the longer the conflict, and the greater the geographic area covered.  None of these factors is decisive in its own right and each needs to be considered in light of the other</a:t>
            </a:r>
            <a:r>
              <a:rPr lang="en-US" i="1" dirty="0"/>
              <a:t>.</a:t>
            </a:r>
            <a:r>
              <a:rPr lang="en-US" baseline="30000" dirty="0"/>
              <a:t>13</a:t>
            </a:r>
          </a:p>
          <a:p>
            <a:pPr marL="0" indent="0">
              <a:lnSpc>
                <a:spcPct val="100000"/>
              </a:lnSpc>
              <a:spcBef>
                <a:spcPts val="600"/>
              </a:spcBef>
              <a:buNone/>
            </a:pPr>
            <a:endParaRPr lang="en-US" i="1" baseline="30000" dirty="0"/>
          </a:p>
          <a:p>
            <a:pPr marL="0" indent="0">
              <a:lnSpc>
                <a:spcPct val="100000"/>
              </a:lnSpc>
              <a:spcBef>
                <a:spcPts val="600"/>
              </a:spcBef>
              <a:buNone/>
            </a:pPr>
            <a:endParaRPr lang="en-US" i="1" baseline="30000" dirty="0"/>
          </a:p>
          <a:p>
            <a:pPr marL="0" indent="0">
              <a:lnSpc>
                <a:spcPct val="100000"/>
              </a:lnSpc>
              <a:spcBef>
                <a:spcPts val="600"/>
              </a:spcBef>
              <a:buNone/>
            </a:pPr>
            <a:endParaRPr lang="en-US" i="1" baseline="30000" dirty="0"/>
          </a:p>
          <a:p>
            <a:pPr marL="0" indent="0">
              <a:lnSpc>
                <a:spcPct val="100000"/>
              </a:lnSpc>
              <a:spcBef>
                <a:spcPts val="600"/>
              </a:spcBef>
              <a:buNone/>
            </a:pPr>
            <a:endParaRPr lang="en-US" i="1" baseline="30000" dirty="0"/>
          </a:p>
          <a:p>
            <a:pPr marL="0" indent="0">
              <a:lnSpc>
                <a:spcPct val="100000"/>
              </a:lnSpc>
              <a:spcBef>
                <a:spcPts val="600"/>
              </a:spcBef>
              <a:buNone/>
            </a:pPr>
            <a:endParaRPr lang="en-US" i="1" baseline="30000" dirty="0"/>
          </a:p>
          <a:p>
            <a:pPr marL="0" indent="0">
              <a:lnSpc>
                <a:spcPct val="100000"/>
              </a:lnSpc>
              <a:spcBef>
                <a:spcPts val="0"/>
              </a:spcBef>
              <a:buNone/>
            </a:pPr>
            <a:r>
              <a:rPr lang="en-US" sz="1000" dirty="0"/>
              <a:t>12. </a:t>
            </a:r>
            <a:r>
              <a:rPr lang="en-US" sz="1000" i="1" dirty="0"/>
              <a:t>Nicaragua v. United States,</a:t>
            </a:r>
            <a:r>
              <a:rPr lang="en-US" sz="1000" dirty="0"/>
              <a:t> 1986 I.C.J. 14, </a:t>
            </a:r>
            <a:r>
              <a:rPr lang="en-US" sz="1000" i="1" dirty="0"/>
              <a:t>available at </a:t>
            </a:r>
            <a:r>
              <a:rPr lang="en-US" sz="1000" dirty="0"/>
              <a:t>http://www.icj-cij.org/files/case-related/70/070-19860627-JUD-01-00-EN.pdf.</a:t>
            </a:r>
          </a:p>
          <a:p>
            <a:pPr marL="0" indent="0">
              <a:lnSpc>
                <a:spcPct val="100000"/>
              </a:lnSpc>
              <a:spcBef>
                <a:spcPts val="0"/>
              </a:spcBef>
              <a:buNone/>
            </a:pPr>
            <a:r>
              <a:rPr lang="en-US" sz="1000" dirty="0"/>
              <a:t>13. </a:t>
            </a:r>
            <a:r>
              <a:rPr lang="en-US" sz="1000" i="1" dirty="0"/>
              <a:t>How is the Term “Armed Conflict” Defined in International Humanitarian Law?</a:t>
            </a:r>
            <a:r>
              <a:rPr lang="en-US" sz="1000" dirty="0"/>
              <a:t>, </a:t>
            </a:r>
            <a:r>
              <a:rPr lang="en-US" sz="1000" cap="small" dirty="0"/>
              <a:t>The International Committee of the Red Cross </a:t>
            </a:r>
            <a:r>
              <a:rPr lang="en-US" sz="1000" dirty="0"/>
              <a:t>(Oct. 2008), https://www.icrc.org/eng/assets/files/other/opinion-paper-armed-conflict.pdf. </a:t>
            </a:r>
          </a:p>
          <a:p>
            <a:pPr marL="0" indent="0">
              <a:lnSpc>
                <a:spcPct val="100000"/>
              </a:lnSpc>
              <a:spcBef>
                <a:spcPts val="600"/>
              </a:spcBef>
              <a:buNone/>
            </a:pPr>
            <a:endParaRPr lang="en-US" sz="1000" dirty="0"/>
          </a:p>
          <a:p>
            <a:pPr marL="0" indent="0">
              <a:lnSpc>
                <a:spcPct val="100000"/>
              </a:lnSpc>
              <a:spcBef>
                <a:spcPts val="600"/>
              </a:spcBef>
              <a:buNone/>
            </a:pPr>
            <a:endParaRPr lang="en-US" dirty="0"/>
          </a:p>
          <a:p>
            <a:pPr marL="0" indent="0">
              <a:lnSpc>
                <a:spcPct val="100000"/>
              </a:lnSpc>
              <a:spcBef>
                <a:spcPts val="0"/>
              </a:spcBef>
              <a:buNone/>
            </a:pPr>
            <a:endParaRPr lang="en-US" dirty="0"/>
          </a:p>
          <a:p>
            <a:pPr>
              <a:lnSpc>
                <a:spcPct val="100000"/>
              </a:lnSpc>
              <a:spcBef>
                <a:spcPts val="0"/>
              </a:spcBef>
            </a:pPr>
            <a:endParaRPr lang="en-US" sz="100" i="1" dirty="0"/>
          </a:p>
          <a:p>
            <a:pPr marL="0" indent="0">
              <a:buNone/>
            </a:pPr>
            <a:endParaRPr lang="en-US" i="1" dirty="0"/>
          </a:p>
          <a:p>
            <a:pPr marL="342900" lvl="1" indent="0">
              <a:buNone/>
            </a:pPr>
            <a:endParaRPr lang="en-US" dirty="0"/>
          </a:p>
          <a:p>
            <a:pPr marL="342900" lvl="1" indent="0">
              <a:buNone/>
            </a:pPr>
            <a:endParaRPr lang="en-US" dirty="0"/>
          </a:p>
        </p:txBody>
      </p:sp>
    </p:spTree>
    <p:extLst>
      <p:ext uri="{BB962C8B-B14F-4D97-AF65-F5344CB8AC3E}">
        <p14:creationId xmlns:p14="http://schemas.microsoft.com/office/powerpoint/2010/main" val="27235357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Assessment Questions | True/False</a:t>
            </a:r>
          </a:p>
        </p:txBody>
      </p:sp>
      <p:sp>
        <p:nvSpPr>
          <p:cNvPr id="3" name="Content Placeholder 2"/>
          <p:cNvSpPr>
            <a:spLocks noGrp="1"/>
          </p:cNvSpPr>
          <p:nvPr>
            <p:ph idx="1"/>
          </p:nvPr>
        </p:nvSpPr>
        <p:spPr>
          <a:xfrm>
            <a:off x="334010" y="1690689"/>
            <a:ext cx="8108950" cy="4351338"/>
          </a:xfrm>
        </p:spPr>
        <p:txBody>
          <a:bodyPr/>
          <a:lstStyle/>
          <a:p>
            <a:pPr marL="800100" lvl="1" indent="-457200">
              <a:spcBef>
                <a:spcPts val="0"/>
              </a:spcBef>
              <a:buFont typeface="+mj-lt"/>
              <a:buAutoNum type="arabicPeriod"/>
            </a:pPr>
            <a:r>
              <a:rPr lang="en-US" sz="2100" dirty="0"/>
              <a:t>The World Human Rights Treaty of 1954 provides a single, authoritative summary of international human rights law binding on all nations, including the U.S.</a:t>
            </a:r>
          </a:p>
          <a:p>
            <a:pPr marL="800100" lvl="1" indent="-457200">
              <a:spcBef>
                <a:spcPts val="0"/>
              </a:spcBef>
              <a:buFont typeface="+mj-lt"/>
              <a:buAutoNum type="arabicPeriod"/>
            </a:pPr>
            <a:r>
              <a:rPr lang="en-US" sz="2100" dirty="0"/>
              <a:t>All hostilities between nations constitute an international armed conflict.</a:t>
            </a:r>
          </a:p>
          <a:p>
            <a:pPr marL="800100" lvl="1" indent="-457200">
              <a:spcBef>
                <a:spcPts val="0"/>
              </a:spcBef>
              <a:buFont typeface="+mj-lt"/>
              <a:buAutoNum type="arabicPeriod"/>
            </a:pPr>
            <a:r>
              <a:rPr lang="en-US" sz="2100" dirty="0"/>
              <a:t>International humanitarian law applies only during declared wars.</a:t>
            </a:r>
          </a:p>
          <a:p>
            <a:pPr marL="800100" lvl="1" indent="-457200">
              <a:spcBef>
                <a:spcPts val="0"/>
              </a:spcBef>
              <a:buFont typeface="+mj-lt"/>
              <a:buAutoNum type="arabicPeriod"/>
            </a:pPr>
            <a:r>
              <a:rPr lang="en-US" sz="2100" dirty="0"/>
              <a:t>International human rights law emphasizes that the state must use force only as a last resort and only in the minimum amount necessary to prevent death or grievous bodily harm.</a:t>
            </a:r>
          </a:p>
          <a:p>
            <a:pPr marL="800100" lvl="1" indent="-457200">
              <a:spcBef>
                <a:spcPts val="0"/>
              </a:spcBef>
              <a:buFont typeface="+mj-lt"/>
              <a:buAutoNum type="arabicPeriod"/>
            </a:pPr>
            <a:r>
              <a:rPr lang="en-US" sz="2100" dirty="0"/>
              <a:t>Nations agree on the fundamental human right that all people should be free to fully express themselves and dissent from their government’s policies.</a:t>
            </a:r>
          </a:p>
          <a:p>
            <a:pPr marL="685800" lvl="2" indent="0">
              <a:spcBef>
                <a:spcPts val="0"/>
              </a:spcBef>
              <a:buNone/>
            </a:pPr>
            <a:endParaRPr lang="en-US" sz="1800" dirty="0"/>
          </a:p>
          <a:p>
            <a:pPr marL="342900" lvl="1" indent="0">
              <a:spcBef>
                <a:spcPts val="0"/>
              </a:spcBef>
              <a:buNone/>
            </a:pPr>
            <a:endParaRPr lang="en-US" sz="2100" dirty="0"/>
          </a:p>
          <a:p>
            <a:pPr marL="457200" indent="-457200" eaLnBrk="1" hangingPunct="1">
              <a:lnSpc>
                <a:spcPct val="100000"/>
              </a:lnSpc>
              <a:spcBef>
                <a:spcPts val="0"/>
              </a:spcBef>
              <a:buFont typeface="+mj-lt"/>
              <a:buAutoNum type="arabicPeriod"/>
            </a:pPr>
            <a:endParaRPr lang="en-US" dirty="0"/>
          </a:p>
          <a:p>
            <a:pPr marL="342900" lvl="1" indent="0">
              <a:buNone/>
            </a:pPr>
            <a:endParaRPr lang="en-US" dirty="0"/>
          </a:p>
          <a:p>
            <a:pPr lvl="1"/>
            <a:endParaRPr lang="en-US" dirty="0"/>
          </a:p>
        </p:txBody>
      </p:sp>
    </p:spTree>
    <p:extLst>
      <p:ext uri="{BB962C8B-B14F-4D97-AF65-F5344CB8AC3E}">
        <p14:creationId xmlns:p14="http://schemas.microsoft.com/office/powerpoint/2010/main" val="29878667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F1B86F0-3539-4E7C-8780-61EFAC1469CE}"/>
              </a:ext>
            </a:extLst>
          </p:cNvPr>
          <p:cNvSpPr>
            <a:spLocks noGrp="1"/>
          </p:cNvSpPr>
          <p:nvPr>
            <p:ph type="title"/>
          </p:nvPr>
        </p:nvSpPr>
        <p:spPr/>
        <p:txBody>
          <a:bodyPr/>
          <a:lstStyle/>
          <a:p>
            <a:r>
              <a:rPr lang="en-US" dirty="0"/>
              <a:t>Assessment Questions Answered</a:t>
            </a:r>
          </a:p>
        </p:txBody>
      </p:sp>
      <p:sp>
        <p:nvSpPr>
          <p:cNvPr id="3" name="Content Placeholder 2">
            <a:extLst>
              <a:ext uri="{FF2B5EF4-FFF2-40B4-BE49-F238E27FC236}">
                <a16:creationId xmlns:a16="http://schemas.microsoft.com/office/drawing/2014/main" xmlns="" id="{1AE0EBCA-4C31-4B5D-AF7C-D1AC4261E3BB}"/>
              </a:ext>
            </a:extLst>
          </p:cNvPr>
          <p:cNvSpPr>
            <a:spLocks noGrp="1"/>
          </p:cNvSpPr>
          <p:nvPr>
            <p:ph idx="1"/>
          </p:nvPr>
        </p:nvSpPr>
        <p:spPr/>
        <p:txBody>
          <a:bodyPr/>
          <a:lstStyle/>
          <a:p>
            <a:pPr marL="228600" indent="-228600" eaLnBrk="1" hangingPunct="1">
              <a:buAutoNum type="arabicPeriod"/>
            </a:pPr>
            <a:r>
              <a:rPr lang="en-US" dirty="0"/>
              <a:t>False.  There is no single, binding source of international human rights law.</a:t>
            </a:r>
          </a:p>
          <a:p>
            <a:pPr marL="228600" indent="-228600" eaLnBrk="1" hangingPunct="1">
              <a:buAutoNum type="arabicPeriod"/>
            </a:pPr>
            <a:r>
              <a:rPr lang="en-US" dirty="0"/>
              <a:t>False. An IAC is based on the “scale and effects” of the conflict; it is possible for two nations to engage in hostilities without it rising to the level of an IAC.</a:t>
            </a:r>
          </a:p>
          <a:p>
            <a:pPr marL="228600" indent="-228600" eaLnBrk="1" hangingPunct="1">
              <a:buAutoNum type="arabicPeriod"/>
            </a:pPr>
            <a:r>
              <a:rPr lang="en-US" dirty="0"/>
              <a:t>False. IHL applies in the event of an armed conflict, regardless of whether there is a formal declaration of war by any involved party.</a:t>
            </a:r>
          </a:p>
          <a:p>
            <a:pPr marL="228600" indent="-228600" eaLnBrk="1" hangingPunct="1">
              <a:buAutoNum type="arabicPeriod"/>
            </a:pPr>
            <a:r>
              <a:rPr lang="en-US" dirty="0"/>
              <a:t>True.</a:t>
            </a:r>
          </a:p>
          <a:p>
            <a:pPr marL="228600" indent="-228600" eaLnBrk="1" hangingPunct="1">
              <a:buAutoNum type="arabicPeriod"/>
            </a:pPr>
            <a:r>
              <a:rPr lang="en-US" dirty="0"/>
              <a:t>False.  There is wide disagreement on the meaning of freedom of expression and the right to dissent.</a:t>
            </a:r>
          </a:p>
        </p:txBody>
      </p:sp>
    </p:spTree>
    <p:extLst>
      <p:ext uri="{BB962C8B-B14F-4D97-AF65-F5344CB8AC3E}">
        <p14:creationId xmlns:p14="http://schemas.microsoft.com/office/powerpoint/2010/main" val="649089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Assessment Questions | Multiple Choice</a:t>
            </a:r>
          </a:p>
        </p:txBody>
      </p:sp>
      <p:sp>
        <p:nvSpPr>
          <p:cNvPr id="3" name="Content Placeholder 2"/>
          <p:cNvSpPr>
            <a:spLocks noGrp="1"/>
          </p:cNvSpPr>
          <p:nvPr>
            <p:ph idx="1"/>
          </p:nvPr>
        </p:nvSpPr>
        <p:spPr>
          <a:xfrm>
            <a:off x="628650" y="1592843"/>
            <a:ext cx="7886700" cy="4398712"/>
          </a:xfrm>
        </p:spPr>
        <p:txBody>
          <a:bodyPr/>
          <a:lstStyle/>
          <a:p>
            <a:pPr marL="457200" indent="-457200" eaLnBrk="1" hangingPunct="1">
              <a:lnSpc>
                <a:spcPct val="100000"/>
              </a:lnSpc>
              <a:spcBef>
                <a:spcPts val="0"/>
              </a:spcBef>
              <a:buFont typeface="+mj-lt"/>
              <a:buAutoNum type="arabicPeriod"/>
            </a:pPr>
            <a:r>
              <a:rPr lang="en-US" dirty="0"/>
              <a:t>Which of the following factors within the “scale and effects” test are used to determine if an “armed conflict” exists:</a:t>
            </a:r>
          </a:p>
          <a:p>
            <a:pPr marL="800100" lvl="1" indent="-457200" eaLnBrk="1" hangingPunct="1">
              <a:lnSpc>
                <a:spcPct val="100000"/>
              </a:lnSpc>
              <a:spcBef>
                <a:spcPts val="0"/>
              </a:spcBef>
              <a:buFont typeface="+mj-lt"/>
              <a:buAutoNum type="alphaUcPeriod"/>
            </a:pPr>
            <a:r>
              <a:rPr lang="en-US" dirty="0"/>
              <a:t>The amount of money spent on the conflict</a:t>
            </a:r>
          </a:p>
          <a:p>
            <a:pPr marL="800100" lvl="1" indent="-457200" eaLnBrk="1" hangingPunct="1">
              <a:lnSpc>
                <a:spcPct val="100000"/>
              </a:lnSpc>
              <a:spcBef>
                <a:spcPts val="0"/>
              </a:spcBef>
              <a:buFont typeface="+mj-lt"/>
              <a:buAutoNum type="alphaUcPeriod"/>
            </a:pPr>
            <a:r>
              <a:rPr lang="en-US" dirty="0"/>
              <a:t>The level of violence in the conflict</a:t>
            </a:r>
          </a:p>
          <a:p>
            <a:pPr marL="800100" lvl="1" indent="-457200" eaLnBrk="1" hangingPunct="1">
              <a:lnSpc>
                <a:spcPct val="100000"/>
              </a:lnSpc>
              <a:spcBef>
                <a:spcPts val="0"/>
              </a:spcBef>
              <a:buFont typeface="+mj-lt"/>
              <a:buAutoNum type="alphaUcPeriod"/>
            </a:pPr>
            <a:r>
              <a:rPr lang="en-US" dirty="0"/>
              <a:t>Declaration by the U.N. Security Council</a:t>
            </a:r>
          </a:p>
          <a:p>
            <a:pPr marL="800100" lvl="1" indent="-457200" eaLnBrk="1" hangingPunct="1">
              <a:lnSpc>
                <a:spcPct val="100000"/>
              </a:lnSpc>
              <a:spcBef>
                <a:spcPts val="0"/>
              </a:spcBef>
              <a:buFont typeface="+mj-lt"/>
              <a:buAutoNum type="alphaUcPeriod"/>
            </a:pPr>
            <a:r>
              <a:rPr lang="en-US" dirty="0"/>
              <a:t>B and C</a:t>
            </a:r>
          </a:p>
          <a:p>
            <a:pPr marL="800100" lvl="1" indent="-457200" eaLnBrk="1" hangingPunct="1">
              <a:lnSpc>
                <a:spcPct val="100000"/>
              </a:lnSpc>
              <a:spcBef>
                <a:spcPts val="0"/>
              </a:spcBef>
              <a:buFont typeface="+mj-lt"/>
              <a:buAutoNum type="alphaUcPeriod"/>
            </a:pPr>
            <a:r>
              <a:rPr lang="en-US" dirty="0"/>
              <a:t>All of the above</a:t>
            </a:r>
          </a:p>
          <a:p>
            <a:pPr marL="800100" lvl="1" indent="-457200" eaLnBrk="1" hangingPunct="1">
              <a:lnSpc>
                <a:spcPct val="100000"/>
              </a:lnSpc>
              <a:spcBef>
                <a:spcPts val="0"/>
              </a:spcBef>
              <a:buFont typeface="+mj-lt"/>
              <a:buAutoNum type="alphaUcPeriod"/>
            </a:pPr>
            <a:endParaRPr lang="en-US" dirty="0"/>
          </a:p>
          <a:p>
            <a:pPr marL="457200" indent="-457200" eaLnBrk="1" hangingPunct="1">
              <a:lnSpc>
                <a:spcPct val="100000"/>
              </a:lnSpc>
              <a:spcBef>
                <a:spcPts val="0"/>
              </a:spcBef>
              <a:buFont typeface="+mj-lt"/>
              <a:buAutoNum type="arabicPeriod"/>
            </a:pPr>
            <a:r>
              <a:rPr lang="en-US" dirty="0"/>
              <a:t>International human rights law addresses:</a:t>
            </a:r>
          </a:p>
          <a:p>
            <a:pPr marL="800100" lvl="1" indent="-457200" eaLnBrk="1" hangingPunct="1">
              <a:lnSpc>
                <a:spcPct val="100000"/>
              </a:lnSpc>
              <a:spcBef>
                <a:spcPts val="0"/>
              </a:spcBef>
              <a:buFont typeface="+mj-lt"/>
              <a:buAutoNum type="alphaUcPeriod"/>
            </a:pPr>
            <a:r>
              <a:rPr lang="en-US" sz="2000" dirty="0"/>
              <a:t>Rules of conduct for soldiers in wartime</a:t>
            </a:r>
          </a:p>
          <a:p>
            <a:pPr marL="800100" lvl="1" indent="-457200" eaLnBrk="1" hangingPunct="1">
              <a:lnSpc>
                <a:spcPct val="100000"/>
              </a:lnSpc>
              <a:spcBef>
                <a:spcPts val="0"/>
              </a:spcBef>
              <a:buFont typeface="+mj-lt"/>
              <a:buAutoNum type="alphaUcPeriod"/>
            </a:pPr>
            <a:r>
              <a:rPr lang="en-US" sz="2000" dirty="0"/>
              <a:t>Protections for civilians in wartime</a:t>
            </a:r>
          </a:p>
          <a:p>
            <a:pPr marL="800100" lvl="1" indent="-457200" eaLnBrk="1" hangingPunct="1">
              <a:lnSpc>
                <a:spcPct val="100000"/>
              </a:lnSpc>
              <a:spcBef>
                <a:spcPts val="0"/>
              </a:spcBef>
              <a:buFont typeface="+mj-lt"/>
              <a:buAutoNum type="alphaUcPeriod"/>
            </a:pPr>
            <a:r>
              <a:rPr lang="en-US" sz="2000" dirty="0"/>
              <a:t>Protections and rights of all humans inherent in their personhood</a:t>
            </a:r>
          </a:p>
          <a:p>
            <a:pPr marL="800100" lvl="1" indent="-457200" eaLnBrk="1" hangingPunct="1">
              <a:lnSpc>
                <a:spcPct val="100000"/>
              </a:lnSpc>
              <a:spcBef>
                <a:spcPts val="0"/>
              </a:spcBef>
              <a:buFont typeface="+mj-lt"/>
              <a:buAutoNum type="alphaUcPeriod"/>
            </a:pPr>
            <a:r>
              <a:rPr lang="en-US" sz="2000" dirty="0"/>
              <a:t>A and B</a:t>
            </a:r>
          </a:p>
          <a:p>
            <a:pPr marL="800100" lvl="1" indent="-457200" eaLnBrk="1" hangingPunct="1">
              <a:lnSpc>
                <a:spcPct val="100000"/>
              </a:lnSpc>
              <a:spcBef>
                <a:spcPts val="0"/>
              </a:spcBef>
              <a:buFont typeface="+mj-lt"/>
              <a:buAutoNum type="alphaUcPeriod"/>
            </a:pPr>
            <a:r>
              <a:rPr lang="en-US" sz="2000" dirty="0"/>
              <a:t>All of the above</a:t>
            </a:r>
          </a:p>
          <a:p>
            <a:pPr marL="800100" lvl="1" indent="-457200" eaLnBrk="1" hangingPunct="1">
              <a:lnSpc>
                <a:spcPct val="100000"/>
              </a:lnSpc>
              <a:spcBef>
                <a:spcPts val="0"/>
              </a:spcBef>
              <a:buFont typeface="+mj-lt"/>
              <a:buAutoNum type="alphaUcPeriod"/>
            </a:pPr>
            <a:endParaRPr lang="en-US" sz="1600" dirty="0"/>
          </a:p>
          <a:p>
            <a:pPr marL="342900" lvl="1" indent="0" eaLnBrk="1" hangingPunct="1">
              <a:lnSpc>
                <a:spcPct val="100000"/>
              </a:lnSpc>
              <a:spcBef>
                <a:spcPts val="0"/>
              </a:spcBef>
              <a:buNone/>
            </a:pPr>
            <a:endParaRPr lang="en-US" dirty="0"/>
          </a:p>
          <a:p>
            <a:pPr marL="800100" lvl="1" indent="-457200" eaLnBrk="1" hangingPunct="1">
              <a:lnSpc>
                <a:spcPct val="100000"/>
              </a:lnSpc>
              <a:spcBef>
                <a:spcPts val="0"/>
              </a:spcBef>
              <a:buFont typeface="+mj-lt"/>
              <a:buAutoNum type="alphaLcPeriod"/>
            </a:pPr>
            <a:endParaRPr lang="en-US" dirty="0"/>
          </a:p>
          <a:p>
            <a:pPr marL="800100" lvl="1" indent="-457200">
              <a:buFont typeface="+mj-lt"/>
              <a:buAutoNum type="alphaLcPeriod"/>
            </a:pPr>
            <a:endParaRPr lang="en-US" dirty="0"/>
          </a:p>
          <a:p>
            <a:pPr lvl="1"/>
            <a:endParaRPr lang="en-US" dirty="0"/>
          </a:p>
        </p:txBody>
      </p:sp>
    </p:spTree>
    <p:extLst>
      <p:ext uri="{BB962C8B-B14F-4D97-AF65-F5344CB8AC3E}">
        <p14:creationId xmlns:p14="http://schemas.microsoft.com/office/powerpoint/2010/main" val="141408977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6C4840B-172A-4B0F-98CB-3F32C6BF9252}"/>
              </a:ext>
            </a:extLst>
          </p:cNvPr>
          <p:cNvSpPr>
            <a:spLocks noGrp="1"/>
          </p:cNvSpPr>
          <p:nvPr>
            <p:ph type="title"/>
          </p:nvPr>
        </p:nvSpPr>
        <p:spPr/>
        <p:txBody>
          <a:bodyPr/>
          <a:lstStyle/>
          <a:p>
            <a:r>
              <a:rPr lang="en-US" dirty="0"/>
              <a:t>Assessment Questions Answered</a:t>
            </a:r>
          </a:p>
        </p:txBody>
      </p:sp>
      <p:sp>
        <p:nvSpPr>
          <p:cNvPr id="3" name="Content Placeholder 2">
            <a:extLst>
              <a:ext uri="{FF2B5EF4-FFF2-40B4-BE49-F238E27FC236}">
                <a16:creationId xmlns:a16="http://schemas.microsoft.com/office/drawing/2014/main" xmlns="" id="{E7168505-8A9E-4171-B3A5-5DEB5E7E209B}"/>
              </a:ext>
            </a:extLst>
          </p:cNvPr>
          <p:cNvSpPr>
            <a:spLocks noGrp="1"/>
          </p:cNvSpPr>
          <p:nvPr>
            <p:ph idx="1"/>
          </p:nvPr>
        </p:nvSpPr>
        <p:spPr/>
        <p:txBody>
          <a:bodyPr/>
          <a:lstStyle/>
          <a:p>
            <a:pPr marL="457200" indent="-457200">
              <a:buFont typeface="+mj-lt"/>
              <a:buAutoNum type="arabicPeriod"/>
            </a:pPr>
            <a:r>
              <a:rPr lang="en-US" dirty="0"/>
              <a:t>Correct Answer:  B.  This is the only criteria of those listed in the possible answers which is considered under </a:t>
            </a:r>
            <a:r>
              <a:rPr lang="en-US" i="1" dirty="0"/>
              <a:t>Nicaragua’s</a:t>
            </a:r>
            <a:r>
              <a:rPr lang="en-US" dirty="0"/>
              <a:t> scale and effects test.</a:t>
            </a:r>
          </a:p>
          <a:p>
            <a:pPr marL="457200" indent="-457200">
              <a:buFont typeface="+mj-lt"/>
              <a:buAutoNum type="arabicPeriod"/>
            </a:pPr>
            <a:r>
              <a:rPr lang="en-US" dirty="0"/>
              <a:t>Correct Answer:  C.  IHRL is a broad category of international law that addresses fundamental rights and protections inherent to being a person.</a:t>
            </a:r>
          </a:p>
          <a:p>
            <a:pPr marL="457200" indent="-457200">
              <a:buFont typeface="+mj-lt"/>
              <a:buAutoNum type="arabicPeriod"/>
            </a:pPr>
            <a:endParaRPr lang="en-US" dirty="0"/>
          </a:p>
        </p:txBody>
      </p:sp>
    </p:spTree>
    <p:extLst>
      <p:ext uri="{BB962C8B-B14F-4D97-AF65-F5344CB8AC3E}">
        <p14:creationId xmlns:p14="http://schemas.microsoft.com/office/powerpoint/2010/main" val="14360527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79977"/>
            <a:ext cx="7886700" cy="1325563"/>
          </a:xfrm>
        </p:spPr>
        <p:txBody>
          <a:bodyPr/>
          <a:lstStyle/>
          <a:p>
            <a:r>
              <a:rPr lang="en-US" dirty="0"/>
              <a:t>Lesson Outline: Rules for Conducting Cyber Operations Against State Actors (Part 1)</a:t>
            </a:r>
          </a:p>
        </p:txBody>
      </p:sp>
      <p:sp>
        <p:nvSpPr>
          <p:cNvPr id="3" name="Content Placeholder 2"/>
          <p:cNvSpPr>
            <a:spLocks noGrp="1"/>
          </p:cNvSpPr>
          <p:nvPr>
            <p:ph idx="1"/>
          </p:nvPr>
        </p:nvSpPr>
        <p:spPr>
          <a:xfrm>
            <a:off x="628650" y="2374265"/>
            <a:ext cx="7886700" cy="4351338"/>
          </a:xfrm>
        </p:spPr>
        <p:txBody>
          <a:bodyPr/>
          <a:lstStyle/>
          <a:p>
            <a:pPr marL="457200" indent="-457200">
              <a:buFont typeface="+mj-lt"/>
              <a:buAutoNum type="arabicPeriod"/>
            </a:pPr>
            <a:r>
              <a:rPr lang="en-US" dirty="0"/>
              <a:t>Introduction</a:t>
            </a:r>
          </a:p>
          <a:p>
            <a:pPr marL="457200" indent="-457200">
              <a:buFont typeface="+mj-lt"/>
              <a:buAutoNum type="arabicPeriod"/>
            </a:pPr>
            <a:r>
              <a:rPr lang="en-US" dirty="0"/>
              <a:t>The Role of International Human Rights Law (IHRL)</a:t>
            </a:r>
          </a:p>
          <a:p>
            <a:pPr marL="457200" indent="-457200">
              <a:buFont typeface="+mj-lt"/>
              <a:buAutoNum type="arabicPeriod"/>
            </a:pPr>
            <a:r>
              <a:rPr lang="en-US" dirty="0"/>
              <a:t>The Role of International Humanitarian Law (IHL)</a:t>
            </a:r>
          </a:p>
          <a:p>
            <a:pPr marL="457200" indent="-457200">
              <a:buFont typeface="+mj-lt"/>
              <a:buAutoNum type="arabicPeriod"/>
            </a:pPr>
            <a:r>
              <a:rPr lang="en-US" dirty="0"/>
              <a:t>Overview of Armed Conflict</a:t>
            </a:r>
          </a:p>
          <a:p>
            <a:pPr marL="457200" indent="-457200">
              <a:buFont typeface="+mj-lt"/>
              <a:buAutoNum type="arabicPeriod"/>
            </a:pPr>
            <a:r>
              <a:rPr lang="en-US" dirty="0"/>
              <a:t>International Armed Conflict (IAC)</a:t>
            </a:r>
          </a:p>
          <a:p>
            <a:pPr marL="800100" lvl="1" indent="-457200">
              <a:buFont typeface="+mj-lt"/>
              <a:buAutoNum type="alphaLcPeriod"/>
            </a:pPr>
            <a:r>
              <a:rPr lang="en-US" dirty="0"/>
              <a:t>Relevant IHL</a:t>
            </a:r>
          </a:p>
          <a:p>
            <a:pPr marL="1143000" lvl="2" indent="-457200">
              <a:buFont typeface="+mj-lt"/>
              <a:buAutoNum type="arabicParenR"/>
            </a:pPr>
            <a:r>
              <a:rPr lang="en-US" dirty="0"/>
              <a:t>The Geneva Conventions</a:t>
            </a:r>
          </a:p>
          <a:p>
            <a:pPr marL="1143000" lvl="2" indent="-457200">
              <a:buFont typeface="+mj-lt"/>
              <a:buAutoNum type="arabicParenR"/>
            </a:pPr>
            <a:r>
              <a:rPr lang="en-US" dirty="0"/>
              <a:t>The Additional Protocols and Customary International Law</a:t>
            </a:r>
          </a:p>
          <a:p>
            <a:pPr marL="800100" lvl="1" indent="-457200">
              <a:buFont typeface="+mj-lt"/>
              <a:buAutoNum type="alphaLcPeriod"/>
            </a:pPr>
            <a:r>
              <a:rPr lang="en-US" dirty="0"/>
              <a:t>Determining which IHL provisions apply</a:t>
            </a:r>
          </a:p>
        </p:txBody>
      </p:sp>
      <p:sp>
        <p:nvSpPr>
          <p:cNvPr id="4" name="TextBox 3">
            <a:extLst>
              <a:ext uri="{FF2B5EF4-FFF2-40B4-BE49-F238E27FC236}">
                <a16:creationId xmlns:a16="http://schemas.microsoft.com/office/drawing/2014/main" xmlns="" id="{7A72DAFC-76EE-4AEF-A6A8-5F7FD2A358C9}"/>
              </a:ext>
            </a:extLst>
          </p:cNvPr>
          <p:cNvSpPr txBox="1"/>
          <p:nvPr/>
        </p:nvSpPr>
        <p:spPr>
          <a:xfrm>
            <a:off x="628650" y="1036651"/>
            <a:ext cx="7853680" cy="1231106"/>
          </a:xfrm>
          <a:prstGeom prst="rect">
            <a:avLst/>
          </a:prstGeom>
          <a:noFill/>
        </p:spPr>
        <p:txBody>
          <a:bodyPr wrap="square" rtlCol="0">
            <a:spAutoFit/>
          </a:bodyPr>
          <a:lstStyle/>
          <a:p>
            <a:r>
              <a:rPr lang="en-US" sz="1400" b="1" dirty="0">
                <a:solidFill>
                  <a:srgbClr val="FF0000"/>
                </a:solidFill>
                <a:latin typeface="+mn-lt"/>
              </a:rPr>
              <a:t>NOTE: THE MATERIAL IN THIS LESSON ASSUMES KNOWLEDGE OF MATERIAL TAUGHT IN LESSON 21.  ALTHOUGH THIS SLIDE AND THE NEXT ARE PART OF THE SAME LESSON, IT WILL BE DIFFICULT TO TEACH THE MATERIAL LISTED IN THESE TWO SLIDES IN ONE CLASS PERIOD.  CONSEQUENTLY, THE MATERIAL IS DIVIDED INTO TWO PARTS.</a:t>
            </a:r>
          </a:p>
          <a:p>
            <a:pPr algn="ctr"/>
            <a:endParaRPr lang="en-US" dirty="0"/>
          </a:p>
        </p:txBody>
      </p:sp>
    </p:spTree>
    <p:extLst>
      <p:ext uri="{BB962C8B-B14F-4D97-AF65-F5344CB8AC3E}">
        <p14:creationId xmlns:p14="http://schemas.microsoft.com/office/powerpoint/2010/main" val="36411689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Assessment Questions | Multiple Choice</a:t>
            </a:r>
          </a:p>
        </p:txBody>
      </p:sp>
      <p:sp>
        <p:nvSpPr>
          <p:cNvPr id="3" name="Content Placeholder 2"/>
          <p:cNvSpPr>
            <a:spLocks noGrp="1"/>
          </p:cNvSpPr>
          <p:nvPr>
            <p:ph idx="1"/>
          </p:nvPr>
        </p:nvSpPr>
        <p:spPr>
          <a:xfrm>
            <a:off x="628650" y="1456656"/>
            <a:ext cx="7886700" cy="4398712"/>
          </a:xfrm>
        </p:spPr>
        <p:txBody>
          <a:bodyPr/>
          <a:lstStyle/>
          <a:p>
            <a:pPr marL="457200" indent="-457200" eaLnBrk="1" hangingPunct="1">
              <a:lnSpc>
                <a:spcPct val="100000"/>
              </a:lnSpc>
              <a:spcBef>
                <a:spcPts val="0"/>
              </a:spcBef>
              <a:buFont typeface="+mj-lt"/>
              <a:buAutoNum type="arabicPeriod" startAt="3"/>
            </a:pPr>
            <a:r>
              <a:rPr lang="en-US" dirty="0"/>
              <a:t>Which of the following statements is false?  Under international humanitarian law (IHL):</a:t>
            </a:r>
          </a:p>
          <a:p>
            <a:pPr marL="800100" lvl="1" indent="-457200" eaLnBrk="1" hangingPunct="1">
              <a:lnSpc>
                <a:spcPct val="100000"/>
              </a:lnSpc>
              <a:spcBef>
                <a:spcPts val="0"/>
              </a:spcBef>
              <a:buFont typeface="+mj-lt"/>
              <a:buAutoNum type="alphaUcPeriod"/>
            </a:pPr>
            <a:r>
              <a:rPr lang="en-US" dirty="0"/>
              <a:t>IHL applies during, and governs the conduct of, armed conflict. </a:t>
            </a:r>
          </a:p>
          <a:p>
            <a:pPr marL="800100" lvl="1" indent="-457200" eaLnBrk="1" hangingPunct="1">
              <a:lnSpc>
                <a:spcPct val="100000"/>
              </a:lnSpc>
              <a:spcBef>
                <a:spcPts val="0"/>
              </a:spcBef>
              <a:buFont typeface="+mj-lt"/>
              <a:buAutoNum type="alphaUcPeriod"/>
            </a:pPr>
            <a:r>
              <a:rPr lang="en-US" dirty="0"/>
              <a:t>Under IHL, a person may lose the right to due process, or at least have it curtailed, based on his or her status as a combatant or member of other designated groups. </a:t>
            </a:r>
          </a:p>
          <a:p>
            <a:pPr marL="800100" lvl="1" indent="-457200" eaLnBrk="1" hangingPunct="1">
              <a:lnSpc>
                <a:spcPct val="100000"/>
              </a:lnSpc>
              <a:spcBef>
                <a:spcPts val="0"/>
              </a:spcBef>
              <a:buFont typeface="+mj-lt"/>
              <a:buAutoNum type="alphaUcPeriod"/>
            </a:pPr>
            <a:r>
              <a:rPr lang="en-US" dirty="0"/>
              <a:t>The determination whether IHL applies to a specific conflict situation depends on whether the conflict involves the use of force as opposed to non-lethal law enforcement techniques. </a:t>
            </a:r>
          </a:p>
          <a:p>
            <a:pPr marL="800100" lvl="1" indent="-457200" eaLnBrk="1" hangingPunct="1">
              <a:lnSpc>
                <a:spcPct val="100000"/>
              </a:lnSpc>
              <a:spcBef>
                <a:spcPts val="0"/>
              </a:spcBef>
              <a:buFont typeface="+mj-lt"/>
              <a:buAutoNum type="alphaUcPeriod"/>
            </a:pPr>
            <a:r>
              <a:rPr lang="en-US" dirty="0"/>
              <a:t>A non-international armed conflict involves non-state actors.</a:t>
            </a:r>
          </a:p>
          <a:p>
            <a:pPr marL="800100" lvl="1" indent="-457200" eaLnBrk="1" hangingPunct="1">
              <a:lnSpc>
                <a:spcPct val="100000"/>
              </a:lnSpc>
              <a:spcBef>
                <a:spcPts val="0"/>
              </a:spcBef>
              <a:buFont typeface="+mj-lt"/>
              <a:buAutoNum type="alphaUcPeriod"/>
            </a:pPr>
            <a:r>
              <a:rPr lang="en-US" dirty="0"/>
              <a:t>The International Committee of the Red Cross plays an important role in monitoring compliance with IHL.</a:t>
            </a:r>
            <a:endParaRPr lang="en-US" sz="1600" dirty="0"/>
          </a:p>
          <a:p>
            <a:pPr marL="342900" lvl="1" indent="0" eaLnBrk="1" hangingPunct="1">
              <a:lnSpc>
                <a:spcPct val="100000"/>
              </a:lnSpc>
              <a:spcBef>
                <a:spcPts val="0"/>
              </a:spcBef>
              <a:buNone/>
            </a:pPr>
            <a:endParaRPr lang="en-US" dirty="0"/>
          </a:p>
          <a:p>
            <a:pPr marL="800100" lvl="1" indent="-457200" eaLnBrk="1" hangingPunct="1">
              <a:lnSpc>
                <a:spcPct val="100000"/>
              </a:lnSpc>
              <a:spcBef>
                <a:spcPts val="0"/>
              </a:spcBef>
              <a:buFont typeface="+mj-lt"/>
              <a:buAutoNum type="alphaLcPeriod"/>
            </a:pPr>
            <a:endParaRPr lang="en-US" dirty="0"/>
          </a:p>
          <a:p>
            <a:pPr marL="800100" lvl="1" indent="-457200">
              <a:buFont typeface="+mj-lt"/>
              <a:buAutoNum type="alphaLcPeriod"/>
            </a:pPr>
            <a:endParaRPr lang="en-US" dirty="0"/>
          </a:p>
          <a:p>
            <a:pPr lvl="1"/>
            <a:endParaRPr lang="en-US" dirty="0"/>
          </a:p>
        </p:txBody>
      </p:sp>
    </p:spTree>
    <p:extLst>
      <p:ext uri="{BB962C8B-B14F-4D97-AF65-F5344CB8AC3E}">
        <p14:creationId xmlns:p14="http://schemas.microsoft.com/office/powerpoint/2010/main" val="397313456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6C4840B-172A-4B0F-98CB-3F32C6BF9252}"/>
              </a:ext>
            </a:extLst>
          </p:cNvPr>
          <p:cNvSpPr>
            <a:spLocks noGrp="1"/>
          </p:cNvSpPr>
          <p:nvPr>
            <p:ph type="title"/>
          </p:nvPr>
        </p:nvSpPr>
        <p:spPr/>
        <p:txBody>
          <a:bodyPr/>
          <a:lstStyle/>
          <a:p>
            <a:r>
              <a:rPr lang="en-US" dirty="0"/>
              <a:t>Assessment Questions Answered</a:t>
            </a:r>
          </a:p>
        </p:txBody>
      </p:sp>
      <p:sp>
        <p:nvSpPr>
          <p:cNvPr id="3" name="Content Placeholder 2">
            <a:extLst>
              <a:ext uri="{FF2B5EF4-FFF2-40B4-BE49-F238E27FC236}">
                <a16:creationId xmlns:a16="http://schemas.microsoft.com/office/drawing/2014/main" xmlns="" id="{E7168505-8A9E-4171-B3A5-5DEB5E7E209B}"/>
              </a:ext>
            </a:extLst>
          </p:cNvPr>
          <p:cNvSpPr>
            <a:spLocks noGrp="1"/>
          </p:cNvSpPr>
          <p:nvPr>
            <p:ph idx="1"/>
          </p:nvPr>
        </p:nvSpPr>
        <p:spPr/>
        <p:txBody>
          <a:bodyPr/>
          <a:lstStyle/>
          <a:p>
            <a:pPr marL="457200" lvl="1" indent="-457200">
              <a:spcBef>
                <a:spcPts val="750"/>
              </a:spcBef>
              <a:buFont typeface="+mj-lt"/>
              <a:buAutoNum type="arabicPeriod" startAt="3"/>
            </a:pPr>
            <a:r>
              <a:rPr lang="en-US" sz="2100" dirty="0"/>
              <a:t>Correct Answer:  C. The determination whether IHL applies to a specific conflict situation depends on whether the conflict is an armed conflict, which in turn depends on whether the “scale and effects” of the conflict are of sufficient intensity and scope.  The most difficult questions involve deciding what “scale and effects” are sufficient to qualify hostilities as an armed conflict.  Hostilities are more likely to be considered “armed conflict” the higher the level of violence, the longer the conflict, and the greater the geographic area covered.  None of these factors is decisive in its own right and each needs to be considered in light of the other</a:t>
            </a:r>
            <a:r>
              <a:rPr lang="en-US" sz="2100" i="1" dirty="0"/>
              <a:t>.</a:t>
            </a:r>
            <a:endParaRPr lang="en-US" sz="2100" dirty="0"/>
          </a:p>
          <a:p>
            <a:pPr marL="0" indent="0">
              <a:buNone/>
            </a:pPr>
            <a:r>
              <a:rPr lang="en-US" dirty="0"/>
              <a:t>  </a:t>
            </a:r>
          </a:p>
        </p:txBody>
      </p:sp>
    </p:spTree>
    <p:extLst>
      <p:ext uri="{BB962C8B-B14F-4D97-AF65-F5344CB8AC3E}">
        <p14:creationId xmlns:p14="http://schemas.microsoft.com/office/powerpoint/2010/main" val="305697257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Discussion Questions</a:t>
            </a:r>
          </a:p>
        </p:txBody>
      </p:sp>
      <p:sp>
        <p:nvSpPr>
          <p:cNvPr id="3" name="Content Placeholder 2"/>
          <p:cNvSpPr>
            <a:spLocks noGrp="1"/>
          </p:cNvSpPr>
          <p:nvPr>
            <p:ph idx="1"/>
          </p:nvPr>
        </p:nvSpPr>
        <p:spPr>
          <a:xfrm>
            <a:off x="628650" y="1538755"/>
            <a:ext cx="7886700" cy="4351338"/>
          </a:xfrm>
        </p:spPr>
        <p:txBody>
          <a:bodyPr/>
          <a:lstStyle/>
          <a:p>
            <a:pPr marL="0" indent="0">
              <a:buNone/>
            </a:pPr>
            <a:r>
              <a:rPr lang="en-US" dirty="0"/>
              <a:t>Do the following qualify as armed conflicts? </a:t>
            </a:r>
          </a:p>
          <a:p>
            <a:pPr marL="342900" lvl="1" indent="0">
              <a:buNone/>
            </a:pPr>
            <a:endParaRPr lang="en-US" dirty="0"/>
          </a:p>
          <a:p>
            <a:pPr marL="685800" lvl="1" indent="-342900">
              <a:spcBef>
                <a:spcPts val="600"/>
              </a:spcBef>
              <a:buFont typeface="+mj-lt"/>
              <a:buAutoNum type="arabicPeriod"/>
            </a:pPr>
            <a:r>
              <a:rPr lang="en-US" dirty="0"/>
              <a:t>A warship from State A, sitting in international waters, fires a missile at an aircraft from State B that the warship believes is approaching the warship on an attack profile.  After destroying the aircraft, State A learns the aircraft was a civilian passenger aircraft.  There are no further hostilities.</a:t>
            </a:r>
          </a:p>
          <a:p>
            <a:pPr marL="685800" lvl="1" indent="-342900">
              <a:spcBef>
                <a:spcPts val="600"/>
              </a:spcBef>
              <a:buFont typeface="+mj-lt"/>
              <a:buAutoNum type="arabicPeriod" startAt="2"/>
            </a:pPr>
            <a:r>
              <a:rPr lang="en-US" dirty="0"/>
              <a:t>Military forces from State A, present in State B, launch rockets across the border at military positions of State C.  No significant damage is done; however, State C retaliates with air strikes on State A’s forces within State B, killing two dozen people.  This activity is limited to a 48-hour period.</a:t>
            </a:r>
          </a:p>
          <a:p>
            <a:pPr marL="685800" lvl="1" indent="-342900">
              <a:spcBef>
                <a:spcPts val="600"/>
              </a:spcBef>
              <a:buFont typeface="+mj-lt"/>
              <a:buAutoNum type="arabicPeriod" startAt="2"/>
            </a:pPr>
            <a:r>
              <a:rPr lang="en-US" dirty="0"/>
              <a:t>Agents from State A assassinate a defector now working for State B’s intelligence services and living under protection in State B.  A week later, agents from State A detonate three bombs in different locations in State B’s capital.  State B protests and calls on the U.N. Security Council to intervene.</a:t>
            </a:r>
          </a:p>
          <a:p>
            <a:pPr marL="685800" lvl="2" indent="0">
              <a:buNone/>
            </a:pPr>
            <a:endParaRPr lang="en-US" sz="1800" dirty="0"/>
          </a:p>
        </p:txBody>
      </p:sp>
    </p:spTree>
    <p:extLst>
      <p:ext uri="{BB962C8B-B14F-4D97-AF65-F5344CB8AC3E}">
        <p14:creationId xmlns:p14="http://schemas.microsoft.com/office/powerpoint/2010/main" val="60874102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539F525-9831-4D62-89DE-7DCBEA1496DC}"/>
              </a:ext>
            </a:extLst>
          </p:cNvPr>
          <p:cNvSpPr>
            <a:spLocks noGrp="1"/>
          </p:cNvSpPr>
          <p:nvPr>
            <p:ph type="title"/>
          </p:nvPr>
        </p:nvSpPr>
        <p:spPr/>
        <p:txBody>
          <a:bodyPr/>
          <a:lstStyle/>
          <a:p>
            <a:r>
              <a:rPr lang="en-US" dirty="0"/>
              <a:t>Discussion Questions Answered</a:t>
            </a:r>
          </a:p>
        </p:txBody>
      </p:sp>
      <p:sp>
        <p:nvSpPr>
          <p:cNvPr id="3" name="Content Placeholder 2">
            <a:extLst>
              <a:ext uri="{FF2B5EF4-FFF2-40B4-BE49-F238E27FC236}">
                <a16:creationId xmlns:a16="http://schemas.microsoft.com/office/drawing/2014/main" xmlns="" id="{9230E606-C143-4199-B800-0EF10012DDF6}"/>
              </a:ext>
            </a:extLst>
          </p:cNvPr>
          <p:cNvSpPr>
            <a:spLocks noGrp="1"/>
          </p:cNvSpPr>
          <p:nvPr>
            <p:ph idx="1"/>
          </p:nvPr>
        </p:nvSpPr>
        <p:spPr>
          <a:xfrm>
            <a:off x="628650" y="1690689"/>
            <a:ext cx="7886700" cy="4351338"/>
          </a:xfrm>
        </p:spPr>
        <p:txBody>
          <a:bodyPr/>
          <a:lstStyle/>
          <a:p>
            <a:pPr marL="342900" indent="-342900">
              <a:buFont typeface="+mj-lt"/>
              <a:buAutoNum type="arabicPeriod"/>
            </a:pPr>
            <a:r>
              <a:rPr lang="en-US" sz="1800" dirty="0"/>
              <a:t>No.  State A’s armed forces shot what they believed was an attacking aircraft coming from State B’s territory.  An attack such as this would always be significant in determining whether an armed conflict exists.  However, State A’s ship was in international waters and acted in what it believed was self-defense.  Furthermore, the plane in question was, in fact, not a military aircraft attacking State A’s ship.  This is a tragic accident and could make State A liable for great embarrassment and financial damages, but it does not, by itself, constitute an armed conflict.  </a:t>
            </a:r>
          </a:p>
          <a:p>
            <a:pPr marL="342900" indent="-342900">
              <a:buFont typeface="+mj-lt"/>
              <a:buAutoNum type="arabicPeriod"/>
            </a:pPr>
            <a:r>
              <a:rPr lang="en-US" sz="1800" dirty="0"/>
              <a:t>Possibly.  The exchange of fire between the armed forces of States A and C makes this scenario a candidate for an armed conflict.  A’s initial airstrikes were intentional, as was C’s response.  In addition to targeting people, C also violated B’s sovereignty.  The fact that the strikes were confined to a 48-hour period means the conflict was limited; however, while it was ongoing, the conflict satisfied the criteria for an armed conflict.  It is important to note that even though hostilities between parties to an armed conflict have ceased, it does not necessarily mean that the armed conflict is concluded.</a:t>
            </a:r>
          </a:p>
          <a:p>
            <a:endParaRPr lang="en-US" sz="2400" dirty="0"/>
          </a:p>
          <a:p>
            <a:endParaRPr lang="en-US" dirty="0"/>
          </a:p>
        </p:txBody>
      </p:sp>
    </p:spTree>
    <p:extLst>
      <p:ext uri="{BB962C8B-B14F-4D97-AF65-F5344CB8AC3E}">
        <p14:creationId xmlns:p14="http://schemas.microsoft.com/office/powerpoint/2010/main" val="174197929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425B505-4A33-4346-B559-BD6CB7E893D3}"/>
              </a:ext>
            </a:extLst>
          </p:cNvPr>
          <p:cNvSpPr>
            <a:spLocks noGrp="1"/>
          </p:cNvSpPr>
          <p:nvPr>
            <p:ph type="title"/>
          </p:nvPr>
        </p:nvSpPr>
        <p:spPr/>
        <p:txBody>
          <a:bodyPr/>
          <a:lstStyle/>
          <a:p>
            <a:r>
              <a:rPr lang="en-US" dirty="0"/>
              <a:t>Discussion Questions Answered</a:t>
            </a:r>
          </a:p>
        </p:txBody>
      </p:sp>
      <p:sp>
        <p:nvSpPr>
          <p:cNvPr id="3" name="Content Placeholder 2">
            <a:extLst>
              <a:ext uri="{FF2B5EF4-FFF2-40B4-BE49-F238E27FC236}">
                <a16:creationId xmlns:a16="http://schemas.microsoft.com/office/drawing/2014/main" xmlns="" id="{8E177A00-EB28-4703-AE9D-E9B21C0C0BA5}"/>
              </a:ext>
            </a:extLst>
          </p:cNvPr>
          <p:cNvSpPr>
            <a:spLocks noGrp="1"/>
          </p:cNvSpPr>
          <p:nvPr>
            <p:ph idx="1"/>
          </p:nvPr>
        </p:nvSpPr>
        <p:spPr>
          <a:xfrm>
            <a:off x="628650" y="1690689"/>
            <a:ext cx="7863597" cy="4351338"/>
          </a:xfrm>
        </p:spPr>
        <p:txBody>
          <a:bodyPr/>
          <a:lstStyle/>
          <a:p>
            <a:pPr marL="457200" indent="-457200">
              <a:buFont typeface="+mj-lt"/>
              <a:buAutoNum type="arabicPeriod" startAt="3"/>
            </a:pPr>
            <a:r>
              <a:rPr lang="en-US" sz="1800" dirty="0"/>
              <a:t>State A has violated State B’s sovereignty by killing the defector within State B’s borders.  State A has also committed hostile acts directly against State B.  However, the scale and effects of the incidents are arguably insufficient to constitute an armed conflict.  </a:t>
            </a:r>
          </a:p>
          <a:p>
            <a:pPr marL="685800" lvl="2" indent="0">
              <a:buNone/>
            </a:pPr>
            <a:r>
              <a:rPr lang="en-US" sz="1600" dirty="0"/>
              <a:t>The scenario seems to indicate that all persons involved were non-military.  While the involvement of uniformed personnel is not required for an armed conflict, the use of small, isolated, irregular units of agents to conduct isolated and limited operations in another nation suggests a deliberate attempt to limit the scale and effects of the actions.  </a:t>
            </a:r>
          </a:p>
          <a:p>
            <a:pPr marL="685800" lvl="2" indent="0">
              <a:buNone/>
            </a:pPr>
            <a:r>
              <a:rPr lang="en-US" sz="1600" dirty="0"/>
              <a:t>The bombs increase the level of potential death and destruction, but without knowing the effects of the bombings – and knowing that State B has chosen diplomatic recourse – there is a strong argument that State A’s actions and State B’s response are of insufficient scale and effects to constitute an armed conflict between the two nations. </a:t>
            </a:r>
          </a:p>
          <a:p>
            <a:endParaRPr lang="en-US" dirty="0"/>
          </a:p>
        </p:txBody>
      </p:sp>
    </p:spTree>
    <p:extLst>
      <p:ext uri="{BB962C8B-B14F-4D97-AF65-F5344CB8AC3E}">
        <p14:creationId xmlns:p14="http://schemas.microsoft.com/office/powerpoint/2010/main" val="194603386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28649" y="365126"/>
            <a:ext cx="8227483" cy="1325563"/>
          </a:xfrm>
        </p:spPr>
        <p:txBody>
          <a:bodyPr/>
          <a:lstStyle/>
          <a:p>
            <a:r>
              <a:rPr lang="en-US" dirty="0"/>
              <a:t>5. International Armed Conflict</a:t>
            </a:r>
          </a:p>
        </p:txBody>
      </p:sp>
      <p:sp>
        <p:nvSpPr>
          <p:cNvPr id="3" name="Content Placeholder 2"/>
          <p:cNvSpPr>
            <a:spLocks noGrp="1"/>
          </p:cNvSpPr>
          <p:nvPr>
            <p:ph idx="1"/>
          </p:nvPr>
        </p:nvSpPr>
        <p:spPr>
          <a:xfrm>
            <a:off x="628650" y="1611616"/>
            <a:ext cx="7886700" cy="4351338"/>
          </a:xfrm>
        </p:spPr>
        <p:txBody>
          <a:bodyPr/>
          <a:lstStyle/>
          <a:p>
            <a:pPr marL="0" indent="0">
              <a:lnSpc>
                <a:spcPct val="100000"/>
              </a:lnSpc>
              <a:spcBef>
                <a:spcPts val="0"/>
              </a:spcBef>
              <a:buNone/>
            </a:pPr>
            <a:r>
              <a:rPr lang="en-US" dirty="0"/>
              <a:t>If an armed conflict exists, it is then necessary to determine whether the conflict is an “international” or “non-international” armed conflict.  This distinction is important because different law will apply depending on the nature of the armed conflict.  (Non-international armed conflicts will be addressed in Lesson 29.)</a:t>
            </a:r>
          </a:p>
          <a:p>
            <a:pPr marL="0" indent="0">
              <a:lnSpc>
                <a:spcPct val="100000"/>
              </a:lnSpc>
              <a:spcBef>
                <a:spcPts val="600"/>
              </a:spcBef>
              <a:buNone/>
            </a:pPr>
            <a:r>
              <a:rPr lang="en-US" dirty="0"/>
              <a:t>An international armed conflict (“IAC,” pronounced “eye-ack”; rhymes with kayak) involves an armed conflict between two nation states.  The conflict is, literally, between nations (i.e., “inter-national”).</a:t>
            </a:r>
            <a:r>
              <a:rPr lang="en-US" baseline="30000" dirty="0"/>
              <a:t>14</a:t>
            </a:r>
            <a:endParaRPr lang="en-US" dirty="0"/>
          </a:p>
          <a:p>
            <a:pPr marL="0" indent="0">
              <a:lnSpc>
                <a:spcPct val="100000"/>
              </a:lnSpc>
              <a:spcBef>
                <a:spcPts val="600"/>
              </a:spcBef>
              <a:buNone/>
            </a:pPr>
            <a:r>
              <a:rPr lang="en-US" dirty="0"/>
              <a:t>Some prominent examples of IACs include World War II, the Iran-Iraq War, and the two Persian Gulf Wars between the U.S. and Iraq.</a:t>
            </a:r>
          </a:p>
          <a:p>
            <a:pPr marL="0" indent="0">
              <a:lnSpc>
                <a:spcPct val="100000"/>
              </a:lnSpc>
              <a:spcBef>
                <a:spcPts val="600"/>
              </a:spcBef>
              <a:buNone/>
            </a:pPr>
            <a:endParaRPr lang="en-US" dirty="0"/>
          </a:p>
          <a:p>
            <a:pPr marL="0" indent="0">
              <a:lnSpc>
                <a:spcPct val="100000"/>
              </a:lnSpc>
              <a:spcBef>
                <a:spcPts val="600"/>
              </a:spcBef>
              <a:buNone/>
            </a:pPr>
            <a:endParaRPr lang="en-US" dirty="0"/>
          </a:p>
          <a:p>
            <a:pPr marL="0" indent="0">
              <a:lnSpc>
                <a:spcPct val="100000"/>
              </a:lnSpc>
              <a:spcBef>
                <a:spcPts val="600"/>
              </a:spcBef>
              <a:buNone/>
            </a:pPr>
            <a:endParaRPr lang="en-US" sz="1000" dirty="0"/>
          </a:p>
          <a:p>
            <a:pPr marL="0" indent="0">
              <a:lnSpc>
                <a:spcPct val="100000"/>
              </a:lnSpc>
              <a:spcBef>
                <a:spcPts val="600"/>
              </a:spcBef>
              <a:buNone/>
            </a:pPr>
            <a:endParaRPr lang="en-US" sz="1000" dirty="0"/>
          </a:p>
          <a:p>
            <a:pPr marL="0" indent="0">
              <a:lnSpc>
                <a:spcPct val="100000"/>
              </a:lnSpc>
              <a:spcBef>
                <a:spcPts val="0"/>
              </a:spcBef>
              <a:buNone/>
            </a:pPr>
            <a:r>
              <a:rPr lang="en-US" sz="1000" dirty="0"/>
              <a:t>14. </a:t>
            </a:r>
            <a:r>
              <a:rPr lang="en-US" sz="1000" i="1" dirty="0"/>
              <a:t>Geneva Conventions of 1949 I-IV</a:t>
            </a:r>
            <a:r>
              <a:rPr lang="en-US" sz="1000" dirty="0"/>
              <a:t>, Common Art. 2.</a:t>
            </a:r>
          </a:p>
        </p:txBody>
      </p:sp>
    </p:spTree>
    <p:extLst>
      <p:ext uri="{BB962C8B-B14F-4D97-AF65-F5344CB8AC3E}">
        <p14:creationId xmlns:p14="http://schemas.microsoft.com/office/powerpoint/2010/main" val="258195320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5. International Armed Conflict</a:t>
            </a:r>
            <a:br>
              <a:rPr lang="en-US" dirty="0"/>
            </a:br>
            <a:r>
              <a:rPr lang="en-US" dirty="0"/>
              <a:t>Relevant IHL</a:t>
            </a:r>
          </a:p>
        </p:txBody>
      </p:sp>
      <p:sp>
        <p:nvSpPr>
          <p:cNvPr id="3" name="Content Placeholder 2"/>
          <p:cNvSpPr>
            <a:spLocks noGrp="1"/>
          </p:cNvSpPr>
          <p:nvPr>
            <p:ph idx="1"/>
          </p:nvPr>
        </p:nvSpPr>
        <p:spPr>
          <a:xfrm>
            <a:off x="628650" y="1690689"/>
            <a:ext cx="7886700" cy="4351338"/>
          </a:xfrm>
        </p:spPr>
        <p:txBody>
          <a:bodyPr/>
          <a:lstStyle/>
          <a:p>
            <a:pPr marL="0" indent="0">
              <a:lnSpc>
                <a:spcPct val="100000"/>
              </a:lnSpc>
              <a:spcBef>
                <a:spcPts val="0"/>
              </a:spcBef>
              <a:buNone/>
            </a:pPr>
            <a:r>
              <a:rPr lang="en-US" dirty="0"/>
              <a:t>Once the determination is made that an armed conflict exists, and that the conflict is an </a:t>
            </a:r>
            <a:r>
              <a:rPr lang="en-US" i="1" dirty="0"/>
              <a:t>international</a:t>
            </a:r>
            <a:r>
              <a:rPr lang="en-US" dirty="0"/>
              <a:t> armed conflict, operational planners must then determine which provisions of IHL apply.</a:t>
            </a:r>
          </a:p>
          <a:p>
            <a:pPr marL="0" indent="0">
              <a:lnSpc>
                <a:spcPct val="100000"/>
              </a:lnSpc>
              <a:spcBef>
                <a:spcPts val="600"/>
              </a:spcBef>
              <a:buNone/>
            </a:pPr>
            <a:r>
              <a:rPr lang="en-US" dirty="0"/>
              <a:t>The provisions of IHL relevant to a given situation will be drawn from </a:t>
            </a:r>
          </a:p>
          <a:p>
            <a:pPr lvl="1">
              <a:lnSpc>
                <a:spcPct val="100000"/>
              </a:lnSpc>
              <a:spcBef>
                <a:spcPts val="0"/>
              </a:spcBef>
            </a:pPr>
            <a:r>
              <a:rPr lang="en-US" dirty="0"/>
              <a:t>International treaties:</a:t>
            </a:r>
          </a:p>
          <a:p>
            <a:pPr lvl="2">
              <a:lnSpc>
                <a:spcPct val="100000"/>
              </a:lnSpc>
              <a:spcBef>
                <a:spcPts val="0"/>
              </a:spcBef>
            </a:pPr>
            <a:r>
              <a:rPr lang="en-US" dirty="0"/>
              <a:t>Geneva Conventions (GCs)</a:t>
            </a:r>
          </a:p>
          <a:p>
            <a:pPr lvl="2">
              <a:lnSpc>
                <a:spcPct val="100000"/>
              </a:lnSpc>
              <a:spcBef>
                <a:spcPts val="0"/>
              </a:spcBef>
            </a:pPr>
            <a:r>
              <a:rPr lang="en-US" dirty="0"/>
              <a:t>Additional Protocols (APs) to the Geneva Conventions</a:t>
            </a:r>
          </a:p>
          <a:p>
            <a:pPr lvl="1">
              <a:lnSpc>
                <a:spcPct val="100000"/>
              </a:lnSpc>
              <a:spcBef>
                <a:spcPts val="0"/>
              </a:spcBef>
            </a:pPr>
            <a:r>
              <a:rPr lang="en-US" dirty="0"/>
              <a:t>Customary international law, which reinforces specific provisions of the GCs and APs.</a:t>
            </a:r>
          </a:p>
          <a:p>
            <a:pPr marL="0" indent="0">
              <a:lnSpc>
                <a:spcPct val="100000"/>
              </a:lnSpc>
              <a:spcBef>
                <a:spcPts val="600"/>
              </a:spcBef>
              <a:buNone/>
            </a:pPr>
            <a:r>
              <a:rPr lang="en-US" dirty="0"/>
              <a:t>As we will discuss in more detail, the laws of warfare embodied in the GCs, APs, and customary international law are directly applicable to international cyber operations.</a:t>
            </a:r>
          </a:p>
        </p:txBody>
      </p:sp>
    </p:spTree>
    <p:extLst>
      <p:ext uri="{BB962C8B-B14F-4D97-AF65-F5344CB8AC3E}">
        <p14:creationId xmlns:p14="http://schemas.microsoft.com/office/powerpoint/2010/main" val="224004298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1554162"/>
            <a:ext cx="8172450" cy="4351338"/>
          </a:xfrm>
        </p:spPr>
        <p:txBody>
          <a:bodyPr/>
          <a:lstStyle/>
          <a:p>
            <a:pPr marL="0" indent="0">
              <a:lnSpc>
                <a:spcPct val="100000"/>
              </a:lnSpc>
              <a:spcBef>
                <a:spcPts val="0"/>
              </a:spcBef>
              <a:buNone/>
            </a:pPr>
            <a:r>
              <a:rPr lang="en-US" dirty="0"/>
              <a:t>The United States belongs to four Geneva Conventions, which are international treaties designed to govern the conduct of armed conflicts.  The four GCs include:</a:t>
            </a:r>
          </a:p>
          <a:p>
            <a:pPr lvl="1">
              <a:lnSpc>
                <a:spcPct val="100000"/>
              </a:lnSpc>
              <a:spcBef>
                <a:spcPts val="0"/>
              </a:spcBef>
            </a:pPr>
            <a:r>
              <a:rPr lang="en-US" dirty="0"/>
              <a:t>First Geneva Convention "</a:t>
            </a:r>
            <a:r>
              <a:rPr lang="en-US" i="1" dirty="0"/>
              <a:t>for the Amelioration of the Condition of the Wounded and Sick in Armed Forces in the Field</a:t>
            </a:r>
            <a:r>
              <a:rPr lang="en-US" dirty="0"/>
              <a:t>" (GC I)</a:t>
            </a:r>
          </a:p>
          <a:p>
            <a:pPr lvl="1">
              <a:lnSpc>
                <a:spcPct val="100000"/>
              </a:lnSpc>
              <a:spcBef>
                <a:spcPts val="0"/>
              </a:spcBef>
            </a:pPr>
            <a:r>
              <a:rPr lang="en-US" dirty="0"/>
              <a:t>Second Geneva Convention "</a:t>
            </a:r>
            <a:r>
              <a:rPr lang="en-US" i="1" dirty="0"/>
              <a:t>for the Amelioration of the Condition of Wounded, Sick and Shipwrecked Members of Armed Forces at Sea</a:t>
            </a:r>
            <a:r>
              <a:rPr lang="en-US" dirty="0"/>
              <a:t>“ (GC II)</a:t>
            </a:r>
          </a:p>
          <a:p>
            <a:pPr lvl="1">
              <a:lnSpc>
                <a:spcPct val="100000"/>
              </a:lnSpc>
              <a:spcBef>
                <a:spcPts val="0"/>
              </a:spcBef>
            </a:pPr>
            <a:r>
              <a:rPr lang="en-US" dirty="0"/>
              <a:t>Third Geneva Convention "</a:t>
            </a:r>
            <a:r>
              <a:rPr lang="en-US" i="1" dirty="0"/>
              <a:t>relative to the Treatment of Prisoners of War</a:t>
            </a:r>
            <a:r>
              <a:rPr lang="en-US" dirty="0"/>
              <a:t>“ (GC III) </a:t>
            </a:r>
          </a:p>
          <a:p>
            <a:pPr lvl="1">
              <a:lnSpc>
                <a:spcPct val="100000"/>
              </a:lnSpc>
              <a:spcBef>
                <a:spcPts val="0"/>
              </a:spcBef>
            </a:pPr>
            <a:r>
              <a:rPr lang="en-US" dirty="0"/>
              <a:t>Fourth Geneva Convention "</a:t>
            </a:r>
            <a:r>
              <a:rPr lang="en-US" i="1" dirty="0"/>
              <a:t>relative to the Protection of Civilian Persons in Time of War</a:t>
            </a:r>
            <a:r>
              <a:rPr lang="en-US" dirty="0"/>
              <a:t>“ (GC IV)</a:t>
            </a:r>
            <a:r>
              <a:rPr lang="en-US" baseline="30000" dirty="0"/>
              <a:t>15</a:t>
            </a:r>
          </a:p>
          <a:p>
            <a:pPr marL="0" lvl="0" indent="0">
              <a:lnSpc>
                <a:spcPct val="100000"/>
              </a:lnSpc>
              <a:spcBef>
                <a:spcPts val="600"/>
              </a:spcBef>
              <a:buNone/>
            </a:pPr>
            <a:r>
              <a:rPr lang="en-US" dirty="0"/>
              <a:t>Together, the four treaties are referred to as the "Geneva Conventions of 1949" or simply the "Geneva Conventions.” The treaties were ratified, in whole or with specific objections (known as “reservations”), by 196 countries.  GC IV, which deals with the protection of civilians in warfare, is particularly relevant to international cyber operations.</a:t>
            </a:r>
          </a:p>
          <a:p>
            <a:pPr marL="0" lvl="0" indent="0">
              <a:lnSpc>
                <a:spcPct val="100000"/>
              </a:lnSpc>
              <a:spcBef>
                <a:spcPts val="600"/>
              </a:spcBef>
              <a:buNone/>
            </a:pPr>
            <a:endParaRPr lang="en-US" sz="1000" dirty="0"/>
          </a:p>
          <a:p>
            <a:pPr marL="0" indent="0">
              <a:lnSpc>
                <a:spcPct val="100000"/>
              </a:lnSpc>
              <a:spcBef>
                <a:spcPts val="0"/>
              </a:spcBef>
              <a:buNone/>
            </a:pPr>
            <a:r>
              <a:rPr lang="en-US" sz="1000" dirty="0"/>
              <a:t>15. </a:t>
            </a:r>
            <a:r>
              <a:rPr lang="en-US" sz="1000" i="1" dirty="0"/>
              <a:t>Geneva Conventions of 1949 and Additional Protocols, and their Commentaries</a:t>
            </a:r>
            <a:r>
              <a:rPr lang="en-US" sz="1000" dirty="0"/>
              <a:t>, </a:t>
            </a:r>
            <a:r>
              <a:rPr lang="en-US" sz="1000" cap="small" dirty="0"/>
              <a:t>The Int’l Comm. Of the Red Cross, </a:t>
            </a:r>
            <a:r>
              <a:rPr lang="en-US" sz="1000" dirty="0"/>
              <a:t>https://ihl-databases.icrc.org/applic/ihl/ihl.nsf/vwTreaties1949.xsp.</a:t>
            </a:r>
          </a:p>
          <a:p>
            <a:pPr marL="0" lvl="0" indent="0">
              <a:lnSpc>
                <a:spcPct val="100000"/>
              </a:lnSpc>
              <a:spcBef>
                <a:spcPts val="600"/>
              </a:spcBef>
              <a:buNone/>
            </a:pPr>
            <a:endParaRPr lang="en-US" sz="1000" dirty="0"/>
          </a:p>
        </p:txBody>
      </p:sp>
      <p:sp>
        <p:nvSpPr>
          <p:cNvPr id="6" name="Title 1"/>
          <p:cNvSpPr>
            <a:spLocks noGrp="1"/>
          </p:cNvSpPr>
          <p:nvPr>
            <p:ph type="title"/>
          </p:nvPr>
        </p:nvSpPr>
        <p:spPr>
          <a:xfrm>
            <a:off x="628650" y="365126"/>
            <a:ext cx="7886700" cy="1325563"/>
          </a:xfrm>
        </p:spPr>
        <p:txBody>
          <a:bodyPr/>
          <a:lstStyle/>
          <a:p>
            <a:r>
              <a:rPr lang="en-US" dirty="0"/>
              <a:t>5. International Armed Conflict | Relevant IHL</a:t>
            </a:r>
            <a:br>
              <a:rPr lang="en-US" dirty="0"/>
            </a:br>
            <a:r>
              <a:rPr lang="en-US" dirty="0"/>
              <a:t>The Geneva Conventions</a:t>
            </a:r>
          </a:p>
        </p:txBody>
      </p:sp>
    </p:spTree>
    <p:extLst>
      <p:ext uri="{BB962C8B-B14F-4D97-AF65-F5344CB8AC3E}">
        <p14:creationId xmlns:p14="http://schemas.microsoft.com/office/powerpoint/2010/main" val="175685644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1825625"/>
            <a:ext cx="8001000" cy="4351338"/>
          </a:xfrm>
        </p:spPr>
        <p:txBody>
          <a:bodyPr/>
          <a:lstStyle/>
          <a:p>
            <a:pPr marL="0" indent="0">
              <a:lnSpc>
                <a:spcPct val="100000"/>
              </a:lnSpc>
              <a:spcBef>
                <a:spcPts val="0"/>
              </a:spcBef>
              <a:buNone/>
            </a:pPr>
            <a:r>
              <a:rPr lang="en-US" dirty="0"/>
              <a:t>The 1949 Geneva Conventions have been augmented with three protocols known as the Additional Protocols (APs), two of which are relevant to cyber operations:</a:t>
            </a:r>
          </a:p>
          <a:p>
            <a:pPr lvl="1">
              <a:lnSpc>
                <a:spcPct val="100000"/>
              </a:lnSpc>
              <a:spcBef>
                <a:spcPts val="0"/>
              </a:spcBef>
            </a:pPr>
            <a:r>
              <a:rPr lang="en-US" dirty="0"/>
              <a:t>Protocol I (1977) relating to the Protection of Victims of International Armed Conflicts (AP I)</a:t>
            </a:r>
            <a:endParaRPr lang="en-US" baseline="30000" dirty="0"/>
          </a:p>
          <a:p>
            <a:pPr lvl="1">
              <a:lnSpc>
                <a:spcPct val="100000"/>
              </a:lnSpc>
              <a:spcBef>
                <a:spcPts val="0"/>
              </a:spcBef>
            </a:pPr>
            <a:r>
              <a:rPr lang="en-US" dirty="0"/>
              <a:t>Protocol II (1977) relating to the Protection of Victims of Non-International Armed Conflicts (AP II), which we will discuss later in this course.</a:t>
            </a:r>
            <a:r>
              <a:rPr lang="en-US" baseline="30000" dirty="0"/>
              <a:t>16</a:t>
            </a:r>
          </a:p>
          <a:p>
            <a:pPr marL="0" indent="0">
              <a:lnSpc>
                <a:spcPct val="100000"/>
              </a:lnSpc>
              <a:spcBef>
                <a:spcPts val="600"/>
              </a:spcBef>
              <a:buNone/>
            </a:pPr>
            <a:r>
              <a:rPr lang="en-US" dirty="0"/>
              <a:t>The United States has not joined either API or APII;</a:t>
            </a:r>
            <a:r>
              <a:rPr lang="en-US" baseline="30000" dirty="0"/>
              <a:t>17</a:t>
            </a:r>
            <a:r>
              <a:rPr lang="en-US" dirty="0"/>
              <a:t> however, the U.S. regards many of the provisions in these treaties as customary international law.  As a result, although the U.S. is not a formal party to these treaties, the U.S. abides by most of the provisions relevant to international cyber operations.</a:t>
            </a:r>
          </a:p>
          <a:p>
            <a:pPr marL="0" indent="0">
              <a:lnSpc>
                <a:spcPct val="100000"/>
              </a:lnSpc>
              <a:spcBef>
                <a:spcPts val="0"/>
              </a:spcBef>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r>
              <a:rPr lang="en-US" sz="1000" dirty="0"/>
              <a:t>16. </a:t>
            </a:r>
            <a:r>
              <a:rPr lang="en-US" sz="1000" i="1" dirty="0"/>
              <a:t>Protocols Additional to the Geneva Conventions of 12 August 1949</a:t>
            </a:r>
            <a:r>
              <a:rPr lang="en-US" sz="1000" dirty="0"/>
              <a:t>, </a:t>
            </a:r>
            <a:r>
              <a:rPr lang="en-US" sz="1000" cap="small" dirty="0"/>
              <a:t>The International Committee of the Red Cross</a:t>
            </a:r>
            <a:r>
              <a:rPr lang="en-US" sz="1000" dirty="0"/>
              <a:t>.</a:t>
            </a:r>
          </a:p>
          <a:p>
            <a:pPr marL="0" indent="0">
              <a:lnSpc>
                <a:spcPct val="100000"/>
              </a:lnSpc>
              <a:spcBef>
                <a:spcPts val="0"/>
              </a:spcBef>
              <a:buNone/>
            </a:pPr>
            <a:r>
              <a:rPr lang="en-US" sz="1000" dirty="0"/>
              <a:t>17. </a:t>
            </a:r>
            <a:r>
              <a:rPr lang="en-US" sz="1000" i="1" dirty="0"/>
              <a:t>Message from the President of the United States Transmitting The Protocol II Additional to the Geneva Conventions of August 12, 1949, and Relating to the Protection of Victims of Noninternational Armed Conflicts, Concluded at Geneva on June 10, 1977</a:t>
            </a:r>
            <a:r>
              <a:rPr lang="en-US" sz="1000" dirty="0"/>
              <a:t>, Treaty Doc. 100-2, 100th Cong., </a:t>
            </a:r>
            <a:r>
              <a:rPr lang="en-US" sz="1000" i="1" dirty="0"/>
              <a:t>available at</a:t>
            </a:r>
            <a:r>
              <a:rPr lang="en-US" sz="1000" dirty="0"/>
              <a:t> https://www.loc.gov/rr/frd/Military_Law/pdf/protocol-II-100-2.pdf.</a:t>
            </a:r>
          </a:p>
          <a:p>
            <a:pPr marL="0" indent="0">
              <a:lnSpc>
                <a:spcPct val="100000"/>
              </a:lnSpc>
              <a:spcBef>
                <a:spcPts val="600"/>
              </a:spcBef>
              <a:buNone/>
            </a:pPr>
            <a:endParaRPr lang="en-US" sz="1000" dirty="0"/>
          </a:p>
          <a:p>
            <a:pPr marL="0" indent="0">
              <a:lnSpc>
                <a:spcPct val="100000"/>
              </a:lnSpc>
              <a:spcBef>
                <a:spcPts val="600"/>
              </a:spcBef>
              <a:buNone/>
            </a:pPr>
            <a:endParaRPr lang="en-US" sz="1000" dirty="0"/>
          </a:p>
          <a:p>
            <a:endParaRPr lang="en-US" dirty="0"/>
          </a:p>
        </p:txBody>
      </p:sp>
      <p:sp>
        <p:nvSpPr>
          <p:cNvPr id="6" name="Title 1"/>
          <p:cNvSpPr>
            <a:spLocks noGrp="1"/>
          </p:cNvSpPr>
          <p:nvPr>
            <p:ph type="title"/>
          </p:nvPr>
        </p:nvSpPr>
        <p:spPr>
          <a:xfrm>
            <a:off x="628649" y="365126"/>
            <a:ext cx="8001001" cy="1325563"/>
          </a:xfrm>
        </p:spPr>
        <p:txBody>
          <a:bodyPr/>
          <a:lstStyle/>
          <a:p>
            <a:r>
              <a:rPr lang="en-US" dirty="0"/>
              <a:t>5. International Armed Conflict | Relevant IHL</a:t>
            </a:r>
            <a:br>
              <a:rPr lang="en-US" dirty="0"/>
            </a:br>
            <a:r>
              <a:rPr lang="en-US" sz="2800" dirty="0"/>
              <a:t>Additional Protocols and Customary International Law</a:t>
            </a:r>
          </a:p>
        </p:txBody>
      </p:sp>
    </p:spTree>
    <p:extLst>
      <p:ext uri="{BB962C8B-B14F-4D97-AF65-F5344CB8AC3E}">
        <p14:creationId xmlns:p14="http://schemas.microsoft.com/office/powerpoint/2010/main" val="427014045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B8BF8F4-44A0-4639-8C8A-0713148F63D7}"/>
              </a:ext>
            </a:extLst>
          </p:cNvPr>
          <p:cNvSpPr>
            <a:spLocks noGrp="1"/>
          </p:cNvSpPr>
          <p:nvPr>
            <p:ph type="title"/>
          </p:nvPr>
        </p:nvSpPr>
        <p:spPr/>
        <p:txBody>
          <a:bodyPr/>
          <a:lstStyle/>
          <a:p>
            <a:r>
              <a:rPr lang="en-US" dirty="0"/>
              <a:t>Assessment Question | Multiple Choice</a:t>
            </a:r>
          </a:p>
        </p:txBody>
      </p:sp>
      <p:sp>
        <p:nvSpPr>
          <p:cNvPr id="3" name="Content Placeholder 2">
            <a:extLst>
              <a:ext uri="{FF2B5EF4-FFF2-40B4-BE49-F238E27FC236}">
                <a16:creationId xmlns:a16="http://schemas.microsoft.com/office/drawing/2014/main" xmlns="" id="{AEB21592-0A89-49AC-9D9B-86E642850BEE}"/>
              </a:ext>
            </a:extLst>
          </p:cNvPr>
          <p:cNvSpPr>
            <a:spLocks noGrp="1"/>
          </p:cNvSpPr>
          <p:nvPr>
            <p:ph idx="1"/>
          </p:nvPr>
        </p:nvSpPr>
        <p:spPr>
          <a:xfrm>
            <a:off x="628650" y="1568951"/>
            <a:ext cx="7886700" cy="4351338"/>
          </a:xfrm>
        </p:spPr>
        <p:txBody>
          <a:bodyPr/>
          <a:lstStyle/>
          <a:p>
            <a:pPr marL="0" indent="0">
              <a:buNone/>
            </a:pPr>
            <a:r>
              <a:rPr lang="en-US" dirty="0"/>
              <a:t>An IAC is:</a:t>
            </a:r>
          </a:p>
          <a:p>
            <a:pPr marL="457200" indent="-457200">
              <a:buFont typeface="+mj-lt"/>
              <a:buAutoNum type="alphaUcPeriod"/>
            </a:pPr>
            <a:r>
              <a:rPr lang="en-US" dirty="0"/>
              <a:t>Warfare on an international or global scale.</a:t>
            </a:r>
          </a:p>
          <a:p>
            <a:pPr marL="457200" indent="-457200">
              <a:buFont typeface="+mj-lt"/>
              <a:buAutoNum type="alphaUcPeriod"/>
            </a:pPr>
            <a:r>
              <a:rPr lang="en-US" dirty="0"/>
              <a:t>A conflict between two or more nations.</a:t>
            </a:r>
          </a:p>
          <a:p>
            <a:pPr marL="457200" indent="-457200">
              <a:buFont typeface="+mj-lt"/>
              <a:buAutoNum type="alphaUcPeriod"/>
            </a:pPr>
            <a:r>
              <a:rPr lang="en-US" dirty="0"/>
              <a:t>A conflict between multiple states against a terrorist group that crosses international borders.</a:t>
            </a:r>
          </a:p>
          <a:p>
            <a:pPr marL="457200" indent="-457200">
              <a:buFont typeface="+mj-lt"/>
              <a:buAutoNum type="alphaUcPeriod"/>
            </a:pPr>
            <a:r>
              <a:rPr lang="en-US" dirty="0"/>
              <a:t>Determined to exist by the U.N. Security Council.</a:t>
            </a:r>
          </a:p>
          <a:p>
            <a:pPr marL="457200" indent="-457200">
              <a:buFont typeface="+mj-lt"/>
              <a:buAutoNum type="alphaUcPeriod"/>
            </a:pPr>
            <a:r>
              <a:rPr lang="en-US" dirty="0"/>
              <a:t>Governed mostly by IHRL.</a:t>
            </a:r>
          </a:p>
          <a:p>
            <a:pPr marL="342900" lvl="1" indent="0">
              <a:buNone/>
            </a:pPr>
            <a:endParaRPr lang="en-US" dirty="0"/>
          </a:p>
        </p:txBody>
      </p:sp>
    </p:spTree>
    <p:extLst>
      <p:ext uri="{BB962C8B-B14F-4D97-AF65-F5344CB8AC3E}">
        <p14:creationId xmlns:p14="http://schemas.microsoft.com/office/powerpoint/2010/main" val="41607944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491620" cy="1325563"/>
          </a:xfrm>
        </p:spPr>
        <p:txBody>
          <a:bodyPr/>
          <a:lstStyle/>
          <a:p>
            <a:r>
              <a:rPr lang="en-US" dirty="0"/>
              <a:t>Lesson Outline: Rules for Conducting Cyber Operations Against State Actors (Part 2)</a:t>
            </a:r>
            <a:endParaRPr lang="en-US" sz="2000" dirty="0"/>
          </a:p>
        </p:txBody>
      </p:sp>
      <p:sp>
        <p:nvSpPr>
          <p:cNvPr id="3" name="Content Placeholder 2"/>
          <p:cNvSpPr>
            <a:spLocks noGrp="1"/>
          </p:cNvSpPr>
          <p:nvPr>
            <p:ph idx="1"/>
          </p:nvPr>
        </p:nvSpPr>
        <p:spPr/>
        <p:txBody>
          <a:bodyPr/>
          <a:lstStyle/>
          <a:p>
            <a:pPr marL="457200" indent="-457200">
              <a:buFont typeface="+mj-lt"/>
              <a:buAutoNum type="arabicPeriod" startAt="6"/>
            </a:pPr>
            <a:r>
              <a:rPr lang="en-US" dirty="0"/>
              <a:t>International Humanitarian Law (IHL), cyber operations, and IACs</a:t>
            </a:r>
          </a:p>
          <a:p>
            <a:pPr marL="800100" lvl="1" indent="-457200">
              <a:buFont typeface="+mj-lt"/>
              <a:buAutoNum type="alphaLcPeriod"/>
            </a:pPr>
            <a:r>
              <a:rPr lang="en-US" dirty="0"/>
              <a:t>IHL in cyber operations</a:t>
            </a:r>
          </a:p>
          <a:p>
            <a:pPr marL="800100" lvl="1" indent="-457200">
              <a:buFont typeface="+mj-lt"/>
              <a:buAutoNum type="alphaLcPeriod"/>
            </a:pPr>
            <a:r>
              <a:rPr lang="en-US" dirty="0"/>
              <a:t>The definition of “cyber attack” </a:t>
            </a:r>
          </a:p>
          <a:p>
            <a:pPr marL="800100" lvl="1" indent="-457200">
              <a:buFont typeface="+mj-lt"/>
              <a:buAutoNum type="alphaLcPeriod"/>
            </a:pPr>
            <a:r>
              <a:rPr lang="en-US" dirty="0"/>
              <a:t>IHL principles relevant to cyber attacks</a:t>
            </a:r>
          </a:p>
          <a:p>
            <a:pPr marL="1143000" lvl="2" indent="-457200">
              <a:buFont typeface="+mj-lt"/>
              <a:buAutoNum type="arabicPeriod"/>
            </a:pPr>
            <a:r>
              <a:rPr lang="en-US" dirty="0"/>
              <a:t>Distinction</a:t>
            </a:r>
          </a:p>
          <a:p>
            <a:pPr marL="1143000" lvl="2" indent="-457200">
              <a:buFont typeface="+mj-lt"/>
              <a:buAutoNum type="arabicPeriod"/>
            </a:pPr>
            <a:r>
              <a:rPr lang="en-US" dirty="0"/>
              <a:t>Proportionality</a:t>
            </a:r>
          </a:p>
          <a:p>
            <a:pPr marL="800100" lvl="1" indent="-457200">
              <a:buFont typeface="+mj-lt"/>
              <a:buAutoNum type="alphaLcPeriod"/>
            </a:pPr>
            <a:r>
              <a:rPr lang="en-US" dirty="0"/>
              <a:t>Application of IHL to specific cyber operations</a:t>
            </a:r>
          </a:p>
          <a:p>
            <a:pPr marL="1143000" lvl="2" indent="-457200">
              <a:buFont typeface="+mj-lt"/>
              <a:buAutoNum type="arabicPeriod"/>
            </a:pPr>
            <a:r>
              <a:rPr lang="en-US" dirty="0"/>
              <a:t>Neutral parties</a:t>
            </a:r>
          </a:p>
          <a:p>
            <a:pPr marL="1143000" lvl="2" indent="-457200">
              <a:buFont typeface="+mj-lt"/>
              <a:buAutoNum type="arabicPeriod"/>
            </a:pPr>
            <a:r>
              <a:rPr lang="en-US" dirty="0"/>
              <a:t>Diplomatic facilities</a:t>
            </a:r>
          </a:p>
          <a:p>
            <a:pPr marL="1143000" lvl="2" indent="-457200">
              <a:buFont typeface="+mj-lt"/>
              <a:buAutoNum type="arabicPeriod"/>
            </a:pPr>
            <a:r>
              <a:rPr lang="en-US" dirty="0"/>
              <a:t>Medical persons and objects</a:t>
            </a:r>
          </a:p>
          <a:p>
            <a:pPr marL="1143000" lvl="2" indent="-457200">
              <a:buFont typeface="+mj-lt"/>
              <a:buAutoNum type="arabicPeriod"/>
            </a:pPr>
            <a:r>
              <a:rPr lang="en-US" dirty="0"/>
              <a:t>Installations containing dangerous forces</a:t>
            </a:r>
          </a:p>
          <a:p>
            <a:pPr marL="1143000" lvl="2" indent="-457200">
              <a:buFont typeface="+mj-lt"/>
              <a:buAutoNum type="arabicPeriod"/>
            </a:pPr>
            <a:r>
              <a:rPr lang="en-US" dirty="0"/>
              <a:t>Objects indispensable to civilian survival </a:t>
            </a:r>
          </a:p>
          <a:p>
            <a:pPr marL="1143000" lvl="2" indent="-457200">
              <a:buFont typeface="+mj-lt"/>
              <a:buAutoNum type="arabicPeriod"/>
            </a:pPr>
            <a:r>
              <a:rPr lang="en-US" dirty="0"/>
              <a:t>The natural environment</a:t>
            </a:r>
          </a:p>
          <a:p>
            <a:pPr marL="1143000" lvl="2" indent="-457200">
              <a:buFont typeface="+mj-lt"/>
              <a:buAutoNum type="arabicPeriod"/>
            </a:pPr>
            <a:r>
              <a:rPr lang="en-US" dirty="0"/>
              <a:t>Cultural property</a:t>
            </a:r>
          </a:p>
        </p:txBody>
      </p:sp>
    </p:spTree>
    <p:extLst>
      <p:ext uri="{BB962C8B-B14F-4D97-AF65-F5344CB8AC3E}">
        <p14:creationId xmlns:p14="http://schemas.microsoft.com/office/powerpoint/2010/main" val="147690826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EAD1275-B439-4C94-A29A-FCEB284150A5}"/>
              </a:ext>
            </a:extLst>
          </p:cNvPr>
          <p:cNvSpPr>
            <a:spLocks noGrp="1"/>
          </p:cNvSpPr>
          <p:nvPr>
            <p:ph type="title"/>
          </p:nvPr>
        </p:nvSpPr>
        <p:spPr/>
        <p:txBody>
          <a:bodyPr/>
          <a:lstStyle/>
          <a:p>
            <a:r>
              <a:rPr lang="en-US" dirty="0"/>
              <a:t>Assessment Question Answered</a:t>
            </a:r>
          </a:p>
        </p:txBody>
      </p:sp>
      <p:sp>
        <p:nvSpPr>
          <p:cNvPr id="3" name="Content Placeholder 2">
            <a:extLst>
              <a:ext uri="{FF2B5EF4-FFF2-40B4-BE49-F238E27FC236}">
                <a16:creationId xmlns:a16="http://schemas.microsoft.com/office/drawing/2014/main" xmlns="" id="{8653211F-E4B0-48AD-B27A-C340F0017FE9}"/>
              </a:ext>
            </a:extLst>
          </p:cNvPr>
          <p:cNvSpPr>
            <a:spLocks noGrp="1"/>
          </p:cNvSpPr>
          <p:nvPr>
            <p:ph idx="1"/>
          </p:nvPr>
        </p:nvSpPr>
        <p:spPr/>
        <p:txBody>
          <a:bodyPr/>
          <a:lstStyle/>
          <a:p>
            <a:pPr marL="0" indent="0">
              <a:buNone/>
            </a:pPr>
            <a:r>
              <a:rPr lang="en-US" dirty="0"/>
              <a:t>Correct answer:  B.  This is the basic definition of an IAC.  A is incorrect because it does not specify whether the conflict involves two or more nation states in conflict with each other.  C is incorrect because it does not involve two or more nation states in conflict with each other.  D is incorrect because an IAC can exist with or without any pronouncement by the Security Council.  E is incorrect because an IAC would be governed primarily by IHL, not IHRL.</a:t>
            </a:r>
          </a:p>
          <a:p>
            <a:pPr marL="0" indent="0">
              <a:buNone/>
            </a:pPr>
            <a:endParaRPr lang="en-US" dirty="0"/>
          </a:p>
        </p:txBody>
      </p:sp>
    </p:spTree>
    <p:extLst>
      <p:ext uri="{BB962C8B-B14F-4D97-AF65-F5344CB8AC3E}">
        <p14:creationId xmlns:p14="http://schemas.microsoft.com/office/powerpoint/2010/main" val="256646150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Assessment Question | Multiple Choice</a:t>
            </a:r>
          </a:p>
        </p:txBody>
      </p:sp>
      <p:sp>
        <p:nvSpPr>
          <p:cNvPr id="3" name="Content Placeholder 2"/>
          <p:cNvSpPr>
            <a:spLocks noGrp="1"/>
          </p:cNvSpPr>
          <p:nvPr>
            <p:ph idx="1"/>
          </p:nvPr>
        </p:nvSpPr>
        <p:spPr>
          <a:xfrm>
            <a:off x="628650" y="1690689"/>
            <a:ext cx="7886700" cy="4351338"/>
          </a:xfrm>
        </p:spPr>
        <p:txBody>
          <a:bodyPr/>
          <a:lstStyle/>
          <a:p>
            <a:pPr marL="0" indent="0">
              <a:buNone/>
            </a:pPr>
            <a:r>
              <a:rPr lang="en-US" dirty="0"/>
              <a:t>From a U.S. perspective, which of the following best describes the IHL most relevant to cyber operations:</a:t>
            </a:r>
          </a:p>
          <a:p>
            <a:pPr marL="685800" lvl="1" indent="-342900">
              <a:lnSpc>
                <a:spcPct val="100000"/>
              </a:lnSpc>
              <a:spcBef>
                <a:spcPts val="0"/>
              </a:spcBef>
              <a:buFont typeface="+mj-lt"/>
              <a:buAutoNum type="alphaUcPeriod"/>
            </a:pPr>
            <a:r>
              <a:rPr lang="en-US" dirty="0"/>
              <a:t>First Geneva Convention "</a:t>
            </a:r>
            <a:r>
              <a:rPr lang="en-US" i="1" dirty="0"/>
              <a:t>for the Amelioration of the Condition of the Wounded and Sick in Armed Forces in the Field</a:t>
            </a:r>
            <a:r>
              <a:rPr lang="en-US" dirty="0"/>
              <a:t>" (GC I) and customary international law, as reflected in most but not all of Additional Protocols I and II</a:t>
            </a:r>
            <a:endParaRPr lang="en-US" baseline="30000" dirty="0"/>
          </a:p>
          <a:p>
            <a:pPr marL="685800" lvl="1" indent="-342900">
              <a:lnSpc>
                <a:spcPct val="100000"/>
              </a:lnSpc>
              <a:spcBef>
                <a:spcPts val="0"/>
              </a:spcBef>
              <a:buFont typeface="+mj-lt"/>
              <a:buAutoNum type="alphaUcPeriod"/>
            </a:pPr>
            <a:r>
              <a:rPr lang="en-US" dirty="0"/>
              <a:t>All four Geneva Conventions and Additional Protocols I and II</a:t>
            </a:r>
          </a:p>
          <a:p>
            <a:pPr marL="685800" lvl="1" indent="-342900">
              <a:lnSpc>
                <a:spcPct val="100000"/>
              </a:lnSpc>
              <a:spcBef>
                <a:spcPts val="0"/>
              </a:spcBef>
              <a:buFont typeface="+mj-lt"/>
              <a:buAutoNum type="alphaUcPeriod"/>
            </a:pPr>
            <a:r>
              <a:rPr lang="en-US" dirty="0"/>
              <a:t>Fourth Geneva Convention "</a:t>
            </a:r>
            <a:r>
              <a:rPr lang="en-US" i="1" dirty="0"/>
              <a:t>relative to the Protection of Civilian Persons in Time of War</a:t>
            </a:r>
            <a:r>
              <a:rPr lang="en-US" dirty="0"/>
              <a:t>“ (GC IV) and customary international law, as reflected in most but not all of Additional Protocols I and II</a:t>
            </a:r>
          </a:p>
          <a:p>
            <a:pPr marL="685800" lvl="1" indent="-342900">
              <a:lnSpc>
                <a:spcPct val="100000"/>
              </a:lnSpc>
              <a:spcBef>
                <a:spcPts val="0"/>
              </a:spcBef>
              <a:buFont typeface="+mj-lt"/>
              <a:buAutoNum type="alphaUcPeriod"/>
            </a:pPr>
            <a:r>
              <a:rPr lang="en-US" dirty="0"/>
              <a:t>The First and Fourth Geneva Conventions and customary international law</a:t>
            </a:r>
          </a:p>
          <a:p>
            <a:pPr marL="685800" lvl="1" indent="-342900">
              <a:lnSpc>
                <a:spcPct val="100000"/>
              </a:lnSpc>
              <a:spcBef>
                <a:spcPts val="0"/>
              </a:spcBef>
              <a:buFont typeface="+mj-lt"/>
              <a:buAutoNum type="alphaUcPeriod"/>
            </a:pPr>
            <a:endParaRPr lang="en-US" dirty="0"/>
          </a:p>
          <a:p>
            <a:pPr marL="800100" lvl="1" indent="-457200">
              <a:buFont typeface="+mj-lt"/>
              <a:buAutoNum type="alphaUcPeriod"/>
            </a:pPr>
            <a:endParaRPr lang="en-US" dirty="0"/>
          </a:p>
        </p:txBody>
      </p:sp>
    </p:spTree>
    <p:extLst>
      <p:ext uri="{BB962C8B-B14F-4D97-AF65-F5344CB8AC3E}">
        <p14:creationId xmlns:p14="http://schemas.microsoft.com/office/powerpoint/2010/main" val="158891153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1D279A9-EFAD-49F0-AC74-07A3F3F695EA}"/>
              </a:ext>
            </a:extLst>
          </p:cNvPr>
          <p:cNvSpPr>
            <a:spLocks noGrp="1"/>
          </p:cNvSpPr>
          <p:nvPr>
            <p:ph type="title"/>
          </p:nvPr>
        </p:nvSpPr>
        <p:spPr/>
        <p:txBody>
          <a:bodyPr/>
          <a:lstStyle/>
          <a:p>
            <a:r>
              <a:rPr lang="en-US" dirty="0"/>
              <a:t>Assessment Question Answered</a:t>
            </a:r>
          </a:p>
        </p:txBody>
      </p:sp>
      <p:sp>
        <p:nvSpPr>
          <p:cNvPr id="3" name="Content Placeholder 2">
            <a:extLst>
              <a:ext uri="{FF2B5EF4-FFF2-40B4-BE49-F238E27FC236}">
                <a16:creationId xmlns:a16="http://schemas.microsoft.com/office/drawing/2014/main" xmlns="" id="{7F49519F-48FE-4845-B06C-DAC9E9440DE9}"/>
              </a:ext>
            </a:extLst>
          </p:cNvPr>
          <p:cNvSpPr>
            <a:spLocks noGrp="1"/>
          </p:cNvSpPr>
          <p:nvPr>
            <p:ph idx="1"/>
          </p:nvPr>
        </p:nvSpPr>
        <p:spPr/>
        <p:txBody>
          <a:bodyPr/>
          <a:lstStyle/>
          <a:p>
            <a:pPr marL="0" indent="0">
              <a:buNone/>
            </a:pPr>
            <a:r>
              <a:rPr lang="en-US" dirty="0"/>
              <a:t>Correct answer:  C.  While all four Geneva Conventions are applicable in armed conflict, GC IV will be most relevant to cyber operations.  The U.S. has not ratified the Additional Protocols but believes most of their provisions reflect customary international law.</a:t>
            </a:r>
          </a:p>
          <a:p>
            <a:pPr marL="0" indent="0">
              <a:buNone/>
            </a:pPr>
            <a:endParaRPr lang="en-US" dirty="0"/>
          </a:p>
        </p:txBody>
      </p:sp>
    </p:spTree>
    <p:extLst>
      <p:ext uri="{BB962C8B-B14F-4D97-AF65-F5344CB8AC3E}">
        <p14:creationId xmlns:p14="http://schemas.microsoft.com/office/powerpoint/2010/main" val="279645628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nSpc>
                <a:spcPct val="100000"/>
              </a:lnSpc>
              <a:spcBef>
                <a:spcPts val="0"/>
              </a:spcBef>
              <a:buNone/>
            </a:pPr>
            <a:r>
              <a:rPr lang="en-US" dirty="0"/>
              <a:t>Earlier in this lesson, we emphasized that the particular IHL rules that will apply in a given conflict depend on the whether the conflict is an IAC or NIAC.</a:t>
            </a:r>
          </a:p>
          <a:p>
            <a:pPr marL="0" indent="0">
              <a:lnSpc>
                <a:spcPct val="100000"/>
              </a:lnSpc>
              <a:spcBef>
                <a:spcPts val="600"/>
              </a:spcBef>
              <a:buNone/>
            </a:pPr>
            <a:r>
              <a:rPr lang="en-US" dirty="0"/>
              <a:t>In an IAC (i.e., a state vs. state conflict), all four Geneva Conventions apply, as does AP I (or, for the U.S., the customary international law that reflects AP I).  In the next lesson (Lesson 28), we will discuss three fundamental IHL principles that apply to cyber operations during IACs.  </a:t>
            </a:r>
          </a:p>
          <a:p>
            <a:pPr marL="0" indent="0">
              <a:lnSpc>
                <a:spcPct val="100000"/>
              </a:lnSpc>
              <a:spcBef>
                <a:spcPts val="600"/>
              </a:spcBef>
              <a:buNone/>
            </a:pPr>
            <a:r>
              <a:rPr lang="en-US" dirty="0"/>
              <a:t>In Lesson 29, we will examine how IHL is relevant to cyber operations within NIACs.</a:t>
            </a:r>
          </a:p>
        </p:txBody>
      </p:sp>
      <p:sp>
        <p:nvSpPr>
          <p:cNvPr id="6" name="Title 1"/>
          <p:cNvSpPr>
            <a:spLocks noGrp="1"/>
          </p:cNvSpPr>
          <p:nvPr>
            <p:ph type="title"/>
          </p:nvPr>
        </p:nvSpPr>
        <p:spPr>
          <a:xfrm>
            <a:off x="628649" y="365126"/>
            <a:ext cx="8001001" cy="1325563"/>
          </a:xfrm>
        </p:spPr>
        <p:txBody>
          <a:bodyPr/>
          <a:lstStyle/>
          <a:p>
            <a:r>
              <a:rPr lang="en-US" dirty="0"/>
              <a:t>5. International Armed Conflict </a:t>
            </a:r>
            <a:br>
              <a:rPr lang="en-US" dirty="0"/>
            </a:br>
            <a:r>
              <a:rPr lang="en-US" dirty="0"/>
              <a:t>Determining Which IHL provisions Apply</a:t>
            </a:r>
            <a:endParaRPr lang="en-US" sz="2800" dirty="0"/>
          </a:p>
        </p:txBody>
      </p:sp>
    </p:spTree>
    <p:extLst>
      <p:ext uri="{BB962C8B-B14F-4D97-AF65-F5344CB8AC3E}">
        <p14:creationId xmlns:p14="http://schemas.microsoft.com/office/powerpoint/2010/main" val="20342521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dirty="0"/>
              <a:t>Learning Outcomes: Rules for Conducting Cyber Operations Against State Actors (Part 1)</a:t>
            </a:r>
          </a:p>
        </p:txBody>
      </p:sp>
      <p:sp>
        <p:nvSpPr>
          <p:cNvPr id="14338" name="Content Placeholder 2"/>
          <p:cNvSpPr>
            <a:spLocks noGrp="1"/>
          </p:cNvSpPr>
          <p:nvPr>
            <p:ph idx="1"/>
          </p:nvPr>
        </p:nvSpPr>
        <p:spPr>
          <a:xfrm>
            <a:off x="628650" y="1690688"/>
            <a:ext cx="7520940" cy="4351338"/>
          </a:xfrm>
        </p:spPr>
        <p:txBody>
          <a:bodyPr/>
          <a:lstStyle/>
          <a:p>
            <a:pPr marL="0" indent="0" eaLnBrk="1" hangingPunct="1">
              <a:lnSpc>
                <a:spcPct val="100000"/>
              </a:lnSpc>
              <a:spcBef>
                <a:spcPts val="0"/>
              </a:spcBef>
              <a:buFont typeface="Arial" charset="0"/>
              <a:buNone/>
            </a:pPr>
            <a:r>
              <a:rPr lang="en-US" dirty="0"/>
              <a:t>When you complete this course, you should be able to:</a:t>
            </a:r>
          </a:p>
          <a:p>
            <a:pPr lvl="1" eaLnBrk="1" hangingPunct="1">
              <a:lnSpc>
                <a:spcPct val="100000"/>
              </a:lnSpc>
              <a:spcBef>
                <a:spcPts val="0"/>
              </a:spcBef>
            </a:pPr>
            <a:endParaRPr lang="en-US" sz="100" dirty="0"/>
          </a:p>
          <a:p>
            <a:pPr lvl="1" eaLnBrk="1" hangingPunct="1">
              <a:lnSpc>
                <a:spcPct val="100000"/>
              </a:lnSpc>
              <a:spcBef>
                <a:spcPts val="0"/>
              </a:spcBef>
            </a:pPr>
            <a:r>
              <a:rPr lang="en-US" dirty="0"/>
              <a:t>Define International Human Rights Law (IHRL) and International Humanitarian Law (IHL), and distinguish between the two.</a:t>
            </a:r>
          </a:p>
          <a:p>
            <a:pPr lvl="1" eaLnBrk="1" hangingPunct="1">
              <a:lnSpc>
                <a:spcPct val="100000"/>
              </a:lnSpc>
              <a:spcBef>
                <a:spcPts val="0"/>
              </a:spcBef>
            </a:pPr>
            <a:r>
              <a:rPr lang="en-US" dirty="0"/>
              <a:t>Explain when IHL will apply.</a:t>
            </a:r>
          </a:p>
          <a:p>
            <a:pPr lvl="1" eaLnBrk="1" hangingPunct="1">
              <a:lnSpc>
                <a:spcPct val="100000"/>
              </a:lnSpc>
              <a:spcBef>
                <a:spcPts val="0"/>
              </a:spcBef>
            </a:pPr>
            <a:r>
              <a:rPr lang="en-US" sz="100" dirty="0"/>
              <a:t>Explain</a:t>
            </a:r>
          </a:p>
          <a:p>
            <a:pPr lvl="1" eaLnBrk="1" hangingPunct="1">
              <a:lnSpc>
                <a:spcPct val="100000"/>
              </a:lnSpc>
              <a:spcBef>
                <a:spcPts val="0"/>
              </a:spcBef>
            </a:pPr>
            <a:r>
              <a:rPr lang="en-US" dirty="0"/>
              <a:t>Explain the criteria for determining whether a particular conflict may be characterized as an “armed conflict.”</a:t>
            </a:r>
          </a:p>
          <a:p>
            <a:pPr marL="342900" lvl="1" indent="0" eaLnBrk="1" hangingPunct="1">
              <a:lnSpc>
                <a:spcPct val="100000"/>
              </a:lnSpc>
              <a:spcBef>
                <a:spcPts val="0"/>
              </a:spcBef>
              <a:buNone/>
            </a:pPr>
            <a:endParaRPr lang="en-US" sz="100" dirty="0"/>
          </a:p>
          <a:p>
            <a:pPr lvl="1" eaLnBrk="1" hangingPunct="1">
              <a:lnSpc>
                <a:spcPct val="100000"/>
              </a:lnSpc>
              <a:spcBef>
                <a:spcPts val="0"/>
              </a:spcBef>
            </a:pPr>
            <a:r>
              <a:rPr lang="en-US" dirty="0"/>
              <a:t>Explain the difference between the two types of armed conflict: “international armed conflict” and “non-international armed conflict,” and why the difference between the two matters.</a:t>
            </a:r>
            <a:endParaRPr lang="en-US" sz="100" dirty="0"/>
          </a:p>
          <a:p>
            <a:pPr lvl="1" eaLnBrk="1" hangingPunct="1">
              <a:lnSpc>
                <a:spcPct val="100000"/>
              </a:lnSpc>
              <a:spcBef>
                <a:spcPts val="0"/>
              </a:spcBef>
            </a:pPr>
            <a:r>
              <a:rPr lang="en-US" dirty="0"/>
              <a:t>Describe the basic structure of the Geneva Conventions, the Additional Protocols thereto, and the relation of the Additional Protocols to customary international law.</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1. Introduction</a:t>
            </a:r>
          </a:p>
        </p:txBody>
      </p:sp>
      <p:sp>
        <p:nvSpPr>
          <p:cNvPr id="3" name="Content Placeholder 2"/>
          <p:cNvSpPr>
            <a:spLocks noGrp="1"/>
          </p:cNvSpPr>
          <p:nvPr>
            <p:ph idx="1"/>
          </p:nvPr>
        </p:nvSpPr>
        <p:spPr>
          <a:xfrm>
            <a:off x="628650" y="1550989"/>
            <a:ext cx="8029575" cy="4351338"/>
          </a:xfrm>
        </p:spPr>
        <p:txBody>
          <a:bodyPr/>
          <a:lstStyle/>
          <a:p>
            <a:pPr marL="0" indent="0">
              <a:buNone/>
            </a:pPr>
            <a:r>
              <a:rPr lang="en-US" dirty="0"/>
              <a:t>Lessons 25 and 26 explored the international law governing circumstances in which a state may conduct lawful cyber operations against another state or non-state actor.  Those lessons addressed the international legal principles governing </a:t>
            </a:r>
            <a:r>
              <a:rPr lang="en-US" i="1" dirty="0"/>
              <a:t>when</a:t>
            </a:r>
            <a:r>
              <a:rPr lang="en-US" dirty="0"/>
              <a:t> a state may conduct such operations.  The following lessons address the legal principles governing </a:t>
            </a:r>
            <a:r>
              <a:rPr lang="en-US" i="1" dirty="0"/>
              <a:t>how</a:t>
            </a:r>
            <a:r>
              <a:rPr lang="en-US" dirty="0"/>
              <a:t> these operations must be conducted.  </a:t>
            </a:r>
          </a:p>
          <a:p>
            <a:pPr marL="0" indent="0">
              <a:buNone/>
            </a:pPr>
            <a:r>
              <a:rPr lang="en-US" dirty="0"/>
              <a:t>Any discussion of these questions must begin with the basic international law principle that states are free to operate as they choose unless otherwise limited by a treaty or binding rule of customary international law.  The following lessons address some of the major limitations on how states may conduct international cyber operations, with the caveat that the international law of cyberspace has many gaps and remains a work in progress. </a:t>
            </a:r>
          </a:p>
          <a:p>
            <a:pPr marL="0" indent="0">
              <a:buNone/>
            </a:pPr>
            <a:endParaRPr lang="en-US" dirty="0"/>
          </a:p>
        </p:txBody>
      </p:sp>
    </p:spTree>
    <p:extLst>
      <p:ext uri="{BB962C8B-B14F-4D97-AF65-F5344CB8AC3E}">
        <p14:creationId xmlns:p14="http://schemas.microsoft.com/office/powerpoint/2010/main" val="13199212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1. Introduction (cont.)</a:t>
            </a:r>
            <a:endParaRPr lang="en-US" sz="2000" dirty="0"/>
          </a:p>
        </p:txBody>
      </p:sp>
      <p:sp>
        <p:nvSpPr>
          <p:cNvPr id="3" name="Content Placeholder 2"/>
          <p:cNvSpPr>
            <a:spLocks noGrp="1"/>
          </p:cNvSpPr>
          <p:nvPr>
            <p:ph idx="1"/>
          </p:nvPr>
        </p:nvSpPr>
        <p:spPr>
          <a:xfrm>
            <a:off x="628650" y="1690689"/>
            <a:ext cx="7725642" cy="4351338"/>
          </a:xfrm>
        </p:spPr>
        <p:txBody>
          <a:bodyPr/>
          <a:lstStyle/>
          <a:p>
            <a:pPr marL="0" indent="0">
              <a:buNone/>
            </a:pPr>
            <a:r>
              <a:rPr lang="en-US" dirty="0"/>
              <a:t>The lesson begins with an examination of international human rights law, which preserves fundamental freedoms and protections for people around the world.  When planning any cyber operation, a state must consider how that operation will affect the human rights of those who may be affected by the operation.</a:t>
            </a:r>
          </a:p>
          <a:p>
            <a:pPr marL="0" indent="0">
              <a:buNone/>
            </a:pPr>
            <a:r>
              <a:rPr lang="en-US" dirty="0"/>
              <a:t>The lesson then addresses a closely related body of law known as international humanitarian law, which applies in periods of armed conflict.  Although most cyber operations take place outside the context of armed conflict, the grave consequences of cyber operations within armed conflict make this topic important.  The lesson also examines how international humanitarian law applies differently in conflicts with state and non-state actors respectively. </a:t>
            </a:r>
          </a:p>
        </p:txBody>
      </p:sp>
    </p:spTree>
    <p:extLst>
      <p:ext uri="{BB962C8B-B14F-4D97-AF65-F5344CB8AC3E}">
        <p14:creationId xmlns:p14="http://schemas.microsoft.com/office/powerpoint/2010/main" val="13776881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49" y="1557339"/>
            <a:ext cx="8401051" cy="4351338"/>
          </a:xfrm>
        </p:spPr>
        <p:txBody>
          <a:bodyPr/>
          <a:lstStyle/>
          <a:p>
            <a:pPr marL="0" indent="0">
              <a:buNone/>
            </a:pPr>
            <a:r>
              <a:rPr lang="en-US" dirty="0"/>
              <a:t>When conducting a cyber operation against a state or non-state organization, a state must also take into account how the operation might affect individuals.  International human rights law (IHRL) is the body of international law that protects the fundamental rights of every person of the world.</a:t>
            </a:r>
            <a:r>
              <a:rPr lang="en-US" baseline="30000" dirty="0"/>
              <a:t>1</a:t>
            </a:r>
          </a:p>
          <a:p>
            <a:pPr lvl="1"/>
            <a:r>
              <a:rPr lang="en-US" sz="1500" dirty="0"/>
              <a:t>No definitive definition of international human rights exists, although most would agree that any list would include the right to life, freedom from torture and slavery, and freedom of thought, religion, conscience, movement, and speech.</a:t>
            </a:r>
            <a:r>
              <a:rPr lang="en-US" sz="1500" baseline="30000" dirty="0"/>
              <a:t>2 3 4</a:t>
            </a:r>
          </a:p>
          <a:p>
            <a:pPr lvl="1"/>
            <a:r>
              <a:rPr lang="en-US" sz="1500" dirty="0"/>
              <a:t>International human rights arise from a variety of sources, beginning with binding international agreements (i.e., treaties).  Because these treaties vary with regard to their signatories, content, and geographic scope, it is difficult to generalize the extent to which the content of these agreements has crystalized into universally recognized customary international law.  States continue to debate the existence of specific rights, as well as when and where acknowledged rights apply.</a:t>
            </a:r>
          </a:p>
          <a:p>
            <a:pPr lvl="1"/>
            <a:r>
              <a:rPr lang="en-US" sz="1500" dirty="0"/>
              <a:t>The details and nuances of IHRL are complex; however, it is still useful to become familiar with several basic human rights themes relevant to state cyber operations.</a:t>
            </a:r>
          </a:p>
          <a:p>
            <a:pPr marL="0" indent="0">
              <a:lnSpc>
                <a:spcPct val="100000"/>
              </a:lnSpc>
              <a:spcBef>
                <a:spcPts val="0"/>
              </a:spcBef>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r>
              <a:rPr lang="en-US" sz="1000" dirty="0"/>
              <a:t>1. Restatement (Third) of Foreign Relations Law § 701 (Am. Law Inst. 1987).</a:t>
            </a:r>
          </a:p>
          <a:p>
            <a:pPr marL="0" indent="0">
              <a:lnSpc>
                <a:spcPct val="100000"/>
              </a:lnSpc>
              <a:spcBef>
                <a:spcPts val="0"/>
              </a:spcBef>
              <a:buNone/>
            </a:pPr>
            <a:r>
              <a:rPr lang="en-US" sz="1000" dirty="0"/>
              <a:t>2. </a:t>
            </a:r>
            <a:r>
              <a:rPr lang="en-US" sz="1000" i="1" dirty="0"/>
              <a:t>Universal Declaration of Human Rights</a:t>
            </a:r>
            <a:r>
              <a:rPr lang="en-US" sz="1000" dirty="0"/>
              <a:t>, G.A. Res. 217A (III), U.N. Doc. A/810 at 71 (1948), </a:t>
            </a:r>
            <a:r>
              <a:rPr lang="en-US" sz="1000" i="1" dirty="0"/>
              <a:t>available at </a:t>
            </a:r>
            <a:r>
              <a:rPr lang="en-US" sz="1000" dirty="0"/>
              <a:t>http://www.un.org/en/universal-declaration-human-rights/.</a:t>
            </a:r>
          </a:p>
          <a:p>
            <a:pPr marL="0" indent="0">
              <a:lnSpc>
                <a:spcPct val="100000"/>
              </a:lnSpc>
              <a:spcBef>
                <a:spcPts val="0"/>
              </a:spcBef>
              <a:buNone/>
            </a:pPr>
            <a:r>
              <a:rPr lang="en-US" sz="1000" dirty="0"/>
              <a:t>3. </a:t>
            </a:r>
            <a:r>
              <a:rPr lang="en-US" sz="1000" i="1" dirty="0"/>
              <a:t>Convention on the Prevention and Punishment of the Crime of Genocide</a:t>
            </a:r>
            <a:r>
              <a:rPr lang="en-US" sz="1000" dirty="0"/>
              <a:t>, Dec. 9 1948, S. Exec. Doc. O, 81-1 (1949), 78 U.N.T.S. 277.</a:t>
            </a:r>
          </a:p>
          <a:p>
            <a:pPr marL="0" indent="0">
              <a:lnSpc>
                <a:spcPct val="100000"/>
              </a:lnSpc>
              <a:spcBef>
                <a:spcPts val="0"/>
              </a:spcBef>
              <a:buNone/>
            </a:pPr>
            <a:r>
              <a:rPr lang="en-US" sz="1000" dirty="0"/>
              <a:t>4. </a:t>
            </a:r>
            <a:r>
              <a:rPr lang="en-US" sz="1000" i="1" dirty="0"/>
              <a:t>Convention against Torture and Other Cruel, Inhuman or Degrading Treatment or Punishment</a:t>
            </a:r>
            <a:r>
              <a:rPr lang="en-US" sz="1000" dirty="0"/>
              <a:t>, Dec. 10, 1984, 1465 U.N.T.S. 85.</a:t>
            </a:r>
            <a:r>
              <a:rPr lang="en-US" sz="1000" i="1" dirty="0"/>
              <a:t> </a:t>
            </a:r>
            <a:endParaRPr lang="en-US" sz="1000" dirty="0"/>
          </a:p>
          <a:p>
            <a:pPr marL="0" indent="0">
              <a:buNone/>
            </a:pPr>
            <a:endParaRPr lang="en-US" sz="1000" dirty="0"/>
          </a:p>
          <a:p>
            <a:pPr marL="0" indent="0">
              <a:buNone/>
            </a:pPr>
            <a:endParaRPr lang="en-US" dirty="0"/>
          </a:p>
        </p:txBody>
      </p:sp>
      <p:sp>
        <p:nvSpPr>
          <p:cNvPr id="6" name="Title 1"/>
          <p:cNvSpPr>
            <a:spLocks noGrp="1"/>
          </p:cNvSpPr>
          <p:nvPr>
            <p:ph type="title"/>
          </p:nvPr>
        </p:nvSpPr>
        <p:spPr>
          <a:xfrm>
            <a:off x="628650" y="365126"/>
            <a:ext cx="8515350" cy="1325563"/>
          </a:xfrm>
        </p:spPr>
        <p:txBody>
          <a:bodyPr/>
          <a:lstStyle/>
          <a:p>
            <a:r>
              <a:rPr lang="en-US" dirty="0"/>
              <a:t>2. The Role of International Human Rights Law</a:t>
            </a:r>
            <a:endParaRPr lang="en-US" sz="2000" dirty="0"/>
          </a:p>
        </p:txBody>
      </p:sp>
    </p:spTree>
    <p:extLst>
      <p:ext uri="{BB962C8B-B14F-4D97-AF65-F5344CB8AC3E}">
        <p14:creationId xmlns:p14="http://schemas.microsoft.com/office/powerpoint/2010/main" val="39480684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8515350" cy="1325563"/>
          </a:xfrm>
        </p:spPr>
        <p:txBody>
          <a:bodyPr/>
          <a:lstStyle/>
          <a:p>
            <a:r>
              <a:rPr lang="en-US" dirty="0"/>
              <a:t>2. The Role of International Human Rights Law</a:t>
            </a:r>
            <a:endParaRPr lang="en-US" sz="2000" dirty="0"/>
          </a:p>
        </p:txBody>
      </p:sp>
      <p:sp>
        <p:nvSpPr>
          <p:cNvPr id="3" name="Content Placeholder 2"/>
          <p:cNvSpPr>
            <a:spLocks noGrp="1"/>
          </p:cNvSpPr>
          <p:nvPr>
            <p:ph idx="1"/>
          </p:nvPr>
        </p:nvSpPr>
        <p:spPr>
          <a:xfrm>
            <a:off x="628650" y="1507196"/>
            <a:ext cx="7814959" cy="4351338"/>
          </a:xfrm>
        </p:spPr>
        <p:txBody>
          <a:bodyPr/>
          <a:lstStyle/>
          <a:p>
            <a:pPr marL="0" indent="0">
              <a:buNone/>
            </a:pPr>
            <a:r>
              <a:rPr lang="en-US" dirty="0"/>
              <a:t>To begin, states are bound to both </a:t>
            </a:r>
            <a:r>
              <a:rPr lang="en-US" i="1" dirty="0"/>
              <a:t>respect</a:t>
            </a:r>
            <a:r>
              <a:rPr lang="en-US" dirty="0"/>
              <a:t> and </a:t>
            </a:r>
            <a:r>
              <a:rPr lang="en-US" i="1" dirty="0"/>
              <a:t>protect</a:t>
            </a:r>
            <a:r>
              <a:rPr lang="en-US" dirty="0"/>
              <a:t> human rights. </a:t>
            </a:r>
          </a:p>
          <a:p>
            <a:pPr lvl="1"/>
            <a:r>
              <a:rPr lang="en-US" dirty="0"/>
              <a:t>The “obligation to respect” means states themselves must not violate human rights.</a:t>
            </a:r>
          </a:p>
          <a:p>
            <a:pPr lvl="1"/>
            <a:r>
              <a:rPr lang="en-US" dirty="0"/>
              <a:t>The “obligation to protect” means states must take all reasonable measures to ensure others do not violate the human rights of persons whom a state can reasonably protect.  </a:t>
            </a:r>
          </a:p>
          <a:p>
            <a:pPr marL="0" indent="0">
              <a:buNone/>
            </a:pPr>
            <a:r>
              <a:rPr lang="en-US" dirty="0"/>
              <a:t>Although it is widely accepted that these obligations apply within a state’s territory vis-à-vis persons within its territory, the extent to which these obligations apply outside a state’s territory varies depending on the particular right involved and whether the state has accepted the obligation to comply with a particular right.  </a:t>
            </a:r>
          </a:p>
          <a:p>
            <a:pPr marL="342900" lvl="1" indent="0">
              <a:buNone/>
            </a:pPr>
            <a:r>
              <a:rPr lang="en-US" dirty="0"/>
              <a:t>(As discussed previously in Lesson 21, a state may accept an international obligation by joining a treaty or the state may be bound, voluntarily or otherwise, by a </a:t>
            </a:r>
            <a:r>
              <a:rPr lang="en-US" i="1" dirty="0"/>
              <a:t>jus </a:t>
            </a:r>
            <a:r>
              <a:rPr lang="en-US" i="1" dirty="0" err="1"/>
              <a:t>cogens</a:t>
            </a:r>
            <a:r>
              <a:rPr lang="en-US" i="1" dirty="0"/>
              <a:t> </a:t>
            </a:r>
            <a:r>
              <a:rPr lang="en-US" dirty="0"/>
              <a:t>norm.  States are also bound by rules of customary international law, but the state’s right  to be a “persistent objector” makes these obligations more difficult to generalize.)</a:t>
            </a:r>
          </a:p>
          <a:p>
            <a:pPr marL="0" indent="0">
              <a:buNone/>
            </a:pPr>
            <a:r>
              <a:rPr lang="en-US" dirty="0"/>
              <a:t> </a:t>
            </a:r>
          </a:p>
          <a:p>
            <a:pPr marL="0" indent="0">
              <a:buNone/>
            </a:pPr>
            <a:endParaRPr lang="en-US" dirty="0"/>
          </a:p>
        </p:txBody>
      </p:sp>
    </p:spTree>
    <p:extLst>
      <p:ext uri="{BB962C8B-B14F-4D97-AF65-F5344CB8AC3E}">
        <p14:creationId xmlns:p14="http://schemas.microsoft.com/office/powerpoint/2010/main" val="36183063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8515350" cy="1325563"/>
          </a:xfrm>
        </p:spPr>
        <p:txBody>
          <a:bodyPr/>
          <a:lstStyle/>
          <a:p>
            <a:r>
              <a:rPr lang="en-US" dirty="0"/>
              <a:t>2. The Role of International Human Rights Law</a:t>
            </a:r>
            <a:endParaRPr lang="en-US" sz="2000" dirty="0"/>
          </a:p>
        </p:txBody>
      </p:sp>
      <p:sp>
        <p:nvSpPr>
          <p:cNvPr id="3" name="Content Placeholder 2"/>
          <p:cNvSpPr>
            <a:spLocks noGrp="1"/>
          </p:cNvSpPr>
          <p:nvPr>
            <p:ph idx="1"/>
          </p:nvPr>
        </p:nvSpPr>
        <p:spPr>
          <a:xfrm>
            <a:off x="628650" y="1564230"/>
            <a:ext cx="7886700" cy="4351338"/>
          </a:xfrm>
        </p:spPr>
        <p:txBody>
          <a:bodyPr/>
          <a:lstStyle/>
          <a:p>
            <a:pPr marL="0" indent="0">
              <a:buNone/>
            </a:pPr>
            <a:r>
              <a:rPr lang="en-US" dirty="0"/>
              <a:t>The fact that states are obligated to respect and protect human rights does not mean all human rights are entitled to equal status or that certain human rights may not be subjected to limitations. In fact, much complexity in IHRL arises from the need to balance individual human rights with the needs of broader society.</a:t>
            </a:r>
            <a:r>
              <a:rPr lang="en-US" baseline="30000" dirty="0"/>
              <a:t>5</a:t>
            </a:r>
            <a:r>
              <a:rPr lang="en-US" dirty="0"/>
              <a:t>  Indeed, a state’s activity may </a:t>
            </a:r>
            <a:r>
              <a:rPr lang="en-US" i="1" dirty="0"/>
              <a:t>interfere</a:t>
            </a:r>
            <a:r>
              <a:rPr lang="en-US" dirty="0"/>
              <a:t> with a specific human right, but this fact alone does not mean the state has </a:t>
            </a:r>
            <a:r>
              <a:rPr lang="en-US" i="1" dirty="0"/>
              <a:t>violated </a:t>
            </a:r>
            <a:r>
              <a:rPr lang="en-US" dirty="0"/>
              <a:t>the right. The difference between lawful interference and unlawful violation must be determined through careful analysis of the facts as well as the content of relevant treaties and customary international law.</a:t>
            </a:r>
          </a:p>
          <a:p>
            <a:pPr marL="0" indent="0">
              <a:buNone/>
            </a:pPr>
            <a:r>
              <a:rPr lang="en-US" dirty="0"/>
              <a:t>In the following slides, we examine some examples. The summaries below should be taken as introductions to the topic rather than complete statements of the law. </a:t>
            </a:r>
          </a:p>
          <a:p>
            <a:pPr marL="342900" lvl="1" indent="0">
              <a:buNone/>
            </a:pPr>
            <a:endParaRPr lang="en-US" dirty="0"/>
          </a:p>
          <a:p>
            <a:pPr marL="0" indent="0">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r>
              <a:rPr lang="en-US" sz="1000" dirty="0"/>
              <a:t>5. TALLINN MANUAL 2.0, Rule 37 (citing Universal Declaration of Human Rights, Art. 29(2)).</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335800571"/>
      </p:ext>
    </p:extLst>
  </p:cSld>
  <p:clrMapOvr>
    <a:masterClrMapping/>
  </p:clrMapOvr>
</p:sld>
</file>

<file path=ppt/theme/theme1.xml><?xml version="1.0" encoding="utf-8"?>
<a:theme xmlns:a="http://schemas.openxmlformats.org/drawingml/2006/main" name="PP_C5Modules_CC_License_standard">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_C5Modules_CC_License_standard" id="{F0FA9D47-06A1-4F86-A3DE-945BA88B3B0E}" vid="{A7340899-09C2-4C21-8394-A4D30A56A33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C5 Modules</Template>
  <TotalTime>20697</TotalTime>
  <Words>4299</Words>
  <Application>Microsoft Office PowerPoint</Application>
  <PresentationFormat>On-screen Show (4:3)</PresentationFormat>
  <Paragraphs>255</Paragraphs>
  <Slides>33</Slides>
  <Notes>12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33</vt:i4>
      </vt:variant>
    </vt:vector>
  </HeadingPairs>
  <TitlesOfParts>
    <vt:vector size="37" baseType="lpstr">
      <vt:lpstr>Arial</vt:lpstr>
      <vt:lpstr>Calibri</vt:lpstr>
      <vt:lpstr>Calibri Light</vt:lpstr>
      <vt:lpstr>PP_C5Modules_CC_License_standard</vt:lpstr>
      <vt:lpstr> Module IV Cyber Operations</vt:lpstr>
      <vt:lpstr>Lesson Outline: Rules for Conducting Cyber Operations Against State Actors (Part 1)</vt:lpstr>
      <vt:lpstr>Lesson Outline: Rules for Conducting Cyber Operations Against State Actors (Part 2)</vt:lpstr>
      <vt:lpstr>Learning Outcomes: Rules for Conducting Cyber Operations Against State Actors (Part 1)</vt:lpstr>
      <vt:lpstr>1. Introduction</vt:lpstr>
      <vt:lpstr>1. Introduction (cont.)</vt:lpstr>
      <vt:lpstr>2. The Role of International Human Rights Law</vt:lpstr>
      <vt:lpstr>2. The Role of International Human Rights Law</vt:lpstr>
      <vt:lpstr>2. The Role of International Human Rights Law</vt:lpstr>
      <vt:lpstr>2. The Role of International Human Rights Law</vt:lpstr>
      <vt:lpstr>2. The Role of International Human Rights Law</vt:lpstr>
      <vt:lpstr>2. The Role of International Human Rights Law</vt:lpstr>
      <vt:lpstr>2. The Role of International Human Rights Law</vt:lpstr>
      <vt:lpstr>3. The Role of International Humanitarian Law</vt:lpstr>
      <vt:lpstr>4. Armed Conflict Generally</vt:lpstr>
      <vt:lpstr>Assessment Questions | True/False</vt:lpstr>
      <vt:lpstr>Assessment Questions Answered</vt:lpstr>
      <vt:lpstr>Assessment Questions | Multiple Choice</vt:lpstr>
      <vt:lpstr>Assessment Questions Answered</vt:lpstr>
      <vt:lpstr>Assessment Questions | Multiple Choice</vt:lpstr>
      <vt:lpstr>Assessment Questions Answered</vt:lpstr>
      <vt:lpstr>Discussion Questions</vt:lpstr>
      <vt:lpstr>Discussion Questions Answered</vt:lpstr>
      <vt:lpstr>Discussion Questions Answered</vt:lpstr>
      <vt:lpstr>5. International Armed Conflict</vt:lpstr>
      <vt:lpstr>5. International Armed Conflict Relevant IHL</vt:lpstr>
      <vt:lpstr>5. International Armed Conflict | Relevant IHL The Geneva Conventions</vt:lpstr>
      <vt:lpstr>5. International Armed Conflict | Relevant IHL Additional Protocols and Customary International Law</vt:lpstr>
      <vt:lpstr>Assessment Question | Multiple Choice</vt:lpstr>
      <vt:lpstr>Assessment Question Answered</vt:lpstr>
      <vt:lpstr>Assessment Question | Multiple Choice</vt:lpstr>
      <vt:lpstr>Assessment Question Answered</vt:lpstr>
      <vt:lpstr>5. International Armed Conflict  Determining Which IHL provisions Apply</vt:lpstr>
    </vt:vector>
  </TitlesOfParts>
  <Company>University of California at Davis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Matt Bishop</dc:creator>
  <cp:lastModifiedBy>Kevin S. Kuczynski</cp:lastModifiedBy>
  <cp:revision>447</cp:revision>
  <cp:lastPrinted>2018-06-11T12:19:56Z</cp:lastPrinted>
  <dcterms:created xsi:type="dcterms:W3CDTF">2016-07-03T20:12:42Z</dcterms:created>
  <dcterms:modified xsi:type="dcterms:W3CDTF">2018-08-29T14:11:10Z</dcterms:modified>
</cp:coreProperties>
</file>