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35"/>
  </p:notesMasterIdLst>
  <p:sldIdLst>
    <p:sldId id="256" r:id="rId2"/>
    <p:sldId id="351" r:id="rId3"/>
    <p:sldId id="303" r:id="rId4"/>
    <p:sldId id="496" r:id="rId5"/>
    <p:sldId id="495" r:id="rId6"/>
    <p:sldId id="497" r:id="rId7"/>
    <p:sldId id="411" r:id="rId8"/>
    <p:sldId id="410" r:id="rId9"/>
    <p:sldId id="412" r:id="rId10"/>
    <p:sldId id="501" r:id="rId11"/>
    <p:sldId id="413" r:id="rId12"/>
    <p:sldId id="415" r:id="rId13"/>
    <p:sldId id="516" r:id="rId14"/>
    <p:sldId id="511" r:id="rId15"/>
    <p:sldId id="509" r:id="rId16"/>
    <p:sldId id="417" r:id="rId17"/>
    <p:sldId id="418" r:id="rId18"/>
    <p:sldId id="419" r:id="rId19"/>
    <p:sldId id="502" r:id="rId20"/>
    <p:sldId id="420" r:id="rId21"/>
    <p:sldId id="514" r:id="rId22"/>
    <p:sldId id="513" r:id="rId23"/>
    <p:sldId id="421" r:id="rId24"/>
    <p:sldId id="422" r:id="rId25"/>
    <p:sldId id="520" r:id="rId26"/>
    <p:sldId id="503" r:id="rId27"/>
    <p:sldId id="423" r:id="rId28"/>
    <p:sldId id="518" r:id="rId29"/>
    <p:sldId id="504" r:id="rId30"/>
    <p:sldId id="519" r:id="rId31"/>
    <p:sldId id="515" r:id="rId32"/>
    <p:sldId id="363" r:id="rId33"/>
    <p:sldId id="425" r:id="rId34"/>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65" autoAdjust="0"/>
    <p:restoredTop sz="94291" autoAdjust="0"/>
  </p:normalViewPr>
  <p:slideViewPr>
    <p:cSldViewPr snapToGrid="0" snapToObjects="1">
      <p:cViewPr varScale="1">
        <p:scale>
          <a:sx n="110" d="100"/>
          <a:sy n="110" d="100"/>
        </p:scale>
        <p:origin x="2088" y="96"/>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8/27/2018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extLst>
      <p:ext uri="{BB962C8B-B14F-4D97-AF65-F5344CB8AC3E}">
        <p14:creationId xmlns:p14="http://schemas.microsoft.com/office/powerpoint/2010/main" val="258597739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1864948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18</a:t>
            </a:fld>
            <a:endParaRPr lang="en-US"/>
          </a:p>
        </p:txBody>
      </p:sp>
    </p:spTree>
    <p:extLst>
      <p:ext uri="{BB962C8B-B14F-4D97-AF65-F5344CB8AC3E}">
        <p14:creationId xmlns:p14="http://schemas.microsoft.com/office/powerpoint/2010/main" val="1587539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19</a:t>
            </a:fld>
            <a:endParaRPr lang="en-US"/>
          </a:p>
        </p:txBody>
      </p:sp>
    </p:spTree>
    <p:extLst>
      <p:ext uri="{BB962C8B-B14F-4D97-AF65-F5344CB8AC3E}">
        <p14:creationId xmlns:p14="http://schemas.microsoft.com/office/powerpoint/2010/main" val="23361248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20</a:t>
            </a:fld>
            <a:endParaRPr lang="en-US"/>
          </a:p>
        </p:txBody>
      </p:sp>
    </p:spTree>
    <p:extLst>
      <p:ext uri="{BB962C8B-B14F-4D97-AF65-F5344CB8AC3E}">
        <p14:creationId xmlns:p14="http://schemas.microsoft.com/office/powerpoint/2010/main" val="2612975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24</a:t>
            </a:fld>
            <a:endParaRPr lang="en-US"/>
          </a:p>
        </p:txBody>
      </p:sp>
    </p:spTree>
    <p:extLst>
      <p:ext uri="{BB962C8B-B14F-4D97-AF65-F5344CB8AC3E}">
        <p14:creationId xmlns:p14="http://schemas.microsoft.com/office/powerpoint/2010/main" val="1872950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28</a:t>
            </a:fld>
            <a:endParaRPr lang="en-US"/>
          </a:p>
        </p:txBody>
      </p:sp>
    </p:spTree>
    <p:extLst>
      <p:ext uri="{BB962C8B-B14F-4D97-AF65-F5344CB8AC3E}">
        <p14:creationId xmlns:p14="http://schemas.microsoft.com/office/powerpoint/2010/main" val="24188198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29</a:t>
            </a:fld>
            <a:endParaRPr lang="en-US"/>
          </a:p>
        </p:txBody>
      </p:sp>
    </p:spTree>
    <p:extLst>
      <p:ext uri="{BB962C8B-B14F-4D97-AF65-F5344CB8AC3E}">
        <p14:creationId xmlns:p14="http://schemas.microsoft.com/office/powerpoint/2010/main" val="708820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4188623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8</a:t>
            </a:fld>
            <a:endParaRPr lang="en-US"/>
          </a:p>
        </p:txBody>
      </p:sp>
    </p:spTree>
    <p:extLst>
      <p:ext uri="{BB962C8B-B14F-4D97-AF65-F5344CB8AC3E}">
        <p14:creationId xmlns:p14="http://schemas.microsoft.com/office/powerpoint/2010/main" val="2873115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9</a:t>
            </a:fld>
            <a:endParaRPr lang="en-US"/>
          </a:p>
        </p:txBody>
      </p:sp>
    </p:spTree>
    <p:extLst>
      <p:ext uri="{BB962C8B-B14F-4D97-AF65-F5344CB8AC3E}">
        <p14:creationId xmlns:p14="http://schemas.microsoft.com/office/powerpoint/2010/main" val="3461201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10</a:t>
            </a:fld>
            <a:endParaRPr lang="en-US"/>
          </a:p>
        </p:txBody>
      </p:sp>
    </p:spTree>
    <p:extLst>
      <p:ext uri="{BB962C8B-B14F-4D97-AF65-F5344CB8AC3E}">
        <p14:creationId xmlns:p14="http://schemas.microsoft.com/office/powerpoint/2010/main" val="36699932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11</a:t>
            </a:fld>
            <a:endParaRPr lang="en-US"/>
          </a:p>
        </p:txBody>
      </p:sp>
    </p:spTree>
    <p:extLst>
      <p:ext uri="{BB962C8B-B14F-4D97-AF65-F5344CB8AC3E}">
        <p14:creationId xmlns:p14="http://schemas.microsoft.com/office/powerpoint/2010/main" val="694181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12</a:t>
            </a:fld>
            <a:endParaRPr lang="en-US"/>
          </a:p>
        </p:txBody>
      </p:sp>
    </p:spTree>
    <p:extLst>
      <p:ext uri="{BB962C8B-B14F-4D97-AF65-F5344CB8AC3E}">
        <p14:creationId xmlns:p14="http://schemas.microsoft.com/office/powerpoint/2010/main" val="14721781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17</a:t>
            </a:fld>
            <a:endParaRPr lang="en-US"/>
          </a:p>
        </p:txBody>
      </p:sp>
    </p:spTree>
    <p:extLst>
      <p:ext uri="{BB962C8B-B14F-4D97-AF65-F5344CB8AC3E}">
        <p14:creationId xmlns:p14="http://schemas.microsoft.com/office/powerpoint/2010/main" val="2690859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www.youtube.com/watch?v=gdquuwnwWoo"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d6bekpIZv8U"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1508" y="3806239"/>
            <a:ext cx="5199462"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2600" dirty="0"/>
              <a:t>Module </a:t>
            </a:r>
            <a:r>
              <a:rPr lang="en-US" sz="2600" dirty="0"/>
              <a:t>III</a:t>
            </a:r>
            <a:r>
              <a:rPr sz="2600" dirty="0"/>
              <a:t/>
            </a:r>
            <a:br>
              <a:rPr sz="2600" dirty="0"/>
            </a:br>
            <a:r>
              <a:rPr sz="2600" dirty="0"/>
              <a:t>Week </a:t>
            </a:r>
            <a:r>
              <a:rPr lang="en-US" sz="2600" dirty="0"/>
              <a:t>8</a:t>
            </a:r>
            <a:r>
              <a:rPr sz="2600" dirty="0"/>
              <a:t>: </a:t>
            </a:r>
            <a:r>
              <a:rPr lang="en-US" sz="2600" dirty="0"/>
              <a:t>U.S. Constitution &amp; Cyberlaw</a:t>
            </a:r>
            <a:endParaRPr sz="2600" dirty="0"/>
          </a:p>
        </p:txBody>
      </p:sp>
      <p:sp>
        <p:nvSpPr>
          <p:cNvPr id="12290" name="Subtitle 2"/>
          <p:cNvSpPr>
            <a:spLocks noGrp="1"/>
          </p:cNvSpPr>
          <p:nvPr>
            <p:ph type="body" sz="quarter" idx="13"/>
          </p:nvPr>
        </p:nvSpPr>
        <p:spPr>
          <a:xfrm>
            <a:off x="2391508" y="4999038"/>
            <a:ext cx="5401994" cy="318550"/>
          </a:xfrm>
        </p:spPr>
        <p:txBody>
          <a:bodyPr/>
          <a:lstStyle/>
          <a:p>
            <a:pPr eaLnBrk="1" hangingPunct="1"/>
            <a:r>
              <a:rPr lang="en-US" sz="1900" b="1" dirty="0">
                <a:solidFill>
                  <a:srgbClr val="2F5597"/>
                </a:solidFill>
              </a:rPr>
              <a:t>Lesson 15: Fifth, Sixth, &amp; Fourteenth Amendments</a:t>
            </a:r>
          </a:p>
        </p:txBody>
      </p:sp>
      <p:sp>
        <p:nvSpPr>
          <p:cNvPr id="5" name="TextBox 4">
            <a:extLst>
              <a:ext uri="{FF2B5EF4-FFF2-40B4-BE49-F238E27FC236}">
                <a16:creationId xmlns:a16="http://schemas.microsoft.com/office/drawing/2014/main" xmlns="" id="{C3016D5B-CBDE-4463-8BCC-8D20CC785EB4}"/>
              </a:ext>
            </a:extLst>
          </p:cNvPr>
          <p:cNvSpPr txBox="1"/>
          <p:nvPr/>
        </p:nvSpPr>
        <p:spPr>
          <a:xfrm>
            <a:off x="2251494" y="5568251"/>
            <a:ext cx="5345502" cy="600164"/>
          </a:xfrm>
          <a:prstGeom prst="rect">
            <a:avLst/>
          </a:prstGeom>
          <a:ln>
            <a:solidFill>
              <a:srgbClr val="0070C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100" dirty="0">
                <a:latin typeface="Calibri"/>
                <a:cs typeface="Calibri"/>
              </a:rPr>
              <a:t>Lesson Author: Anne Toomey McKenna, Distinguished Scholar of Cyber Law &amp; Policy, Penn State's Dickinson Law and Institute for </a:t>
            </a:r>
            <a:r>
              <a:rPr lang="en-US" sz="1100" dirty="0" err="1">
                <a:latin typeface="Calibri"/>
                <a:cs typeface="Calibri"/>
              </a:rPr>
              <a:t>CyberScience</a:t>
            </a:r>
            <a:r>
              <a:rPr lang="en-US" sz="1100" dirty="0">
                <a:latin typeface="Calibri"/>
                <a:cs typeface="Calibri"/>
              </a:rPr>
              <a:t>. The author wishes to thank Penn State Law student Ann Mallison for her assistance with this lesson.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65087" y="131066"/>
            <a:ext cx="7886700" cy="1325563"/>
          </a:xfrm>
        </p:spPr>
        <p:txBody>
          <a:bodyPr/>
          <a:lstStyle/>
          <a:p>
            <a:r>
              <a:rPr lang="en-US" dirty="0"/>
              <a:t>Fifth Amendment and Cyber Searches</a:t>
            </a:r>
            <a:endParaRPr lang="en-US" i="1" dirty="0"/>
          </a:p>
        </p:txBody>
      </p:sp>
      <p:sp>
        <p:nvSpPr>
          <p:cNvPr id="3" name="Content Placeholder 2"/>
          <p:cNvSpPr>
            <a:spLocks noGrp="1"/>
          </p:cNvSpPr>
          <p:nvPr>
            <p:ph idx="1"/>
          </p:nvPr>
        </p:nvSpPr>
        <p:spPr>
          <a:xfrm>
            <a:off x="265087" y="1240222"/>
            <a:ext cx="8667897" cy="4050898"/>
          </a:xfrm>
        </p:spPr>
        <p:txBody>
          <a:bodyPr/>
          <a:lstStyle/>
          <a:p>
            <a:pPr marL="0" indent="0">
              <a:buNone/>
            </a:pPr>
            <a:r>
              <a:rPr lang="en-US" sz="2000" dirty="0"/>
              <a:t>The Fifth Amendment forbids the government from forcing people to self-incriminate, and when one’s Fifth Amendment rights are violated, the government cannot use evidence obtained in violation of the Fifth Amendment. </a:t>
            </a:r>
            <a:endParaRPr lang="en-US" sz="900" b="1" dirty="0"/>
          </a:p>
          <a:p>
            <a:pPr marL="0" indent="0">
              <a:buNone/>
            </a:pPr>
            <a:r>
              <a:rPr lang="en-US" sz="2400" b="1" dirty="0"/>
              <a:t>The Fifth Amendment and Cyber Crime</a:t>
            </a:r>
            <a:endParaRPr lang="en-US" dirty="0"/>
          </a:p>
          <a:p>
            <a:pPr marL="0" indent="0">
              <a:buNone/>
            </a:pPr>
            <a:r>
              <a:rPr lang="en-US" sz="1800" dirty="0"/>
              <a:t>Tension exists between the rights afforded individuals by the Fifth Amendment and the use of encryption on electronic devices and online activities. Various forms of encryption make lawful investigation of cyber crimes difficult. Encryption is the process of turning data into code for security reasons and to prevent unauthorized access. Only the user has the “key” – usually a password – to decrypt the data. (This is how an iPhone password secures access to and the contents of the user’s iPhone). Encryption creates an obvious challenge for investigators since they do not have the encryption key to access the information. </a:t>
            </a:r>
          </a:p>
          <a:p>
            <a:pPr marL="0" indent="0">
              <a:buNone/>
            </a:pPr>
            <a:r>
              <a:rPr lang="en-US" sz="2000" dirty="0"/>
              <a:t>These are the compelling legal questions today about the Fifth Amendment’s application in investigation of cyber crimes:  </a:t>
            </a:r>
          </a:p>
          <a:p>
            <a:r>
              <a:rPr lang="en-US" sz="1800" dirty="0"/>
              <a:t>Can the government order an individual to share a password?  </a:t>
            </a:r>
          </a:p>
          <a:p>
            <a:r>
              <a:rPr lang="en-US" sz="1800" dirty="0"/>
              <a:t>Does compelling an individual to provide a password to an encrypted device amount to forced self-incrimination? </a:t>
            </a:r>
          </a:p>
          <a:p>
            <a:r>
              <a:rPr lang="en-US" sz="1800" dirty="0"/>
              <a:t>Can device manufacturers be compelled to build-in encryption keys (so-called “back doors”) to turn over to law enforcement during lawful investigations?</a:t>
            </a:r>
          </a:p>
          <a:p>
            <a:pPr marL="0" indent="0">
              <a:buNone/>
            </a:pPr>
            <a:r>
              <a:rPr lang="en-US" sz="2000" dirty="0"/>
              <a:t> </a:t>
            </a:r>
          </a:p>
          <a:p>
            <a:pPr lvl="2"/>
            <a:endParaRPr lang="en-US" sz="2100" dirty="0"/>
          </a:p>
        </p:txBody>
      </p:sp>
      <p:pic>
        <p:nvPicPr>
          <p:cNvPr id="7" name="Picture 6" descr="Image of a laptop with the words &quot;Your personal files are encrypted&quot; repeated in the background. ">
            <a:extLst>
              <a:ext uri="{FF2B5EF4-FFF2-40B4-BE49-F238E27FC236}">
                <a16:creationId xmlns:a16="http://schemas.microsoft.com/office/drawing/2014/main" xmlns="" id="{E04D4F6C-6ECB-4A4F-BB0F-46434C69F78C}"/>
              </a:ext>
            </a:extLst>
          </p:cNvPr>
          <p:cNvPicPr>
            <a:picLocks noChangeAspect="1"/>
          </p:cNvPicPr>
          <p:nvPr/>
        </p:nvPicPr>
        <p:blipFill>
          <a:blip r:embed="rId3"/>
          <a:stretch>
            <a:fillRect/>
          </a:stretch>
        </p:blipFill>
        <p:spPr>
          <a:xfrm>
            <a:off x="7376512" y="131066"/>
            <a:ext cx="1550549" cy="1033699"/>
          </a:xfrm>
          <a:prstGeom prst="rect">
            <a:avLst/>
          </a:prstGeom>
        </p:spPr>
      </p:pic>
    </p:spTree>
    <p:extLst>
      <p:ext uri="{BB962C8B-B14F-4D97-AF65-F5344CB8AC3E}">
        <p14:creationId xmlns:p14="http://schemas.microsoft.com/office/powerpoint/2010/main" val="18447223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65087" y="180185"/>
            <a:ext cx="8499085" cy="888960"/>
          </a:xfrm>
        </p:spPr>
        <p:txBody>
          <a:bodyPr/>
          <a:lstStyle/>
          <a:p>
            <a:r>
              <a:rPr lang="en-US" dirty="0"/>
              <a:t>Fifth Amendment &amp; Cyber Searches: Case Study</a:t>
            </a:r>
            <a:endParaRPr lang="en-US" i="1" dirty="0"/>
          </a:p>
        </p:txBody>
      </p:sp>
      <p:sp>
        <p:nvSpPr>
          <p:cNvPr id="3" name="Content Placeholder 2"/>
          <p:cNvSpPr>
            <a:spLocks noGrp="1"/>
          </p:cNvSpPr>
          <p:nvPr>
            <p:ph idx="1"/>
          </p:nvPr>
        </p:nvSpPr>
        <p:spPr>
          <a:xfrm>
            <a:off x="265087" y="1069145"/>
            <a:ext cx="8667897" cy="4351338"/>
          </a:xfrm>
        </p:spPr>
        <p:txBody>
          <a:bodyPr/>
          <a:lstStyle/>
          <a:p>
            <a:pPr marL="0" indent="0">
              <a:spcAft>
                <a:spcPts val="600"/>
              </a:spcAft>
              <a:buNone/>
            </a:pPr>
            <a:r>
              <a:rPr lang="en-US" sz="2000" dirty="0"/>
              <a:t>The complex relationship between the Fifth Amendment and encryption is illustrated in </a:t>
            </a:r>
            <a:r>
              <a:rPr lang="en-US" sz="2000" i="1" dirty="0"/>
              <a:t>United States v. Apple </a:t>
            </a:r>
            <a:r>
              <a:rPr lang="en-US" sz="2000" i="1" dirty="0" err="1"/>
              <a:t>MacPro</a:t>
            </a:r>
            <a:r>
              <a:rPr lang="en-US" sz="2000" i="1" dirty="0"/>
              <a:t> Computer </a:t>
            </a:r>
            <a:r>
              <a:rPr lang="en-US" sz="2000" dirty="0"/>
              <a:t>(2018).</a:t>
            </a:r>
            <a:r>
              <a:rPr lang="en-US" sz="2000" baseline="30000" dirty="0"/>
              <a:t>3</a:t>
            </a:r>
          </a:p>
          <a:p>
            <a:pPr marL="342900" lvl="1" indent="0">
              <a:spcBef>
                <a:spcPts val="600"/>
              </a:spcBef>
              <a:spcAft>
                <a:spcPts val="600"/>
              </a:spcAft>
              <a:buNone/>
            </a:pPr>
            <a:r>
              <a:rPr lang="en-US" dirty="0"/>
              <a:t>Doe was under investigation for accessing internet child pornography. Law enforcement executed a valid search warrant at Doe's residence and seized an Apple Mac Pro Computer and two external hard drives, which were protected with encryption software.</a:t>
            </a:r>
          </a:p>
          <a:p>
            <a:pPr marL="342900" lvl="1" indent="0">
              <a:spcBef>
                <a:spcPts val="600"/>
              </a:spcBef>
              <a:spcAft>
                <a:spcPts val="600"/>
              </a:spcAft>
              <a:buNone/>
            </a:pPr>
            <a:r>
              <a:rPr lang="en-US" dirty="0"/>
              <a:t>Doe refused to provide the passwords to decrypt the computer or drives, but a forensic analysts discovered the password to decrypt the computer (but not hard drives) and found evidence of child pornography.</a:t>
            </a:r>
          </a:p>
          <a:p>
            <a:pPr marL="342900" lvl="1" indent="0">
              <a:spcBef>
                <a:spcPts val="600"/>
              </a:spcBef>
              <a:spcAft>
                <a:spcPts val="0"/>
              </a:spcAft>
              <a:buNone/>
            </a:pPr>
            <a:r>
              <a:rPr lang="en-US" dirty="0"/>
              <a:t>A Magistrate Judge issued an order requiring Doe to produce his seized devices in a fully unencrypted state but Doe responded by filing a motion to quash, arguing that the act of decrypting the devices would violate his Fifth Amendment privilege against self-incrimination.</a:t>
            </a:r>
          </a:p>
          <a:p>
            <a:pPr lvl="2">
              <a:spcBef>
                <a:spcPts val="0"/>
              </a:spcBef>
              <a:spcAft>
                <a:spcPts val="600"/>
              </a:spcAft>
            </a:pPr>
            <a:r>
              <a:rPr lang="en-US" sz="1400" dirty="0"/>
              <a:t>A motion to quash is a request that asks the court to render an order invalid</a:t>
            </a:r>
          </a:p>
          <a:p>
            <a:pPr marL="342900" lvl="1" indent="0">
              <a:spcBef>
                <a:spcPts val="600"/>
              </a:spcBef>
              <a:spcAft>
                <a:spcPts val="600"/>
              </a:spcAft>
              <a:buNone/>
            </a:pPr>
            <a:r>
              <a:rPr lang="en-US" dirty="0"/>
              <a:t>The Judge denied the motion to quash and said that, because the Government possessed Doe's devices and knew that their contents included child pornography, the act of decrypting the devices would not be self-incriminating under the Fifth Amendment. </a:t>
            </a:r>
            <a:r>
              <a:rPr lang="en-US" sz="1600" dirty="0"/>
              <a:t/>
            </a:r>
            <a:br>
              <a:rPr lang="en-US" sz="1600" dirty="0"/>
            </a:br>
            <a:endParaRPr lang="en-US" sz="2000" dirty="0"/>
          </a:p>
          <a:p>
            <a:pPr lvl="1"/>
            <a:endParaRPr lang="en-US" sz="2700" dirty="0"/>
          </a:p>
          <a:p>
            <a:pPr lvl="2"/>
            <a:endParaRPr lang="en-US" sz="2100" dirty="0"/>
          </a:p>
          <a:p>
            <a:pPr lvl="2"/>
            <a:endParaRPr lang="en-US" sz="2100" dirty="0"/>
          </a:p>
        </p:txBody>
      </p:sp>
      <p:sp>
        <p:nvSpPr>
          <p:cNvPr id="5" name="TextBox 4">
            <a:extLst>
              <a:ext uri="{FF2B5EF4-FFF2-40B4-BE49-F238E27FC236}">
                <a16:creationId xmlns:a16="http://schemas.microsoft.com/office/drawing/2014/main" xmlns="" id="{C0AAAF5B-FA7B-4ACF-9342-1FEE99A8E50C}"/>
              </a:ext>
            </a:extLst>
          </p:cNvPr>
          <p:cNvSpPr txBox="1"/>
          <p:nvPr/>
        </p:nvSpPr>
        <p:spPr>
          <a:xfrm>
            <a:off x="0" y="6457890"/>
            <a:ext cx="7994845" cy="246221"/>
          </a:xfrm>
          <a:prstGeom prst="rect">
            <a:avLst/>
          </a:prstGeom>
          <a:noFill/>
        </p:spPr>
        <p:txBody>
          <a:bodyPr wrap="square" rtlCol="0">
            <a:spAutoFit/>
          </a:bodyPr>
          <a:lstStyle/>
          <a:p>
            <a:pPr lvl="1"/>
            <a:r>
              <a:rPr lang="en-US" sz="1000" dirty="0">
                <a:latin typeface="+mn-lt"/>
              </a:rPr>
              <a:t>3. </a:t>
            </a:r>
            <a:r>
              <a:rPr lang="en-US" sz="1000" i="1" dirty="0">
                <a:latin typeface="+mn-lt"/>
              </a:rPr>
              <a:t>United States v. Apple </a:t>
            </a:r>
            <a:r>
              <a:rPr lang="en-US" sz="1000" i="1" dirty="0" err="1">
                <a:latin typeface="+mn-lt"/>
              </a:rPr>
              <a:t>MacPro</a:t>
            </a:r>
            <a:r>
              <a:rPr lang="en-US" sz="1000" i="1" dirty="0">
                <a:latin typeface="+mn-lt"/>
              </a:rPr>
              <a:t> Computer</a:t>
            </a:r>
            <a:r>
              <a:rPr lang="en-US" sz="1000" dirty="0">
                <a:latin typeface="+mn-lt"/>
              </a:rPr>
              <a:t>, 851 F.3d 238 (3d Cir. 2017)</a:t>
            </a:r>
          </a:p>
        </p:txBody>
      </p:sp>
    </p:spTree>
    <p:extLst>
      <p:ext uri="{BB962C8B-B14F-4D97-AF65-F5344CB8AC3E}">
        <p14:creationId xmlns:p14="http://schemas.microsoft.com/office/powerpoint/2010/main" val="2474064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65086" y="-16850"/>
            <a:ext cx="8721969" cy="1270181"/>
          </a:xfrm>
        </p:spPr>
        <p:txBody>
          <a:bodyPr/>
          <a:lstStyle/>
          <a:p>
            <a:r>
              <a:rPr lang="en-US" i="1" dirty="0"/>
              <a:t>United States v. Apple </a:t>
            </a:r>
            <a:r>
              <a:rPr lang="en-US" i="1" dirty="0" err="1"/>
              <a:t>MacPro</a:t>
            </a:r>
            <a:r>
              <a:rPr lang="en-US" i="1" dirty="0"/>
              <a:t> Computer </a:t>
            </a:r>
            <a:r>
              <a:rPr lang="en-US" baseline="30000" dirty="0"/>
              <a:t>4 </a:t>
            </a:r>
            <a:r>
              <a:rPr lang="en-US" dirty="0"/>
              <a:t>(cont.)</a:t>
            </a:r>
            <a:endParaRPr lang="en-US" i="1" dirty="0"/>
          </a:p>
        </p:txBody>
      </p:sp>
      <p:sp>
        <p:nvSpPr>
          <p:cNvPr id="3" name="Content Placeholder 2"/>
          <p:cNvSpPr>
            <a:spLocks noGrp="1"/>
          </p:cNvSpPr>
          <p:nvPr>
            <p:ph idx="1"/>
          </p:nvPr>
        </p:nvSpPr>
        <p:spPr>
          <a:xfrm>
            <a:off x="156945" y="1125415"/>
            <a:ext cx="8721969" cy="4479254"/>
          </a:xfrm>
        </p:spPr>
        <p:txBody>
          <a:bodyPr/>
          <a:lstStyle/>
          <a:p>
            <a:pPr marL="342900" lvl="1" indent="0">
              <a:spcBef>
                <a:spcPts val="600"/>
              </a:spcBef>
              <a:spcAft>
                <a:spcPts val="0"/>
              </a:spcAft>
              <a:buNone/>
            </a:pPr>
            <a:r>
              <a:rPr lang="en-US" sz="2000" dirty="0"/>
              <a:t>Doe told investigators that he could not remember the passwords needed to decrypt the hard drives, and then he entered several incorrect passwords during a forensic examination. The District Court granted the Government's motion to hold Doe in civil contempt. (</a:t>
            </a:r>
            <a:r>
              <a:rPr lang="en-US" sz="1800" dirty="0"/>
              <a:t>If a witness refuses to cooperate or follow a court order, he may be held in contempt of court and be held in custody through the duration of the trial.)</a:t>
            </a:r>
          </a:p>
          <a:p>
            <a:pPr marL="342900" lvl="1" indent="0">
              <a:spcBef>
                <a:spcPts val="600"/>
              </a:spcBef>
              <a:spcAft>
                <a:spcPts val="600"/>
              </a:spcAft>
              <a:buNone/>
            </a:pPr>
            <a:r>
              <a:rPr lang="en-US" sz="2000" dirty="0"/>
              <a:t>Doe appealed to the Third Circuit Court of Appeals, which ruled that the Fifth Amendment does not automatically prevent the production of all incriminating evidence but applies only when the accused is compelled to make a “Testimonial Communication” that would incriminate him.</a:t>
            </a:r>
          </a:p>
          <a:p>
            <a:pPr marL="342900" lvl="1" indent="0">
              <a:spcBef>
                <a:spcPts val="600"/>
              </a:spcBef>
              <a:spcAft>
                <a:spcPts val="600"/>
              </a:spcAft>
              <a:buNone/>
            </a:pPr>
            <a:r>
              <a:rPr lang="en-US" sz="2000" dirty="0"/>
              <a:t>The Court said that any “testimonial component” from the decrypted devices would added little or no information to that already obtained by the Government. Evidence already existed of the child pornography, proof that Doe was the user, and witnesses to Doe accessing child porn on the computer. The 3</a:t>
            </a:r>
            <a:r>
              <a:rPr lang="en-US" sz="2000" baseline="30000" dirty="0"/>
              <a:t>rd</a:t>
            </a:r>
            <a:r>
              <a:rPr lang="en-US" sz="2000" dirty="0"/>
              <a:t> Circuit upheld the District Court ruling and found Doe in civil contempt.</a:t>
            </a:r>
          </a:p>
          <a:p>
            <a:pPr marL="342900" lvl="1" indent="0">
              <a:buNone/>
            </a:pPr>
            <a:r>
              <a:rPr lang="en-US" sz="2400" dirty="0"/>
              <a:t>Takeaway: The Fifth Amendment may not always protect someone from having to produce evidence against themselves. </a:t>
            </a:r>
            <a:r>
              <a:rPr lang="en-US" sz="2000" dirty="0"/>
              <a:t/>
            </a:r>
            <a:br>
              <a:rPr lang="en-US" sz="2000" dirty="0"/>
            </a:br>
            <a:endParaRPr lang="en-US" sz="2800" dirty="0"/>
          </a:p>
          <a:p>
            <a:pPr lvl="1"/>
            <a:endParaRPr lang="en-US" sz="2700" dirty="0"/>
          </a:p>
          <a:p>
            <a:pPr lvl="2"/>
            <a:endParaRPr lang="en-US" sz="2100" dirty="0"/>
          </a:p>
          <a:p>
            <a:pPr lvl="2"/>
            <a:endParaRPr lang="en-US" sz="2100" dirty="0"/>
          </a:p>
        </p:txBody>
      </p:sp>
      <p:sp>
        <p:nvSpPr>
          <p:cNvPr id="5" name="TextBox 4">
            <a:extLst>
              <a:ext uri="{FF2B5EF4-FFF2-40B4-BE49-F238E27FC236}">
                <a16:creationId xmlns:a16="http://schemas.microsoft.com/office/drawing/2014/main" xmlns="" id="{C0AAAF5B-FA7B-4ACF-9342-1FEE99A8E50C}"/>
              </a:ext>
            </a:extLst>
          </p:cNvPr>
          <p:cNvSpPr txBox="1"/>
          <p:nvPr/>
        </p:nvSpPr>
        <p:spPr>
          <a:xfrm>
            <a:off x="0" y="6457889"/>
            <a:ext cx="7994845" cy="246221"/>
          </a:xfrm>
          <a:prstGeom prst="rect">
            <a:avLst/>
          </a:prstGeom>
          <a:noFill/>
        </p:spPr>
        <p:txBody>
          <a:bodyPr wrap="square" rtlCol="0">
            <a:spAutoFit/>
          </a:bodyPr>
          <a:lstStyle/>
          <a:p>
            <a:pPr lvl="1"/>
            <a:r>
              <a:rPr lang="en-US" sz="1000" dirty="0">
                <a:latin typeface="+mn-lt"/>
              </a:rPr>
              <a:t>4</a:t>
            </a:r>
            <a:r>
              <a:rPr lang="en-US" sz="1000" i="1" dirty="0">
                <a:latin typeface="+mn-lt"/>
              </a:rPr>
              <a:t>. United States v. Apple </a:t>
            </a:r>
            <a:r>
              <a:rPr lang="en-US" sz="1000" i="1" dirty="0" err="1">
                <a:latin typeface="+mn-lt"/>
              </a:rPr>
              <a:t>MacPro</a:t>
            </a:r>
            <a:r>
              <a:rPr lang="en-US" sz="1000" i="1" dirty="0">
                <a:latin typeface="+mn-lt"/>
              </a:rPr>
              <a:t> Computer</a:t>
            </a:r>
            <a:r>
              <a:rPr lang="en-US" sz="1000" dirty="0">
                <a:latin typeface="+mn-lt"/>
              </a:rPr>
              <a:t>, 851 F.3d 238 (3d Cir. 2017)</a:t>
            </a:r>
          </a:p>
        </p:txBody>
      </p:sp>
    </p:spTree>
    <p:extLst>
      <p:ext uri="{BB962C8B-B14F-4D97-AF65-F5344CB8AC3E}">
        <p14:creationId xmlns:p14="http://schemas.microsoft.com/office/powerpoint/2010/main" val="545772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DDCB06-B5BF-4124-9343-ABB47F615219}"/>
              </a:ext>
            </a:extLst>
          </p:cNvPr>
          <p:cNvSpPr>
            <a:spLocks noGrp="1"/>
          </p:cNvSpPr>
          <p:nvPr>
            <p:ph type="title"/>
          </p:nvPr>
        </p:nvSpPr>
        <p:spPr>
          <a:xfrm>
            <a:off x="375431" y="63329"/>
            <a:ext cx="7886700" cy="1325563"/>
          </a:xfrm>
        </p:spPr>
        <p:txBody>
          <a:bodyPr/>
          <a:lstStyle/>
          <a:p>
            <a:r>
              <a:rPr lang="en-US" dirty="0"/>
              <a:t>Fifth Amendment: Assessment</a:t>
            </a:r>
          </a:p>
        </p:txBody>
      </p:sp>
      <p:sp>
        <p:nvSpPr>
          <p:cNvPr id="3" name="Content Placeholder 2">
            <a:extLst>
              <a:ext uri="{FF2B5EF4-FFF2-40B4-BE49-F238E27FC236}">
                <a16:creationId xmlns:a16="http://schemas.microsoft.com/office/drawing/2014/main" xmlns="" id="{58F6B9A3-DB97-4E27-B9AC-0798A6B31128}"/>
              </a:ext>
            </a:extLst>
          </p:cNvPr>
          <p:cNvSpPr>
            <a:spLocks noGrp="1"/>
          </p:cNvSpPr>
          <p:nvPr>
            <p:ph idx="1"/>
          </p:nvPr>
        </p:nvSpPr>
        <p:spPr>
          <a:xfrm>
            <a:off x="502040" y="1605023"/>
            <a:ext cx="8139919" cy="4351338"/>
          </a:xfrm>
        </p:spPr>
        <p:txBody>
          <a:bodyPr/>
          <a:lstStyle/>
          <a:p>
            <a:pPr marL="0" indent="0">
              <a:spcAft>
                <a:spcPts val="600"/>
              </a:spcAft>
              <a:buNone/>
            </a:pPr>
            <a:r>
              <a:rPr lang="en-US" sz="2400" b="1" dirty="0"/>
              <a:t>True or False</a:t>
            </a:r>
          </a:p>
          <a:p>
            <a:pPr>
              <a:spcAft>
                <a:spcPts val="600"/>
              </a:spcAft>
            </a:pPr>
            <a:r>
              <a:rPr lang="en-US" sz="2400" dirty="0"/>
              <a:t>The Fifth Amendment provides that: “no person…shall be compelled in any criminal case to be a witness against himself…” </a:t>
            </a:r>
            <a:endParaRPr lang="en-US" sz="2400" b="1" dirty="0"/>
          </a:p>
          <a:p>
            <a:pPr>
              <a:spcAft>
                <a:spcPts val="600"/>
              </a:spcAft>
            </a:pPr>
            <a:r>
              <a:rPr lang="en-US" sz="2400" dirty="0"/>
              <a:t>If a person “pleads the fifth”, he must answer any questions or provide any information that he is asked him in court. </a:t>
            </a:r>
            <a:endParaRPr lang="en-US" sz="2400" b="1" dirty="0"/>
          </a:p>
          <a:p>
            <a:pPr>
              <a:spcAft>
                <a:spcPts val="600"/>
              </a:spcAft>
            </a:pPr>
            <a:r>
              <a:rPr lang="en-US" sz="2400" dirty="0"/>
              <a:t>Encryption is the process of turning data into code for security reasons and to prevent unauthorized access. </a:t>
            </a:r>
          </a:p>
          <a:p>
            <a:pPr>
              <a:spcAft>
                <a:spcPts val="600"/>
              </a:spcAft>
            </a:pPr>
            <a:r>
              <a:rPr lang="en-US" sz="2400" dirty="0"/>
              <a:t>The Fifth Amendment privilege can never be waived.  </a:t>
            </a:r>
          </a:p>
          <a:p>
            <a:pPr>
              <a:spcAft>
                <a:spcPts val="600"/>
              </a:spcAft>
            </a:pPr>
            <a:r>
              <a:rPr lang="en-US" sz="2400" dirty="0"/>
              <a:t>The Fifth Amendment may not always protect someone from having to produce evidence against themselves.</a:t>
            </a:r>
            <a:r>
              <a:rPr lang="en-US" sz="2400" b="1" dirty="0"/>
              <a:t> </a:t>
            </a:r>
            <a:r>
              <a:rPr lang="en-US" sz="1800" dirty="0"/>
              <a:t/>
            </a:r>
            <a:br>
              <a:rPr lang="en-US" sz="1800" dirty="0"/>
            </a:br>
            <a:endParaRPr lang="en-US" dirty="0"/>
          </a:p>
        </p:txBody>
      </p:sp>
      <p:pic>
        <p:nvPicPr>
          <p:cNvPr id="5" name="Picture 4" descr="Clip art of a question mark.">
            <a:extLst>
              <a:ext uri="{FF2B5EF4-FFF2-40B4-BE49-F238E27FC236}">
                <a16:creationId xmlns:a16="http://schemas.microsoft.com/office/drawing/2014/main" xmlns="" id="{D24BAF53-D7E7-4F46-A789-2A08573BFE26}"/>
              </a:ext>
            </a:extLst>
          </p:cNvPr>
          <p:cNvPicPr>
            <a:picLocks noChangeAspect="1"/>
          </p:cNvPicPr>
          <p:nvPr/>
        </p:nvPicPr>
        <p:blipFill>
          <a:blip r:embed="rId2"/>
          <a:stretch>
            <a:fillRect/>
          </a:stretch>
        </p:blipFill>
        <p:spPr>
          <a:xfrm>
            <a:off x="7423824" y="415021"/>
            <a:ext cx="1190002" cy="1190002"/>
          </a:xfrm>
          <a:prstGeom prst="rect">
            <a:avLst/>
          </a:prstGeom>
        </p:spPr>
      </p:pic>
    </p:spTree>
    <p:extLst>
      <p:ext uri="{BB962C8B-B14F-4D97-AF65-F5344CB8AC3E}">
        <p14:creationId xmlns:p14="http://schemas.microsoft.com/office/powerpoint/2010/main" val="1096490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DDCB06-B5BF-4124-9343-ABB47F615219}"/>
              </a:ext>
            </a:extLst>
          </p:cNvPr>
          <p:cNvSpPr>
            <a:spLocks noGrp="1"/>
          </p:cNvSpPr>
          <p:nvPr>
            <p:ph type="title"/>
          </p:nvPr>
        </p:nvSpPr>
        <p:spPr>
          <a:xfrm>
            <a:off x="375431" y="63329"/>
            <a:ext cx="7886700" cy="1325563"/>
          </a:xfrm>
        </p:spPr>
        <p:txBody>
          <a:bodyPr/>
          <a:lstStyle/>
          <a:p>
            <a:r>
              <a:rPr lang="en-US" dirty="0"/>
              <a:t>Fifth Amendment: Assessment (Answers)</a:t>
            </a:r>
          </a:p>
        </p:txBody>
      </p:sp>
      <p:sp>
        <p:nvSpPr>
          <p:cNvPr id="3" name="Content Placeholder 2">
            <a:extLst>
              <a:ext uri="{FF2B5EF4-FFF2-40B4-BE49-F238E27FC236}">
                <a16:creationId xmlns:a16="http://schemas.microsoft.com/office/drawing/2014/main" xmlns="" id="{58F6B9A3-DB97-4E27-B9AC-0798A6B31128}"/>
              </a:ext>
            </a:extLst>
          </p:cNvPr>
          <p:cNvSpPr>
            <a:spLocks noGrp="1"/>
          </p:cNvSpPr>
          <p:nvPr>
            <p:ph idx="1"/>
          </p:nvPr>
        </p:nvSpPr>
        <p:spPr>
          <a:xfrm>
            <a:off x="502040" y="1605023"/>
            <a:ext cx="8139919" cy="4351338"/>
          </a:xfrm>
        </p:spPr>
        <p:txBody>
          <a:bodyPr/>
          <a:lstStyle/>
          <a:p>
            <a:pPr marL="0" indent="0">
              <a:spcAft>
                <a:spcPts val="600"/>
              </a:spcAft>
              <a:buNone/>
            </a:pPr>
            <a:r>
              <a:rPr lang="en-US" sz="2400" b="1" dirty="0"/>
              <a:t>True or False</a:t>
            </a:r>
          </a:p>
          <a:p>
            <a:pPr>
              <a:spcAft>
                <a:spcPts val="600"/>
              </a:spcAft>
            </a:pPr>
            <a:r>
              <a:rPr lang="en-US" sz="2400" dirty="0"/>
              <a:t>The Fifth Amendment provides that: “no person…shall be compelled in any criminal case to be a witness against himself…” </a:t>
            </a:r>
            <a:r>
              <a:rPr lang="en-US" sz="2400" b="1" dirty="0"/>
              <a:t>TRUE</a:t>
            </a:r>
          </a:p>
          <a:p>
            <a:pPr>
              <a:spcAft>
                <a:spcPts val="600"/>
              </a:spcAft>
            </a:pPr>
            <a:r>
              <a:rPr lang="en-US" sz="2400" dirty="0"/>
              <a:t>If a person “pleads the fifth”, he must answer any questions or provide any information that he is asked him in court. </a:t>
            </a:r>
            <a:r>
              <a:rPr lang="en-US" sz="2400" b="1" dirty="0"/>
              <a:t>FALSE</a:t>
            </a:r>
          </a:p>
          <a:p>
            <a:pPr>
              <a:spcAft>
                <a:spcPts val="600"/>
              </a:spcAft>
            </a:pPr>
            <a:r>
              <a:rPr lang="en-US" sz="2400" dirty="0"/>
              <a:t>Encryption is the process of turning data into code for security reasons and to prevent unauthorized access. </a:t>
            </a:r>
            <a:r>
              <a:rPr lang="en-US" sz="2400" b="1" dirty="0"/>
              <a:t>TRUE</a:t>
            </a:r>
            <a:endParaRPr lang="en-US" sz="2400" dirty="0"/>
          </a:p>
          <a:p>
            <a:pPr>
              <a:spcAft>
                <a:spcPts val="600"/>
              </a:spcAft>
            </a:pPr>
            <a:r>
              <a:rPr lang="en-US" sz="2400" dirty="0"/>
              <a:t>The Fifth Amendment privilege can never be waived. </a:t>
            </a:r>
            <a:r>
              <a:rPr lang="en-US" sz="2400" b="1" dirty="0"/>
              <a:t>FALSE</a:t>
            </a:r>
            <a:r>
              <a:rPr lang="en-US" sz="2400" dirty="0"/>
              <a:t> </a:t>
            </a:r>
          </a:p>
          <a:p>
            <a:pPr>
              <a:spcAft>
                <a:spcPts val="600"/>
              </a:spcAft>
            </a:pPr>
            <a:r>
              <a:rPr lang="en-US" sz="2400" dirty="0"/>
              <a:t>The Fifth Amendment may not always protect someone from having to produce evidence against themselves.</a:t>
            </a:r>
            <a:r>
              <a:rPr lang="en-US" sz="2400" b="1" dirty="0"/>
              <a:t> TRUE</a:t>
            </a:r>
            <a:r>
              <a:rPr lang="en-US" sz="1800" dirty="0"/>
              <a:t/>
            </a:r>
            <a:br>
              <a:rPr lang="en-US" sz="1800" dirty="0"/>
            </a:br>
            <a:endParaRPr lang="en-US" dirty="0"/>
          </a:p>
        </p:txBody>
      </p:sp>
      <p:pic>
        <p:nvPicPr>
          <p:cNvPr id="5" name="Picture 4" descr="Clip art of a question mark.">
            <a:extLst>
              <a:ext uri="{FF2B5EF4-FFF2-40B4-BE49-F238E27FC236}">
                <a16:creationId xmlns:a16="http://schemas.microsoft.com/office/drawing/2014/main" xmlns="" id="{D24BAF53-D7E7-4F46-A789-2A08573BFE26}"/>
              </a:ext>
            </a:extLst>
          </p:cNvPr>
          <p:cNvPicPr>
            <a:picLocks noChangeAspect="1"/>
          </p:cNvPicPr>
          <p:nvPr/>
        </p:nvPicPr>
        <p:blipFill>
          <a:blip r:embed="rId2"/>
          <a:stretch>
            <a:fillRect/>
          </a:stretch>
        </p:blipFill>
        <p:spPr>
          <a:xfrm>
            <a:off x="7423824" y="415021"/>
            <a:ext cx="1190002" cy="1190002"/>
          </a:xfrm>
          <a:prstGeom prst="rect">
            <a:avLst/>
          </a:prstGeom>
        </p:spPr>
      </p:pic>
    </p:spTree>
    <p:extLst>
      <p:ext uri="{BB962C8B-B14F-4D97-AF65-F5344CB8AC3E}">
        <p14:creationId xmlns:p14="http://schemas.microsoft.com/office/powerpoint/2010/main" val="16533287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DDCB06-B5BF-4124-9343-ABB47F615219}"/>
              </a:ext>
            </a:extLst>
          </p:cNvPr>
          <p:cNvSpPr>
            <a:spLocks noGrp="1"/>
          </p:cNvSpPr>
          <p:nvPr>
            <p:ph type="title"/>
          </p:nvPr>
        </p:nvSpPr>
        <p:spPr>
          <a:xfrm>
            <a:off x="375431" y="63329"/>
            <a:ext cx="7886700" cy="1325563"/>
          </a:xfrm>
        </p:spPr>
        <p:txBody>
          <a:bodyPr/>
          <a:lstStyle/>
          <a:p>
            <a:r>
              <a:rPr lang="en-US" dirty="0"/>
              <a:t>Fifth Amendment: Discussion Questions</a:t>
            </a:r>
          </a:p>
        </p:txBody>
      </p:sp>
      <p:sp>
        <p:nvSpPr>
          <p:cNvPr id="3" name="Content Placeholder 2">
            <a:extLst>
              <a:ext uri="{FF2B5EF4-FFF2-40B4-BE49-F238E27FC236}">
                <a16:creationId xmlns:a16="http://schemas.microsoft.com/office/drawing/2014/main" xmlns="" id="{58F6B9A3-DB97-4E27-B9AC-0798A6B31128}"/>
              </a:ext>
            </a:extLst>
          </p:cNvPr>
          <p:cNvSpPr>
            <a:spLocks noGrp="1"/>
          </p:cNvSpPr>
          <p:nvPr>
            <p:ph idx="1"/>
          </p:nvPr>
        </p:nvSpPr>
        <p:spPr>
          <a:xfrm>
            <a:off x="699227" y="1698380"/>
            <a:ext cx="8139919" cy="4351338"/>
          </a:xfrm>
        </p:spPr>
        <p:txBody>
          <a:bodyPr/>
          <a:lstStyle/>
          <a:p>
            <a:pPr marL="514350" indent="-514350">
              <a:spcAft>
                <a:spcPts val="600"/>
              </a:spcAft>
              <a:buFont typeface="+mj-lt"/>
              <a:buAutoNum type="arabicPeriod"/>
            </a:pPr>
            <a:r>
              <a:rPr lang="en-US" sz="2800" dirty="0"/>
              <a:t>What protections does the Fifth Amendment offer to U.S. citizens?</a:t>
            </a:r>
          </a:p>
          <a:p>
            <a:pPr marL="514350" indent="-514350">
              <a:spcAft>
                <a:spcPts val="600"/>
              </a:spcAft>
              <a:buFont typeface="+mj-lt"/>
              <a:buAutoNum type="arabicPeriod"/>
            </a:pPr>
            <a:r>
              <a:rPr lang="en-US" sz="2800" dirty="0"/>
              <a:t>Can the government order someone to share a password?</a:t>
            </a:r>
            <a:r>
              <a:rPr lang="en-US" sz="2000" dirty="0"/>
              <a:t/>
            </a:r>
            <a:br>
              <a:rPr lang="en-US" sz="2000" dirty="0"/>
            </a:br>
            <a:endParaRPr lang="en-US" sz="2400" dirty="0"/>
          </a:p>
        </p:txBody>
      </p:sp>
      <p:pic>
        <p:nvPicPr>
          <p:cNvPr id="6" name="Picture 5" descr="Clip art of a speech bubble with a question mark inside it.">
            <a:extLst>
              <a:ext uri="{FF2B5EF4-FFF2-40B4-BE49-F238E27FC236}">
                <a16:creationId xmlns:a16="http://schemas.microsoft.com/office/drawing/2014/main" xmlns="" id="{AE6C89BE-520C-4769-AD4C-6628FC92DA6E}"/>
              </a:ext>
            </a:extLst>
          </p:cNvPr>
          <p:cNvPicPr>
            <a:picLocks noChangeAspect="1"/>
          </p:cNvPicPr>
          <p:nvPr/>
        </p:nvPicPr>
        <p:blipFill>
          <a:blip r:embed="rId2"/>
          <a:stretch>
            <a:fillRect/>
          </a:stretch>
        </p:blipFill>
        <p:spPr>
          <a:xfrm>
            <a:off x="3504027" y="4091647"/>
            <a:ext cx="2135945" cy="2135945"/>
          </a:xfrm>
          <a:prstGeom prst="rect">
            <a:avLst/>
          </a:prstGeom>
        </p:spPr>
      </p:pic>
    </p:spTree>
    <p:extLst>
      <p:ext uri="{BB962C8B-B14F-4D97-AF65-F5344CB8AC3E}">
        <p14:creationId xmlns:p14="http://schemas.microsoft.com/office/powerpoint/2010/main" val="74531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The Sixth Amendment</a:t>
            </a:r>
          </a:p>
        </p:txBody>
      </p:sp>
      <p:pic>
        <p:nvPicPr>
          <p:cNvPr id="6" name="Picture 5" descr="Image of a judge's gavel with the scales of justice.">
            <a:extLst>
              <a:ext uri="{FF2B5EF4-FFF2-40B4-BE49-F238E27FC236}">
                <a16:creationId xmlns:a16="http://schemas.microsoft.com/office/drawing/2014/main" xmlns="" id="{8BFF9508-BAA6-49DA-9836-80382F39DCD5}"/>
              </a:ext>
            </a:extLst>
          </p:cNvPr>
          <p:cNvPicPr>
            <a:picLocks noChangeAspect="1"/>
          </p:cNvPicPr>
          <p:nvPr/>
        </p:nvPicPr>
        <p:blipFill>
          <a:blip r:embed="rId2"/>
          <a:stretch>
            <a:fillRect/>
          </a:stretch>
        </p:blipFill>
        <p:spPr>
          <a:xfrm>
            <a:off x="3694747" y="1323976"/>
            <a:ext cx="4314825" cy="3238500"/>
          </a:xfrm>
          <a:prstGeom prst="rect">
            <a:avLst/>
          </a:prstGeom>
        </p:spPr>
      </p:pic>
    </p:spTree>
    <p:extLst>
      <p:ext uri="{BB962C8B-B14F-4D97-AF65-F5344CB8AC3E}">
        <p14:creationId xmlns:p14="http://schemas.microsoft.com/office/powerpoint/2010/main" val="1760589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Sixth Amendment</a:t>
            </a:r>
            <a:endParaRPr lang="en-US" i="1" dirty="0"/>
          </a:p>
        </p:txBody>
      </p:sp>
      <p:sp>
        <p:nvSpPr>
          <p:cNvPr id="3" name="Content Placeholder 2"/>
          <p:cNvSpPr>
            <a:spLocks noGrp="1"/>
          </p:cNvSpPr>
          <p:nvPr>
            <p:ph idx="1"/>
          </p:nvPr>
        </p:nvSpPr>
        <p:spPr>
          <a:xfrm>
            <a:off x="323557" y="1524442"/>
            <a:ext cx="8191793" cy="4351338"/>
          </a:xfrm>
        </p:spPr>
        <p:txBody>
          <a:bodyPr/>
          <a:lstStyle/>
          <a:p>
            <a:pPr marL="342900" lvl="1" indent="0">
              <a:buNone/>
            </a:pPr>
            <a:r>
              <a:rPr lang="en-US" sz="2400" dirty="0"/>
              <a:t>The Sixth Amendment provides:</a:t>
            </a:r>
          </a:p>
          <a:p>
            <a:pPr marL="342900" lvl="1" indent="0">
              <a:buNone/>
            </a:pPr>
            <a:endParaRPr lang="en-US" sz="2400" dirty="0"/>
          </a:p>
          <a:p>
            <a:pPr marL="342900" lvl="1" indent="0">
              <a:buNone/>
            </a:pPr>
            <a:r>
              <a:rPr lang="en-US" sz="2400" dirty="0"/>
              <a:t>“In all criminal prosecutions, the accused shall enjoy the right to a speedy and public trial, by an impartial jury of the State and district wherein the crime shall have been committed, which district shall have been previously ascertained by law, and to be informed of the nature and cause of the accusation; to be confronted with the witnesses against him; to have compulsory process for obtaining witnesses in his favor, and to have the Assistance of Counsel for his defence.“</a:t>
            </a:r>
            <a:r>
              <a:rPr lang="en-US" sz="2400" baseline="30000" dirty="0"/>
              <a:t>5</a:t>
            </a:r>
          </a:p>
        </p:txBody>
      </p:sp>
      <p:sp>
        <p:nvSpPr>
          <p:cNvPr id="4" name="TextBox 3">
            <a:extLst>
              <a:ext uri="{FF2B5EF4-FFF2-40B4-BE49-F238E27FC236}">
                <a16:creationId xmlns:a16="http://schemas.microsoft.com/office/drawing/2014/main" xmlns="" id="{4986DB4D-3780-4BC2-818C-2246DCA1CC52}"/>
              </a:ext>
            </a:extLst>
          </p:cNvPr>
          <p:cNvSpPr txBox="1"/>
          <p:nvPr/>
        </p:nvSpPr>
        <p:spPr>
          <a:xfrm>
            <a:off x="628650" y="6334780"/>
            <a:ext cx="7652824" cy="246221"/>
          </a:xfrm>
          <a:prstGeom prst="rect">
            <a:avLst/>
          </a:prstGeom>
          <a:noFill/>
        </p:spPr>
        <p:txBody>
          <a:bodyPr wrap="square" rtlCol="0">
            <a:spAutoFit/>
          </a:bodyPr>
          <a:lstStyle/>
          <a:p>
            <a:r>
              <a:rPr lang="en-US" sz="1000" dirty="0">
                <a:latin typeface="+mn-lt"/>
              </a:rPr>
              <a:t>5. U.S. CONST. AMEND. VI</a:t>
            </a:r>
            <a:endParaRPr lang="en-US" dirty="0">
              <a:latin typeface="+mn-lt"/>
            </a:endParaRPr>
          </a:p>
        </p:txBody>
      </p:sp>
      <p:pic>
        <p:nvPicPr>
          <p:cNvPr id="6" name="Picture 5" descr="Image of a judge's gavel on a courtroom table.">
            <a:extLst>
              <a:ext uri="{FF2B5EF4-FFF2-40B4-BE49-F238E27FC236}">
                <a16:creationId xmlns:a16="http://schemas.microsoft.com/office/drawing/2014/main" xmlns="" id="{4B3C62FB-8A46-4212-95D5-3DF16EB1EAE9}"/>
              </a:ext>
            </a:extLst>
          </p:cNvPr>
          <p:cNvPicPr>
            <a:picLocks noChangeAspect="1"/>
          </p:cNvPicPr>
          <p:nvPr/>
        </p:nvPicPr>
        <p:blipFill>
          <a:blip r:embed="rId3"/>
          <a:stretch>
            <a:fillRect/>
          </a:stretch>
        </p:blipFill>
        <p:spPr>
          <a:xfrm>
            <a:off x="6199856" y="316471"/>
            <a:ext cx="2315494" cy="1737899"/>
          </a:xfrm>
          <a:prstGeom prst="rect">
            <a:avLst/>
          </a:prstGeom>
        </p:spPr>
      </p:pic>
    </p:spTree>
    <p:extLst>
      <p:ext uri="{BB962C8B-B14F-4D97-AF65-F5344CB8AC3E}">
        <p14:creationId xmlns:p14="http://schemas.microsoft.com/office/powerpoint/2010/main" val="2058468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37625" y="319438"/>
            <a:ext cx="7886700" cy="1325563"/>
          </a:xfrm>
        </p:spPr>
        <p:txBody>
          <a:bodyPr/>
          <a:lstStyle/>
          <a:p>
            <a:r>
              <a:rPr lang="en-US" dirty="0"/>
              <a:t>Sixth Amendment Rights</a:t>
            </a:r>
            <a:endParaRPr lang="en-US" i="1" dirty="0"/>
          </a:p>
        </p:txBody>
      </p:sp>
      <p:sp>
        <p:nvSpPr>
          <p:cNvPr id="3" name="Content Placeholder 2"/>
          <p:cNvSpPr>
            <a:spLocks noGrp="1"/>
          </p:cNvSpPr>
          <p:nvPr>
            <p:ph idx="1"/>
          </p:nvPr>
        </p:nvSpPr>
        <p:spPr>
          <a:xfrm>
            <a:off x="337625" y="1513490"/>
            <a:ext cx="8637563" cy="4632412"/>
          </a:xfrm>
        </p:spPr>
        <p:txBody>
          <a:bodyPr/>
          <a:lstStyle/>
          <a:p>
            <a:pPr marL="0" indent="0">
              <a:buNone/>
            </a:pPr>
            <a:r>
              <a:rPr lang="en-US" sz="2000" dirty="0"/>
              <a:t>The Sixth Amendment guarantees certain rights that have become hallmarks of the U.S. legal system. The two Sixth Amendment guarantees that we focus on for cyberlaw are:  </a:t>
            </a:r>
          </a:p>
          <a:p>
            <a:pPr marL="0" indent="0">
              <a:buNone/>
            </a:pPr>
            <a:r>
              <a:rPr lang="en-US" sz="2400" dirty="0"/>
              <a:t>(1) Right to Trial by Jury</a:t>
            </a:r>
          </a:p>
          <a:p>
            <a:pPr lvl="1">
              <a:spcAft>
                <a:spcPts val="600"/>
              </a:spcAft>
            </a:pPr>
            <a:r>
              <a:rPr lang="en-US" sz="2000" dirty="0"/>
              <a:t>In all criminal prosecutions, the accused criminal has the right to a trial by an impartial jury of the state and district in which the individual allegedly committed a crime.  The right applies to both federal and state courts.</a:t>
            </a:r>
          </a:p>
          <a:p>
            <a:pPr lvl="1">
              <a:spcAft>
                <a:spcPts val="600"/>
              </a:spcAft>
            </a:pPr>
            <a:r>
              <a:rPr lang="en-US" sz="2000" dirty="0"/>
              <a:t>A trial by jury is not constitutionally guaranteed in all civil cases.  </a:t>
            </a:r>
            <a:endParaRPr lang="en-US" sz="100" dirty="0"/>
          </a:p>
          <a:p>
            <a:pPr marL="0" indent="0">
              <a:spcAft>
                <a:spcPts val="600"/>
              </a:spcAft>
              <a:buNone/>
            </a:pPr>
            <a:r>
              <a:rPr lang="en-US" sz="2400" dirty="0"/>
              <a:t>(2) Right to Confront Witnesses (Confrontation Clause):</a:t>
            </a:r>
          </a:p>
          <a:p>
            <a:pPr lvl="1"/>
            <a:r>
              <a:rPr lang="en-US" sz="2000" dirty="0"/>
              <a:t>A person accused of a crime has the right to confront a witness against him or her in a criminal action.</a:t>
            </a:r>
          </a:p>
          <a:p>
            <a:pPr lvl="1"/>
            <a:r>
              <a:rPr lang="en-US" sz="2000" dirty="0"/>
              <a:t>The accused has the right to attend the trial and to cross-examine the witnesses testifying against him.</a:t>
            </a:r>
          </a:p>
          <a:p>
            <a:pPr lvl="1"/>
            <a:r>
              <a:rPr lang="en-US" sz="2000" dirty="0"/>
              <a:t>The confrontation clause gives the accused the opportunity to face his accusers and to put their honesty and truthfulness to test before the jury.</a:t>
            </a:r>
          </a:p>
          <a:p>
            <a:pPr lvl="2"/>
            <a:endParaRPr lang="en-US" sz="2100" dirty="0"/>
          </a:p>
          <a:p>
            <a:pPr lvl="2"/>
            <a:endParaRPr lang="en-US" sz="2100" dirty="0"/>
          </a:p>
        </p:txBody>
      </p:sp>
      <p:pic>
        <p:nvPicPr>
          <p:cNvPr id="7" name="Picture 6" descr="Black silhouette of a courthouse building">
            <a:extLst>
              <a:ext uri="{FF2B5EF4-FFF2-40B4-BE49-F238E27FC236}">
                <a16:creationId xmlns:a16="http://schemas.microsoft.com/office/drawing/2014/main" xmlns="" id="{D53318F7-DE65-49DC-933B-343AE05AFE1C}"/>
              </a:ext>
            </a:extLst>
          </p:cNvPr>
          <p:cNvPicPr>
            <a:picLocks noChangeAspect="1"/>
          </p:cNvPicPr>
          <p:nvPr/>
        </p:nvPicPr>
        <p:blipFill>
          <a:blip r:embed="rId3"/>
          <a:stretch>
            <a:fillRect/>
          </a:stretch>
        </p:blipFill>
        <p:spPr>
          <a:xfrm>
            <a:off x="7572296" y="169875"/>
            <a:ext cx="1402892" cy="1343615"/>
          </a:xfrm>
          <a:prstGeom prst="rect">
            <a:avLst/>
          </a:prstGeom>
        </p:spPr>
      </p:pic>
    </p:spTree>
    <p:extLst>
      <p:ext uri="{BB962C8B-B14F-4D97-AF65-F5344CB8AC3E}">
        <p14:creationId xmlns:p14="http://schemas.microsoft.com/office/powerpoint/2010/main" val="1580907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9064" y="324946"/>
            <a:ext cx="8285871" cy="1325563"/>
          </a:xfrm>
        </p:spPr>
        <p:txBody>
          <a:bodyPr/>
          <a:lstStyle/>
          <a:p>
            <a:r>
              <a:rPr lang="en-US" dirty="0"/>
              <a:t>Sixth Amendment &amp; Jurisdiction in Cyberspace</a:t>
            </a:r>
          </a:p>
        </p:txBody>
      </p:sp>
      <p:sp>
        <p:nvSpPr>
          <p:cNvPr id="3" name="Content Placeholder 2"/>
          <p:cNvSpPr>
            <a:spLocks noGrp="1"/>
          </p:cNvSpPr>
          <p:nvPr>
            <p:ph idx="1"/>
          </p:nvPr>
        </p:nvSpPr>
        <p:spPr>
          <a:xfrm>
            <a:off x="429064" y="1650509"/>
            <a:ext cx="8285871" cy="4682618"/>
          </a:xfrm>
        </p:spPr>
        <p:txBody>
          <a:bodyPr/>
          <a:lstStyle/>
          <a:p>
            <a:pPr marL="0" indent="0">
              <a:buNone/>
            </a:pPr>
            <a:r>
              <a:rPr lang="en-US" sz="2000" dirty="0"/>
              <a:t>“In all criminal prosecutions, the accused shall enjoy the right to a speedy and public trial, by an </a:t>
            </a:r>
            <a:r>
              <a:rPr lang="en-US" sz="2000" b="1" dirty="0"/>
              <a:t>impartial jury of the State and district </a:t>
            </a:r>
            <a:r>
              <a:rPr lang="en-US" sz="2000" dirty="0"/>
              <a:t>wherein the crime shall have been committed, which district shall have been previously ascertained by law…”</a:t>
            </a:r>
            <a:r>
              <a:rPr lang="en-US" sz="2000" baseline="30000" dirty="0"/>
              <a:t>6</a:t>
            </a:r>
          </a:p>
          <a:p>
            <a:pPr marL="0" indent="0">
              <a:buNone/>
            </a:pPr>
            <a:r>
              <a:rPr lang="en-US" sz="2400" dirty="0"/>
              <a:t>A law enforcement agency or court typically has jurisdiction only over crimes that take place in the geographic location where that agency or court has authority, which may include the perpetrator’s location, the victim’s location, or the location where the crime occurred. Before a law enforcement agency can investigate a cybercrime case, it has to have jurisdiction. (See Module II, Lesson 7 for detailed explanation of jurisdiction and U.S. Court Systems). </a:t>
            </a:r>
          </a:p>
        </p:txBody>
      </p:sp>
      <p:sp>
        <p:nvSpPr>
          <p:cNvPr id="4" name="TextBox 3">
            <a:extLst>
              <a:ext uri="{FF2B5EF4-FFF2-40B4-BE49-F238E27FC236}">
                <a16:creationId xmlns:a16="http://schemas.microsoft.com/office/drawing/2014/main" xmlns="" id="{7B8874DA-9E4B-4FA0-B742-19C9D62AA575}"/>
              </a:ext>
            </a:extLst>
          </p:cNvPr>
          <p:cNvSpPr txBox="1"/>
          <p:nvPr/>
        </p:nvSpPr>
        <p:spPr>
          <a:xfrm>
            <a:off x="429064" y="6334780"/>
            <a:ext cx="7652824" cy="246221"/>
          </a:xfrm>
          <a:prstGeom prst="rect">
            <a:avLst/>
          </a:prstGeom>
          <a:noFill/>
        </p:spPr>
        <p:txBody>
          <a:bodyPr wrap="square" rtlCol="0">
            <a:spAutoFit/>
          </a:bodyPr>
          <a:lstStyle/>
          <a:p>
            <a:r>
              <a:rPr lang="en-US" sz="1000" dirty="0">
                <a:latin typeface="+mn-lt"/>
              </a:rPr>
              <a:t>6. U.S. CONST. AMEND. VI</a:t>
            </a:r>
            <a:endParaRPr lang="en-US" dirty="0">
              <a:latin typeface="+mn-lt"/>
            </a:endParaRPr>
          </a:p>
        </p:txBody>
      </p:sp>
      <p:pic>
        <p:nvPicPr>
          <p:cNvPr id="6" name="Picture 5" descr="Clipart image of a globe.">
            <a:extLst>
              <a:ext uri="{FF2B5EF4-FFF2-40B4-BE49-F238E27FC236}">
                <a16:creationId xmlns:a16="http://schemas.microsoft.com/office/drawing/2014/main" xmlns="" id="{01CF0A22-F6AB-4CC5-927F-116116DF85E7}"/>
              </a:ext>
            </a:extLst>
          </p:cNvPr>
          <p:cNvPicPr>
            <a:picLocks noChangeAspect="1"/>
          </p:cNvPicPr>
          <p:nvPr/>
        </p:nvPicPr>
        <p:blipFill>
          <a:blip r:embed="rId3"/>
          <a:stretch>
            <a:fillRect/>
          </a:stretch>
        </p:blipFill>
        <p:spPr>
          <a:xfrm>
            <a:off x="7461860" y="5257530"/>
            <a:ext cx="1436806" cy="1449596"/>
          </a:xfrm>
          <a:prstGeom prst="rect">
            <a:avLst/>
          </a:prstGeom>
        </p:spPr>
      </p:pic>
    </p:spTree>
    <p:extLst>
      <p:ext uri="{BB962C8B-B14F-4D97-AF65-F5344CB8AC3E}">
        <p14:creationId xmlns:p14="http://schemas.microsoft.com/office/powerpoint/2010/main" val="1096560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445772" y="252583"/>
            <a:ext cx="8248063" cy="1325563"/>
          </a:xfrm>
        </p:spPr>
        <p:txBody>
          <a:bodyPr/>
          <a:lstStyle/>
          <a:p>
            <a:pPr eaLnBrk="1" hangingPunct="1"/>
            <a:r>
              <a:rPr lang="en-US" dirty="0"/>
              <a:t>Lesson Outline: Fifth, Sixth, &amp; Fourteenth Amendments</a:t>
            </a:r>
          </a:p>
        </p:txBody>
      </p:sp>
      <p:sp>
        <p:nvSpPr>
          <p:cNvPr id="14338" name="Content Placeholder 2"/>
          <p:cNvSpPr>
            <a:spLocks noGrp="1"/>
          </p:cNvSpPr>
          <p:nvPr>
            <p:ph idx="1"/>
          </p:nvPr>
        </p:nvSpPr>
        <p:spPr>
          <a:xfrm>
            <a:off x="628650" y="1578146"/>
            <a:ext cx="7520940" cy="4351338"/>
          </a:xfrm>
        </p:spPr>
        <p:txBody>
          <a:bodyPr/>
          <a:lstStyle/>
          <a:p>
            <a:pPr marL="457200" indent="-457200">
              <a:buFont typeface="+mj-lt"/>
              <a:buAutoNum type="arabicPeriod"/>
            </a:pPr>
            <a:r>
              <a:rPr lang="en-US" sz="2800" dirty="0"/>
              <a:t>The Fifth Amendment</a:t>
            </a:r>
          </a:p>
          <a:p>
            <a:pPr marL="800100" lvl="1" indent="-457200">
              <a:buFont typeface="+mj-lt"/>
              <a:buAutoNum type="alphaLcPeriod"/>
            </a:pPr>
            <a:r>
              <a:rPr lang="en-US" sz="2400" dirty="0"/>
              <a:t>Right Against Self-Incrimination</a:t>
            </a:r>
          </a:p>
          <a:p>
            <a:pPr marL="342900" indent="-342900">
              <a:buFont typeface="+mj-lt"/>
              <a:buAutoNum type="arabicPeriod"/>
            </a:pPr>
            <a:r>
              <a:rPr lang="en-US" sz="2800" dirty="0"/>
              <a:t>The Sixth Amendment</a:t>
            </a:r>
          </a:p>
          <a:p>
            <a:pPr marL="800100" lvl="1" indent="-457200">
              <a:buFont typeface="+mj-lt"/>
              <a:buAutoNum type="alphaLcPeriod"/>
            </a:pPr>
            <a:r>
              <a:rPr lang="en-US" sz="2400" dirty="0"/>
              <a:t>Right to Trial by Jury; Right to Confront</a:t>
            </a:r>
          </a:p>
          <a:p>
            <a:pPr marL="800100" lvl="1" indent="-457200">
              <a:buFont typeface="+mj-lt"/>
              <a:buAutoNum type="alphaLcPeriod"/>
            </a:pPr>
            <a:r>
              <a:rPr lang="en-US" sz="2400" dirty="0"/>
              <a:t>Sixth Amendment &amp; Jurisdiction in Cyberspace</a:t>
            </a:r>
          </a:p>
          <a:p>
            <a:pPr marL="342900" indent="-342900">
              <a:buFont typeface="+mj-lt"/>
              <a:buAutoNum type="arabicPeriod"/>
            </a:pPr>
            <a:r>
              <a:rPr lang="en-US" sz="2800" dirty="0"/>
              <a:t>The Fourteenth Amendment – Due Process</a:t>
            </a:r>
          </a:p>
          <a:p>
            <a:pPr marL="342900" indent="-342900">
              <a:buFont typeface="+mj-lt"/>
              <a:buAutoNum type="arabicPeriod"/>
            </a:pPr>
            <a:r>
              <a:rPr lang="en-US" sz="2800" dirty="0"/>
              <a:t>The Constitutional Requirement of Standing</a:t>
            </a:r>
          </a:p>
          <a:p>
            <a:pPr marL="342900" indent="-342900">
              <a:buFont typeface="+mj-lt"/>
              <a:buAutoNum type="arabicPeriod"/>
            </a:pPr>
            <a:endParaRPr lang="en-US" sz="2400" dirty="0"/>
          </a:p>
        </p:txBody>
      </p:sp>
      <p:pic>
        <p:nvPicPr>
          <p:cNvPr id="3" name="Picture 2" descr="Clipart of the scales of justice">
            <a:extLst>
              <a:ext uri="{FF2B5EF4-FFF2-40B4-BE49-F238E27FC236}">
                <a16:creationId xmlns:a16="http://schemas.microsoft.com/office/drawing/2014/main" xmlns="" id="{4504282E-684E-441E-AB5D-3A8C08B55DAE}"/>
              </a:ext>
            </a:extLst>
          </p:cNvPr>
          <p:cNvPicPr>
            <a:picLocks noChangeAspect="1"/>
          </p:cNvPicPr>
          <p:nvPr/>
        </p:nvPicPr>
        <p:blipFill>
          <a:blip r:embed="rId3"/>
          <a:stretch>
            <a:fillRect/>
          </a:stretch>
        </p:blipFill>
        <p:spPr>
          <a:xfrm>
            <a:off x="3370790" y="4762549"/>
            <a:ext cx="2036660" cy="1934260"/>
          </a:xfrm>
          <a:prstGeom prst="rect">
            <a:avLst/>
          </a:prstGeom>
        </p:spPr>
      </p:pic>
    </p:spTree>
    <p:extLst>
      <p:ext uri="{BB962C8B-B14F-4D97-AF65-F5344CB8AC3E}">
        <p14:creationId xmlns:p14="http://schemas.microsoft.com/office/powerpoint/2010/main" val="163710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4234" y="365126"/>
            <a:ext cx="8243668" cy="1325563"/>
          </a:xfrm>
        </p:spPr>
        <p:txBody>
          <a:bodyPr/>
          <a:lstStyle/>
          <a:p>
            <a:r>
              <a:rPr lang="en-US" dirty="0"/>
              <a:t>Sixth Amendment &amp; Jurisdiction in Cyberspace (cont.)</a:t>
            </a:r>
          </a:p>
        </p:txBody>
      </p:sp>
      <p:sp>
        <p:nvSpPr>
          <p:cNvPr id="3" name="Content Placeholder 2"/>
          <p:cNvSpPr>
            <a:spLocks noGrp="1"/>
          </p:cNvSpPr>
          <p:nvPr>
            <p:ph idx="1"/>
          </p:nvPr>
        </p:nvSpPr>
        <p:spPr>
          <a:xfrm>
            <a:off x="464234" y="1687514"/>
            <a:ext cx="8243668" cy="4351338"/>
          </a:xfrm>
        </p:spPr>
        <p:txBody>
          <a:bodyPr/>
          <a:lstStyle/>
          <a:p>
            <a:pPr marL="0" indent="0">
              <a:spcBef>
                <a:spcPts val="600"/>
              </a:spcBef>
              <a:spcAft>
                <a:spcPts val="600"/>
              </a:spcAft>
              <a:buNone/>
            </a:pPr>
            <a:r>
              <a:rPr lang="en-US" sz="2400" dirty="0"/>
              <a:t>The jurisdiction for a cybercrime may be difficult to determine, as often the perpetrator is not in the same city, state or country as the victim.</a:t>
            </a:r>
          </a:p>
          <a:p>
            <a:pPr marL="0" indent="0">
              <a:spcBef>
                <a:spcPts val="600"/>
              </a:spcBef>
              <a:spcAft>
                <a:spcPts val="600"/>
              </a:spcAft>
              <a:buNone/>
            </a:pPr>
            <a:r>
              <a:rPr lang="en-US" sz="2400" dirty="0"/>
              <a:t>Additionally laws differ between states and between different countries. An act that's illegal in one place may not be against the law in another. Major complications may arise if the perpetrator is in a location where what he/she is doing is legal, but it is illegal in the location where the victim is located.</a:t>
            </a:r>
          </a:p>
          <a:p>
            <a:pPr marL="0" indent="0">
              <a:spcBef>
                <a:spcPts val="600"/>
              </a:spcBef>
              <a:spcAft>
                <a:spcPts val="600"/>
              </a:spcAft>
              <a:buNone/>
            </a:pPr>
            <a:r>
              <a:rPr lang="en-US" sz="2000" dirty="0"/>
              <a:t>Extradition treaties often require "double criminality," meaning the conduct must be a crime in both the jurisdiction seeking to extradite and in the jurisdiction from which the extradition is sought.</a:t>
            </a:r>
          </a:p>
          <a:p>
            <a:pPr lvl="1">
              <a:spcBef>
                <a:spcPts val="0"/>
              </a:spcBef>
              <a:spcAft>
                <a:spcPts val="600"/>
              </a:spcAft>
            </a:pPr>
            <a:r>
              <a:rPr lang="en-US" sz="1600" dirty="0"/>
              <a:t>Extradition treaties are agreements between states or nations approving the release of an individual to another state or nation for purposes of criminal trial or punishment.</a:t>
            </a:r>
          </a:p>
          <a:p>
            <a:pPr lvl="2"/>
            <a:endParaRPr lang="en-US" sz="2400" dirty="0"/>
          </a:p>
        </p:txBody>
      </p:sp>
    </p:spTree>
    <p:extLst>
      <p:ext uri="{BB962C8B-B14F-4D97-AF65-F5344CB8AC3E}">
        <p14:creationId xmlns:p14="http://schemas.microsoft.com/office/powerpoint/2010/main" val="25564146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DDCB06-B5BF-4124-9343-ABB47F615219}"/>
              </a:ext>
            </a:extLst>
          </p:cNvPr>
          <p:cNvSpPr>
            <a:spLocks noGrp="1"/>
          </p:cNvSpPr>
          <p:nvPr>
            <p:ph type="title"/>
          </p:nvPr>
        </p:nvSpPr>
        <p:spPr>
          <a:xfrm>
            <a:off x="375431" y="63329"/>
            <a:ext cx="7886700" cy="1325563"/>
          </a:xfrm>
        </p:spPr>
        <p:txBody>
          <a:bodyPr/>
          <a:lstStyle/>
          <a:p>
            <a:r>
              <a:rPr lang="en-US" dirty="0"/>
              <a:t>Sixth Amendment: Assessment</a:t>
            </a:r>
          </a:p>
        </p:txBody>
      </p:sp>
      <p:sp>
        <p:nvSpPr>
          <p:cNvPr id="3" name="Content Placeholder 2">
            <a:extLst>
              <a:ext uri="{FF2B5EF4-FFF2-40B4-BE49-F238E27FC236}">
                <a16:creationId xmlns:a16="http://schemas.microsoft.com/office/drawing/2014/main" xmlns="" id="{58F6B9A3-DB97-4E27-B9AC-0798A6B31128}"/>
              </a:ext>
            </a:extLst>
          </p:cNvPr>
          <p:cNvSpPr>
            <a:spLocks noGrp="1"/>
          </p:cNvSpPr>
          <p:nvPr>
            <p:ph idx="1"/>
          </p:nvPr>
        </p:nvSpPr>
        <p:spPr>
          <a:xfrm>
            <a:off x="502040" y="1390198"/>
            <a:ext cx="8139919" cy="4351338"/>
          </a:xfrm>
        </p:spPr>
        <p:txBody>
          <a:bodyPr/>
          <a:lstStyle/>
          <a:p>
            <a:pPr marL="0" indent="0">
              <a:spcAft>
                <a:spcPts val="600"/>
              </a:spcAft>
              <a:buNone/>
            </a:pPr>
            <a:r>
              <a:rPr lang="en-US" sz="2400" b="1" dirty="0"/>
              <a:t>True or False</a:t>
            </a:r>
          </a:p>
          <a:p>
            <a:pPr>
              <a:spcAft>
                <a:spcPts val="600"/>
              </a:spcAft>
            </a:pPr>
            <a:r>
              <a:rPr lang="en-US" sz="2000" dirty="0"/>
              <a:t>In criminal prosecutions, the accused criminal does not have the right to a trial by an impartial jury of the state and district in which the individual allegedly committed a crime. </a:t>
            </a:r>
          </a:p>
          <a:p>
            <a:pPr>
              <a:spcAft>
                <a:spcPts val="600"/>
              </a:spcAft>
            </a:pPr>
            <a:r>
              <a:rPr lang="en-US" sz="2000" dirty="0"/>
              <a:t>A person accused of a crime does not have the right to confront a witness against him or her in a criminal action. </a:t>
            </a:r>
          </a:p>
          <a:p>
            <a:pPr>
              <a:spcAft>
                <a:spcPts val="600"/>
              </a:spcAft>
            </a:pPr>
            <a:r>
              <a:rPr lang="en-US" sz="2000" dirty="0"/>
              <a:t>The confrontation clause gives the accused the opportunity to face his accusers and to put their honesty and truthfulness to test before the jury. </a:t>
            </a:r>
          </a:p>
          <a:p>
            <a:pPr>
              <a:spcAft>
                <a:spcPts val="600"/>
              </a:spcAft>
            </a:pPr>
            <a:r>
              <a:rPr lang="en-US" sz="2000" dirty="0"/>
              <a:t>A law enforcement agency or court has jurisdiction only over crimes that take place in the geographic location where that agency or court has authority. </a:t>
            </a:r>
            <a:endParaRPr lang="en-US" sz="2000" b="1" dirty="0"/>
          </a:p>
          <a:p>
            <a:pPr>
              <a:spcAft>
                <a:spcPts val="600"/>
              </a:spcAft>
            </a:pPr>
            <a:r>
              <a:rPr lang="en-US" sz="2000" dirty="0"/>
              <a:t>The jurisdiction for a cybercrime is easy to determine, as often the perpetrator is in the same city, state or country as the victim. </a:t>
            </a:r>
            <a:endParaRPr lang="en-US" sz="2000" b="1" dirty="0"/>
          </a:p>
          <a:p>
            <a:pPr marL="0" indent="0">
              <a:spcAft>
                <a:spcPts val="600"/>
              </a:spcAft>
              <a:buNone/>
            </a:pPr>
            <a:r>
              <a:rPr lang="en-US" sz="2000" dirty="0"/>
              <a:t/>
            </a:r>
            <a:br>
              <a:rPr lang="en-US" sz="2000" dirty="0"/>
            </a:br>
            <a:endParaRPr lang="en-US" sz="2000" dirty="0"/>
          </a:p>
        </p:txBody>
      </p:sp>
      <p:pic>
        <p:nvPicPr>
          <p:cNvPr id="5" name="Picture 4" descr="Clip art of a question mark.">
            <a:extLst>
              <a:ext uri="{FF2B5EF4-FFF2-40B4-BE49-F238E27FC236}">
                <a16:creationId xmlns:a16="http://schemas.microsoft.com/office/drawing/2014/main" xmlns="" id="{D24BAF53-D7E7-4F46-A789-2A08573BFE26}"/>
              </a:ext>
            </a:extLst>
          </p:cNvPr>
          <p:cNvPicPr>
            <a:picLocks noChangeAspect="1"/>
          </p:cNvPicPr>
          <p:nvPr/>
        </p:nvPicPr>
        <p:blipFill>
          <a:blip r:embed="rId2"/>
          <a:stretch>
            <a:fillRect/>
          </a:stretch>
        </p:blipFill>
        <p:spPr>
          <a:xfrm>
            <a:off x="7325348" y="415021"/>
            <a:ext cx="1190002" cy="1190002"/>
          </a:xfrm>
          <a:prstGeom prst="rect">
            <a:avLst/>
          </a:prstGeom>
        </p:spPr>
      </p:pic>
    </p:spTree>
    <p:extLst>
      <p:ext uri="{BB962C8B-B14F-4D97-AF65-F5344CB8AC3E}">
        <p14:creationId xmlns:p14="http://schemas.microsoft.com/office/powerpoint/2010/main" val="20306687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DDCB06-B5BF-4124-9343-ABB47F615219}"/>
              </a:ext>
            </a:extLst>
          </p:cNvPr>
          <p:cNvSpPr>
            <a:spLocks noGrp="1"/>
          </p:cNvSpPr>
          <p:nvPr>
            <p:ph type="title"/>
          </p:nvPr>
        </p:nvSpPr>
        <p:spPr>
          <a:xfrm>
            <a:off x="375431" y="63329"/>
            <a:ext cx="7886700" cy="1325563"/>
          </a:xfrm>
        </p:spPr>
        <p:txBody>
          <a:bodyPr/>
          <a:lstStyle/>
          <a:p>
            <a:r>
              <a:rPr lang="en-US" dirty="0"/>
              <a:t>Sixth Amendment: Assessment (Answers)</a:t>
            </a:r>
          </a:p>
        </p:txBody>
      </p:sp>
      <p:sp>
        <p:nvSpPr>
          <p:cNvPr id="3" name="Content Placeholder 2">
            <a:extLst>
              <a:ext uri="{FF2B5EF4-FFF2-40B4-BE49-F238E27FC236}">
                <a16:creationId xmlns:a16="http://schemas.microsoft.com/office/drawing/2014/main" xmlns="" id="{58F6B9A3-DB97-4E27-B9AC-0798A6B31128}"/>
              </a:ext>
            </a:extLst>
          </p:cNvPr>
          <p:cNvSpPr>
            <a:spLocks noGrp="1"/>
          </p:cNvSpPr>
          <p:nvPr>
            <p:ph idx="1"/>
          </p:nvPr>
        </p:nvSpPr>
        <p:spPr>
          <a:xfrm>
            <a:off x="502040" y="1418333"/>
            <a:ext cx="8139919" cy="4351338"/>
          </a:xfrm>
        </p:spPr>
        <p:txBody>
          <a:bodyPr/>
          <a:lstStyle/>
          <a:p>
            <a:pPr marL="0" indent="0">
              <a:spcAft>
                <a:spcPts val="600"/>
              </a:spcAft>
              <a:buNone/>
            </a:pPr>
            <a:r>
              <a:rPr lang="en-US" sz="2400" b="1" dirty="0"/>
              <a:t>True or False</a:t>
            </a:r>
          </a:p>
          <a:p>
            <a:pPr>
              <a:spcAft>
                <a:spcPts val="600"/>
              </a:spcAft>
            </a:pPr>
            <a:r>
              <a:rPr lang="en-US" sz="2000" dirty="0"/>
              <a:t>In criminal prosecutions, the accused criminal does not have the right to a trial by an impartial jury of the state and district in which the individual allegedly committed a crime. </a:t>
            </a:r>
            <a:r>
              <a:rPr lang="en-US" sz="2000" b="1" dirty="0"/>
              <a:t>FALSE</a:t>
            </a:r>
          </a:p>
          <a:p>
            <a:pPr>
              <a:spcAft>
                <a:spcPts val="600"/>
              </a:spcAft>
            </a:pPr>
            <a:r>
              <a:rPr lang="en-US" sz="2000" dirty="0"/>
              <a:t>A person accused of a crime does not have the right to confront a witness against him or her in a criminal action. </a:t>
            </a:r>
            <a:r>
              <a:rPr lang="en-US" sz="2000" b="1" dirty="0"/>
              <a:t>FALSE</a:t>
            </a:r>
          </a:p>
          <a:p>
            <a:pPr>
              <a:spcAft>
                <a:spcPts val="600"/>
              </a:spcAft>
            </a:pPr>
            <a:r>
              <a:rPr lang="en-US" sz="2000" dirty="0"/>
              <a:t>The confrontation clause gives the accused the opportunity to face his accusers and to put their honesty and truthfulness to test before the jury. </a:t>
            </a:r>
            <a:r>
              <a:rPr lang="en-US" sz="2000" b="1" dirty="0"/>
              <a:t>TRUE</a:t>
            </a:r>
          </a:p>
          <a:p>
            <a:pPr>
              <a:spcAft>
                <a:spcPts val="600"/>
              </a:spcAft>
            </a:pPr>
            <a:r>
              <a:rPr lang="en-US" sz="2000" dirty="0"/>
              <a:t>A law enforcement agency or court has jurisdiction only over crimes that take place in the geographic location where that agency or court has authority. </a:t>
            </a:r>
            <a:r>
              <a:rPr lang="en-US" sz="2000" b="1" dirty="0"/>
              <a:t>TRUE</a:t>
            </a:r>
          </a:p>
          <a:p>
            <a:pPr>
              <a:spcAft>
                <a:spcPts val="600"/>
              </a:spcAft>
            </a:pPr>
            <a:r>
              <a:rPr lang="en-US" sz="2000" dirty="0"/>
              <a:t>The jurisdiction for a cybercrime is easy to determine, as often the perpetrator is in the same city, state or country as the victim. </a:t>
            </a:r>
            <a:r>
              <a:rPr lang="en-US" sz="2000" b="1" dirty="0"/>
              <a:t>FALSE</a:t>
            </a:r>
          </a:p>
          <a:p>
            <a:pPr marL="0" indent="0">
              <a:spcAft>
                <a:spcPts val="600"/>
              </a:spcAft>
              <a:buNone/>
            </a:pPr>
            <a:r>
              <a:rPr lang="en-US" sz="2000" dirty="0"/>
              <a:t/>
            </a:r>
            <a:br>
              <a:rPr lang="en-US" sz="2000" dirty="0"/>
            </a:br>
            <a:endParaRPr lang="en-US" sz="2000" dirty="0"/>
          </a:p>
        </p:txBody>
      </p:sp>
      <p:pic>
        <p:nvPicPr>
          <p:cNvPr id="5" name="Picture 4" descr="Clip art of a question mark.">
            <a:extLst>
              <a:ext uri="{FF2B5EF4-FFF2-40B4-BE49-F238E27FC236}">
                <a16:creationId xmlns:a16="http://schemas.microsoft.com/office/drawing/2014/main" xmlns="" id="{D24BAF53-D7E7-4F46-A789-2A08573BFE26}"/>
              </a:ext>
            </a:extLst>
          </p:cNvPr>
          <p:cNvPicPr>
            <a:picLocks noChangeAspect="1"/>
          </p:cNvPicPr>
          <p:nvPr/>
        </p:nvPicPr>
        <p:blipFill>
          <a:blip r:embed="rId2"/>
          <a:stretch>
            <a:fillRect/>
          </a:stretch>
        </p:blipFill>
        <p:spPr>
          <a:xfrm>
            <a:off x="7578567" y="228331"/>
            <a:ext cx="1190002" cy="1190002"/>
          </a:xfrm>
          <a:prstGeom prst="rect">
            <a:avLst/>
          </a:prstGeom>
        </p:spPr>
      </p:pic>
    </p:spTree>
    <p:extLst>
      <p:ext uri="{BB962C8B-B14F-4D97-AF65-F5344CB8AC3E}">
        <p14:creationId xmlns:p14="http://schemas.microsoft.com/office/powerpoint/2010/main" val="23970891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3: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Fourteenth Amendment – Due Process</a:t>
            </a:r>
          </a:p>
        </p:txBody>
      </p:sp>
      <p:pic>
        <p:nvPicPr>
          <p:cNvPr id="3" name="Picture 2" descr="Image of statue of justice in New York ">
            <a:extLst>
              <a:ext uri="{FF2B5EF4-FFF2-40B4-BE49-F238E27FC236}">
                <a16:creationId xmlns:a16="http://schemas.microsoft.com/office/drawing/2014/main" xmlns="" id="{3E52BB79-0852-4D70-B30D-2357E1816A77}"/>
              </a:ext>
            </a:extLst>
          </p:cNvPr>
          <p:cNvPicPr>
            <a:picLocks noChangeAspect="1"/>
          </p:cNvPicPr>
          <p:nvPr/>
        </p:nvPicPr>
        <p:blipFill>
          <a:blip r:embed="rId2"/>
          <a:stretch>
            <a:fillRect/>
          </a:stretch>
        </p:blipFill>
        <p:spPr>
          <a:xfrm>
            <a:off x="4024166" y="1323976"/>
            <a:ext cx="2333625" cy="3238500"/>
          </a:xfrm>
          <a:prstGeom prst="rect">
            <a:avLst/>
          </a:prstGeom>
        </p:spPr>
      </p:pic>
    </p:spTree>
    <p:extLst>
      <p:ext uri="{BB962C8B-B14F-4D97-AF65-F5344CB8AC3E}">
        <p14:creationId xmlns:p14="http://schemas.microsoft.com/office/powerpoint/2010/main" val="8771100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Fourteenth Amendment – Due Process</a:t>
            </a:r>
            <a:endParaRPr lang="en-US" i="1" dirty="0"/>
          </a:p>
        </p:txBody>
      </p:sp>
      <p:sp>
        <p:nvSpPr>
          <p:cNvPr id="3" name="Content Placeholder 2"/>
          <p:cNvSpPr>
            <a:spLocks noGrp="1"/>
          </p:cNvSpPr>
          <p:nvPr>
            <p:ph idx="1"/>
          </p:nvPr>
        </p:nvSpPr>
        <p:spPr>
          <a:xfrm>
            <a:off x="628650" y="1355630"/>
            <a:ext cx="7886700" cy="4351338"/>
          </a:xfrm>
        </p:spPr>
        <p:txBody>
          <a:bodyPr/>
          <a:lstStyle/>
          <a:p>
            <a:pPr marL="0" indent="0">
              <a:buNone/>
            </a:pPr>
            <a:r>
              <a:rPr lang="en-US" sz="2400" dirty="0"/>
              <a:t>The Fourteenth Amendment provides:</a:t>
            </a:r>
          </a:p>
          <a:p>
            <a:pPr marL="0" indent="0">
              <a:buNone/>
            </a:pPr>
            <a:r>
              <a:rPr lang="en-US" sz="2400" dirty="0"/>
              <a:t>“All persons born or naturalized in the United States, and subject to the jurisdiction thereof, are citizens of the United States and of the state wherein they reside. No state shall make or enforce any law which shall abridge the privileges or immunities of citizens of the United States; </a:t>
            </a:r>
            <a:r>
              <a:rPr lang="en-US" sz="2400" b="1" dirty="0"/>
              <a:t>nor shall any </a:t>
            </a:r>
            <a:r>
              <a:rPr lang="en-US" sz="2400" b="1" dirty="0">
                <a:solidFill>
                  <a:srgbClr val="FF0000"/>
                </a:solidFill>
              </a:rPr>
              <a:t>state</a:t>
            </a:r>
            <a:r>
              <a:rPr lang="en-US" sz="2400" b="1" dirty="0"/>
              <a:t> deprive any person of life, liberty, or property, without due process of law; </a:t>
            </a:r>
            <a:r>
              <a:rPr lang="en-US" sz="2400" dirty="0"/>
              <a:t>nor deny to any person within its jurisdiction the equal protection of the laws.”</a:t>
            </a:r>
            <a:r>
              <a:rPr lang="en-US" sz="2400" baseline="30000" dirty="0"/>
              <a:t>7</a:t>
            </a:r>
          </a:p>
          <a:p>
            <a:r>
              <a:rPr lang="en-US" sz="2000" dirty="0"/>
              <a:t>For explanatory content regarding the due process clause, see the following: </a:t>
            </a:r>
            <a:r>
              <a:rPr lang="en-US" sz="2000" dirty="0">
                <a:hlinkClick r:id="rId3"/>
              </a:rPr>
              <a:t>https://www.youtube.com/watch?v=gdquuwnwWoo</a:t>
            </a:r>
            <a:endParaRPr lang="en-US" sz="1100" dirty="0"/>
          </a:p>
          <a:p>
            <a:pPr marL="0" indent="0">
              <a:buNone/>
            </a:pPr>
            <a:r>
              <a:rPr lang="en-US" sz="2400" dirty="0"/>
              <a:t>Due Process is defined as “a fundamental principle of fairness in all legal matters, both civil and criminal, especially in the courts,”</a:t>
            </a:r>
            <a:r>
              <a:rPr lang="en-US" sz="2400" baseline="30000" dirty="0"/>
              <a:t>8</a:t>
            </a:r>
            <a:r>
              <a:rPr lang="en-US" sz="2400" dirty="0"/>
              <a:t> which is protected by the Fourteenth Amendment.</a:t>
            </a:r>
          </a:p>
          <a:p>
            <a:pPr marL="0" indent="0">
              <a:buNone/>
            </a:pPr>
            <a:endParaRPr lang="en-US" sz="2400" dirty="0"/>
          </a:p>
        </p:txBody>
      </p:sp>
      <p:sp>
        <p:nvSpPr>
          <p:cNvPr id="4" name="TextBox 3">
            <a:extLst>
              <a:ext uri="{FF2B5EF4-FFF2-40B4-BE49-F238E27FC236}">
                <a16:creationId xmlns:a16="http://schemas.microsoft.com/office/drawing/2014/main" xmlns="" id="{4986DB4D-3780-4BC2-818C-2246DCA1CC52}"/>
              </a:ext>
            </a:extLst>
          </p:cNvPr>
          <p:cNvSpPr txBox="1"/>
          <p:nvPr/>
        </p:nvSpPr>
        <p:spPr>
          <a:xfrm>
            <a:off x="628650" y="6334780"/>
            <a:ext cx="7652824" cy="400110"/>
          </a:xfrm>
          <a:prstGeom prst="rect">
            <a:avLst/>
          </a:prstGeom>
          <a:noFill/>
        </p:spPr>
        <p:txBody>
          <a:bodyPr wrap="square" rtlCol="0">
            <a:spAutoFit/>
          </a:bodyPr>
          <a:lstStyle/>
          <a:p>
            <a:r>
              <a:rPr lang="en-US" sz="1000" dirty="0">
                <a:latin typeface="+mn-lt"/>
              </a:rPr>
              <a:t>7. U.S. CONST. AMEND. XIV</a:t>
            </a:r>
          </a:p>
          <a:p>
            <a:r>
              <a:rPr lang="en-US" sz="1000" dirty="0">
                <a:latin typeface="+mn-lt"/>
              </a:rPr>
              <a:t>8. https://dictionary.law.com/Default.aspx?selected=595</a:t>
            </a:r>
          </a:p>
        </p:txBody>
      </p:sp>
      <p:pic>
        <p:nvPicPr>
          <p:cNvPr id="10" name="Picture 9" descr="Clipart of drawing of a blank notice">
            <a:extLst>
              <a:ext uri="{FF2B5EF4-FFF2-40B4-BE49-F238E27FC236}">
                <a16:creationId xmlns:a16="http://schemas.microsoft.com/office/drawing/2014/main" xmlns="" id="{AD86ABD4-AD62-4050-A2FD-7AFA50D5241B}"/>
              </a:ext>
            </a:extLst>
          </p:cNvPr>
          <p:cNvPicPr>
            <a:picLocks noChangeAspect="1"/>
          </p:cNvPicPr>
          <p:nvPr/>
        </p:nvPicPr>
        <p:blipFill>
          <a:blip r:embed="rId4"/>
          <a:stretch>
            <a:fillRect/>
          </a:stretch>
        </p:blipFill>
        <p:spPr>
          <a:xfrm>
            <a:off x="7744940" y="198880"/>
            <a:ext cx="1073067" cy="1366452"/>
          </a:xfrm>
          <a:prstGeom prst="rect">
            <a:avLst/>
          </a:prstGeom>
        </p:spPr>
      </p:pic>
    </p:spTree>
    <p:extLst>
      <p:ext uri="{BB962C8B-B14F-4D97-AF65-F5344CB8AC3E}">
        <p14:creationId xmlns:p14="http://schemas.microsoft.com/office/powerpoint/2010/main" val="26380430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A255C1-6F87-4B77-A991-DAED98303BC2}"/>
              </a:ext>
            </a:extLst>
          </p:cNvPr>
          <p:cNvSpPr>
            <a:spLocks noGrp="1"/>
          </p:cNvSpPr>
          <p:nvPr>
            <p:ph type="title"/>
          </p:nvPr>
        </p:nvSpPr>
        <p:spPr>
          <a:xfrm>
            <a:off x="351693" y="245153"/>
            <a:ext cx="7886700" cy="871767"/>
          </a:xfrm>
        </p:spPr>
        <p:txBody>
          <a:bodyPr/>
          <a:lstStyle/>
          <a:p>
            <a:r>
              <a:rPr lang="en-US" dirty="0"/>
              <a:t>Fourteenth Amendment &amp; State Due Process</a:t>
            </a:r>
          </a:p>
        </p:txBody>
      </p:sp>
      <p:sp>
        <p:nvSpPr>
          <p:cNvPr id="3" name="Content Placeholder 2">
            <a:extLst>
              <a:ext uri="{FF2B5EF4-FFF2-40B4-BE49-F238E27FC236}">
                <a16:creationId xmlns:a16="http://schemas.microsoft.com/office/drawing/2014/main" xmlns="" id="{D7E62661-57B6-4143-8D95-5B977F6CB4B9}"/>
              </a:ext>
            </a:extLst>
          </p:cNvPr>
          <p:cNvSpPr>
            <a:spLocks noGrp="1"/>
          </p:cNvSpPr>
          <p:nvPr>
            <p:ph idx="1"/>
          </p:nvPr>
        </p:nvSpPr>
        <p:spPr>
          <a:xfrm>
            <a:off x="351693" y="1116920"/>
            <a:ext cx="8398412" cy="5060043"/>
          </a:xfrm>
        </p:spPr>
        <p:txBody>
          <a:bodyPr/>
          <a:lstStyle/>
          <a:p>
            <a:pPr marL="0" indent="0">
              <a:buNone/>
            </a:pPr>
            <a:r>
              <a:rPr lang="en-US" sz="2400" dirty="0"/>
              <a:t>In numerous cases, the Supreme Court has held that the Fourteenth Amendment applies explicitly to the states, who are required under the Constitution to provide due process to citizens.</a:t>
            </a:r>
          </a:p>
          <a:p>
            <a:pPr marL="0" indent="0">
              <a:spcBef>
                <a:spcPts val="600"/>
              </a:spcBef>
              <a:spcAft>
                <a:spcPts val="600"/>
              </a:spcAft>
              <a:buNone/>
            </a:pPr>
            <a:r>
              <a:rPr lang="en-US" sz="2000" dirty="0"/>
              <a:t>In </a:t>
            </a:r>
            <a:r>
              <a:rPr lang="en-US" sz="2000" i="1" dirty="0"/>
              <a:t>Brown v. State of Mississippi </a:t>
            </a:r>
            <a:r>
              <a:rPr lang="en-US" sz="2000" dirty="0"/>
              <a:t>(1936) the Supreme Court ruled that the Fourteenth Amendment Due Process Clause is violated when a confession obtained via physical torture is used to convict a defendant.</a:t>
            </a:r>
            <a:r>
              <a:rPr lang="en-US" sz="2000" baseline="30000" dirty="0"/>
              <a:t>9</a:t>
            </a:r>
            <a:endParaRPr lang="en-US" sz="2000" i="1" baseline="30000" dirty="0"/>
          </a:p>
          <a:p>
            <a:pPr marL="0" indent="0">
              <a:spcBef>
                <a:spcPts val="600"/>
              </a:spcBef>
              <a:spcAft>
                <a:spcPts val="600"/>
              </a:spcAft>
              <a:buNone/>
            </a:pPr>
            <a:r>
              <a:rPr lang="en-US" sz="2000" i="1" dirty="0"/>
              <a:t>In Malinski v. New York </a:t>
            </a:r>
            <a:r>
              <a:rPr lang="en-US" sz="2000" dirty="0"/>
              <a:t>(1945) the Supreme Court highlighted the requirement of due process of law in the enforcement of a state's criminal law.</a:t>
            </a:r>
          </a:p>
          <a:p>
            <a:pPr marL="0" indent="0">
              <a:spcBef>
                <a:spcPts val="600"/>
              </a:spcBef>
              <a:spcAft>
                <a:spcPts val="600"/>
              </a:spcAft>
              <a:buNone/>
            </a:pPr>
            <a:r>
              <a:rPr lang="en-US" sz="2000" dirty="0"/>
              <a:t>In </a:t>
            </a:r>
            <a:r>
              <a:rPr lang="en-US" sz="2000" i="1" dirty="0"/>
              <a:t>Bd. of Regents of State Colleges v. Roth</a:t>
            </a:r>
            <a:r>
              <a:rPr lang="en-US" sz="2000" dirty="0"/>
              <a:t> (1972), the Supreme Court decided the Fourteenth Amendment’s procedural protection protects interests that a person has already acquired in specific benefits, but not future interests they hoped to get but didn’t, when an assistant professor did not get his contract renewed. However, the dissent felt nonrenewal of a teacher’s contract, whether or not he has tenure and the right to be employed, was an important interest entitled to due process.</a:t>
            </a:r>
          </a:p>
          <a:p>
            <a:pPr marL="0" indent="0">
              <a:buNone/>
            </a:pPr>
            <a:r>
              <a:rPr lang="en-US" dirty="0"/>
              <a:t/>
            </a:r>
            <a:br>
              <a:rPr lang="en-US" dirty="0"/>
            </a:br>
            <a:endParaRPr lang="en-US" dirty="0"/>
          </a:p>
        </p:txBody>
      </p:sp>
      <p:sp>
        <p:nvSpPr>
          <p:cNvPr id="4" name="TextBox 3">
            <a:extLst>
              <a:ext uri="{FF2B5EF4-FFF2-40B4-BE49-F238E27FC236}">
                <a16:creationId xmlns:a16="http://schemas.microsoft.com/office/drawing/2014/main" xmlns="" id="{0677E418-FC88-49DE-BE2B-D75F6B7DD605}"/>
              </a:ext>
            </a:extLst>
          </p:cNvPr>
          <p:cNvSpPr txBox="1"/>
          <p:nvPr/>
        </p:nvSpPr>
        <p:spPr>
          <a:xfrm>
            <a:off x="393895" y="6197635"/>
            <a:ext cx="7629085" cy="553998"/>
          </a:xfrm>
          <a:prstGeom prst="rect">
            <a:avLst/>
          </a:prstGeom>
          <a:noFill/>
        </p:spPr>
        <p:txBody>
          <a:bodyPr wrap="square" rtlCol="0">
            <a:spAutoFit/>
          </a:bodyPr>
          <a:lstStyle/>
          <a:p>
            <a:pPr marL="0" indent="0">
              <a:buNone/>
            </a:pPr>
            <a:r>
              <a:rPr lang="en-US" sz="1000" dirty="0">
                <a:latin typeface="+mn-lt"/>
              </a:rPr>
              <a:t>9. </a:t>
            </a:r>
            <a:r>
              <a:rPr lang="en-US" sz="1000" i="1" dirty="0">
                <a:latin typeface="+mn-lt"/>
              </a:rPr>
              <a:t>Brown v. State of Mississippi</a:t>
            </a:r>
            <a:r>
              <a:rPr lang="en-US" sz="1000" dirty="0">
                <a:latin typeface="+mn-lt"/>
              </a:rPr>
              <a:t>, 297 U.S. 278, 279, 56 S. Ct. 461, 462, 80 L. Ed. 682 (1936)</a:t>
            </a:r>
          </a:p>
          <a:p>
            <a:r>
              <a:rPr lang="en-US" sz="1000" dirty="0">
                <a:latin typeface="+mn-lt"/>
              </a:rPr>
              <a:t>10. </a:t>
            </a:r>
            <a:r>
              <a:rPr lang="en-US" sz="1000" i="1" dirty="0">
                <a:latin typeface="+mn-lt"/>
              </a:rPr>
              <a:t>Malinski v. New York</a:t>
            </a:r>
            <a:r>
              <a:rPr lang="en-US" sz="1000" dirty="0">
                <a:latin typeface="+mn-lt"/>
              </a:rPr>
              <a:t>, 324 U.S. 401, 414, 65 S. Ct. 781, 787, 89 L. Ed. 1029 (1945)</a:t>
            </a:r>
          </a:p>
          <a:p>
            <a:r>
              <a:rPr lang="en-US" sz="1000" dirty="0">
                <a:latin typeface="+mn-lt"/>
              </a:rPr>
              <a:t>11</a:t>
            </a:r>
            <a:r>
              <a:rPr lang="en-US" sz="1000" i="1" dirty="0">
                <a:latin typeface="+mn-lt"/>
              </a:rPr>
              <a:t>. Bd. of Regents of State Colleges v. Roth</a:t>
            </a:r>
            <a:r>
              <a:rPr lang="en-US" sz="1000" dirty="0">
                <a:latin typeface="+mn-lt"/>
              </a:rPr>
              <a:t>, 408 U.S. 564, 92 S. Ct. 2701, 33 L. Ed. 2d 548 (1972)</a:t>
            </a:r>
          </a:p>
        </p:txBody>
      </p:sp>
    </p:spTree>
    <p:extLst>
      <p:ext uri="{BB962C8B-B14F-4D97-AF65-F5344CB8AC3E}">
        <p14:creationId xmlns:p14="http://schemas.microsoft.com/office/powerpoint/2010/main" val="21375372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9DF893E-6D8C-450D-A367-EB31129364B4}"/>
              </a:ext>
            </a:extLst>
          </p:cNvPr>
          <p:cNvSpPr>
            <a:spLocks noGrp="1"/>
          </p:cNvSpPr>
          <p:nvPr>
            <p:ph type="title"/>
          </p:nvPr>
        </p:nvSpPr>
        <p:spPr>
          <a:xfrm>
            <a:off x="628650" y="210382"/>
            <a:ext cx="7886700" cy="1325563"/>
          </a:xfrm>
        </p:spPr>
        <p:txBody>
          <a:bodyPr/>
          <a:lstStyle/>
          <a:p>
            <a:r>
              <a:rPr lang="en-US" dirty="0"/>
              <a:t>Due Process &amp; Cybersecurity</a:t>
            </a:r>
          </a:p>
        </p:txBody>
      </p:sp>
      <p:sp>
        <p:nvSpPr>
          <p:cNvPr id="3" name="Content Placeholder 2">
            <a:extLst>
              <a:ext uri="{FF2B5EF4-FFF2-40B4-BE49-F238E27FC236}">
                <a16:creationId xmlns:a16="http://schemas.microsoft.com/office/drawing/2014/main" xmlns="" id="{C43166C1-B6EE-4C37-80D3-3B285D7CDC45}"/>
              </a:ext>
            </a:extLst>
          </p:cNvPr>
          <p:cNvSpPr>
            <a:spLocks noGrp="1"/>
          </p:cNvSpPr>
          <p:nvPr>
            <p:ph idx="1"/>
          </p:nvPr>
        </p:nvSpPr>
        <p:spPr>
          <a:xfrm>
            <a:off x="628650" y="1266093"/>
            <a:ext cx="7886700" cy="4756126"/>
          </a:xfrm>
        </p:spPr>
        <p:txBody>
          <a:bodyPr/>
          <a:lstStyle/>
          <a:p>
            <a:pPr marL="0" indent="0">
              <a:buNone/>
            </a:pPr>
            <a:r>
              <a:rPr lang="en-US" sz="2400" dirty="0"/>
              <a:t>Some cybersecurity measures can impede due process. “For example, due process could be compromised if government authorities surveil Internet traffic for cybersecurity purposes in ways that are illegal under existing law or if they cause collateral damage to innocent civilians in the process of responding to an adversarial cyber operation.”</a:t>
            </a:r>
            <a:r>
              <a:rPr lang="en-US" sz="2400" baseline="30000" dirty="0"/>
              <a:t>12</a:t>
            </a:r>
          </a:p>
          <a:p>
            <a:pPr marL="0" indent="0">
              <a:buNone/>
            </a:pPr>
            <a:endParaRPr lang="en-US" sz="1200" dirty="0"/>
          </a:p>
          <a:p>
            <a:pPr marL="0" indent="0">
              <a:buNone/>
            </a:pPr>
            <a:r>
              <a:rPr lang="en-US" sz="2400" dirty="0"/>
              <a:t>Additionally, responses to cyber intrusions must happen very rapidly—in a matter of milliseconds—because the intrusions occur very rapidly. This raises the question of whether due process can be exercised in such a short time. Pinpointing the identity of an actor in a cyber crime may be impossible to accomplish in a short time, but accomplishment of these tasks may be necessary elements of due process.</a:t>
            </a:r>
          </a:p>
          <a:p>
            <a:endParaRPr lang="en-US" sz="2400" dirty="0"/>
          </a:p>
        </p:txBody>
      </p:sp>
      <p:sp>
        <p:nvSpPr>
          <p:cNvPr id="4" name="TextBox 3">
            <a:extLst>
              <a:ext uri="{FF2B5EF4-FFF2-40B4-BE49-F238E27FC236}">
                <a16:creationId xmlns:a16="http://schemas.microsoft.com/office/drawing/2014/main" xmlns="" id="{37C3D3AE-8E1A-47A3-B4C6-3041690577EB}"/>
              </a:ext>
            </a:extLst>
          </p:cNvPr>
          <p:cNvSpPr txBox="1"/>
          <p:nvPr/>
        </p:nvSpPr>
        <p:spPr>
          <a:xfrm>
            <a:off x="628650" y="6150114"/>
            <a:ext cx="7446205" cy="707886"/>
          </a:xfrm>
          <a:prstGeom prst="rect">
            <a:avLst/>
          </a:prstGeom>
          <a:noFill/>
        </p:spPr>
        <p:txBody>
          <a:bodyPr wrap="square" rtlCol="0">
            <a:spAutoFit/>
          </a:bodyPr>
          <a:lstStyle/>
          <a:p>
            <a:r>
              <a:rPr lang="en-US" sz="1000" dirty="0">
                <a:latin typeface="+mn-lt"/>
              </a:rPr>
              <a:t>12. </a:t>
            </a:r>
            <a:r>
              <a:rPr lang="en-US" sz="1000" i="1" dirty="0">
                <a:latin typeface="+mn-lt"/>
              </a:rPr>
              <a:t>At the Nexus of Cybersecurity and Public Policy: Some Basic Concepts and Issues</a:t>
            </a:r>
            <a:r>
              <a:rPr lang="en-US" sz="1000" dirty="0">
                <a:latin typeface="+mn-lt"/>
              </a:rPr>
              <a:t>, Committee on Developing a Cybersecurity Primer: Leveraging Two Decades of National Academies Work; Computer Science and Telecommunications Board; National Research Council; Clark D, Berson T, Lin HS, editors, Washington (DC): National Academies Press (US); 2014 Jun 16. https://www.ncbi.nlm.nih.gov/books/NBK223213/</a:t>
            </a:r>
          </a:p>
        </p:txBody>
      </p:sp>
    </p:spTree>
    <p:extLst>
      <p:ext uri="{BB962C8B-B14F-4D97-AF65-F5344CB8AC3E}">
        <p14:creationId xmlns:p14="http://schemas.microsoft.com/office/powerpoint/2010/main" val="24916134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4: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Legal Standing</a:t>
            </a:r>
          </a:p>
        </p:txBody>
      </p:sp>
      <p:pic>
        <p:nvPicPr>
          <p:cNvPr id="3" name="Picture 2" descr="Image of a person standing in fog">
            <a:extLst>
              <a:ext uri="{FF2B5EF4-FFF2-40B4-BE49-F238E27FC236}">
                <a16:creationId xmlns:a16="http://schemas.microsoft.com/office/drawing/2014/main" xmlns="" id="{BC3289CA-DDA5-4886-BDE3-AA5EE2F9385A}"/>
              </a:ext>
            </a:extLst>
          </p:cNvPr>
          <p:cNvPicPr>
            <a:picLocks noChangeAspect="1"/>
          </p:cNvPicPr>
          <p:nvPr/>
        </p:nvPicPr>
        <p:blipFill>
          <a:blip r:embed="rId2"/>
          <a:stretch>
            <a:fillRect/>
          </a:stretch>
        </p:blipFill>
        <p:spPr>
          <a:xfrm>
            <a:off x="3682217" y="2121731"/>
            <a:ext cx="3661117" cy="2440745"/>
          </a:xfrm>
          <a:prstGeom prst="rect">
            <a:avLst/>
          </a:prstGeom>
        </p:spPr>
      </p:pic>
    </p:spTree>
    <p:extLst>
      <p:ext uri="{BB962C8B-B14F-4D97-AF65-F5344CB8AC3E}">
        <p14:creationId xmlns:p14="http://schemas.microsoft.com/office/powerpoint/2010/main" val="19151936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39657" y="88128"/>
            <a:ext cx="7886700" cy="1054450"/>
          </a:xfrm>
        </p:spPr>
        <p:txBody>
          <a:bodyPr/>
          <a:lstStyle/>
          <a:p>
            <a:r>
              <a:rPr lang="en-US" dirty="0"/>
              <a:t>Constitutional Requirement of Standing</a:t>
            </a:r>
            <a:endParaRPr lang="en-US" i="1" dirty="0"/>
          </a:p>
        </p:txBody>
      </p:sp>
      <p:sp>
        <p:nvSpPr>
          <p:cNvPr id="3" name="Content Placeholder 2"/>
          <p:cNvSpPr>
            <a:spLocks noGrp="1"/>
          </p:cNvSpPr>
          <p:nvPr>
            <p:ph idx="1"/>
          </p:nvPr>
        </p:nvSpPr>
        <p:spPr>
          <a:xfrm>
            <a:off x="253219" y="1142578"/>
            <a:ext cx="8651630" cy="4572845"/>
          </a:xfrm>
        </p:spPr>
        <p:txBody>
          <a:bodyPr/>
          <a:lstStyle/>
          <a:p>
            <a:pPr marL="0" indent="0">
              <a:buNone/>
            </a:pPr>
            <a:r>
              <a:rPr lang="en-US" sz="2400" dirty="0"/>
              <a:t>Legal standing is the “capacity of a party to bring suit in court.”</a:t>
            </a:r>
            <a:r>
              <a:rPr lang="en-US" sz="2400" baseline="30000" dirty="0"/>
              <a:t>13</a:t>
            </a:r>
          </a:p>
          <a:p>
            <a:pPr marL="0" indent="0">
              <a:buNone/>
            </a:pPr>
            <a:r>
              <a:rPr lang="en-US" sz="2000" dirty="0"/>
              <a:t>It is sometimes referred to as Article III standing, because the requirement of “standing” to bring a lawsuit originates in Article III of the U.S. Constitution, which requires injury in fact. </a:t>
            </a:r>
          </a:p>
          <a:p>
            <a:pPr marL="0" indent="0">
              <a:buNone/>
            </a:pPr>
            <a:r>
              <a:rPr lang="en-US" sz="2000" dirty="0"/>
              <a:t>The Supreme Court created a three-part test to determine whether a party has standing to sue in </a:t>
            </a:r>
            <a:r>
              <a:rPr lang="en-US" sz="2000" i="1" dirty="0"/>
              <a:t>Lujan v. Defenders of Wildlife:</a:t>
            </a:r>
            <a:r>
              <a:rPr lang="en-US" sz="2000" baseline="30000" dirty="0"/>
              <a:t>14 </a:t>
            </a:r>
            <a:endParaRPr lang="en-US" sz="2000" dirty="0"/>
          </a:p>
          <a:p>
            <a:pPr marL="800100" lvl="1" indent="-457200">
              <a:buFont typeface="+mj-lt"/>
              <a:buAutoNum type="arabicPeriod"/>
            </a:pPr>
            <a:r>
              <a:rPr lang="en-US" sz="2000" dirty="0"/>
              <a:t>The plaintiff must have suffered an injury in fact</a:t>
            </a:r>
          </a:p>
          <a:p>
            <a:pPr lvl="3"/>
            <a:r>
              <a:rPr lang="en-US" sz="1800" dirty="0"/>
              <a:t>Injury in fact means the injury is of a legally protected interest, which is (a) concrete and particularized and (b) actual or imminent</a:t>
            </a:r>
          </a:p>
          <a:p>
            <a:pPr marL="800100" lvl="1" indent="-457200">
              <a:buFont typeface="+mj-lt"/>
              <a:buAutoNum type="arabicPeriod"/>
            </a:pPr>
            <a:r>
              <a:rPr lang="en-US" sz="2000" dirty="0"/>
              <a:t>There must be a contributory connection between the injury and the conduct brought before the court</a:t>
            </a:r>
          </a:p>
          <a:p>
            <a:pPr marL="800100" lvl="1" indent="-457200">
              <a:buFont typeface="+mj-lt"/>
              <a:buAutoNum type="arabicPeriod"/>
            </a:pPr>
            <a:r>
              <a:rPr lang="en-US" sz="2000" dirty="0"/>
              <a:t>It must be likely, not simply speculative, that a favorable decision by the court will compensate the injury”</a:t>
            </a:r>
          </a:p>
          <a:p>
            <a:pPr marL="0" indent="0">
              <a:buNone/>
            </a:pPr>
            <a:r>
              <a:rPr lang="en-US" sz="2000" dirty="0"/>
              <a:t>Individuals or groups cannot bring a lawsuit without establishing that there is standing to bring the suit; it is not enough to be displeased with a government action or law, there must be harm or direct consequences.</a:t>
            </a:r>
          </a:p>
          <a:p>
            <a:pPr marL="0" indent="0">
              <a:buNone/>
            </a:pPr>
            <a:endParaRPr lang="en-US" sz="2400" dirty="0"/>
          </a:p>
          <a:p>
            <a:endParaRPr lang="en-US" sz="2000" baseline="30000" dirty="0"/>
          </a:p>
          <a:p>
            <a:endParaRPr lang="en-US" sz="2000" baseline="30000" dirty="0"/>
          </a:p>
          <a:p>
            <a:pPr marL="0" indent="0">
              <a:buNone/>
            </a:pPr>
            <a:endParaRPr lang="en-US" sz="2000" baseline="30000" dirty="0"/>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86DB4D-3780-4BC2-818C-2246DCA1CC52}"/>
              </a:ext>
            </a:extLst>
          </p:cNvPr>
          <p:cNvSpPr txBox="1"/>
          <p:nvPr/>
        </p:nvSpPr>
        <p:spPr>
          <a:xfrm>
            <a:off x="356595" y="6161024"/>
            <a:ext cx="7652824" cy="707886"/>
          </a:xfrm>
          <a:prstGeom prst="rect">
            <a:avLst/>
          </a:prstGeom>
          <a:noFill/>
        </p:spPr>
        <p:txBody>
          <a:bodyPr wrap="square" rtlCol="0">
            <a:spAutoFit/>
          </a:bodyPr>
          <a:lstStyle/>
          <a:p>
            <a:r>
              <a:rPr lang="en-US" sz="1000" dirty="0">
                <a:latin typeface="+mn-lt"/>
              </a:rPr>
              <a:t>13. https://www.law.cornell.edu/wex/standing</a:t>
            </a:r>
          </a:p>
          <a:p>
            <a:r>
              <a:rPr lang="en-US" sz="1000" dirty="0">
                <a:latin typeface="+mn-lt"/>
              </a:rPr>
              <a:t>14. </a:t>
            </a:r>
            <a:r>
              <a:rPr lang="en-US" sz="1000" i="1" dirty="0">
                <a:latin typeface="+mn-lt"/>
              </a:rPr>
              <a:t>Lujan v. Defenders of Wildlife </a:t>
            </a:r>
            <a:r>
              <a:rPr lang="en-US" sz="1000" dirty="0">
                <a:latin typeface="+mn-lt"/>
              </a:rPr>
              <a:t>(90-1424), 504 U.S. 555 (1992)</a:t>
            </a:r>
          </a:p>
          <a:p>
            <a:r>
              <a:rPr lang="en-US" sz="1000" dirty="0">
                <a:latin typeface="+mn-lt"/>
              </a:rPr>
              <a:t> </a:t>
            </a:r>
          </a:p>
          <a:p>
            <a:endParaRPr lang="en-US" sz="1000" dirty="0">
              <a:latin typeface="+mn-lt"/>
            </a:endParaRPr>
          </a:p>
        </p:txBody>
      </p:sp>
      <p:pic>
        <p:nvPicPr>
          <p:cNvPr id="7" name="Picture 6" descr="Clipart of a person standing in front of a judge.">
            <a:extLst>
              <a:ext uri="{FF2B5EF4-FFF2-40B4-BE49-F238E27FC236}">
                <a16:creationId xmlns:a16="http://schemas.microsoft.com/office/drawing/2014/main" xmlns="" id="{C1B6F7A2-0F0B-4AD4-B590-B5E35513E330}"/>
              </a:ext>
            </a:extLst>
          </p:cNvPr>
          <p:cNvPicPr>
            <a:picLocks noChangeAspect="1"/>
          </p:cNvPicPr>
          <p:nvPr/>
        </p:nvPicPr>
        <p:blipFill>
          <a:blip r:embed="rId3"/>
          <a:stretch>
            <a:fillRect/>
          </a:stretch>
        </p:blipFill>
        <p:spPr>
          <a:xfrm>
            <a:off x="7838157" y="198880"/>
            <a:ext cx="949248" cy="943697"/>
          </a:xfrm>
          <a:prstGeom prst="rect">
            <a:avLst/>
          </a:prstGeom>
        </p:spPr>
      </p:pic>
    </p:spTree>
    <p:extLst>
      <p:ext uri="{BB962C8B-B14F-4D97-AF65-F5344CB8AC3E}">
        <p14:creationId xmlns:p14="http://schemas.microsoft.com/office/powerpoint/2010/main" val="37645499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11712" y="242341"/>
            <a:ext cx="7886700" cy="1325563"/>
          </a:xfrm>
        </p:spPr>
        <p:txBody>
          <a:bodyPr/>
          <a:lstStyle/>
          <a:p>
            <a:r>
              <a:rPr lang="en-US" dirty="0"/>
              <a:t>Legal Standing &amp; Cyberlaw</a:t>
            </a:r>
            <a:endParaRPr lang="en-US" i="1" dirty="0"/>
          </a:p>
        </p:txBody>
      </p:sp>
      <p:sp>
        <p:nvSpPr>
          <p:cNvPr id="3" name="Content Placeholder 2"/>
          <p:cNvSpPr>
            <a:spLocks noGrp="1"/>
          </p:cNvSpPr>
          <p:nvPr>
            <p:ph idx="1"/>
          </p:nvPr>
        </p:nvSpPr>
        <p:spPr>
          <a:xfrm>
            <a:off x="628650" y="1735419"/>
            <a:ext cx="7886700" cy="4351338"/>
          </a:xfrm>
        </p:spPr>
        <p:txBody>
          <a:bodyPr/>
          <a:lstStyle/>
          <a:p>
            <a:pPr marL="0" indent="0">
              <a:buNone/>
            </a:pPr>
            <a:r>
              <a:rPr lang="en-US" sz="2400" dirty="0"/>
              <a:t>In order to have a viable lawsuit, victims of cyber data breaches need to prove “injury in fact,” which is sometimes difficult with the compromises of personally identifiable information (PII). </a:t>
            </a:r>
          </a:p>
          <a:p>
            <a:pPr marL="0" indent="0">
              <a:buNone/>
            </a:pPr>
            <a:endParaRPr lang="en-US" sz="2400" dirty="0"/>
          </a:p>
          <a:p>
            <a:pPr marL="0" indent="0">
              <a:buNone/>
            </a:pPr>
            <a:r>
              <a:rPr lang="en-US" sz="2400" dirty="0"/>
              <a:t>Some victims have been able to prove negligence on the part of the company holding PII, however this legal requirement for lawsuits precludes many cases from even forming.</a:t>
            </a:r>
            <a:endParaRPr lang="en-US" sz="2300" baseline="30000" dirty="0"/>
          </a:p>
          <a:p>
            <a:endParaRPr lang="en-US" sz="2400" baseline="30000" dirty="0"/>
          </a:p>
          <a:p>
            <a:endParaRPr lang="en-US" sz="2400" baseline="30000" dirty="0"/>
          </a:p>
        </p:txBody>
      </p:sp>
      <p:pic>
        <p:nvPicPr>
          <p:cNvPr id="6" name="Picture 5" descr="Clipart image if a broken cell phone.">
            <a:extLst>
              <a:ext uri="{FF2B5EF4-FFF2-40B4-BE49-F238E27FC236}">
                <a16:creationId xmlns:a16="http://schemas.microsoft.com/office/drawing/2014/main" xmlns="" id="{D9D63EA9-6133-4F8D-925D-35E531C1A34F}"/>
              </a:ext>
            </a:extLst>
          </p:cNvPr>
          <p:cNvPicPr>
            <a:picLocks noChangeAspect="1"/>
          </p:cNvPicPr>
          <p:nvPr/>
        </p:nvPicPr>
        <p:blipFill>
          <a:blip r:embed="rId3"/>
          <a:stretch>
            <a:fillRect/>
          </a:stretch>
        </p:blipFill>
        <p:spPr>
          <a:xfrm rot="5400000">
            <a:off x="3631149" y="4172498"/>
            <a:ext cx="1647825" cy="3238500"/>
          </a:xfrm>
          <a:prstGeom prst="rect">
            <a:avLst/>
          </a:prstGeom>
        </p:spPr>
      </p:pic>
    </p:spTree>
    <p:extLst>
      <p:ext uri="{BB962C8B-B14F-4D97-AF65-F5344CB8AC3E}">
        <p14:creationId xmlns:p14="http://schemas.microsoft.com/office/powerpoint/2010/main" val="3414335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Fifth, Sixth, &amp; Fourteenth Amendments</a:t>
            </a:r>
          </a:p>
        </p:txBody>
      </p:sp>
      <p:sp>
        <p:nvSpPr>
          <p:cNvPr id="14338" name="Content Placeholder 2"/>
          <p:cNvSpPr>
            <a:spLocks noGrp="1"/>
          </p:cNvSpPr>
          <p:nvPr>
            <p:ph idx="1"/>
          </p:nvPr>
        </p:nvSpPr>
        <p:spPr>
          <a:xfrm>
            <a:off x="628650" y="1817298"/>
            <a:ext cx="7520940" cy="4351338"/>
          </a:xfrm>
        </p:spPr>
        <p:txBody>
          <a:bodyPr/>
          <a:lstStyle/>
          <a:p>
            <a:pPr marL="0" indent="0" eaLnBrk="1" hangingPunct="1">
              <a:buFont typeface="Arial" charset="0"/>
              <a:buNone/>
            </a:pPr>
            <a:r>
              <a:rPr lang="en-US" sz="2400" dirty="0"/>
              <a:t>Upon completion of this lesson, students will be able to:</a:t>
            </a:r>
          </a:p>
          <a:p>
            <a:pPr lvl="1" eaLnBrk="1" hangingPunct="1"/>
            <a:endParaRPr lang="en-US" sz="2100" dirty="0"/>
          </a:p>
          <a:p>
            <a:pPr lvl="1" eaLnBrk="1" hangingPunct="1"/>
            <a:r>
              <a:rPr lang="en-US" sz="2000" dirty="0"/>
              <a:t>Explain what rights are afforded to citizens by the Fifth, Sixth and Fourteenth Amendments.</a:t>
            </a:r>
          </a:p>
          <a:p>
            <a:pPr lvl="1" eaLnBrk="1" hangingPunct="1"/>
            <a:r>
              <a:rPr lang="en-US" sz="2000" dirty="0"/>
              <a:t>Understand how the Fifth, Sixth and Fourteenth Amendments impact the legal aspects of activities and operations in cyberspace.</a:t>
            </a:r>
          </a:p>
          <a:p>
            <a:pPr lvl="1" eaLnBrk="1" hangingPunct="1"/>
            <a:r>
              <a:rPr lang="en-US" sz="2000" dirty="0"/>
              <a:t>Determine what cyber searches are permitted, and which are restricted by the Fifth Amendment. (The Fourth Amendment and search and seizure are covered in Module III, Lesson 13)</a:t>
            </a:r>
          </a:p>
          <a:p>
            <a:pPr lvl="1" eaLnBrk="1" hangingPunct="1"/>
            <a:r>
              <a:rPr lang="en-US" sz="2000" dirty="0"/>
              <a:t>Understand what is protected by the right to due process.</a:t>
            </a:r>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3C13AEE4-67B2-44CD-80EB-E9E5DA997225}"/>
              </a:ext>
            </a:extLst>
          </p:cNvPr>
          <p:cNvPicPr>
            <a:picLocks noChangeAspect="1"/>
          </p:cNvPicPr>
          <p:nvPr/>
        </p:nvPicPr>
        <p:blipFill>
          <a:blip r:embed="rId3"/>
          <a:stretch>
            <a:fillRect/>
          </a:stretch>
        </p:blipFill>
        <p:spPr>
          <a:xfrm>
            <a:off x="3699641" y="5328550"/>
            <a:ext cx="2152317" cy="1434878"/>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9489" y="158206"/>
            <a:ext cx="7886700" cy="1325563"/>
          </a:xfrm>
        </p:spPr>
        <p:txBody>
          <a:bodyPr/>
          <a:lstStyle/>
          <a:p>
            <a:r>
              <a:rPr lang="en-US" dirty="0"/>
              <a:t>Standing and Government Surveillance</a:t>
            </a:r>
          </a:p>
        </p:txBody>
      </p:sp>
      <p:sp>
        <p:nvSpPr>
          <p:cNvPr id="3" name="Content Placeholder 2"/>
          <p:cNvSpPr>
            <a:spLocks noGrp="1"/>
          </p:cNvSpPr>
          <p:nvPr>
            <p:ph idx="1"/>
          </p:nvPr>
        </p:nvSpPr>
        <p:spPr>
          <a:xfrm>
            <a:off x="309489" y="1237957"/>
            <a:ext cx="8567225" cy="4756126"/>
          </a:xfrm>
        </p:spPr>
        <p:txBody>
          <a:bodyPr/>
          <a:lstStyle/>
          <a:p>
            <a:pPr marL="0" indent="0">
              <a:buNone/>
            </a:pPr>
            <a:r>
              <a:rPr lang="en-US" sz="2400" i="1" dirty="0"/>
              <a:t>Clapper v. Amnesty International</a:t>
            </a:r>
            <a:r>
              <a:rPr lang="en-US" sz="2400" dirty="0"/>
              <a:t> (2013)</a:t>
            </a:r>
            <a:r>
              <a:rPr lang="en-US" sz="2400" baseline="30000" dirty="0"/>
              <a:t>15</a:t>
            </a:r>
          </a:p>
          <a:p>
            <a:pPr marL="0" indent="0">
              <a:buNone/>
            </a:pPr>
            <a:r>
              <a:rPr lang="en-US" dirty="0"/>
              <a:t>In the </a:t>
            </a:r>
            <a:r>
              <a:rPr lang="en-US" i="1" dirty="0"/>
              <a:t>Clapper </a:t>
            </a:r>
            <a:r>
              <a:rPr lang="en-US" dirty="0"/>
              <a:t>case, Amnesty International and other legal advocates  challenged the NSA’s large scale surveillance activities being conducted pursuant to the FISA Amendments Act of 2008. </a:t>
            </a:r>
            <a:r>
              <a:rPr lang="en-US" sz="2000" dirty="0"/>
              <a:t>(This Act empowered the Foreign Intelligence Surveillance Court to authorize surveillance without a showing of probable cause that the target of the surveillance is an agent of a foreign power.</a:t>
            </a:r>
            <a:r>
              <a:rPr lang="en-US" dirty="0"/>
              <a:t> </a:t>
            </a:r>
            <a:r>
              <a:rPr lang="en-US" sz="2000" dirty="0"/>
              <a:t>The government only had to show that the surveillance targets were believed to be located outside the United States and were believed to be seeking “foreign intelligence information.”)</a:t>
            </a:r>
          </a:p>
          <a:p>
            <a:pPr marL="0" indent="0">
              <a:buNone/>
            </a:pPr>
            <a:r>
              <a:rPr lang="en-US" dirty="0"/>
              <a:t>Plaintiffs claimed that the surveillance resulted in injury, but the Supreme Court found that an threat of a future security breach was generally too speculative to support standing</a:t>
            </a:r>
            <a:r>
              <a:rPr lang="en-US" sz="2000" dirty="0"/>
              <a:t>. </a:t>
            </a:r>
            <a:r>
              <a:rPr lang="en-US" sz="1800" dirty="0"/>
              <a:t>(An injury based on a potential future surveillance was not imminent because it was based on a speculation, and therefore could not constitute injury in fact.) </a:t>
            </a:r>
            <a:r>
              <a:rPr lang="en-US" dirty="0"/>
              <a:t>Thus, the defendants lacked Article III standing to challenge the FISA Amendments Act of 2008, 50 U. S. C. § 1881a.</a:t>
            </a:r>
          </a:p>
          <a:p>
            <a:pPr marL="0" indent="0">
              <a:buNone/>
            </a:pPr>
            <a:r>
              <a:rPr lang="en-US" dirty="0"/>
              <a:t>TAKEAWAY – The injury in fact must be  concrete and particularized,  and actual or imminent to have standing in court.</a:t>
            </a:r>
          </a:p>
          <a:p>
            <a:pPr marL="0" indent="0">
              <a:buNone/>
            </a:pPr>
            <a:endParaRPr lang="en-US" dirty="0"/>
          </a:p>
        </p:txBody>
      </p:sp>
      <p:sp>
        <p:nvSpPr>
          <p:cNvPr id="6" name="TextBox 5">
            <a:extLst>
              <a:ext uri="{FF2B5EF4-FFF2-40B4-BE49-F238E27FC236}">
                <a16:creationId xmlns:a16="http://schemas.microsoft.com/office/drawing/2014/main" xmlns="" id="{6DF236A9-55F4-4322-A452-65239112CA33}"/>
              </a:ext>
            </a:extLst>
          </p:cNvPr>
          <p:cNvSpPr txBox="1"/>
          <p:nvPr/>
        </p:nvSpPr>
        <p:spPr>
          <a:xfrm>
            <a:off x="422031" y="6457071"/>
            <a:ext cx="7272997" cy="246221"/>
          </a:xfrm>
          <a:prstGeom prst="rect">
            <a:avLst/>
          </a:prstGeom>
          <a:noFill/>
        </p:spPr>
        <p:txBody>
          <a:bodyPr wrap="square" rtlCol="0">
            <a:spAutoFit/>
          </a:bodyPr>
          <a:lstStyle/>
          <a:p>
            <a:r>
              <a:rPr lang="en-US" sz="1000" dirty="0">
                <a:latin typeface="+mn-lt"/>
              </a:rPr>
              <a:t>15</a:t>
            </a:r>
            <a:r>
              <a:rPr lang="en-US" sz="1000" i="1" dirty="0">
                <a:latin typeface="+mn-lt"/>
              </a:rPr>
              <a:t>. Clapper v. Amnesty Int’l USA</a:t>
            </a:r>
            <a:r>
              <a:rPr lang="en-US" sz="1000" dirty="0">
                <a:latin typeface="+mn-lt"/>
              </a:rPr>
              <a:t>, 133 S. Ct. 1138, (2013)</a:t>
            </a:r>
          </a:p>
        </p:txBody>
      </p:sp>
    </p:spTree>
    <p:extLst>
      <p:ext uri="{BB962C8B-B14F-4D97-AF65-F5344CB8AC3E}">
        <p14:creationId xmlns:p14="http://schemas.microsoft.com/office/powerpoint/2010/main" val="15949785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196948" y="291939"/>
            <a:ext cx="8637563" cy="1325563"/>
          </a:xfrm>
        </p:spPr>
        <p:txBody>
          <a:bodyPr/>
          <a:lstStyle/>
          <a:p>
            <a:r>
              <a:rPr lang="en-US" dirty="0"/>
              <a:t>Fourteenth Amendment &amp; Standing</a:t>
            </a:r>
            <a:r>
              <a:rPr lang="en-IE" dirty="0"/>
              <a:t>: Assessment</a:t>
            </a:r>
          </a:p>
        </p:txBody>
      </p:sp>
      <p:sp>
        <p:nvSpPr>
          <p:cNvPr id="3" name="Platshållare för innehåll 2">
            <a:extLst>
              <a:ext uri="{FF2B5EF4-FFF2-40B4-BE49-F238E27FC236}">
                <a16:creationId xmlns:a16="http://schemas.microsoft.com/office/drawing/2014/main" xmlns="" id="{40D0A95F-6A16-5044-A48B-F725E2708BD3}"/>
              </a:ext>
            </a:extLst>
          </p:cNvPr>
          <p:cNvSpPr>
            <a:spLocks noGrp="1"/>
          </p:cNvSpPr>
          <p:nvPr>
            <p:ph idx="1"/>
          </p:nvPr>
        </p:nvSpPr>
        <p:spPr>
          <a:xfrm>
            <a:off x="3151163" y="1353064"/>
            <a:ext cx="5683348" cy="4550215"/>
          </a:xfrm>
        </p:spPr>
        <p:txBody>
          <a:bodyPr/>
          <a:lstStyle/>
          <a:p>
            <a:pPr marL="0" indent="0">
              <a:buNone/>
            </a:pPr>
            <a:r>
              <a:rPr lang="sv-SE" sz="2400" b="1" dirty="0"/>
              <a:t>True or False:</a:t>
            </a:r>
          </a:p>
          <a:p>
            <a:pPr marL="0" indent="0">
              <a:buNone/>
            </a:pPr>
            <a:endParaRPr lang="sv-SE" sz="1100" b="1" dirty="0"/>
          </a:p>
          <a:p>
            <a:pPr marL="0" indent="0">
              <a:buNone/>
            </a:pPr>
            <a:r>
              <a:rPr lang="en-US" sz="2400" dirty="0"/>
              <a:t>Due Process is “a fundamental principle of fairness in all legal matters, both civil and criminal, especially in the courts. </a:t>
            </a:r>
            <a:endParaRPr lang="en-US" sz="2400" b="1" dirty="0"/>
          </a:p>
          <a:p>
            <a:pPr marL="0" indent="0">
              <a:buNone/>
            </a:pPr>
            <a:endParaRPr lang="en-US" sz="1100" dirty="0"/>
          </a:p>
          <a:p>
            <a:pPr marL="0" indent="0">
              <a:buNone/>
            </a:pPr>
            <a:r>
              <a:rPr lang="en-US" sz="2400" dirty="0"/>
              <a:t>Cybersecurity measures never impede due process. </a:t>
            </a:r>
          </a:p>
          <a:p>
            <a:pPr marL="0" indent="0">
              <a:buNone/>
            </a:pPr>
            <a:endParaRPr lang="en-US" sz="1200" b="1" dirty="0"/>
          </a:p>
          <a:p>
            <a:pPr marL="0" indent="0">
              <a:buNone/>
            </a:pPr>
            <a:r>
              <a:rPr lang="en-US" sz="2400" dirty="0"/>
              <a:t>Legal standing is the “capacity of a party to bring suit in court. </a:t>
            </a:r>
            <a:endParaRPr lang="en-US" sz="2400" b="1" dirty="0"/>
          </a:p>
          <a:p>
            <a:pPr marL="0" indent="0">
              <a:buNone/>
            </a:pPr>
            <a:endParaRPr lang="en-US" sz="1200" b="1" dirty="0"/>
          </a:p>
          <a:p>
            <a:pPr marL="0" indent="0">
              <a:buNone/>
            </a:pPr>
            <a:r>
              <a:rPr lang="en-US" sz="2400" dirty="0"/>
              <a:t>Proving  legal standing in cyber crime cases is typically easy. </a:t>
            </a:r>
            <a:endParaRPr lang="en-US" sz="2400" b="1" dirty="0"/>
          </a:p>
          <a:p>
            <a:pPr marL="0" indent="0">
              <a:buNone/>
            </a:pPr>
            <a:endParaRPr lang="en-US" sz="2400" dirty="0"/>
          </a:p>
          <a:p>
            <a:pPr marL="0" indent="0">
              <a:buNone/>
            </a:pPr>
            <a:endParaRPr lang="sv-SE" sz="2400" b="1" dirty="0"/>
          </a:p>
          <a:p>
            <a:pPr marL="800100" lvl="1" indent="-457200">
              <a:buFont typeface="+mj-lt"/>
              <a:buAutoNum type="arabicPeriod"/>
            </a:pPr>
            <a:endParaRPr lang="sv-SE" sz="2100" dirty="0"/>
          </a:p>
          <a:p>
            <a:pPr marL="457200" indent="-457200">
              <a:buFont typeface="+mj-lt"/>
              <a:buAutoNum type="arabicPeriod"/>
            </a:pPr>
            <a:endParaRPr lang="en-US" sz="2400" dirty="0"/>
          </a:p>
          <a:p>
            <a:pPr marL="457200" indent="-457200">
              <a:buFont typeface="+mj-lt"/>
              <a:buAutoNum type="arabicPeriod"/>
            </a:pPr>
            <a:endParaRPr lang="sv-SE" sz="2400" dirty="0"/>
          </a:p>
          <a:p>
            <a:pPr marL="457200" indent="-457200">
              <a:buFont typeface="+mj-lt"/>
              <a:buAutoNum type="arabicPeriod"/>
            </a:pPr>
            <a:endParaRPr lang="en-US" sz="2400" dirty="0"/>
          </a:p>
          <a:p>
            <a:pPr marL="457200" indent="-457200">
              <a:buFont typeface="+mj-lt"/>
              <a:buAutoNum type="arabicPeriod"/>
            </a:pPr>
            <a:endParaRPr lang="sv-SE" sz="2400" dirty="0"/>
          </a:p>
        </p:txBody>
      </p:sp>
      <p:pic>
        <p:nvPicPr>
          <p:cNvPr id="5" name="Picture 4" descr="Clipart of someone sitting at desk with head in hands and a stack of papers.">
            <a:extLst>
              <a:ext uri="{FF2B5EF4-FFF2-40B4-BE49-F238E27FC236}">
                <a16:creationId xmlns:a16="http://schemas.microsoft.com/office/drawing/2014/main" xmlns="" id="{AB0F0B26-428F-4541-BC49-91F1AD44600D}"/>
              </a:ext>
            </a:extLst>
          </p:cNvPr>
          <p:cNvPicPr>
            <a:picLocks noChangeAspect="1"/>
          </p:cNvPicPr>
          <p:nvPr/>
        </p:nvPicPr>
        <p:blipFill>
          <a:blip r:embed="rId2"/>
          <a:stretch>
            <a:fillRect/>
          </a:stretch>
        </p:blipFill>
        <p:spPr>
          <a:xfrm>
            <a:off x="628651" y="2798355"/>
            <a:ext cx="2230213" cy="1858511"/>
          </a:xfrm>
          <a:prstGeom prst="rect">
            <a:avLst/>
          </a:prstGeom>
        </p:spPr>
      </p:pic>
    </p:spTree>
    <p:extLst>
      <p:ext uri="{BB962C8B-B14F-4D97-AF65-F5344CB8AC3E}">
        <p14:creationId xmlns:p14="http://schemas.microsoft.com/office/powerpoint/2010/main" val="35420555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196948" y="291939"/>
            <a:ext cx="8637563" cy="1325563"/>
          </a:xfrm>
        </p:spPr>
        <p:txBody>
          <a:bodyPr/>
          <a:lstStyle/>
          <a:p>
            <a:r>
              <a:rPr lang="en-US" dirty="0"/>
              <a:t>Fourteenth Amendment &amp; Standing</a:t>
            </a:r>
            <a:r>
              <a:rPr lang="en-IE" dirty="0"/>
              <a:t>: Assessment (Answers)</a:t>
            </a:r>
          </a:p>
        </p:txBody>
      </p:sp>
      <p:sp>
        <p:nvSpPr>
          <p:cNvPr id="3" name="Platshållare för innehåll 2">
            <a:extLst>
              <a:ext uri="{FF2B5EF4-FFF2-40B4-BE49-F238E27FC236}">
                <a16:creationId xmlns:a16="http://schemas.microsoft.com/office/drawing/2014/main" xmlns="" id="{40D0A95F-6A16-5044-A48B-F725E2708BD3}"/>
              </a:ext>
            </a:extLst>
          </p:cNvPr>
          <p:cNvSpPr>
            <a:spLocks noGrp="1"/>
          </p:cNvSpPr>
          <p:nvPr>
            <p:ph idx="1"/>
          </p:nvPr>
        </p:nvSpPr>
        <p:spPr>
          <a:xfrm>
            <a:off x="3151163" y="1353064"/>
            <a:ext cx="5683348" cy="4550215"/>
          </a:xfrm>
        </p:spPr>
        <p:txBody>
          <a:bodyPr/>
          <a:lstStyle/>
          <a:p>
            <a:pPr marL="0" indent="0">
              <a:buNone/>
            </a:pPr>
            <a:r>
              <a:rPr lang="sv-SE" sz="2400" b="1" dirty="0"/>
              <a:t>True or False:</a:t>
            </a:r>
          </a:p>
          <a:p>
            <a:pPr marL="0" indent="0">
              <a:buNone/>
            </a:pPr>
            <a:endParaRPr lang="sv-SE" sz="1100" b="1" dirty="0"/>
          </a:p>
          <a:p>
            <a:pPr marL="0" indent="0">
              <a:buNone/>
            </a:pPr>
            <a:r>
              <a:rPr lang="en-US" sz="2400" dirty="0"/>
              <a:t>Due Process is “a fundamental principle of fairness in all legal matters, both civil and criminal, especially in the courts. </a:t>
            </a:r>
            <a:r>
              <a:rPr lang="en-US" sz="2400" b="1" dirty="0"/>
              <a:t>TRUE</a:t>
            </a:r>
          </a:p>
          <a:p>
            <a:pPr marL="0" indent="0">
              <a:buNone/>
            </a:pPr>
            <a:endParaRPr lang="en-US" sz="1100" dirty="0"/>
          </a:p>
          <a:p>
            <a:pPr marL="0" indent="0">
              <a:buNone/>
            </a:pPr>
            <a:r>
              <a:rPr lang="en-US" sz="2400" dirty="0"/>
              <a:t>Cybersecurity measures never impede due process. </a:t>
            </a:r>
            <a:r>
              <a:rPr lang="en-US" sz="2400" b="1" dirty="0"/>
              <a:t>FALSE</a:t>
            </a:r>
          </a:p>
          <a:p>
            <a:pPr marL="0" indent="0">
              <a:buNone/>
            </a:pPr>
            <a:endParaRPr lang="en-US" sz="1200" b="1" dirty="0"/>
          </a:p>
          <a:p>
            <a:pPr marL="0" indent="0">
              <a:buNone/>
            </a:pPr>
            <a:r>
              <a:rPr lang="en-US" sz="2400" dirty="0"/>
              <a:t>Legal standing is the “capacity of a party to bring suit in court. </a:t>
            </a:r>
            <a:r>
              <a:rPr lang="en-US" sz="2400" b="1" dirty="0"/>
              <a:t>TRUE</a:t>
            </a:r>
          </a:p>
          <a:p>
            <a:pPr marL="0" indent="0">
              <a:buNone/>
            </a:pPr>
            <a:endParaRPr lang="en-US" sz="1200" b="1" dirty="0"/>
          </a:p>
          <a:p>
            <a:pPr marL="0" indent="0">
              <a:buNone/>
            </a:pPr>
            <a:r>
              <a:rPr lang="en-US" sz="2400" dirty="0"/>
              <a:t>Proving  legal standing in cyber crime cases is typically easy. </a:t>
            </a:r>
            <a:r>
              <a:rPr lang="en-US" sz="2400" b="1" dirty="0"/>
              <a:t>FALSE</a:t>
            </a:r>
          </a:p>
          <a:p>
            <a:pPr marL="0" indent="0">
              <a:buNone/>
            </a:pPr>
            <a:endParaRPr lang="en-US" sz="2400" dirty="0"/>
          </a:p>
          <a:p>
            <a:pPr marL="0" indent="0">
              <a:buNone/>
            </a:pPr>
            <a:endParaRPr lang="sv-SE" sz="2400" b="1" dirty="0"/>
          </a:p>
          <a:p>
            <a:pPr marL="800100" lvl="1" indent="-457200">
              <a:buFont typeface="+mj-lt"/>
              <a:buAutoNum type="arabicPeriod"/>
            </a:pPr>
            <a:endParaRPr lang="sv-SE" sz="2100" dirty="0"/>
          </a:p>
          <a:p>
            <a:pPr marL="457200" indent="-457200">
              <a:buFont typeface="+mj-lt"/>
              <a:buAutoNum type="arabicPeriod"/>
            </a:pPr>
            <a:endParaRPr lang="en-US" sz="2400" dirty="0"/>
          </a:p>
          <a:p>
            <a:pPr marL="457200" indent="-457200">
              <a:buFont typeface="+mj-lt"/>
              <a:buAutoNum type="arabicPeriod"/>
            </a:pPr>
            <a:endParaRPr lang="sv-SE" sz="2400" dirty="0"/>
          </a:p>
          <a:p>
            <a:pPr marL="457200" indent="-457200">
              <a:buFont typeface="+mj-lt"/>
              <a:buAutoNum type="arabicPeriod"/>
            </a:pPr>
            <a:endParaRPr lang="en-US" sz="2400" dirty="0"/>
          </a:p>
          <a:p>
            <a:pPr marL="457200" indent="-457200">
              <a:buFont typeface="+mj-lt"/>
              <a:buAutoNum type="arabicPeriod"/>
            </a:pPr>
            <a:endParaRPr lang="sv-SE" sz="2400" dirty="0"/>
          </a:p>
        </p:txBody>
      </p:sp>
      <p:pic>
        <p:nvPicPr>
          <p:cNvPr id="5" name="Picture 4" descr="Clipart of someone sitting at desk with head in hands and a stack of papers.">
            <a:extLst>
              <a:ext uri="{FF2B5EF4-FFF2-40B4-BE49-F238E27FC236}">
                <a16:creationId xmlns:a16="http://schemas.microsoft.com/office/drawing/2014/main" xmlns="" id="{AB0F0B26-428F-4541-BC49-91F1AD44600D}"/>
              </a:ext>
            </a:extLst>
          </p:cNvPr>
          <p:cNvPicPr>
            <a:picLocks noChangeAspect="1"/>
          </p:cNvPicPr>
          <p:nvPr/>
        </p:nvPicPr>
        <p:blipFill>
          <a:blip r:embed="rId2"/>
          <a:stretch>
            <a:fillRect/>
          </a:stretch>
        </p:blipFill>
        <p:spPr>
          <a:xfrm>
            <a:off x="628651" y="2798355"/>
            <a:ext cx="2230213" cy="1858511"/>
          </a:xfrm>
          <a:prstGeom prst="rect">
            <a:avLst/>
          </a:prstGeom>
        </p:spPr>
      </p:pic>
    </p:spTree>
    <p:extLst>
      <p:ext uri="{BB962C8B-B14F-4D97-AF65-F5344CB8AC3E}">
        <p14:creationId xmlns:p14="http://schemas.microsoft.com/office/powerpoint/2010/main" val="24761072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16</a:t>
            </a:r>
          </a:p>
          <a:p>
            <a:pPr lvl="1"/>
            <a:endParaRPr lang="en-US" sz="2400" dirty="0"/>
          </a:p>
          <a:p>
            <a:pPr lvl="1"/>
            <a:r>
              <a:rPr lang="en-US" sz="2400" dirty="0"/>
              <a:t>Slides 2-3, 5, 7-8, 10</a:t>
            </a:r>
          </a:p>
          <a:p>
            <a:pPr lvl="1"/>
            <a:r>
              <a:rPr lang="en-US" sz="2400" dirty="0"/>
              <a:t>Slides 13-19</a:t>
            </a:r>
          </a:p>
          <a:p>
            <a:pPr lvl="1"/>
            <a:r>
              <a:rPr lang="en-US" sz="2400" dirty="0"/>
              <a:t>Slides 21-24</a:t>
            </a:r>
          </a:p>
          <a:p>
            <a:pPr lvl="1"/>
            <a:r>
              <a:rPr lang="en-US" sz="2400" dirty="0"/>
              <a:t>Slides 27-29, 31-32</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176963"/>
            <a:ext cx="7174523" cy="246221"/>
          </a:xfrm>
          <a:prstGeom prst="rect">
            <a:avLst/>
          </a:prstGeom>
          <a:noFill/>
        </p:spPr>
        <p:txBody>
          <a:bodyPr wrap="square" rtlCol="0">
            <a:spAutoFit/>
          </a:bodyPr>
          <a:lstStyle/>
          <a:p>
            <a:r>
              <a:rPr lang="en-US" sz="1000" dirty="0"/>
              <a:t>16.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C734892-109D-473D-8127-1D46A22A9591}"/>
              </a:ext>
            </a:extLst>
          </p:cNvPr>
          <p:cNvSpPr>
            <a:spLocks noGrp="1"/>
          </p:cNvSpPr>
          <p:nvPr>
            <p:ph type="title"/>
          </p:nvPr>
        </p:nvSpPr>
        <p:spPr>
          <a:xfrm>
            <a:off x="628650" y="207963"/>
            <a:ext cx="7886700" cy="1325563"/>
          </a:xfrm>
        </p:spPr>
        <p:txBody>
          <a:bodyPr/>
          <a:lstStyle/>
          <a:p>
            <a:r>
              <a:rPr lang="en-US" dirty="0"/>
              <a:t>Review: The U.S. Constitution</a:t>
            </a:r>
          </a:p>
        </p:txBody>
      </p:sp>
      <p:sp>
        <p:nvSpPr>
          <p:cNvPr id="5" name="Content Placeholder 4">
            <a:extLst>
              <a:ext uri="{FF2B5EF4-FFF2-40B4-BE49-F238E27FC236}">
                <a16:creationId xmlns:a16="http://schemas.microsoft.com/office/drawing/2014/main" xmlns="" id="{FCC3C016-D99D-4E3B-8320-ACE5973D973A}"/>
              </a:ext>
            </a:extLst>
          </p:cNvPr>
          <p:cNvSpPr>
            <a:spLocks noGrp="1"/>
          </p:cNvSpPr>
          <p:nvPr>
            <p:ph idx="1"/>
          </p:nvPr>
        </p:nvSpPr>
        <p:spPr>
          <a:xfrm>
            <a:off x="628650" y="1253331"/>
            <a:ext cx="7886700" cy="4351338"/>
          </a:xfrm>
        </p:spPr>
        <p:txBody>
          <a:bodyPr/>
          <a:lstStyle/>
          <a:p>
            <a:pPr marL="0" indent="0">
              <a:buNone/>
            </a:pPr>
            <a:r>
              <a:rPr lang="en-US" sz="2000" dirty="0"/>
              <a:t>Three documents created and continue to regulate the functioning of the United States government to this day. As explained below, these three documents each serve very different purposes.</a:t>
            </a:r>
          </a:p>
          <a:p>
            <a:pPr marL="0" indent="0">
              <a:buNone/>
            </a:pPr>
            <a:r>
              <a:rPr lang="en-US" sz="2000" b="1" dirty="0"/>
              <a:t>The Declaration of Independence (Issued 1776)</a:t>
            </a:r>
          </a:p>
          <a:p>
            <a:pPr>
              <a:spcBef>
                <a:spcPts val="0"/>
              </a:spcBef>
            </a:pPr>
            <a:r>
              <a:rPr lang="en-US" sz="1800" dirty="0"/>
              <a:t>Written to justify colonies breaking away from another government (England)</a:t>
            </a:r>
          </a:p>
          <a:p>
            <a:pPr>
              <a:spcBef>
                <a:spcPts val="0"/>
              </a:spcBef>
            </a:pPr>
            <a:r>
              <a:rPr lang="en-US" sz="1800" dirty="0"/>
              <a:t>It affords protections (“life, liberty and the pursuit of happiness” – which it describes as “unalienable rights”) to individuals against government overreach or tyranny</a:t>
            </a:r>
          </a:p>
          <a:p>
            <a:pPr>
              <a:spcBef>
                <a:spcPts val="0"/>
              </a:spcBef>
            </a:pPr>
            <a:r>
              <a:rPr lang="en-US" sz="1800" dirty="0"/>
              <a:t>Never Amended</a:t>
            </a:r>
          </a:p>
          <a:p>
            <a:pPr marL="0" indent="0">
              <a:buNone/>
            </a:pPr>
            <a:r>
              <a:rPr lang="en-US" sz="2000" b="1" dirty="0"/>
              <a:t>The U.S. Constitution (Adopted 1787)   </a:t>
            </a:r>
          </a:p>
          <a:p>
            <a:pPr>
              <a:spcBef>
                <a:spcPts val="0"/>
              </a:spcBef>
            </a:pPr>
            <a:r>
              <a:rPr lang="en-US" sz="1800" dirty="0"/>
              <a:t>Written to create the framework for a robust and enduring government with three branches (legislative – congress; executive – president; and judicial – courts) that each serve different purposes and serve to provide checks and balances on the other branches</a:t>
            </a:r>
          </a:p>
          <a:p>
            <a:pPr>
              <a:spcBef>
                <a:spcPts val="0"/>
              </a:spcBef>
            </a:pPr>
            <a:r>
              <a:rPr lang="en-US" sz="1800" dirty="0"/>
              <a:t>The Constitution can be amended and has been 27 times</a:t>
            </a:r>
          </a:p>
          <a:p>
            <a:pPr marL="0" indent="0">
              <a:buNone/>
            </a:pPr>
            <a:r>
              <a:rPr lang="en-US" sz="2000" b="1" dirty="0"/>
              <a:t>The Bill of Rights (Ratified 1789)</a:t>
            </a:r>
          </a:p>
          <a:p>
            <a:pPr>
              <a:spcBef>
                <a:spcPts val="0"/>
              </a:spcBef>
            </a:pPr>
            <a:r>
              <a:rPr lang="en-US" sz="1800" dirty="0"/>
              <a:t>The first 10 Amendments to the U.S. Constitution</a:t>
            </a:r>
          </a:p>
          <a:p>
            <a:pPr>
              <a:spcBef>
                <a:spcPts val="0"/>
              </a:spcBef>
            </a:pPr>
            <a:r>
              <a:rPr lang="en-US" sz="1800" dirty="0"/>
              <a:t>The Bill of Rights enumerate specific fundamental liberties to which all citizens are entitled</a:t>
            </a:r>
          </a:p>
          <a:p>
            <a:pPr marL="0" indent="0">
              <a:buNone/>
            </a:pPr>
            <a:endParaRPr lang="en-US" sz="2000" baseline="30000" dirty="0"/>
          </a:p>
          <a:p>
            <a:pPr marL="0" indent="0">
              <a:buNone/>
            </a:pPr>
            <a:endParaRPr lang="en-US" sz="2000" baseline="30000" dirty="0"/>
          </a:p>
        </p:txBody>
      </p:sp>
    </p:spTree>
    <p:extLst>
      <p:ext uri="{BB962C8B-B14F-4D97-AF65-F5344CB8AC3E}">
        <p14:creationId xmlns:p14="http://schemas.microsoft.com/office/powerpoint/2010/main" val="2924228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C734892-109D-473D-8127-1D46A22A9591}"/>
              </a:ext>
            </a:extLst>
          </p:cNvPr>
          <p:cNvSpPr>
            <a:spLocks noGrp="1"/>
          </p:cNvSpPr>
          <p:nvPr>
            <p:ph type="title"/>
          </p:nvPr>
        </p:nvSpPr>
        <p:spPr>
          <a:xfrm>
            <a:off x="628650" y="152851"/>
            <a:ext cx="7469944" cy="1325563"/>
          </a:xfrm>
        </p:spPr>
        <p:txBody>
          <a:bodyPr/>
          <a:lstStyle/>
          <a:p>
            <a:r>
              <a:rPr lang="en-US" dirty="0"/>
              <a:t>Review: The U.S. Constitution’s Bill of Rights &amp; Privacy</a:t>
            </a:r>
          </a:p>
        </p:txBody>
      </p:sp>
      <p:sp>
        <p:nvSpPr>
          <p:cNvPr id="5" name="Content Placeholder 4">
            <a:extLst>
              <a:ext uri="{FF2B5EF4-FFF2-40B4-BE49-F238E27FC236}">
                <a16:creationId xmlns:a16="http://schemas.microsoft.com/office/drawing/2014/main" xmlns="" id="{FCC3C016-D99D-4E3B-8320-ACE5973D973A}"/>
              </a:ext>
            </a:extLst>
          </p:cNvPr>
          <p:cNvSpPr>
            <a:spLocks noGrp="1"/>
          </p:cNvSpPr>
          <p:nvPr>
            <p:ph idx="1"/>
          </p:nvPr>
        </p:nvSpPr>
        <p:spPr>
          <a:xfrm>
            <a:off x="628650" y="1507856"/>
            <a:ext cx="7886700" cy="4351338"/>
          </a:xfrm>
        </p:spPr>
        <p:txBody>
          <a:bodyPr/>
          <a:lstStyle/>
          <a:p>
            <a:pPr marL="0" indent="0">
              <a:buNone/>
            </a:pPr>
            <a:r>
              <a:rPr lang="en-US" sz="2400" dirty="0"/>
              <a:t>The first 10 amendments to the U.S. Constitution are known as the Bill of Rights. The Amendments are identified and referred to by their numerical order (e.g., the First Amendment, the Second Amendment, and so on).</a:t>
            </a:r>
          </a:p>
          <a:p>
            <a:pPr marL="0" indent="0">
              <a:buNone/>
            </a:pPr>
            <a:endParaRPr lang="en-US" sz="2400" dirty="0"/>
          </a:p>
          <a:p>
            <a:pPr marL="0" indent="0">
              <a:buNone/>
            </a:pPr>
            <a:r>
              <a:rPr lang="en-US" sz="2400" dirty="0"/>
              <a:t>In various rulings, U.S. Courts have developed and shaped the exact nature of privacy protections and rights protected by the First, Fourth, Fifth, Sixth and Fourteenth Amendments, including how the amendments are applied to cyberspace.</a:t>
            </a:r>
          </a:p>
          <a:p>
            <a:pPr marL="0" indent="0">
              <a:buNone/>
            </a:pPr>
            <a:r>
              <a:rPr lang="en-US" sz="2400" dirty="0"/>
              <a:t> </a:t>
            </a:r>
          </a:p>
          <a:p>
            <a:pPr marL="0" indent="0">
              <a:buNone/>
            </a:pPr>
            <a:r>
              <a:rPr lang="en-US" sz="2400" dirty="0"/>
              <a:t>While the word “privacy” appears no where in these amendments or the Constitution itself, the concept of privacy is inherent in the protections the Bill of Rights affords.</a:t>
            </a:r>
          </a:p>
          <a:p>
            <a:pPr marL="0" indent="0">
              <a:buNone/>
            </a:pPr>
            <a:endParaRPr lang="en-US" sz="2000" dirty="0"/>
          </a:p>
          <a:p>
            <a:pPr marL="0" indent="0">
              <a:buNone/>
            </a:pPr>
            <a:endParaRPr lang="en-US" sz="1100" dirty="0"/>
          </a:p>
        </p:txBody>
      </p:sp>
      <p:pic>
        <p:nvPicPr>
          <p:cNvPr id="3" name="Picture 2" descr="Image of the U.S. Constitution.">
            <a:extLst>
              <a:ext uri="{FF2B5EF4-FFF2-40B4-BE49-F238E27FC236}">
                <a16:creationId xmlns:a16="http://schemas.microsoft.com/office/drawing/2014/main" xmlns="" id="{63AD22C1-7228-4DC3-B96A-2F3B1916B50C}"/>
              </a:ext>
            </a:extLst>
          </p:cNvPr>
          <p:cNvPicPr>
            <a:picLocks noChangeAspect="1"/>
          </p:cNvPicPr>
          <p:nvPr/>
        </p:nvPicPr>
        <p:blipFill>
          <a:blip r:embed="rId2"/>
          <a:stretch>
            <a:fillRect/>
          </a:stretch>
        </p:blipFill>
        <p:spPr>
          <a:xfrm>
            <a:off x="7321354" y="297472"/>
            <a:ext cx="1554480" cy="1036320"/>
          </a:xfrm>
          <a:prstGeom prst="rect">
            <a:avLst/>
          </a:prstGeom>
        </p:spPr>
      </p:pic>
    </p:spTree>
    <p:extLst>
      <p:ext uri="{BB962C8B-B14F-4D97-AF65-F5344CB8AC3E}">
        <p14:creationId xmlns:p14="http://schemas.microsoft.com/office/powerpoint/2010/main" val="2397551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C734892-109D-473D-8127-1D46A22A9591}"/>
              </a:ext>
            </a:extLst>
          </p:cNvPr>
          <p:cNvSpPr>
            <a:spLocks noGrp="1"/>
          </p:cNvSpPr>
          <p:nvPr>
            <p:ph type="title"/>
          </p:nvPr>
        </p:nvSpPr>
        <p:spPr>
          <a:xfrm>
            <a:off x="628650" y="26242"/>
            <a:ext cx="7886700" cy="1325563"/>
          </a:xfrm>
        </p:spPr>
        <p:txBody>
          <a:bodyPr/>
          <a:lstStyle/>
          <a:p>
            <a:r>
              <a:rPr lang="en-US" dirty="0"/>
              <a:t>Review: The U.S. Constitution’s Bill of Rights &amp; Privacy (cont.)</a:t>
            </a:r>
          </a:p>
        </p:txBody>
      </p:sp>
      <p:sp>
        <p:nvSpPr>
          <p:cNvPr id="5" name="Content Placeholder 4">
            <a:extLst>
              <a:ext uri="{FF2B5EF4-FFF2-40B4-BE49-F238E27FC236}">
                <a16:creationId xmlns:a16="http://schemas.microsoft.com/office/drawing/2014/main" xmlns="" id="{FCC3C016-D99D-4E3B-8320-ACE5973D973A}"/>
              </a:ext>
            </a:extLst>
          </p:cNvPr>
          <p:cNvSpPr>
            <a:spLocks noGrp="1"/>
          </p:cNvSpPr>
          <p:nvPr>
            <p:ph idx="1"/>
          </p:nvPr>
        </p:nvSpPr>
        <p:spPr>
          <a:xfrm>
            <a:off x="628650" y="1351805"/>
            <a:ext cx="7886700" cy="4351338"/>
          </a:xfrm>
        </p:spPr>
        <p:txBody>
          <a:bodyPr/>
          <a:lstStyle/>
          <a:p>
            <a:pPr marL="0" indent="0">
              <a:spcAft>
                <a:spcPts val="600"/>
              </a:spcAft>
              <a:buNone/>
            </a:pPr>
            <a:r>
              <a:rPr lang="en-US" sz="2400" dirty="0"/>
              <a:t>For purposes of this Cyberlaw course, we focus mostly on the First and Fourth Amendments, only touching upon the Fifth, Sixth, and Fourteenth Amendments. </a:t>
            </a:r>
          </a:p>
          <a:p>
            <a:pPr>
              <a:spcBef>
                <a:spcPts val="600"/>
              </a:spcBef>
              <a:spcAft>
                <a:spcPts val="600"/>
              </a:spcAft>
            </a:pPr>
            <a:r>
              <a:rPr lang="en-US" sz="2000" dirty="0"/>
              <a:t>The First Amendment guarantees freedom of speech, the right to assembly, and the right to lawful anonymous speech.</a:t>
            </a:r>
          </a:p>
          <a:p>
            <a:pPr>
              <a:spcBef>
                <a:spcPts val="600"/>
              </a:spcBef>
              <a:spcAft>
                <a:spcPts val="600"/>
              </a:spcAft>
            </a:pPr>
            <a:r>
              <a:rPr lang="en-US" sz="2000" dirty="0"/>
              <a:t>The Fourth Amendment prohibits unlawful search and seizure.</a:t>
            </a:r>
          </a:p>
          <a:p>
            <a:pPr>
              <a:spcBef>
                <a:spcPts val="600"/>
              </a:spcBef>
              <a:spcAft>
                <a:spcPts val="600"/>
              </a:spcAft>
            </a:pPr>
            <a:r>
              <a:rPr lang="en-US" sz="2000" dirty="0"/>
              <a:t>The Fifth Amendment guarantees due process, prevents double jeopardy, and protects a person from having to testify against themselves.</a:t>
            </a:r>
          </a:p>
          <a:p>
            <a:pPr>
              <a:spcBef>
                <a:spcPts val="600"/>
              </a:spcBef>
              <a:spcAft>
                <a:spcPts val="600"/>
              </a:spcAft>
            </a:pPr>
            <a:r>
              <a:rPr lang="en-US" sz="2000" dirty="0"/>
              <a:t>The Sixth Amendment guarantees a speedy trial, a fair jury, an attorney if the accused person wants one, and the chance to confront the witnesses who is accusing the defendant of a crime.</a:t>
            </a:r>
          </a:p>
          <a:p>
            <a:pPr>
              <a:spcBef>
                <a:spcPts val="600"/>
              </a:spcBef>
              <a:spcAft>
                <a:spcPts val="600"/>
              </a:spcAft>
            </a:pPr>
            <a:r>
              <a:rPr lang="en-US" sz="2000" dirty="0"/>
              <a:t>The Fourteenth Amendment protects due process and provides equal protection.</a:t>
            </a:r>
          </a:p>
          <a:p>
            <a:pPr marL="0" indent="0">
              <a:buNone/>
            </a:pPr>
            <a:endParaRPr lang="en-US" sz="2000" dirty="0"/>
          </a:p>
        </p:txBody>
      </p:sp>
    </p:spTree>
    <p:extLst>
      <p:ext uri="{BB962C8B-B14F-4D97-AF65-F5344CB8AC3E}">
        <p14:creationId xmlns:p14="http://schemas.microsoft.com/office/powerpoint/2010/main" val="2331008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The Fifth Amendment</a:t>
            </a:r>
          </a:p>
        </p:txBody>
      </p:sp>
      <p:pic>
        <p:nvPicPr>
          <p:cNvPr id="6" name="Picture 5" descr="Image of a person being handcuffed">
            <a:extLst>
              <a:ext uri="{FF2B5EF4-FFF2-40B4-BE49-F238E27FC236}">
                <a16:creationId xmlns:a16="http://schemas.microsoft.com/office/drawing/2014/main" xmlns="" id="{2CC7DB5F-E0C7-46B7-98A4-33508434F022}"/>
              </a:ext>
            </a:extLst>
          </p:cNvPr>
          <p:cNvPicPr>
            <a:picLocks noChangeAspect="1"/>
          </p:cNvPicPr>
          <p:nvPr/>
        </p:nvPicPr>
        <p:blipFill>
          <a:blip r:embed="rId2"/>
          <a:stretch>
            <a:fillRect/>
          </a:stretch>
        </p:blipFill>
        <p:spPr>
          <a:xfrm>
            <a:off x="3426421" y="1926759"/>
            <a:ext cx="4296742" cy="2418696"/>
          </a:xfrm>
          <a:prstGeom prst="rect">
            <a:avLst/>
          </a:prstGeom>
        </p:spPr>
      </p:pic>
    </p:spTree>
    <p:extLst>
      <p:ext uri="{BB962C8B-B14F-4D97-AF65-F5344CB8AC3E}">
        <p14:creationId xmlns:p14="http://schemas.microsoft.com/office/powerpoint/2010/main" val="3702293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Fifth Amendment</a:t>
            </a:r>
            <a:endParaRPr lang="en-US" i="1" dirty="0"/>
          </a:p>
        </p:txBody>
      </p:sp>
      <p:sp>
        <p:nvSpPr>
          <p:cNvPr id="3" name="Content Placeholder 2"/>
          <p:cNvSpPr>
            <a:spLocks noGrp="1"/>
          </p:cNvSpPr>
          <p:nvPr>
            <p:ph idx="1"/>
          </p:nvPr>
        </p:nvSpPr>
        <p:spPr>
          <a:xfrm>
            <a:off x="628650" y="1983442"/>
            <a:ext cx="7886700" cy="4351338"/>
          </a:xfrm>
        </p:spPr>
        <p:txBody>
          <a:bodyPr/>
          <a:lstStyle/>
          <a:p>
            <a:pPr marL="0" indent="0">
              <a:buNone/>
            </a:pPr>
            <a:r>
              <a:rPr lang="en-US" sz="2400" dirty="0"/>
              <a:t>The Fifth Amendment, often referred to as “the right against self-incrimination” provides:</a:t>
            </a:r>
          </a:p>
          <a:p>
            <a:pPr marL="0" indent="0">
              <a:buNone/>
            </a:pPr>
            <a:r>
              <a:rPr lang="en-US" sz="2400" i="1" dirty="0"/>
              <a:t>No person shall be held to answer for a capital, or otherwise infamous crime, unless on a presentment or indictment of a grand jury, except in cases arising in the land or naval forces, or in the militia, when in actual service in time of war or public danger; nor shall any person be subject for the same offense to be twice put in jeopardy of life or limb; nor shall be compelled in any criminal case to be a witness against himself, nor be deprived of life, liberty, or property, without due process of law; nor shall private property be taken for public use, without just compensation.</a:t>
            </a:r>
            <a:r>
              <a:rPr lang="en-US" sz="2400" baseline="30000" dirty="0"/>
              <a:t>1</a:t>
            </a:r>
          </a:p>
        </p:txBody>
      </p:sp>
      <p:sp>
        <p:nvSpPr>
          <p:cNvPr id="4" name="TextBox 3">
            <a:extLst>
              <a:ext uri="{FF2B5EF4-FFF2-40B4-BE49-F238E27FC236}">
                <a16:creationId xmlns:a16="http://schemas.microsoft.com/office/drawing/2014/main" xmlns="" id="{4986DB4D-3780-4BC2-818C-2246DCA1CC52}"/>
              </a:ext>
            </a:extLst>
          </p:cNvPr>
          <p:cNvSpPr txBox="1"/>
          <p:nvPr/>
        </p:nvSpPr>
        <p:spPr>
          <a:xfrm>
            <a:off x="628650" y="6334780"/>
            <a:ext cx="7652824" cy="246221"/>
          </a:xfrm>
          <a:prstGeom prst="rect">
            <a:avLst/>
          </a:prstGeom>
          <a:noFill/>
        </p:spPr>
        <p:txBody>
          <a:bodyPr wrap="square" rtlCol="0">
            <a:spAutoFit/>
          </a:bodyPr>
          <a:lstStyle/>
          <a:p>
            <a:r>
              <a:rPr lang="en-US" sz="1000" dirty="0">
                <a:latin typeface="+mn-lt"/>
              </a:rPr>
              <a:t>1. U.S. CONST. AMEND. V</a:t>
            </a:r>
          </a:p>
        </p:txBody>
      </p:sp>
      <p:pic>
        <p:nvPicPr>
          <p:cNvPr id="5" name="Picture 4" descr="Image of the Statue of Liberty">
            <a:extLst>
              <a:ext uri="{FF2B5EF4-FFF2-40B4-BE49-F238E27FC236}">
                <a16:creationId xmlns:a16="http://schemas.microsoft.com/office/drawing/2014/main" xmlns="" id="{32FFC6F9-FA51-4437-84DB-AE112D110EFB}"/>
              </a:ext>
            </a:extLst>
          </p:cNvPr>
          <p:cNvPicPr>
            <a:picLocks noChangeAspect="1"/>
          </p:cNvPicPr>
          <p:nvPr/>
        </p:nvPicPr>
        <p:blipFill>
          <a:blip r:embed="rId3"/>
          <a:stretch>
            <a:fillRect/>
          </a:stretch>
        </p:blipFill>
        <p:spPr>
          <a:xfrm>
            <a:off x="6129865" y="18640"/>
            <a:ext cx="3014135" cy="1699512"/>
          </a:xfrm>
          <a:prstGeom prst="rect">
            <a:avLst/>
          </a:prstGeom>
        </p:spPr>
      </p:pic>
    </p:spTree>
    <p:extLst>
      <p:ext uri="{BB962C8B-B14F-4D97-AF65-F5344CB8AC3E}">
        <p14:creationId xmlns:p14="http://schemas.microsoft.com/office/powerpoint/2010/main" val="1484460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45770" y="172400"/>
            <a:ext cx="7886700" cy="1325563"/>
          </a:xfrm>
        </p:spPr>
        <p:txBody>
          <a:bodyPr/>
          <a:lstStyle/>
          <a:p>
            <a:r>
              <a:rPr lang="en-US" dirty="0"/>
              <a:t>Fifth Amendment and The Right Against Self-Incrimination</a:t>
            </a:r>
          </a:p>
        </p:txBody>
      </p:sp>
      <p:sp>
        <p:nvSpPr>
          <p:cNvPr id="3" name="Content Placeholder 2"/>
          <p:cNvSpPr>
            <a:spLocks noGrp="1"/>
          </p:cNvSpPr>
          <p:nvPr>
            <p:ph idx="1"/>
          </p:nvPr>
        </p:nvSpPr>
        <p:spPr>
          <a:xfrm>
            <a:off x="628650" y="1334815"/>
            <a:ext cx="7886700" cy="4820680"/>
          </a:xfrm>
        </p:spPr>
        <p:txBody>
          <a:bodyPr/>
          <a:lstStyle/>
          <a:p>
            <a:pPr>
              <a:spcAft>
                <a:spcPts val="600"/>
              </a:spcAft>
            </a:pPr>
            <a:r>
              <a:rPr lang="en-US" sz="2000" dirty="0"/>
              <a:t>For explanatory content regarding the right against self-incrimination, see the following: </a:t>
            </a:r>
            <a:r>
              <a:rPr lang="en-US" sz="2000" dirty="0">
                <a:hlinkClick r:id="rId3"/>
              </a:rPr>
              <a:t>https://www.youtube.com/watch?v=d6bekpIZv8U</a:t>
            </a:r>
            <a:endParaRPr lang="en-US" sz="2000" dirty="0"/>
          </a:p>
          <a:p>
            <a:pPr marL="0" indent="0">
              <a:buNone/>
            </a:pPr>
            <a:r>
              <a:rPr lang="en-US" sz="2000" b="1" dirty="0"/>
              <a:t>The Fifth Amendment’s </a:t>
            </a:r>
            <a:r>
              <a:rPr lang="en-US" sz="2000" dirty="0"/>
              <a:t>language, which provides that</a:t>
            </a:r>
            <a:r>
              <a:rPr lang="en-US" sz="2000" b="1" dirty="0"/>
              <a:t> </a:t>
            </a:r>
            <a:r>
              <a:rPr lang="en-US" sz="2000" dirty="0"/>
              <a:t>“no person…shall be compelled in any criminal case to be a witness against himself,”</a:t>
            </a:r>
            <a:r>
              <a:rPr lang="en-US" sz="2000" baseline="30000" dirty="0"/>
              <a:t>2</a:t>
            </a:r>
            <a:r>
              <a:rPr lang="en-US" sz="2000" dirty="0"/>
              <a:t> forbids the government from forcing a person to self-incriminate. Self-incrimination occurs when one is forced or coerced to testify or to produce evidence against oneself.</a:t>
            </a:r>
            <a:endParaRPr lang="en-US" sz="2000" baseline="30000" dirty="0"/>
          </a:p>
          <a:p>
            <a:pPr marL="0" indent="0">
              <a:buNone/>
            </a:pPr>
            <a:r>
              <a:rPr lang="en-US" sz="2000" dirty="0"/>
              <a:t>If a person “pleads the fifth”, he cannot be required to answer any questions or provide any information that may incriminate him in court. One can assert the privilege against self-incrimination in both civil and criminal cases. In civil cases though, the right can only be asserted when the matter about which an individual is being compelled to testify could lead to criminal charges.</a:t>
            </a:r>
          </a:p>
          <a:p>
            <a:pPr marL="0" indent="0">
              <a:buNone/>
            </a:pPr>
            <a:r>
              <a:rPr lang="en-US" sz="1800" dirty="0"/>
              <a:t>The right to “plead the fifth” may be waived by later making statements about the topic in question. Waiver of the privilege (by discussing the topic) means the 5</a:t>
            </a:r>
            <a:r>
              <a:rPr lang="en-US" sz="1800" baseline="30000" dirty="0"/>
              <a:t>th</a:t>
            </a:r>
            <a:r>
              <a:rPr lang="en-US" sz="1800" dirty="0"/>
              <a:t> Amendment privilege is lost and cannot be asserted on the same matter. </a:t>
            </a:r>
          </a:p>
          <a:p>
            <a:endParaRPr lang="en-US" sz="2400" dirty="0"/>
          </a:p>
          <a:p>
            <a:pPr lvl="1"/>
            <a:endParaRPr lang="en-US" sz="2700" dirty="0"/>
          </a:p>
          <a:p>
            <a:pPr lvl="2"/>
            <a:endParaRPr lang="en-US" sz="2100" dirty="0"/>
          </a:p>
          <a:p>
            <a:pPr lvl="2"/>
            <a:endParaRPr lang="en-US" sz="2100" dirty="0"/>
          </a:p>
        </p:txBody>
      </p:sp>
      <p:sp>
        <p:nvSpPr>
          <p:cNvPr id="4" name="TextBox 3">
            <a:extLst>
              <a:ext uri="{FF2B5EF4-FFF2-40B4-BE49-F238E27FC236}">
                <a16:creationId xmlns:a16="http://schemas.microsoft.com/office/drawing/2014/main" xmlns="" id="{196A7A89-A407-4A83-AA4C-CB76C46334A7}"/>
              </a:ext>
            </a:extLst>
          </p:cNvPr>
          <p:cNvSpPr txBox="1"/>
          <p:nvPr/>
        </p:nvSpPr>
        <p:spPr>
          <a:xfrm>
            <a:off x="675249" y="6192896"/>
            <a:ext cx="7657221" cy="246221"/>
          </a:xfrm>
          <a:prstGeom prst="rect">
            <a:avLst/>
          </a:prstGeom>
          <a:noFill/>
        </p:spPr>
        <p:txBody>
          <a:bodyPr wrap="square" rtlCol="0">
            <a:spAutoFit/>
          </a:bodyPr>
          <a:lstStyle/>
          <a:p>
            <a:r>
              <a:rPr lang="en-US" sz="1000" dirty="0">
                <a:latin typeface="+mn-lt"/>
              </a:rPr>
              <a:t>2. </a:t>
            </a:r>
            <a:r>
              <a:rPr lang="en-US" sz="1000" dirty="0"/>
              <a:t>U.S. CONST. AMEND. V</a:t>
            </a:r>
            <a:endParaRPr lang="en-US" sz="1000" dirty="0">
              <a:latin typeface="+mn-lt"/>
            </a:endParaRPr>
          </a:p>
        </p:txBody>
      </p:sp>
    </p:spTree>
    <p:extLst>
      <p:ext uri="{BB962C8B-B14F-4D97-AF65-F5344CB8AC3E}">
        <p14:creationId xmlns:p14="http://schemas.microsoft.com/office/powerpoint/2010/main" val="2681423974"/>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11286</TotalTime>
  <Words>4214</Words>
  <Application>Microsoft Office PowerPoint</Application>
  <PresentationFormat>On-screen Show (4:3)</PresentationFormat>
  <Paragraphs>244</Paragraphs>
  <Slides>33</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Calibri Light</vt:lpstr>
      <vt:lpstr>PP_C5Modules_CC_License_standard</vt:lpstr>
      <vt:lpstr>  Module III Week 8: U.S. Constitution &amp; Cyberlaw</vt:lpstr>
      <vt:lpstr>Lesson Outline: Fifth, Sixth, &amp; Fourteenth Amendments</vt:lpstr>
      <vt:lpstr>Learning Outcomes: Fifth, Sixth, &amp; Fourteenth Amendments</vt:lpstr>
      <vt:lpstr>Review: The U.S. Constitution</vt:lpstr>
      <vt:lpstr>Review: The U.S. Constitution’s Bill of Rights &amp; Privacy</vt:lpstr>
      <vt:lpstr>Review: The U.S. Constitution’s Bill of Rights &amp; Privacy (cont.)</vt:lpstr>
      <vt:lpstr>Section 1: </vt:lpstr>
      <vt:lpstr>The Fifth Amendment</vt:lpstr>
      <vt:lpstr>Fifth Amendment and The Right Against Self-Incrimination</vt:lpstr>
      <vt:lpstr>Fifth Amendment and Cyber Searches</vt:lpstr>
      <vt:lpstr>Fifth Amendment &amp; Cyber Searches: Case Study</vt:lpstr>
      <vt:lpstr>United States v. Apple MacPro Computer 4 (cont.)</vt:lpstr>
      <vt:lpstr>Fifth Amendment: Assessment</vt:lpstr>
      <vt:lpstr>Fifth Amendment: Assessment (Answers)</vt:lpstr>
      <vt:lpstr>Fifth Amendment: Discussion Questions</vt:lpstr>
      <vt:lpstr>Section 2: </vt:lpstr>
      <vt:lpstr>The Sixth Amendment</vt:lpstr>
      <vt:lpstr>Sixth Amendment Rights</vt:lpstr>
      <vt:lpstr>Sixth Amendment &amp; Jurisdiction in Cyberspace</vt:lpstr>
      <vt:lpstr>Sixth Amendment &amp; Jurisdiction in Cyberspace (cont.)</vt:lpstr>
      <vt:lpstr>Sixth Amendment: Assessment</vt:lpstr>
      <vt:lpstr>Sixth Amendment: Assessment (Answers)</vt:lpstr>
      <vt:lpstr>Section 3: </vt:lpstr>
      <vt:lpstr>Fourteenth Amendment – Due Process</vt:lpstr>
      <vt:lpstr>Fourteenth Amendment &amp; State Due Process</vt:lpstr>
      <vt:lpstr>Due Process &amp; Cybersecurity</vt:lpstr>
      <vt:lpstr>Section 4: </vt:lpstr>
      <vt:lpstr>Constitutional Requirement of Standing</vt:lpstr>
      <vt:lpstr>Legal Standing &amp; Cyberlaw</vt:lpstr>
      <vt:lpstr>Standing and Government Surveillance</vt:lpstr>
      <vt:lpstr>Fourteenth Amendment &amp; Standing: Assessment</vt:lpstr>
      <vt:lpstr>Fourteenth Amendment &amp; Standing: Assessment (Answers)</vt:lpstr>
      <vt:lpstr>Image Attribution</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601</cp:revision>
  <cp:lastPrinted>2016-07-18T16:40:10Z</cp:lastPrinted>
  <dcterms:created xsi:type="dcterms:W3CDTF">2016-07-03T20:12:42Z</dcterms:created>
  <dcterms:modified xsi:type="dcterms:W3CDTF">2018-08-27T15:20:47Z</dcterms:modified>
</cp:coreProperties>
</file>