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300" r:id="rId2"/>
    <p:sldId id="310" r:id="rId3"/>
    <p:sldId id="273" r:id="rId4"/>
    <p:sldId id="279" r:id="rId5"/>
    <p:sldId id="294" r:id="rId6"/>
    <p:sldId id="326" r:id="rId7"/>
    <p:sldId id="276" r:id="rId8"/>
    <p:sldId id="281" r:id="rId9"/>
    <p:sldId id="282" r:id="rId10"/>
    <p:sldId id="299" r:id="rId11"/>
    <p:sldId id="311" r:id="rId12"/>
    <p:sldId id="290" r:id="rId13"/>
    <p:sldId id="318" r:id="rId14"/>
    <p:sldId id="320" r:id="rId15"/>
    <p:sldId id="283" r:id="rId16"/>
    <p:sldId id="293" r:id="rId17"/>
    <p:sldId id="295" r:id="rId18"/>
    <p:sldId id="296" r:id="rId19"/>
    <p:sldId id="289" r:id="rId20"/>
    <p:sldId id="312" r:id="rId21"/>
    <p:sldId id="307" r:id="rId22"/>
    <p:sldId id="323" r:id="rId23"/>
    <p:sldId id="308" r:id="rId24"/>
    <p:sldId id="324" r:id="rId25"/>
    <p:sldId id="306" r:id="rId26"/>
    <p:sldId id="325" r:id="rId27"/>
    <p:sldId id="328" r:id="rId28"/>
    <p:sldId id="329" r:id="rId29"/>
    <p:sldId id="304" r:id="rId30"/>
    <p:sldId id="321" r:id="rId31"/>
    <p:sldId id="322" r:id="rId32"/>
    <p:sldId id="327" r:id="rId3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ext uri="{19B8F6BF-5375-455C-9EA6-DF929625EA0E}">
        <p15:presenceInfo xmlns:p15="http://schemas.microsoft.com/office/powerpoint/2012/main" userId="S-1-5-21-755334853-669077136-483988704-25579" providerId="AD"/>
      </p:ext>
    </p:extLst>
  </p:cmAuthor>
  <p:cmAuthor id="2" name="Thorsten Swider" initials="TS" lastIdx="5" clrIdx="1">
    <p:extLst>
      <p:ext uri="{19B8F6BF-5375-455C-9EA6-DF929625EA0E}">
        <p15:presenceInfo xmlns:p15="http://schemas.microsoft.com/office/powerpoint/2012/main" userId="b3af3d09c54e43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023" autoAdjust="0"/>
    <p:restoredTop sz="92750" autoAdjust="0"/>
  </p:normalViewPr>
  <p:slideViewPr>
    <p:cSldViewPr snapToGrid="0">
      <p:cViewPr varScale="1">
        <p:scale>
          <a:sx n="108" d="100"/>
          <a:sy n="108" d="100"/>
        </p:scale>
        <p:origin x="1326" y="102"/>
      </p:cViewPr>
      <p:guideLst/>
    </p:cSldViewPr>
  </p:slideViewPr>
  <p:notesTextViewPr>
    <p:cViewPr>
      <p:scale>
        <a:sx n="1" d="1"/>
        <a:sy n="1" d="1"/>
      </p:scale>
      <p:origin x="0" y="0"/>
    </p:cViewPr>
  </p:notesTextViewPr>
  <p:sorterViewPr>
    <p:cViewPr>
      <p:scale>
        <a:sx n="128" d="100"/>
        <a:sy n="128" d="100"/>
      </p:scale>
      <p:origin x="0" y="-7230"/>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10D0EE9-D155-4EF2-A320-D573086AD338}" type="datetimeFigureOut">
              <a:rPr lang="en-US" smtClean="0"/>
              <a:t>8/27/2018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1641DFB-AAB2-4FB4-A08B-4F38174FAD63}" type="slidenum">
              <a:rPr lang="en-US" smtClean="0"/>
              <a:t>‹#›</a:t>
            </a:fld>
            <a:endParaRPr lang="en-US"/>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D3F77F84-EBF5-4DC2-873D-49BD8B121CCF}" type="slidenum">
              <a:rPr lang="en-US" sz="1300">
                <a:solidFill>
                  <a:prstClr val="black"/>
                </a:solidFill>
                <a:latin typeface="Calibri"/>
                <a:cs typeface="Arial" charset="0"/>
              </a:rPr>
              <a:pPr defTabSz="465887" fontAlgn="base">
                <a:spcBef>
                  <a:spcPct val="0"/>
                </a:spcBef>
                <a:spcAft>
                  <a:spcPct val="0"/>
                </a:spcAft>
                <a:defRPr/>
              </a:pPr>
              <a:t>1</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1018902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1">
              <a:buFont typeface="Courier New" pitchFamily="49" charset="0"/>
              <a:buNone/>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15</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376818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16</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2753588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17</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4253950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18</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04437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lgn="l"/>
            <a:r>
              <a:rPr lang="en-US" dirty="0"/>
              <a:t/>
            </a:r>
            <a:br>
              <a:rPr lang="en-US" dirty="0"/>
            </a:b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19</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801945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21</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026320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dirty="0"/>
          </a:p>
          <a:p>
            <a:r>
              <a:rPr lang="en-US" dirty="0"/>
              <a:t/>
            </a:r>
            <a:br>
              <a:rPr lang="en-US" dirty="0"/>
            </a:b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23</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215957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a:endParaRPr lang="en-US" sz="1100" dirty="0"/>
          </a:p>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29</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762928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3</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2364785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4</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1139967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5</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97949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7</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547279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1"/>
            <a:endParaRPr lang="en-US" dirty="0"/>
          </a:p>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8</a:t>
            </a:fld>
            <a:endParaRPr lang="en-US" sz="1300" dirty="0">
              <a:solidFill>
                <a:prstClr val="black"/>
              </a:solidFill>
              <a:latin typeface="Calibri"/>
              <a:cs typeface="Arial" charset="0"/>
            </a:endParaRPr>
          </a:p>
        </p:txBody>
      </p:sp>
    </p:spTree>
    <p:extLst>
      <p:ext uri="{BB962C8B-B14F-4D97-AF65-F5344CB8AC3E}">
        <p14:creationId xmlns:p14="http://schemas.microsoft.com/office/powerpoint/2010/main" val="446888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9</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877105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774">
              <a:spcBef>
                <a:spcPct val="0"/>
              </a:spcBef>
              <a:defRPr/>
            </a:pPr>
            <a:endParaRPr lang="en-US" dirty="0"/>
          </a:p>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10</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1905429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i="1" dirty="0"/>
          </a:p>
          <a:p>
            <a:r>
              <a:rPr lang="en-US" dirty="0"/>
              <a:t/>
            </a:r>
            <a:br>
              <a:rPr lang="en-US" dirty="0"/>
            </a:br>
            <a:endParaRPr lang="en-US" dirty="0"/>
          </a:p>
          <a:p>
            <a:r>
              <a:rPr lang="en-US" dirty="0"/>
              <a:t/>
            </a:r>
            <a:br>
              <a:rPr lang="en-US" dirty="0"/>
            </a:b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65887" fontAlgn="base">
              <a:spcBef>
                <a:spcPct val="0"/>
              </a:spcBef>
              <a:spcAft>
                <a:spcPct val="0"/>
              </a:spcAft>
              <a:defRPr/>
            </a:pPr>
            <a:fld id="{712E80AE-A2D3-45AA-9282-165AD6710FE8}" type="slidenum">
              <a:rPr lang="en-US" sz="1300">
                <a:solidFill>
                  <a:prstClr val="black"/>
                </a:solidFill>
                <a:latin typeface="Calibri"/>
                <a:cs typeface="Arial" charset="0"/>
              </a:rPr>
              <a:pPr defTabSz="465887" fontAlgn="base">
                <a:spcBef>
                  <a:spcPct val="0"/>
                </a:spcBef>
                <a:spcAft>
                  <a:spcPct val="0"/>
                </a:spcAft>
                <a:defRPr/>
              </a:pPr>
              <a:t>12</a:t>
            </a:fld>
            <a:endParaRPr lang="en-US" sz="1300">
              <a:solidFill>
                <a:prstClr val="black"/>
              </a:solidFill>
              <a:latin typeface="Calibri"/>
              <a:cs typeface="Arial" charset="0"/>
            </a:endParaRPr>
          </a:p>
        </p:txBody>
      </p:sp>
    </p:spTree>
    <p:extLst>
      <p:ext uri="{BB962C8B-B14F-4D97-AF65-F5344CB8AC3E}">
        <p14:creationId xmlns:p14="http://schemas.microsoft.com/office/powerpoint/2010/main" val="351682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2254" y="3699453"/>
            <a:ext cx="4862946"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3300" dirty="0"/>
              <a:t>Module III.  Legal Foundations</a:t>
            </a:r>
            <a:endParaRPr dirty="0"/>
          </a:p>
        </p:txBody>
      </p:sp>
      <p:sp>
        <p:nvSpPr>
          <p:cNvPr id="12290" name="Subtitle 2"/>
          <p:cNvSpPr>
            <a:spLocks noGrp="1"/>
          </p:cNvSpPr>
          <p:nvPr>
            <p:ph type="body" sz="quarter" idx="13"/>
          </p:nvPr>
        </p:nvSpPr>
        <p:spPr>
          <a:xfrm>
            <a:off x="2495406" y="4999038"/>
            <a:ext cx="4819794" cy="277812"/>
          </a:xfrm>
        </p:spPr>
        <p:txBody>
          <a:bodyPr/>
          <a:lstStyle/>
          <a:p>
            <a:pPr eaLnBrk="1" hangingPunct="1"/>
            <a:r>
              <a:rPr lang="en-US" sz="2000" b="1" dirty="0">
                <a:solidFill>
                  <a:srgbClr val="2F5597"/>
                </a:solidFill>
              </a:rPr>
              <a:t>Lesson 21:  The Role of International Law in Cyber Operations</a:t>
            </a:r>
          </a:p>
        </p:txBody>
      </p:sp>
      <p:sp>
        <p:nvSpPr>
          <p:cNvPr id="4" name="TextBox 3">
            <a:extLst>
              <a:ext uri="{FF2B5EF4-FFF2-40B4-BE49-F238E27FC236}">
                <a16:creationId xmlns:a16="http://schemas.microsoft.com/office/drawing/2014/main" xmlns="" id="{0EC8A758-22C8-407E-875C-CB03AC4DA55A}"/>
              </a:ext>
            </a:extLst>
          </p:cNvPr>
          <p:cNvSpPr txBox="1"/>
          <p:nvPr/>
        </p:nvSpPr>
        <p:spPr>
          <a:xfrm>
            <a:off x="2236763" y="5580503"/>
            <a:ext cx="5373858" cy="769441"/>
          </a:xfrm>
          <a:prstGeom prst="rect">
            <a:avLst/>
          </a:prstGeom>
          <a:noFill/>
          <a:ln>
            <a:solidFill>
              <a:schemeClr val="accent5">
                <a:lumMod val="75000"/>
              </a:schemeClr>
            </a:solidFill>
          </a:ln>
        </p:spPr>
        <p:txBody>
          <a:bodyPr wrap="square" rtlCol="0">
            <a:spAutoFit/>
          </a:bodyPr>
          <a:lstStyle/>
          <a:p>
            <a:r>
              <a:rPr lang="en-US" sz="1100" dirty="0"/>
              <a:t>Lesson Author: James W. Houck, Vice Admiral, Judge Advocate General's Corps, U.S. Navy (Ret.) and Distinguished Scholar in Residence, Penn State Law. The author wishes to thank Penn State Law students Lucas Breaux, Charles Deibel, and Thorsten </a:t>
            </a:r>
            <a:r>
              <a:rPr lang="en-US" sz="1100" dirty="0" err="1"/>
              <a:t>Swider</a:t>
            </a:r>
            <a:r>
              <a:rPr lang="en-US" sz="1100" dirty="0"/>
              <a:t> for their assistance with this Lesson.</a:t>
            </a:r>
            <a:endParaRPr lang="en-US" sz="1200" dirty="0">
              <a:latin typeface="+mn-lt"/>
            </a:endParaRPr>
          </a:p>
        </p:txBody>
      </p:sp>
    </p:spTree>
    <p:extLst>
      <p:ext uri="{BB962C8B-B14F-4D97-AF65-F5344CB8AC3E}">
        <p14:creationId xmlns:p14="http://schemas.microsoft.com/office/powerpoint/2010/main" val="229351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628650" y="1690688"/>
            <a:ext cx="8206068" cy="4611638"/>
          </a:xfrm>
        </p:spPr>
        <p:txBody>
          <a:bodyPr/>
          <a:lstStyle/>
          <a:p>
            <a:pPr marL="0" indent="0" eaLnBrk="1" hangingPunct="1">
              <a:lnSpc>
                <a:spcPct val="100000"/>
              </a:lnSpc>
              <a:spcBef>
                <a:spcPts val="0"/>
              </a:spcBef>
              <a:buNone/>
            </a:pPr>
            <a:r>
              <a:rPr lang="en-US" dirty="0"/>
              <a:t>Once the President ratifies a treaty, the U.S. is bound under international law to fulfill its obligations under the treaty.  </a:t>
            </a:r>
          </a:p>
          <a:p>
            <a:pPr marL="0" indent="0" eaLnBrk="1" hangingPunct="1">
              <a:lnSpc>
                <a:spcPct val="100000"/>
              </a:lnSpc>
              <a:spcBef>
                <a:spcPts val="600"/>
              </a:spcBef>
              <a:buNone/>
            </a:pPr>
            <a:r>
              <a:rPr lang="en-US" dirty="0"/>
              <a:t>The U.S. Constitution provides that the ratified treaty becomes part of U.S. domestic law, and has the same effect as any legislation passed by both houses of Congress and signed by the President.</a:t>
            </a:r>
            <a:r>
              <a:rPr lang="en-US" baseline="30000" dirty="0"/>
              <a:t>7</a:t>
            </a:r>
            <a:r>
              <a:rPr lang="en-US" dirty="0"/>
              <a:t>  </a:t>
            </a:r>
          </a:p>
          <a:p>
            <a:pPr lvl="1" eaLnBrk="1" hangingPunct="1">
              <a:lnSpc>
                <a:spcPct val="100000"/>
              </a:lnSpc>
              <a:spcBef>
                <a:spcPts val="600"/>
              </a:spcBef>
            </a:pPr>
            <a:r>
              <a:rPr lang="en-US" dirty="0"/>
              <a:t>Thus, a treaty may supersede (i.e., take precedence over) a prior statute if the terms of the treaty conflict with the statute.  Treaties also supersede the laws of the 50 states.</a:t>
            </a:r>
          </a:p>
          <a:p>
            <a:pPr lvl="1" eaLnBrk="1" hangingPunct="1">
              <a:lnSpc>
                <a:spcPct val="100000"/>
              </a:lnSpc>
              <a:spcBef>
                <a:spcPts val="600"/>
              </a:spcBef>
            </a:pPr>
            <a:r>
              <a:rPr lang="en-US" dirty="0"/>
              <a:t>Likewise a later statute may supersede a treaty, which may create a conflict between the U.S. government’s separate domestic and international law obligations.</a:t>
            </a:r>
            <a:r>
              <a:rPr lang="en-US" baseline="30000" dirty="0"/>
              <a:t>8  </a:t>
            </a:r>
            <a:r>
              <a:rPr lang="en-US" dirty="0"/>
              <a:t>If a later statute supersedes a treaty, the treaty is no longer part of U.S. law; however, under international law, the U.S. has an international legal obligation to perform its obligations under the treaty.  When it fails to do so because it is following the newer, superseding U.S. law, the U.S. is in breach of the treaty and in violation of international law.  </a:t>
            </a:r>
            <a:endParaRPr lang="en-US" sz="1000" dirty="0"/>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r>
              <a:rPr lang="en-US" sz="1000" dirty="0"/>
              <a:t>7. U.S. Const. art. VI, cl. 2 (The Supremacy Clause).</a:t>
            </a:r>
          </a:p>
          <a:p>
            <a:pPr marL="0" indent="0" eaLnBrk="1" hangingPunct="1">
              <a:lnSpc>
                <a:spcPct val="100000"/>
              </a:lnSpc>
              <a:spcBef>
                <a:spcPts val="0"/>
              </a:spcBef>
              <a:buNone/>
            </a:pPr>
            <a:r>
              <a:rPr lang="en-US" sz="1000" dirty="0"/>
              <a:t>8. Restatement (Fourth) of Foreign Relations Law: Jurisdiction Treaties § 109 (Am. Law Inst., Tentative Draft No. 1, 2016).</a:t>
            </a:r>
          </a:p>
          <a:p>
            <a:pPr marL="0" indent="0" eaLnBrk="1" hangingPunct="1">
              <a:buNone/>
            </a:pPr>
            <a:r>
              <a:rPr lang="en-US" dirty="0"/>
              <a:t>  </a:t>
            </a:r>
          </a:p>
          <a:p>
            <a:pPr marL="0" indent="0" eaLnBrk="1" hangingPunct="1">
              <a:buFont typeface="Arial" charset="0"/>
              <a:buNone/>
            </a:pPr>
            <a:endParaRPr lang="en-US" dirty="0"/>
          </a:p>
        </p:txBody>
      </p:sp>
      <p:sp>
        <p:nvSpPr>
          <p:cNvPr id="5"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Treaties |Treaties in U.S. Law (cont.)</a:t>
            </a:r>
          </a:p>
        </p:txBody>
      </p:sp>
    </p:spTree>
    <p:extLst>
      <p:ext uri="{BB962C8B-B14F-4D97-AF65-F5344CB8AC3E}">
        <p14:creationId xmlns:p14="http://schemas.microsoft.com/office/powerpoint/2010/main" val="1122549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690689"/>
            <a:ext cx="7886700" cy="4351338"/>
          </a:xfrm>
          <a:solidFill>
            <a:schemeClr val="bg1"/>
          </a:solidFill>
        </p:spPr>
        <p:txBody>
          <a:bodyPr/>
          <a:lstStyle/>
          <a:p>
            <a:pPr marL="0" indent="0">
              <a:lnSpc>
                <a:spcPct val="100000"/>
              </a:lnSpc>
              <a:buNone/>
            </a:pPr>
            <a:r>
              <a:rPr lang="en-US" dirty="0"/>
              <a:t>The Charter of the United Nations (U.N. Charter) is perhaps the most important multilateral treaty of the modern era. The Charter addresses a number of different topics, including the ideals and structure of the United Nations and the obligations of member states.</a:t>
            </a:r>
            <a:r>
              <a:rPr lang="en-US" baseline="30000" dirty="0"/>
              <a:t>9 </a:t>
            </a:r>
            <a:endParaRPr lang="en-US" dirty="0"/>
          </a:p>
          <a:p>
            <a:pPr lvl="1" eaLnBrk="1" hangingPunct="1">
              <a:lnSpc>
                <a:spcPct val="100000"/>
              </a:lnSpc>
              <a:spcBef>
                <a:spcPts val="0"/>
              </a:spcBef>
            </a:pPr>
            <a:endParaRPr lang="en-US" sz="100" dirty="0"/>
          </a:p>
          <a:p>
            <a:pPr marL="0" indent="0" eaLnBrk="1" hangingPunct="1">
              <a:lnSpc>
                <a:spcPct val="100000"/>
              </a:lnSpc>
              <a:spcBef>
                <a:spcPts val="600"/>
              </a:spcBef>
              <a:buNone/>
            </a:pPr>
            <a:r>
              <a:rPr lang="en-US" dirty="0"/>
              <a:t>Because 193 nations belong to the U.N. (as of this writing), the Charter creates binding international law among the member nations.  In particular, the Charter creates a binding legal rules for using force that are directly relevant to contemporary cyber operations.  These rules will be examined in greater detail in later lessons. </a:t>
            </a:r>
          </a:p>
          <a:p>
            <a:pPr marL="0" indent="0" eaLnBrk="1" hangingPunct="1">
              <a:lnSpc>
                <a:spcPct val="100000"/>
              </a:lnSpc>
              <a:spcBef>
                <a:spcPts val="600"/>
              </a:spcBef>
              <a:buNone/>
            </a:pPr>
            <a:endParaRPr lang="en-US" dirty="0"/>
          </a:p>
          <a:p>
            <a:pPr marL="0" indent="0" eaLnBrk="1" hangingPunct="1">
              <a:lnSpc>
                <a:spcPct val="100000"/>
              </a:lnSpc>
              <a:spcBef>
                <a:spcPts val="600"/>
              </a:spcBef>
              <a:buNone/>
            </a:pPr>
            <a:endParaRPr lang="en-US" dirty="0"/>
          </a:p>
          <a:p>
            <a:pPr marL="0" indent="0" eaLnBrk="1" hangingPunct="1">
              <a:lnSpc>
                <a:spcPct val="100000"/>
              </a:lnSpc>
              <a:spcBef>
                <a:spcPts val="600"/>
              </a:spcBef>
              <a:buNone/>
            </a:pPr>
            <a:endParaRPr lang="en-US" dirty="0"/>
          </a:p>
          <a:p>
            <a:pPr marL="0" indent="0" eaLnBrk="1" hangingPunct="1">
              <a:lnSpc>
                <a:spcPct val="100000"/>
              </a:lnSpc>
              <a:spcBef>
                <a:spcPts val="600"/>
              </a:spcBef>
              <a:buNone/>
            </a:pPr>
            <a:endParaRPr lang="en-US" sz="1000" dirty="0"/>
          </a:p>
          <a:p>
            <a:pPr marL="0" indent="0" eaLnBrk="1" hangingPunct="1">
              <a:lnSpc>
                <a:spcPct val="100000"/>
              </a:lnSpc>
              <a:spcBef>
                <a:spcPts val="600"/>
              </a:spcBef>
              <a:buNone/>
            </a:pPr>
            <a:endParaRPr lang="en-US" sz="1000" dirty="0"/>
          </a:p>
          <a:p>
            <a:pPr marL="0" indent="0" eaLnBrk="1" hangingPunct="1">
              <a:lnSpc>
                <a:spcPct val="100000"/>
              </a:lnSpc>
              <a:spcBef>
                <a:spcPts val="600"/>
              </a:spcBef>
              <a:buNone/>
            </a:pPr>
            <a:r>
              <a:rPr lang="en-US" sz="1000" dirty="0"/>
              <a:t>9. </a:t>
            </a:r>
            <a:r>
              <a:rPr lang="en-US" sz="1000" i="1" dirty="0"/>
              <a:t>UN Charter (full text)</a:t>
            </a:r>
            <a:r>
              <a:rPr lang="en-US" sz="1000" dirty="0"/>
              <a:t>, </a:t>
            </a:r>
            <a:r>
              <a:rPr lang="en-US" sz="1000" cap="small" dirty="0"/>
              <a:t>The United Nations</a:t>
            </a:r>
            <a:r>
              <a:rPr lang="en-US" sz="1000" dirty="0"/>
              <a:t>, http://www.un.org/en/sections/un-charter/un-charter-full-text/.</a:t>
            </a:r>
          </a:p>
        </p:txBody>
      </p:sp>
      <p:sp>
        <p:nvSpPr>
          <p:cNvPr id="5"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Treaties |The United Nations Charter</a:t>
            </a:r>
          </a:p>
        </p:txBody>
      </p:sp>
    </p:spTree>
    <p:extLst>
      <p:ext uri="{BB962C8B-B14F-4D97-AF65-F5344CB8AC3E}">
        <p14:creationId xmlns:p14="http://schemas.microsoft.com/office/powerpoint/2010/main" val="751822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6BF88B39-0588-4576-AB9A-E8F82D48A0F6}"/>
              </a:ext>
            </a:extLst>
          </p:cNvPr>
          <p:cNvSpPr txBox="1">
            <a:spLocks/>
          </p:cNvSpPr>
          <p:nvPr/>
        </p:nvSpPr>
        <p:spPr bwMode="auto">
          <a:xfrm>
            <a:off x="628650" y="1863633"/>
            <a:ext cx="7886700" cy="49943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dirty="0"/>
              <a:t>Customary international law is defined as international law created or derived from the general and consistent practice of states followed out of a sense of legal obligation.</a:t>
            </a:r>
            <a:endParaRPr lang="en-US" sz="100" dirty="0"/>
          </a:p>
          <a:p>
            <a:pPr lvl="1">
              <a:lnSpc>
                <a:spcPct val="100000"/>
              </a:lnSpc>
              <a:spcBef>
                <a:spcPts val="0"/>
              </a:spcBef>
            </a:pPr>
            <a:r>
              <a:rPr lang="en-US" dirty="0"/>
              <a:t>The “practice of states” is consistent conduct by a majority of states over time.</a:t>
            </a:r>
            <a:r>
              <a:rPr lang="en-US" baseline="30000" dirty="0"/>
              <a:t>10</a:t>
            </a:r>
            <a:endParaRPr lang="en-US" dirty="0"/>
          </a:p>
          <a:p>
            <a:pPr lvl="2">
              <a:lnSpc>
                <a:spcPct val="100000"/>
              </a:lnSpc>
              <a:spcBef>
                <a:spcPts val="0"/>
              </a:spcBef>
            </a:pPr>
            <a:endParaRPr lang="en-US" sz="100" i="1" dirty="0"/>
          </a:p>
          <a:p>
            <a:pPr lvl="1">
              <a:lnSpc>
                <a:spcPct val="100000"/>
              </a:lnSpc>
              <a:spcBef>
                <a:spcPts val="0"/>
              </a:spcBef>
            </a:pPr>
            <a:r>
              <a:rPr lang="en-US" dirty="0"/>
              <a:t>The “sense of legal obligation” is the belief among a majority of nations that the conduct is also legally required.  This is also commonly known by the term “</a:t>
            </a:r>
            <a:r>
              <a:rPr lang="en-US" i="1" dirty="0" err="1"/>
              <a:t>opinio</a:t>
            </a:r>
            <a:r>
              <a:rPr lang="en-US" i="1" dirty="0"/>
              <a:t> juris</a:t>
            </a:r>
            <a:r>
              <a:rPr lang="en-US" dirty="0"/>
              <a:t>.”</a:t>
            </a:r>
            <a:r>
              <a:rPr lang="en-US" baseline="30000" dirty="0"/>
              <a:t>11</a:t>
            </a:r>
          </a:p>
          <a:p>
            <a:pPr marL="342900" lvl="1" indent="0">
              <a:lnSpc>
                <a:spcPct val="100000"/>
              </a:lnSpc>
              <a:spcBef>
                <a:spcPts val="0"/>
              </a:spcBef>
              <a:buNone/>
            </a:pPr>
            <a:endParaRPr lang="en-US" baseline="30000" dirty="0"/>
          </a:p>
          <a:p>
            <a:pPr lvl="1">
              <a:lnSpc>
                <a:spcPct val="100000"/>
              </a:lnSpc>
              <a:spcBef>
                <a:spcPts val="0"/>
              </a:spcBef>
            </a:pPr>
            <a:endParaRPr lang="en-US" baseline="30000" dirty="0"/>
          </a:p>
          <a:p>
            <a:pPr marL="342900" lvl="1" indent="0">
              <a:lnSpc>
                <a:spcPct val="100000"/>
              </a:lnSpc>
              <a:spcBef>
                <a:spcPts val="0"/>
              </a:spcBef>
              <a:buNone/>
            </a:pPr>
            <a:endParaRPr lang="en-US" baseline="30000" dirty="0"/>
          </a:p>
          <a:p>
            <a:pPr marL="342900" lvl="1" indent="0">
              <a:lnSpc>
                <a:spcPct val="100000"/>
              </a:lnSpc>
              <a:spcBef>
                <a:spcPts val="0"/>
              </a:spcBef>
              <a:buNone/>
            </a:pPr>
            <a:endParaRPr lang="en-US" baseline="30000" dirty="0"/>
          </a:p>
          <a:p>
            <a:pPr marL="342900" lvl="1" indent="0">
              <a:lnSpc>
                <a:spcPct val="100000"/>
              </a:lnSpc>
              <a:spcBef>
                <a:spcPts val="0"/>
              </a:spcBef>
              <a:buNone/>
            </a:pPr>
            <a:endParaRPr lang="en-US" baseline="30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10. Restatement (Third) of The Foreign Relations Law of the United States § 102(2) (Am. Law Inst. 1987). </a:t>
            </a:r>
          </a:p>
          <a:p>
            <a:pPr marL="0" indent="0">
              <a:lnSpc>
                <a:spcPct val="100000"/>
              </a:lnSpc>
              <a:spcBef>
                <a:spcPts val="0"/>
              </a:spcBef>
              <a:buNone/>
            </a:pPr>
            <a:r>
              <a:rPr lang="en-US" sz="1000" dirty="0"/>
              <a:t>11. Restatement (Third) of The Foreign Relations Law of the United States § 102 </a:t>
            </a:r>
            <a:r>
              <a:rPr lang="en-US" sz="1000" dirty="0" err="1"/>
              <a:t>cmt</a:t>
            </a:r>
            <a:r>
              <a:rPr lang="en-US" sz="1000" dirty="0"/>
              <a:t>. c (Am. Law Inst. 1987). </a:t>
            </a:r>
          </a:p>
          <a:p>
            <a:pPr marL="342900" lvl="1" indent="0">
              <a:lnSpc>
                <a:spcPct val="100000"/>
              </a:lnSpc>
              <a:spcBef>
                <a:spcPts val="0"/>
              </a:spcBef>
              <a:buNone/>
            </a:pPr>
            <a:endParaRPr lang="en-US" dirty="0"/>
          </a:p>
          <a:p>
            <a:pPr marL="342900" lvl="1" indent="0">
              <a:buNone/>
            </a:pPr>
            <a:endParaRPr lang="en-US" sz="2100" i="1" dirty="0"/>
          </a:p>
        </p:txBody>
      </p:sp>
      <p:sp>
        <p:nvSpPr>
          <p:cNvPr id="5"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Customary International Law |Defined</a:t>
            </a:r>
          </a:p>
        </p:txBody>
      </p:sp>
    </p:spTree>
    <p:extLst>
      <p:ext uri="{BB962C8B-B14F-4D97-AF65-F5344CB8AC3E}">
        <p14:creationId xmlns:p14="http://schemas.microsoft.com/office/powerpoint/2010/main" val="2877094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8FE25B1-634C-416F-9A5F-019FDF3E0167}"/>
              </a:ext>
            </a:extLst>
          </p:cNvPr>
          <p:cNvSpPr>
            <a:spLocks noGrp="1"/>
          </p:cNvSpPr>
          <p:nvPr>
            <p:ph idx="1"/>
          </p:nvPr>
        </p:nvSpPr>
        <p:spPr>
          <a:xfrm>
            <a:off x="628650" y="1846391"/>
            <a:ext cx="7886700" cy="4351338"/>
          </a:xfrm>
        </p:spPr>
        <p:txBody>
          <a:bodyPr/>
          <a:lstStyle/>
          <a:p>
            <a:pPr marL="0" indent="0" eaLnBrk="1" hangingPunct="1">
              <a:lnSpc>
                <a:spcPct val="100000"/>
              </a:lnSpc>
              <a:spcBef>
                <a:spcPts val="600"/>
              </a:spcBef>
              <a:buNone/>
            </a:pPr>
            <a:r>
              <a:rPr lang="en-US" dirty="0"/>
              <a:t>Examples of state practice include:</a:t>
            </a:r>
          </a:p>
          <a:p>
            <a:pPr lvl="1" eaLnBrk="1" hangingPunct="1">
              <a:lnSpc>
                <a:spcPct val="100000"/>
              </a:lnSpc>
              <a:spcBef>
                <a:spcPts val="0"/>
              </a:spcBef>
            </a:pPr>
            <a:r>
              <a:rPr lang="en-US" dirty="0"/>
              <a:t>Government actions, e.g.</a:t>
            </a:r>
          </a:p>
          <a:p>
            <a:pPr lvl="2" eaLnBrk="1" hangingPunct="1">
              <a:lnSpc>
                <a:spcPct val="100000"/>
              </a:lnSpc>
              <a:spcBef>
                <a:spcPts val="0"/>
              </a:spcBef>
            </a:pPr>
            <a:r>
              <a:rPr lang="en-US" dirty="0"/>
              <a:t>Military or other government action</a:t>
            </a:r>
          </a:p>
          <a:p>
            <a:pPr lvl="2" eaLnBrk="1" hangingPunct="1">
              <a:lnSpc>
                <a:spcPct val="100000"/>
              </a:lnSpc>
              <a:spcBef>
                <a:spcPts val="0"/>
              </a:spcBef>
            </a:pPr>
            <a:r>
              <a:rPr lang="en-US" dirty="0"/>
              <a:t>Diplomatic protests</a:t>
            </a:r>
          </a:p>
          <a:p>
            <a:pPr lvl="2" eaLnBrk="1" hangingPunct="1">
              <a:lnSpc>
                <a:spcPct val="100000"/>
              </a:lnSpc>
              <a:spcBef>
                <a:spcPts val="0"/>
              </a:spcBef>
            </a:pPr>
            <a:r>
              <a:rPr lang="en-US" dirty="0"/>
              <a:t>Inaction in the face of another government’s activity</a:t>
            </a:r>
          </a:p>
          <a:p>
            <a:pPr marL="0" indent="0" eaLnBrk="1" hangingPunct="1">
              <a:lnSpc>
                <a:spcPct val="100000"/>
              </a:lnSpc>
              <a:spcBef>
                <a:spcPts val="0"/>
              </a:spcBef>
              <a:buNone/>
            </a:pPr>
            <a:endParaRPr lang="en-US" sz="100" dirty="0"/>
          </a:p>
          <a:p>
            <a:pPr lvl="1" eaLnBrk="1" hangingPunct="1">
              <a:lnSpc>
                <a:spcPct val="100000"/>
              </a:lnSpc>
              <a:spcBef>
                <a:spcPts val="0"/>
              </a:spcBef>
            </a:pPr>
            <a:r>
              <a:rPr lang="en-US" dirty="0"/>
              <a:t>Statements, e.g.</a:t>
            </a:r>
          </a:p>
          <a:p>
            <a:pPr lvl="2">
              <a:lnSpc>
                <a:spcPct val="100000"/>
              </a:lnSpc>
              <a:spcBef>
                <a:spcPts val="0"/>
              </a:spcBef>
            </a:pPr>
            <a:r>
              <a:rPr lang="en-US" dirty="0"/>
              <a:t>Official policy statements</a:t>
            </a:r>
          </a:p>
          <a:p>
            <a:pPr lvl="2">
              <a:lnSpc>
                <a:spcPct val="100000"/>
              </a:lnSpc>
              <a:spcBef>
                <a:spcPts val="0"/>
              </a:spcBef>
            </a:pPr>
            <a:r>
              <a:rPr lang="en-US" dirty="0"/>
              <a:t>Votes taken in international organizations</a:t>
            </a:r>
          </a:p>
          <a:p>
            <a:pPr lvl="2">
              <a:lnSpc>
                <a:spcPct val="100000"/>
              </a:lnSpc>
              <a:spcBef>
                <a:spcPts val="0"/>
              </a:spcBef>
            </a:pPr>
            <a:r>
              <a:rPr lang="en-US" dirty="0"/>
              <a:t>Public laws and regulations</a:t>
            </a:r>
          </a:p>
          <a:p>
            <a:pPr lvl="2">
              <a:lnSpc>
                <a:spcPct val="100000"/>
              </a:lnSpc>
              <a:spcBef>
                <a:spcPts val="0"/>
              </a:spcBef>
            </a:pPr>
            <a:r>
              <a:rPr lang="en-US" dirty="0"/>
              <a:t>Diplomatic instructions</a:t>
            </a:r>
          </a:p>
          <a:p>
            <a:pPr lvl="2">
              <a:lnSpc>
                <a:spcPct val="100000"/>
              </a:lnSpc>
              <a:spcBef>
                <a:spcPts val="0"/>
              </a:spcBef>
            </a:pPr>
            <a:r>
              <a:rPr lang="en-US" dirty="0"/>
              <a:t>Manuals and regulations</a:t>
            </a:r>
          </a:p>
          <a:p>
            <a:pPr marL="0" indent="0">
              <a:buNone/>
            </a:pPr>
            <a:r>
              <a:rPr lang="en-US" dirty="0"/>
              <a:t>State practice, by itself, is insufficient to create binding customary law. States must perform the actions because they believe they are required to do so (i.e., the sense of binding obligation known as “</a:t>
            </a:r>
            <a:r>
              <a:rPr lang="en-US" i="1" dirty="0" err="1"/>
              <a:t>opinio</a:t>
            </a:r>
            <a:r>
              <a:rPr lang="en-US" i="1" dirty="0"/>
              <a:t> juris.</a:t>
            </a:r>
            <a:r>
              <a:rPr lang="en-US" dirty="0"/>
              <a:t>”)</a:t>
            </a:r>
          </a:p>
        </p:txBody>
      </p:sp>
      <p:sp>
        <p:nvSpPr>
          <p:cNvPr id="6"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Customary International Law |Defined (cont.)</a:t>
            </a:r>
          </a:p>
        </p:txBody>
      </p:sp>
    </p:spTree>
    <p:extLst>
      <p:ext uri="{BB962C8B-B14F-4D97-AF65-F5344CB8AC3E}">
        <p14:creationId xmlns:p14="http://schemas.microsoft.com/office/powerpoint/2010/main" val="1967821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8FE25B1-634C-416F-9A5F-019FDF3E0167}"/>
              </a:ext>
            </a:extLst>
          </p:cNvPr>
          <p:cNvSpPr>
            <a:spLocks noGrp="1"/>
          </p:cNvSpPr>
          <p:nvPr>
            <p:ph idx="1"/>
          </p:nvPr>
        </p:nvSpPr>
        <p:spPr>
          <a:xfrm>
            <a:off x="628650" y="1603323"/>
            <a:ext cx="8206069" cy="4351338"/>
          </a:xfrm>
        </p:spPr>
        <p:txBody>
          <a:bodyPr/>
          <a:lstStyle/>
          <a:p>
            <a:pPr marL="0" indent="0">
              <a:lnSpc>
                <a:spcPts val="2520"/>
              </a:lnSpc>
              <a:spcBef>
                <a:spcPts val="0"/>
              </a:spcBef>
              <a:buNone/>
            </a:pPr>
            <a:r>
              <a:rPr lang="en-US" dirty="0"/>
              <a:t>Because the determination about whether a practice has become custom is frequently subjective and imprecise, nations frequently disagree about customary international law.  </a:t>
            </a:r>
          </a:p>
          <a:p>
            <a:pPr lvl="1">
              <a:lnSpc>
                <a:spcPct val="100000"/>
              </a:lnSpc>
              <a:spcBef>
                <a:spcPts val="0"/>
              </a:spcBef>
            </a:pPr>
            <a:r>
              <a:rPr lang="en-US" dirty="0"/>
              <a:t>Even when a custom is well-established, states will sometimes depart from the custom and over time, if enough states do so, customary law can be changed by new patterns of state practice.</a:t>
            </a:r>
          </a:p>
          <a:p>
            <a:pPr lvl="1">
              <a:lnSpc>
                <a:spcPct val="100000"/>
              </a:lnSpc>
              <a:spcBef>
                <a:spcPts val="600"/>
              </a:spcBef>
            </a:pPr>
            <a:r>
              <a:rPr lang="en-US" dirty="0"/>
              <a:t>Moreover, nations can avoid being bound by custom in the first place by being a “persistent objector, ” that is, if a nation sees a particular behavior or custom developing, it can explicitly object to the practice and declare that it does not consider itself bound by the practice.</a:t>
            </a:r>
            <a:r>
              <a:rPr lang="en-US" baseline="30000" dirty="0"/>
              <a:t>12</a:t>
            </a:r>
            <a:endParaRPr lang="en-US" dirty="0"/>
          </a:p>
          <a:p>
            <a:pPr marL="0" indent="0">
              <a:lnSpc>
                <a:spcPct val="100000"/>
              </a:lnSpc>
              <a:spcBef>
                <a:spcPts val="600"/>
              </a:spcBef>
              <a:buNone/>
            </a:pPr>
            <a:r>
              <a:rPr lang="en-US" dirty="0"/>
              <a:t>The examples above demonstrate that customary law is sometimes difficult to identify and frequently disregarded.  However, it would be a mistake to dismiss its usefulness.  States routinely comply with customary law, and one cannot understand the strengths and weaknesses of international law without understanding customary law.</a:t>
            </a:r>
          </a:p>
          <a:p>
            <a:pPr marL="0" indent="0">
              <a:lnSpc>
                <a:spcPct val="100000"/>
              </a:lnSpc>
              <a:spcBef>
                <a:spcPts val="0"/>
              </a:spcBef>
              <a:buNone/>
            </a:pPr>
            <a:endParaRPr lang="en-US" sz="1000" dirty="0"/>
          </a:p>
          <a:p>
            <a:pPr marL="0" indent="0">
              <a:lnSpc>
                <a:spcPct val="100000"/>
              </a:lnSpc>
              <a:spcBef>
                <a:spcPts val="0"/>
              </a:spcBef>
              <a:buNone/>
            </a:pPr>
            <a:r>
              <a:rPr lang="en-US" sz="1000" dirty="0"/>
              <a:t>12. Restatement (Third) of Foreign Relations Law § 102 </a:t>
            </a:r>
            <a:r>
              <a:rPr lang="en-US" sz="1000" dirty="0" err="1"/>
              <a:t>cmt</a:t>
            </a:r>
            <a:r>
              <a:rPr lang="en-US" sz="1000" dirty="0"/>
              <a:t>. d (Am. Law Inst. 1987). </a:t>
            </a:r>
          </a:p>
          <a:p>
            <a:pPr marL="0" indent="0" eaLnBrk="1" hangingPunct="1">
              <a:lnSpc>
                <a:spcPct val="100000"/>
              </a:lnSpc>
              <a:spcBef>
                <a:spcPts val="600"/>
              </a:spcBef>
              <a:buNone/>
            </a:pPr>
            <a:endParaRPr lang="en-US" dirty="0"/>
          </a:p>
        </p:txBody>
      </p:sp>
      <p:sp>
        <p:nvSpPr>
          <p:cNvPr id="5"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Customary International Law |Defined (cont.)</a:t>
            </a:r>
          </a:p>
        </p:txBody>
      </p:sp>
    </p:spTree>
    <p:extLst>
      <p:ext uri="{BB962C8B-B14F-4D97-AF65-F5344CB8AC3E}">
        <p14:creationId xmlns:p14="http://schemas.microsoft.com/office/powerpoint/2010/main" val="3902775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628649" y="1825625"/>
            <a:ext cx="7997557" cy="4351338"/>
          </a:xfrm>
        </p:spPr>
        <p:txBody>
          <a:bodyPr/>
          <a:lstStyle/>
          <a:p>
            <a:pPr marL="0" indent="0" eaLnBrk="1" hangingPunct="1">
              <a:lnSpc>
                <a:spcPct val="100000"/>
              </a:lnSpc>
              <a:spcBef>
                <a:spcPts val="0"/>
              </a:spcBef>
              <a:buNone/>
            </a:pPr>
            <a:r>
              <a:rPr lang="en-US" dirty="0"/>
              <a:t>Unlike treaties, which the Constitution specifically states are part of U.S. domestic law, the exact role of customary international law in U.S. law is less clear.</a:t>
            </a:r>
          </a:p>
          <a:p>
            <a:pPr marL="0" indent="0" eaLnBrk="1" hangingPunct="1">
              <a:lnSpc>
                <a:spcPct val="100000"/>
              </a:lnSpc>
              <a:spcBef>
                <a:spcPts val="600"/>
              </a:spcBef>
              <a:buFont typeface="Arial" charset="0"/>
              <a:buNone/>
            </a:pPr>
            <a:endParaRPr lang="en-US" sz="100" dirty="0"/>
          </a:p>
          <a:p>
            <a:pPr marL="0" indent="0" eaLnBrk="1" hangingPunct="1">
              <a:lnSpc>
                <a:spcPct val="100000"/>
              </a:lnSpc>
              <a:spcBef>
                <a:spcPts val="0"/>
              </a:spcBef>
              <a:buNone/>
            </a:pPr>
            <a:r>
              <a:rPr lang="en-US" dirty="0"/>
              <a:t>Under U.S. law, the President may contravene customary international law; the Congress may pass a law inconsistent with customary international law; and a federal court may issue a decision inconsistent with customary international law.</a:t>
            </a:r>
            <a:r>
              <a:rPr lang="en-US" baseline="30000" dirty="0"/>
              <a:t>13</a:t>
            </a:r>
            <a:endParaRPr lang="en-US" dirty="0"/>
          </a:p>
          <a:p>
            <a:pPr marL="0" indent="0" eaLnBrk="1" hangingPunct="1">
              <a:lnSpc>
                <a:spcPct val="100000"/>
              </a:lnSpc>
              <a:spcBef>
                <a:spcPts val="600"/>
              </a:spcBef>
              <a:buNone/>
            </a:pPr>
            <a:r>
              <a:rPr lang="en-US" dirty="0"/>
              <a:t>Although each of these actions may seem as if the U.S. is violating international law, recall that customary law is based on the consistent practice of states done so out of a sense of legal obligation.  If a nation departs from an established practice considered to be customary law, the departure may also be considered the beginning of a new pattern of state practice if enough other states begin to follow the new practice.</a:t>
            </a:r>
            <a:endParaRPr lang="en-US" sz="1000" dirty="0"/>
          </a:p>
          <a:p>
            <a:pPr marL="0" indent="0" eaLnBrk="1" hangingPunct="1">
              <a:lnSpc>
                <a:spcPct val="100000"/>
              </a:lnSpc>
              <a:spcBef>
                <a:spcPts val="600"/>
              </a:spcBef>
              <a:buNone/>
            </a:pPr>
            <a:endParaRPr lang="en-US" sz="1000" dirty="0"/>
          </a:p>
          <a:p>
            <a:pPr marL="0" indent="0" eaLnBrk="1" hangingPunct="1">
              <a:lnSpc>
                <a:spcPct val="100000"/>
              </a:lnSpc>
              <a:spcBef>
                <a:spcPts val="600"/>
              </a:spcBef>
              <a:buNone/>
            </a:pPr>
            <a:r>
              <a:rPr lang="en-US" sz="1000" dirty="0"/>
              <a:t>13. </a:t>
            </a:r>
            <a:r>
              <a:rPr lang="en-US" sz="1000" i="1" dirty="0"/>
              <a:t>See e.g. </a:t>
            </a:r>
            <a:r>
              <a:rPr lang="en-US" sz="1000" dirty="0"/>
              <a:t>The </a:t>
            </a:r>
            <a:r>
              <a:rPr lang="en-US" sz="1000" dirty="0" err="1"/>
              <a:t>Paquete</a:t>
            </a:r>
            <a:r>
              <a:rPr lang="en-US" sz="1000" dirty="0"/>
              <a:t> Habana, 175 U.S. 677 (1900).</a:t>
            </a:r>
          </a:p>
        </p:txBody>
      </p:sp>
      <p:sp>
        <p:nvSpPr>
          <p:cNvPr id="5" name="Title 1"/>
          <p:cNvSpPr>
            <a:spLocks noGrp="1"/>
          </p:cNvSpPr>
          <p:nvPr>
            <p:ph type="title"/>
          </p:nvPr>
        </p:nvSpPr>
        <p:spPr>
          <a:xfrm>
            <a:off x="628650" y="365125"/>
            <a:ext cx="8515350" cy="1325563"/>
          </a:xfrm>
        </p:spPr>
        <p:txBody>
          <a:bodyPr/>
          <a:lstStyle/>
          <a:p>
            <a:pPr eaLnBrk="1" hangingPunct="1"/>
            <a:r>
              <a:rPr lang="en-US" dirty="0"/>
              <a:t>2. Sources of International Law</a:t>
            </a:r>
            <a:br>
              <a:rPr lang="en-US" dirty="0"/>
            </a:br>
            <a:r>
              <a:rPr lang="en-US" dirty="0"/>
              <a:t>Customary International Law Relation to U.S. Law</a:t>
            </a:r>
          </a:p>
        </p:txBody>
      </p:sp>
    </p:spTree>
    <p:extLst>
      <p:ext uri="{BB962C8B-B14F-4D97-AF65-F5344CB8AC3E}">
        <p14:creationId xmlns:p14="http://schemas.microsoft.com/office/powerpoint/2010/main" val="3053017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45670"/>
            <a:ext cx="7886700" cy="1325563"/>
          </a:xfrm>
        </p:spPr>
        <p:txBody>
          <a:bodyPr/>
          <a:lstStyle/>
          <a:p>
            <a:pPr eaLnBrk="1" hangingPunct="1"/>
            <a:r>
              <a:rPr lang="en-US" dirty="0"/>
              <a:t>2. Sources of International Law</a:t>
            </a:r>
            <a:br>
              <a:rPr lang="en-US" dirty="0"/>
            </a:br>
            <a:r>
              <a:rPr lang="en-US" i="1" dirty="0"/>
              <a:t>Jus </a:t>
            </a:r>
            <a:r>
              <a:rPr lang="en-US" i="1" dirty="0" err="1"/>
              <a:t>Cogens</a:t>
            </a:r>
            <a:r>
              <a:rPr lang="en-US" i="1" dirty="0"/>
              <a:t> </a:t>
            </a:r>
            <a:r>
              <a:rPr lang="en-US" dirty="0"/>
              <a:t>Norms</a:t>
            </a:r>
            <a:endParaRPr lang="en-US" i="1" dirty="0"/>
          </a:p>
        </p:txBody>
      </p:sp>
      <p:sp>
        <p:nvSpPr>
          <p:cNvPr id="4" name="Content Placeholder 2">
            <a:extLst>
              <a:ext uri="{FF2B5EF4-FFF2-40B4-BE49-F238E27FC236}">
                <a16:creationId xmlns:a16="http://schemas.microsoft.com/office/drawing/2014/main" xmlns="" id="{83E8EC59-8DD3-4384-BD97-0A3E9310A914}"/>
              </a:ext>
            </a:extLst>
          </p:cNvPr>
          <p:cNvSpPr>
            <a:spLocks noGrp="1"/>
          </p:cNvSpPr>
          <p:nvPr>
            <p:ph idx="1"/>
          </p:nvPr>
        </p:nvSpPr>
        <p:spPr>
          <a:xfrm>
            <a:off x="628650" y="1825624"/>
            <a:ext cx="7886700" cy="4895216"/>
          </a:xfrm>
        </p:spPr>
        <p:txBody>
          <a:bodyPr>
            <a:normAutofit lnSpcReduction="10000"/>
          </a:bodyPr>
          <a:lstStyle/>
          <a:p>
            <a:pPr marL="0" indent="0">
              <a:lnSpc>
                <a:spcPct val="100000"/>
              </a:lnSpc>
              <a:spcBef>
                <a:spcPts val="0"/>
              </a:spcBef>
              <a:buNone/>
            </a:pPr>
            <a:r>
              <a:rPr lang="en-US" i="1" dirty="0"/>
              <a:t>Jus </a:t>
            </a:r>
            <a:r>
              <a:rPr lang="en-US" i="1" dirty="0" err="1"/>
              <a:t>cogens</a:t>
            </a:r>
            <a:r>
              <a:rPr lang="en-US" dirty="0"/>
              <a:t> norms are principles and practices of nations that have been generally accepted as fundamental and universal – </a:t>
            </a:r>
            <a:r>
              <a:rPr lang="en-US" i="1" dirty="0"/>
              <a:t>no nation may depart from or reject these norms.</a:t>
            </a:r>
            <a:r>
              <a:rPr lang="en-US" baseline="30000" dirty="0"/>
              <a:t>14</a:t>
            </a:r>
            <a:endParaRPr lang="en-US" i="1" dirty="0"/>
          </a:p>
          <a:p>
            <a:pPr marL="0" indent="0">
              <a:lnSpc>
                <a:spcPct val="100000"/>
              </a:lnSpc>
              <a:spcBef>
                <a:spcPts val="0"/>
              </a:spcBef>
              <a:buNone/>
            </a:pPr>
            <a:endParaRPr lang="en-US" i="1" dirty="0"/>
          </a:p>
          <a:p>
            <a:pPr marL="0" indent="0">
              <a:lnSpc>
                <a:spcPct val="100000"/>
              </a:lnSpc>
              <a:spcBef>
                <a:spcPts val="0"/>
              </a:spcBef>
              <a:buNone/>
            </a:pPr>
            <a:r>
              <a:rPr lang="en-US" dirty="0"/>
              <a:t>Examples include the prohibitions against genocide, slavery, torture, and piracy.  No nation may legally engage in any of those activities, condone their practice, or attempt to legalize them domestically or internationally. </a:t>
            </a:r>
            <a:endParaRPr lang="en-US" sz="2100" dirty="0"/>
          </a:p>
          <a:p>
            <a:pPr marL="342900" lvl="1" indent="0">
              <a:lnSpc>
                <a:spcPct val="100000"/>
              </a:lnSpc>
              <a:spcBef>
                <a:spcPts val="0"/>
              </a:spcBef>
              <a:buNone/>
            </a:pPr>
            <a:endParaRPr lang="en-US" sz="2100" dirty="0"/>
          </a:p>
          <a:p>
            <a:pPr marL="0" indent="0">
              <a:lnSpc>
                <a:spcPct val="100000"/>
              </a:lnSpc>
              <a:spcBef>
                <a:spcPts val="0"/>
              </a:spcBef>
              <a:buNone/>
            </a:pPr>
            <a:endParaRPr lang="en-US" dirty="0"/>
          </a:p>
          <a:p>
            <a:pPr marL="0" indent="0">
              <a:lnSpc>
                <a:spcPct val="100000"/>
              </a:lnSpc>
              <a:spcBef>
                <a:spcPts val="0"/>
              </a:spcBef>
              <a:buNone/>
            </a:pP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14. Restatement (Third) of Foreign Relations Law  § 102 </a:t>
            </a:r>
            <a:r>
              <a:rPr lang="en-US" sz="1000" dirty="0" err="1"/>
              <a:t>cmt</a:t>
            </a:r>
            <a:r>
              <a:rPr lang="en-US" sz="1000" dirty="0"/>
              <a:t>. k (Am. Law Inst. 1987). </a:t>
            </a:r>
          </a:p>
        </p:txBody>
      </p:sp>
    </p:spTree>
    <p:extLst>
      <p:ext uri="{BB962C8B-B14F-4D97-AF65-F5344CB8AC3E}">
        <p14:creationId xmlns:p14="http://schemas.microsoft.com/office/powerpoint/2010/main" val="3740472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628650" y="1825624"/>
            <a:ext cx="7886700" cy="4788535"/>
          </a:xfrm>
        </p:spPr>
        <p:txBody>
          <a:bodyPr/>
          <a:lstStyle/>
          <a:p>
            <a:pPr marL="0" indent="0">
              <a:lnSpc>
                <a:spcPct val="100000"/>
              </a:lnSpc>
              <a:spcBef>
                <a:spcPts val="0"/>
              </a:spcBef>
              <a:buNone/>
              <a:defRPr/>
            </a:pPr>
            <a:r>
              <a:rPr lang="en-US" dirty="0">
                <a:solidFill>
                  <a:prstClr val="black"/>
                </a:solidFill>
              </a:rPr>
              <a:t>Customary international law may</a:t>
            </a:r>
            <a:r>
              <a:rPr lang="en-US" sz="2500" dirty="0">
                <a:solidFill>
                  <a:prstClr val="black"/>
                </a:solidFill>
              </a:rPr>
              <a:t>:  </a:t>
            </a:r>
          </a:p>
          <a:p>
            <a:pPr marL="0" lvl="0" indent="0">
              <a:lnSpc>
                <a:spcPct val="100000"/>
              </a:lnSpc>
              <a:spcBef>
                <a:spcPts val="0"/>
              </a:spcBef>
              <a:buNone/>
              <a:defRPr/>
            </a:pPr>
            <a:endParaRPr lang="en-US" sz="100" dirty="0">
              <a:solidFill>
                <a:prstClr val="black"/>
              </a:solidFill>
            </a:endParaRPr>
          </a:p>
          <a:p>
            <a:pPr lvl="1">
              <a:lnSpc>
                <a:spcPct val="100000"/>
              </a:lnSpc>
              <a:spcBef>
                <a:spcPts val="0"/>
              </a:spcBef>
              <a:defRPr/>
            </a:pPr>
            <a:r>
              <a:rPr lang="en-US" dirty="0">
                <a:solidFill>
                  <a:prstClr val="black"/>
                </a:solidFill>
              </a:rPr>
              <a:t>Operate simultaneously with a treaty and even serve as a “gap filler” by addressing issues not expressly addressed in a treaty</a:t>
            </a:r>
          </a:p>
          <a:p>
            <a:pPr lvl="1">
              <a:lnSpc>
                <a:spcPct val="100000"/>
              </a:lnSpc>
              <a:spcBef>
                <a:spcPts val="0"/>
              </a:spcBef>
              <a:defRPr/>
            </a:pPr>
            <a:endParaRPr lang="en-US" sz="100" dirty="0">
              <a:solidFill>
                <a:prstClr val="black"/>
              </a:solidFill>
            </a:endParaRPr>
          </a:p>
          <a:p>
            <a:pPr lvl="1">
              <a:lnSpc>
                <a:spcPct val="100000"/>
              </a:lnSpc>
              <a:spcBef>
                <a:spcPts val="0"/>
              </a:spcBef>
              <a:defRPr/>
            </a:pPr>
            <a:r>
              <a:rPr lang="en-US" dirty="0">
                <a:solidFill>
                  <a:prstClr val="black"/>
                </a:solidFill>
              </a:rPr>
              <a:t>Be overridden by a treaty that explicitly rejects or modifies a specific customary law practice</a:t>
            </a:r>
          </a:p>
          <a:p>
            <a:pPr lvl="1">
              <a:lnSpc>
                <a:spcPct val="100000"/>
              </a:lnSpc>
              <a:spcBef>
                <a:spcPts val="0"/>
              </a:spcBef>
              <a:defRPr/>
            </a:pPr>
            <a:endParaRPr lang="en-US" sz="100" dirty="0">
              <a:solidFill>
                <a:prstClr val="black"/>
              </a:solidFill>
            </a:endParaRPr>
          </a:p>
          <a:p>
            <a:pPr lvl="1">
              <a:lnSpc>
                <a:spcPct val="100000"/>
              </a:lnSpc>
              <a:spcBef>
                <a:spcPts val="0"/>
              </a:spcBef>
              <a:defRPr/>
            </a:pPr>
            <a:r>
              <a:rPr lang="en-US" dirty="0">
                <a:solidFill>
                  <a:prstClr val="black"/>
                </a:solidFill>
              </a:rPr>
              <a:t>Become the basis for a treaty in which the established principles of customary international law are committed to writing and expressly agreed upon by a group of states.</a:t>
            </a:r>
            <a:r>
              <a:rPr lang="en-US" baseline="30000" dirty="0">
                <a:solidFill>
                  <a:prstClr val="black"/>
                </a:solidFill>
              </a:rPr>
              <a:t>14</a:t>
            </a:r>
          </a:p>
          <a:p>
            <a:pPr lvl="1">
              <a:lnSpc>
                <a:spcPct val="100000"/>
              </a:lnSpc>
              <a:spcBef>
                <a:spcPts val="0"/>
              </a:spcBef>
              <a:defRPr/>
            </a:pPr>
            <a:endParaRPr lang="en-US" baseline="30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endParaRPr lang="en-US" sz="1000" dirty="0">
              <a:solidFill>
                <a:prstClr val="black"/>
              </a:solidFill>
            </a:endParaRPr>
          </a:p>
          <a:p>
            <a:pPr marL="0" indent="0">
              <a:lnSpc>
                <a:spcPct val="100000"/>
              </a:lnSpc>
              <a:spcBef>
                <a:spcPts val="0"/>
              </a:spcBef>
              <a:buNone/>
              <a:defRPr/>
            </a:pPr>
            <a:r>
              <a:rPr lang="en-US" sz="1000" dirty="0">
                <a:solidFill>
                  <a:prstClr val="black"/>
                </a:solidFill>
              </a:rPr>
              <a:t>15. </a:t>
            </a:r>
            <a:r>
              <a:rPr lang="en-US" sz="1000" dirty="0"/>
              <a:t>Restatement (Third) of Foreign Relations Law  § 102 </a:t>
            </a:r>
            <a:r>
              <a:rPr lang="en-US" sz="1000" dirty="0" err="1"/>
              <a:t>cmt</a:t>
            </a:r>
            <a:r>
              <a:rPr lang="en-US" sz="1000" dirty="0"/>
              <a:t>. </a:t>
            </a:r>
            <a:r>
              <a:rPr lang="en-US" sz="1000" dirty="0" err="1"/>
              <a:t>i</a:t>
            </a:r>
            <a:r>
              <a:rPr lang="en-US" sz="1000" dirty="0"/>
              <a:t> (Am. Law Inst. 1987). </a:t>
            </a:r>
            <a:endParaRPr lang="en-US" sz="1000" dirty="0">
              <a:solidFill>
                <a:prstClr val="black"/>
              </a:solidFill>
            </a:endParaRPr>
          </a:p>
        </p:txBody>
      </p:sp>
      <p:sp>
        <p:nvSpPr>
          <p:cNvPr id="5" name="Title 1"/>
          <p:cNvSpPr>
            <a:spLocks noGrp="1"/>
          </p:cNvSpPr>
          <p:nvPr>
            <p:ph type="title"/>
          </p:nvPr>
        </p:nvSpPr>
        <p:spPr>
          <a:xfrm>
            <a:off x="628649" y="365125"/>
            <a:ext cx="8364879" cy="1325563"/>
          </a:xfrm>
        </p:spPr>
        <p:txBody>
          <a:bodyPr/>
          <a:lstStyle/>
          <a:p>
            <a:pPr eaLnBrk="1" hangingPunct="1"/>
            <a:r>
              <a:rPr lang="en-US" dirty="0"/>
              <a:t>2. Sources of International Law</a:t>
            </a:r>
            <a:br>
              <a:rPr lang="en-US" dirty="0"/>
            </a:br>
            <a:r>
              <a:rPr lang="en-US" dirty="0"/>
              <a:t>Relationship between Customary Law &amp; Treaties</a:t>
            </a:r>
          </a:p>
        </p:txBody>
      </p:sp>
    </p:spTree>
    <p:extLst>
      <p:ext uri="{BB962C8B-B14F-4D97-AF65-F5344CB8AC3E}">
        <p14:creationId xmlns:p14="http://schemas.microsoft.com/office/powerpoint/2010/main" val="2016739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Other Sources of International Law</a:t>
            </a:r>
          </a:p>
        </p:txBody>
      </p:sp>
      <p:sp>
        <p:nvSpPr>
          <p:cNvPr id="5" name="Content Placeholder 2">
            <a:extLst>
              <a:ext uri="{FF2B5EF4-FFF2-40B4-BE49-F238E27FC236}">
                <a16:creationId xmlns:a16="http://schemas.microsoft.com/office/drawing/2014/main" xmlns="" id="{A8894C63-9DE8-4F4B-B461-D3CB2445768D}"/>
              </a:ext>
            </a:extLst>
          </p:cNvPr>
          <p:cNvSpPr>
            <a:spLocks noGrp="1"/>
          </p:cNvSpPr>
          <p:nvPr>
            <p:ph idx="1"/>
          </p:nvPr>
        </p:nvSpPr>
        <p:spPr>
          <a:xfrm>
            <a:off x="628650" y="1826873"/>
            <a:ext cx="7886700" cy="4866723"/>
          </a:xfrm>
        </p:spPr>
        <p:txBody>
          <a:bodyPr>
            <a:normAutofit lnSpcReduction="10000"/>
          </a:bodyPr>
          <a:lstStyle/>
          <a:p>
            <a:pPr marL="0" indent="0">
              <a:lnSpc>
                <a:spcPct val="100000"/>
              </a:lnSpc>
              <a:spcBef>
                <a:spcPts val="0"/>
              </a:spcBef>
              <a:buNone/>
            </a:pPr>
            <a:r>
              <a:rPr lang="en-US" sz="2100" dirty="0"/>
              <a:t>Although treaties and customary international law are the primary sources, international law is also formed through:</a:t>
            </a:r>
          </a:p>
          <a:p>
            <a:pPr marL="0" indent="0">
              <a:lnSpc>
                <a:spcPct val="100000"/>
              </a:lnSpc>
              <a:spcBef>
                <a:spcPts val="0"/>
              </a:spcBef>
              <a:buNone/>
            </a:pPr>
            <a:endParaRPr lang="en-US" sz="100" dirty="0"/>
          </a:p>
          <a:p>
            <a:pPr lvl="1">
              <a:lnSpc>
                <a:spcPct val="100000"/>
              </a:lnSpc>
              <a:spcBef>
                <a:spcPts val="0"/>
              </a:spcBef>
            </a:pPr>
            <a:r>
              <a:rPr lang="en-US" sz="1800" dirty="0"/>
              <a:t>Executive agreements, which are agreements between nations’ heads of state.  These are less formal than treaties, and based on the inherent authority of the executive.</a:t>
            </a:r>
            <a:r>
              <a:rPr lang="en-US" sz="1800" baseline="30000" dirty="0"/>
              <a:t>16</a:t>
            </a:r>
            <a:endParaRPr lang="en-US" sz="1800" dirty="0"/>
          </a:p>
          <a:p>
            <a:pPr lvl="1">
              <a:lnSpc>
                <a:spcPct val="100000"/>
              </a:lnSpc>
              <a:spcBef>
                <a:spcPts val="0"/>
              </a:spcBef>
            </a:pPr>
            <a:endParaRPr lang="en-US" sz="100" dirty="0"/>
          </a:p>
          <a:p>
            <a:pPr lvl="1">
              <a:lnSpc>
                <a:spcPct val="100000"/>
              </a:lnSpc>
              <a:spcBef>
                <a:spcPts val="0"/>
              </a:spcBef>
            </a:pPr>
            <a:endParaRPr lang="en-US" sz="100" dirty="0"/>
          </a:p>
          <a:p>
            <a:pPr lvl="1">
              <a:lnSpc>
                <a:spcPct val="100000"/>
              </a:lnSpc>
              <a:spcBef>
                <a:spcPts val="0"/>
              </a:spcBef>
            </a:pPr>
            <a:r>
              <a:rPr lang="en-US" sz="1800" dirty="0"/>
              <a:t>Non-state actors (e.g., non-governmental organizations </a:t>
            </a:r>
            <a:r>
              <a:rPr lang="en-US" dirty="0"/>
              <a:t>(</a:t>
            </a:r>
            <a:r>
              <a:rPr lang="en-US" sz="1800" dirty="0"/>
              <a:t>NGOs) and multi-national corporations) </a:t>
            </a:r>
            <a:r>
              <a:rPr lang="en-US" dirty="0"/>
              <a:t>ay </a:t>
            </a:r>
            <a:r>
              <a:rPr lang="en-US" sz="1800" dirty="0"/>
              <a:t>have their own practices, opinions, and positions that influence the course and formation of international law.</a:t>
            </a:r>
          </a:p>
          <a:p>
            <a:pPr lvl="1">
              <a:lnSpc>
                <a:spcPct val="100000"/>
              </a:lnSpc>
              <a:spcBef>
                <a:spcPts val="0"/>
              </a:spcBef>
            </a:pPr>
            <a:r>
              <a:rPr lang="en-US" dirty="0"/>
              <a:t>International courts, such as the International Court of Justice or the European Court of Human Rights issue opinions that are influential, though not binding precedent.</a:t>
            </a:r>
          </a:p>
          <a:p>
            <a:pPr lvl="1">
              <a:lnSpc>
                <a:spcPct val="100000"/>
              </a:lnSpc>
              <a:spcBef>
                <a:spcPts val="0"/>
              </a:spcBef>
            </a:pPr>
            <a:r>
              <a:rPr lang="en-US" baseline="30000" dirty="0"/>
              <a:t> </a:t>
            </a:r>
            <a:r>
              <a:rPr lang="en-US" dirty="0"/>
              <a:t>The writings of learned experts and scholars of the law.</a:t>
            </a:r>
            <a:r>
              <a:rPr lang="en-US" baseline="30000" dirty="0"/>
              <a:t>17</a:t>
            </a:r>
            <a:r>
              <a:rPr lang="en-US" dirty="0"/>
              <a:t> </a:t>
            </a:r>
          </a:p>
          <a:p>
            <a:pPr marL="342900" lvl="1" indent="0">
              <a:lnSpc>
                <a:spcPct val="100000"/>
              </a:lnSpc>
              <a:spcBef>
                <a:spcPts val="0"/>
              </a:spcBef>
              <a:buNone/>
            </a:pPr>
            <a:endParaRPr lang="en-US" dirty="0"/>
          </a:p>
          <a:p>
            <a:pPr marL="342900" lvl="1" indent="0">
              <a:lnSpc>
                <a:spcPct val="100000"/>
              </a:lnSpc>
              <a:spcBef>
                <a:spcPts val="0"/>
              </a:spcBef>
              <a:buNone/>
            </a:pPr>
            <a:endParaRPr lang="en-US" sz="1800" dirty="0"/>
          </a:p>
          <a:p>
            <a:pPr marL="342900" lvl="1" indent="0">
              <a:lnSpc>
                <a:spcPct val="100000"/>
              </a:lnSpc>
              <a:spcBef>
                <a:spcPts val="0"/>
              </a:spcBef>
              <a:buNone/>
            </a:pPr>
            <a:endParaRPr lang="en-US"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16. Restatement (Third) of Foreign Relations Law § 303 </a:t>
            </a:r>
            <a:r>
              <a:rPr lang="en-US" sz="1000" dirty="0" err="1"/>
              <a:t>cmt</a:t>
            </a:r>
            <a:r>
              <a:rPr lang="en-US" sz="1000" dirty="0"/>
              <a:t>. g (Am. Law Inst. 1987).</a:t>
            </a:r>
          </a:p>
          <a:p>
            <a:pPr marL="0" indent="0">
              <a:lnSpc>
                <a:spcPct val="100000"/>
              </a:lnSpc>
              <a:spcBef>
                <a:spcPts val="0"/>
              </a:spcBef>
              <a:buNone/>
            </a:pPr>
            <a:r>
              <a:rPr lang="en-US" sz="1000" dirty="0"/>
              <a:t>17. Restatement (Third) of Foreign Relations Law § 103(2)(a)-(d) (Am. Law Inst. 1987).</a:t>
            </a:r>
          </a:p>
          <a:p>
            <a:pPr lvl="1"/>
            <a:endParaRPr lang="en-US" sz="1700" dirty="0"/>
          </a:p>
          <a:p>
            <a:pPr lvl="2"/>
            <a:endParaRPr lang="en-US" sz="1300" dirty="0"/>
          </a:p>
        </p:txBody>
      </p:sp>
    </p:spTree>
    <p:extLst>
      <p:ext uri="{BB962C8B-B14F-4D97-AF65-F5344CB8AC3E}">
        <p14:creationId xmlns:p14="http://schemas.microsoft.com/office/powerpoint/2010/main" val="2768722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49" y="365125"/>
            <a:ext cx="8188779" cy="1325563"/>
          </a:xfrm>
        </p:spPr>
        <p:txBody>
          <a:bodyPr/>
          <a:lstStyle/>
          <a:p>
            <a:pPr eaLnBrk="1" hangingPunct="1"/>
            <a:r>
              <a:rPr lang="en-US" dirty="0"/>
              <a:t>3. International Law and Cyberspace</a:t>
            </a:r>
          </a:p>
        </p:txBody>
      </p:sp>
      <p:sp>
        <p:nvSpPr>
          <p:cNvPr id="14338" name="Content Placeholder 2"/>
          <p:cNvSpPr>
            <a:spLocks noGrp="1"/>
          </p:cNvSpPr>
          <p:nvPr>
            <p:ph idx="1"/>
          </p:nvPr>
        </p:nvSpPr>
        <p:spPr>
          <a:xfrm>
            <a:off x="628649" y="1690688"/>
            <a:ext cx="8335736" cy="4351338"/>
          </a:xfrm>
        </p:spPr>
        <p:txBody>
          <a:bodyPr/>
          <a:lstStyle/>
          <a:p>
            <a:pPr marL="0" indent="0" eaLnBrk="1" hangingPunct="1">
              <a:lnSpc>
                <a:spcPct val="100000"/>
              </a:lnSpc>
              <a:spcBef>
                <a:spcPts val="0"/>
              </a:spcBef>
              <a:buNone/>
            </a:pPr>
            <a:r>
              <a:rPr lang="en-US" dirty="0"/>
              <a:t>As of September 2018, there is no international treaty directly addressing the rules for international cyber operations or cyber warfare.  Until such a treaty exists, individual states will either make agreements with each other or continue to act in cyberspace pursuant to their own interests.  </a:t>
            </a:r>
          </a:p>
          <a:p>
            <a:pPr marL="0" indent="0" eaLnBrk="1" hangingPunct="1">
              <a:lnSpc>
                <a:spcPct val="100000"/>
              </a:lnSpc>
              <a:spcBef>
                <a:spcPts val="0"/>
              </a:spcBef>
              <a:buNone/>
            </a:pPr>
            <a:endParaRPr lang="en-US" dirty="0"/>
          </a:p>
          <a:p>
            <a:pPr marL="0" indent="0" eaLnBrk="1" hangingPunct="1">
              <a:lnSpc>
                <a:spcPct val="100000"/>
              </a:lnSpc>
              <a:spcBef>
                <a:spcPts val="0"/>
              </a:spcBef>
              <a:buNone/>
            </a:pPr>
            <a:r>
              <a:rPr lang="en-US" dirty="0"/>
              <a:t>Until international agreements are reached or enough states with cyber capabilities act consistently out of a sense of legal obligation, binding cyber norms will not exist.</a:t>
            </a:r>
          </a:p>
        </p:txBody>
      </p:sp>
    </p:spTree>
    <p:extLst>
      <p:ext uri="{BB962C8B-B14F-4D97-AF65-F5344CB8AC3E}">
        <p14:creationId xmlns:p14="http://schemas.microsoft.com/office/powerpoint/2010/main" val="4026936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Outline: The Role of International Law</a:t>
            </a:r>
          </a:p>
        </p:txBody>
      </p:sp>
      <p:sp>
        <p:nvSpPr>
          <p:cNvPr id="3" name="Content Placeholder 2"/>
          <p:cNvSpPr>
            <a:spLocks noGrp="1"/>
          </p:cNvSpPr>
          <p:nvPr>
            <p:ph idx="1"/>
          </p:nvPr>
        </p:nvSpPr>
        <p:spPr>
          <a:xfrm>
            <a:off x="628650" y="1547832"/>
            <a:ext cx="7886700" cy="4351338"/>
          </a:xfrm>
        </p:spPr>
        <p:txBody>
          <a:bodyPr/>
          <a:lstStyle/>
          <a:p>
            <a:pPr marL="457200" indent="-457200">
              <a:buFont typeface="+mj-lt"/>
              <a:buAutoNum type="arabicPeriod"/>
            </a:pPr>
            <a:r>
              <a:rPr lang="en-US" dirty="0"/>
              <a:t>The role of international law</a:t>
            </a:r>
          </a:p>
          <a:p>
            <a:pPr marL="457200" indent="-457200">
              <a:buFont typeface="+mj-lt"/>
              <a:buAutoNum type="arabicPeriod"/>
            </a:pPr>
            <a:r>
              <a:rPr lang="en-US" dirty="0"/>
              <a:t>Sources of international law</a:t>
            </a:r>
          </a:p>
          <a:p>
            <a:pPr marL="685800" lvl="1" indent="-342900">
              <a:buFont typeface="+mj-lt"/>
              <a:buAutoNum type="alphaLcPeriod"/>
            </a:pPr>
            <a:r>
              <a:rPr lang="en-US" dirty="0"/>
              <a:t>Treaties</a:t>
            </a:r>
          </a:p>
          <a:p>
            <a:pPr marL="1028700" lvl="2" indent="-342900">
              <a:buFont typeface="+mj-lt"/>
              <a:buAutoNum type="arabicParenR"/>
            </a:pPr>
            <a:r>
              <a:rPr lang="en-US" dirty="0"/>
              <a:t>Treaties defined</a:t>
            </a:r>
          </a:p>
          <a:p>
            <a:pPr marL="1028700" lvl="2" indent="-342900">
              <a:buFont typeface="+mj-lt"/>
              <a:buAutoNum type="arabicParenR"/>
            </a:pPr>
            <a:r>
              <a:rPr lang="en-US" dirty="0"/>
              <a:t>Treaties in U.S. law</a:t>
            </a:r>
          </a:p>
          <a:p>
            <a:pPr marL="1028700" lvl="2" indent="-342900">
              <a:buFont typeface="+mj-lt"/>
              <a:buAutoNum type="arabicParenR"/>
            </a:pPr>
            <a:r>
              <a:rPr lang="en-US" dirty="0"/>
              <a:t>The United Nations Charter</a:t>
            </a:r>
          </a:p>
          <a:p>
            <a:pPr marL="685800" lvl="1" indent="-342900">
              <a:buFont typeface="+mj-lt"/>
              <a:buAutoNum type="alphaLcPeriod"/>
            </a:pPr>
            <a:r>
              <a:rPr lang="en-US" dirty="0"/>
              <a:t>Customary international law</a:t>
            </a:r>
          </a:p>
          <a:p>
            <a:pPr marL="1028700" lvl="2" indent="-342900">
              <a:buFont typeface="+mj-lt"/>
              <a:buAutoNum type="arabicParenR"/>
            </a:pPr>
            <a:r>
              <a:rPr lang="en-US" dirty="0"/>
              <a:t>Customary international law defined</a:t>
            </a:r>
          </a:p>
          <a:p>
            <a:pPr marL="1028700" lvl="2" indent="-342900">
              <a:buFont typeface="+mj-lt"/>
              <a:buAutoNum type="arabicParenR"/>
            </a:pPr>
            <a:r>
              <a:rPr lang="en-US" dirty="0"/>
              <a:t>The relationship of customary international law to U.S. law</a:t>
            </a:r>
          </a:p>
          <a:p>
            <a:pPr marL="1028700" lvl="2" indent="-342900">
              <a:buFont typeface="+mj-lt"/>
              <a:buAutoNum type="arabicParenR"/>
            </a:pPr>
            <a:r>
              <a:rPr lang="en-US" i="1" dirty="0"/>
              <a:t>Jus </a:t>
            </a:r>
            <a:r>
              <a:rPr lang="en-US" i="1" dirty="0" err="1"/>
              <a:t>cogens</a:t>
            </a:r>
            <a:r>
              <a:rPr lang="en-US" dirty="0"/>
              <a:t> norms</a:t>
            </a:r>
          </a:p>
          <a:p>
            <a:pPr marL="685800" lvl="1" indent="-342900">
              <a:buFont typeface="+mj-lt"/>
              <a:buAutoNum type="alphaLcPeriod"/>
            </a:pPr>
            <a:r>
              <a:rPr lang="en-US" dirty="0"/>
              <a:t>Relationship between treaties and customary international law</a:t>
            </a:r>
          </a:p>
          <a:p>
            <a:pPr marL="685800" lvl="1" indent="-342900">
              <a:buFont typeface="+mj-lt"/>
              <a:buAutoNum type="alphaLcPeriod"/>
            </a:pPr>
            <a:r>
              <a:rPr lang="en-US" dirty="0"/>
              <a:t>Other sources of international law</a:t>
            </a:r>
          </a:p>
          <a:p>
            <a:pPr marL="342900" indent="-342900">
              <a:buFont typeface="+mj-lt"/>
              <a:buAutoNum type="arabicPeriod"/>
            </a:pPr>
            <a:r>
              <a:rPr lang="en-US" dirty="0"/>
              <a:t>International law and cyberspace</a:t>
            </a:r>
          </a:p>
          <a:p>
            <a:pPr marL="685800" lvl="1" indent="-342900">
              <a:buFont typeface="+mj-lt"/>
              <a:buAutoNum type="alphaLcPeriod"/>
            </a:pPr>
            <a:r>
              <a:rPr lang="en-US" dirty="0"/>
              <a:t>Treaties and customary international law</a:t>
            </a:r>
          </a:p>
          <a:p>
            <a:pPr marL="685800" lvl="1" indent="-342900">
              <a:buFont typeface="+mj-lt"/>
              <a:buAutoNum type="alphaLcPeriod"/>
            </a:pPr>
            <a:r>
              <a:rPr lang="en-US" dirty="0"/>
              <a:t>International efforts to develop cyber norms</a:t>
            </a:r>
          </a:p>
          <a:p>
            <a:pPr marL="685800" lvl="1" indent="-342900">
              <a:buFont typeface="+mj-lt"/>
              <a:buAutoNum type="alphaLcPeriod"/>
            </a:pPr>
            <a:r>
              <a:rPr lang="en-US" dirty="0"/>
              <a:t>The Tallinn Manual </a:t>
            </a:r>
          </a:p>
        </p:txBody>
      </p:sp>
    </p:spTree>
    <p:extLst>
      <p:ext uri="{BB962C8B-B14F-4D97-AF65-F5344CB8AC3E}">
        <p14:creationId xmlns:p14="http://schemas.microsoft.com/office/powerpoint/2010/main" val="72731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1540" y="380892"/>
            <a:ext cx="8548331" cy="1325563"/>
          </a:xfrm>
        </p:spPr>
        <p:txBody>
          <a:bodyPr/>
          <a:lstStyle/>
          <a:p>
            <a:r>
              <a:rPr lang="en-US" dirty="0"/>
              <a:t>3. International Law and Cyberspace (cont.)</a:t>
            </a:r>
          </a:p>
        </p:txBody>
      </p:sp>
      <p:sp>
        <p:nvSpPr>
          <p:cNvPr id="3" name="Content Placeholder 2"/>
          <p:cNvSpPr>
            <a:spLocks noGrp="1"/>
          </p:cNvSpPr>
          <p:nvPr>
            <p:ph sz="half" idx="1"/>
          </p:nvPr>
        </p:nvSpPr>
        <p:spPr>
          <a:xfrm>
            <a:off x="628649" y="1825625"/>
            <a:ext cx="4164067" cy="4351338"/>
          </a:xfrm>
        </p:spPr>
        <p:txBody>
          <a:bodyPr/>
          <a:lstStyle/>
          <a:p>
            <a:pPr marL="0" indent="0" eaLnBrk="1" hangingPunct="1">
              <a:lnSpc>
                <a:spcPct val="100000"/>
              </a:lnSpc>
              <a:spcBef>
                <a:spcPts val="0"/>
              </a:spcBef>
              <a:buNone/>
            </a:pPr>
            <a:r>
              <a:rPr lang="en-US" dirty="0"/>
              <a:t>The Tallinn Manual is a comprehensive, non-binding document prepared by international experts.  It provides an excellent overview of the many issues in the international law of cyber operations and the divisions of opinion that exist on these issues among nations.  However, it is important to note that the Tallinn Manual’s positions on these issues do not always reflect the positions of governments, including the U.S. </a:t>
            </a:r>
          </a:p>
        </p:txBody>
      </p:sp>
      <p:pic>
        <p:nvPicPr>
          <p:cNvPr id="5" name="Picture 2" descr="https://blogs-images.forbes.com/kalevleetaru/files/2017/02/tallinn-manual-20-front-cover.jpg?width=960"/>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129818" y="1825625"/>
            <a:ext cx="288486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580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Assessment Questions | True /False</a:t>
            </a:r>
          </a:p>
        </p:txBody>
      </p:sp>
      <p:sp>
        <p:nvSpPr>
          <p:cNvPr id="14338" name="Content Placeholder 2"/>
          <p:cNvSpPr>
            <a:spLocks noGrp="1"/>
          </p:cNvSpPr>
          <p:nvPr>
            <p:ph idx="1"/>
          </p:nvPr>
        </p:nvSpPr>
        <p:spPr>
          <a:xfrm>
            <a:off x="628650" y="1825625"/>
            <a:ext cx="8136978" cy="4351338"/>
          </a:xfrm>
        </p:spPr>
        <p:txBody>
          <a:bodyPr/>
          <a:lstStyle/>
          <a:p>
            <a:pPr marL="457200" indent="-457200" eaLnBrk="1" hangingPunct="1">
              <a:lnSpc>
                <a:spcPct val="100000"/>
              </a:lnSpc>
              <a:spcBef>
                <a:spcPts val="0"/>
              </a:spcBef>
              <a:buFont typeface="+mj-lt"/>
              <a:buAutoNum type="arabicPeriod"/>
            </a:pPr>
            <a:r>
              <a:rPr lang="en-US" dirty="0"/>
              <a:t>International law is created by an international legislature and enforced through a system of international courts and law enforcement personnel similar to the U.S. legal system.</a:t>
            </a:r>
          </a:p>
          <a:p>
            <a:pPr marL="457200" indent="-457200" eaLnBrk="1" hangingPunct="1">
              <a:lnSpc>
                <a:spcPct val="100000"/>
              </a:lnSpc>
              <a:spcBef>
                <a:spcPts val="0"/>
              </a:spcBef>
              <a:buFont typeface="+mj-lt"/>
              <a:buAutoNum type="arabicPeriod"/>
            </a:pPr>
            <a:r>
              <a:rPr lang="en-US" dirty="0"/>
              <a:t>The United States Constitution states that international law does not apply within the United States.</a:t>
            </a:r>
          </a:p>
          <a:p>
            <a:pPr marL="457200" indent="-457200" eaLnBrk="1" hangingPunct="1">
              <a:lnSpc>
                <a:spcPct val="100000"/>
              </a:lnSpc>
              <a:spcBef>
                <a:spcPts val="0"/>
              </a:spcBef>
              <a:buFont typeface="+mj-lt"/>
              <a:buAutoNum type="arabicPeriod"/>
            </a:pPr>
            <a:r>
              <a:rPr lang="en-US" dirty="0"/>
              <a:t>A nation can avoid being bound by customary international law by entering a treaty with another state that adopts a different rule.</a:t>
            </a:r>
          </a:p>
          <a:p>
            <a:pPr marL="457200" indent="-457200" eaLnBrk="1" hangingPunct="1">
              <a:lnSpc>
                <a:spcPct val="100000"/>
              </a:lnSpc>
              <a:spcBef>
                <a:spcPts val="0"/>
              </a:spcBef>
              <a:buFont typeface="+mj-lt"/>
              <a:buAutoNum type="arabicPeriod"/>
            </a:pPr>
            <a:r>
              <a:rPr lang="en-US" i="1" dirty="0" err="1"/>
              <a:t>Opinio</a:t>
            </a:r>
            <a:r>
              <a:rPr lang="en-US" i="1" dirty="0"/>
              <a:t> juris </a:t>
            </a:r>
            <a:r>
              <a:rPr lang="en-US" dirty="0"/>
              <a:t>refers to the concept that a court can declare a particular practice to be a binding part of customary international law.</a:t>
            </a:r>
          </a:p>
          <a:p>
            <a:pPr marL="457200" indent="-457200" eaLnBrk="1" hangingPunct="1">
              <a:lnSpc>
                <a:spcPct val="100000"/>
              </a:lnSpc>
              <a:spcBef>
                <a:spcPts val="0"/>
              </a:spcBef>
              <a:buFont typeface="+mj-lt"/>
              <a:buAutoNum type="arabicPeriod"/>
            </a:pPr>
            <a:r>
              <a:rPr lang="en-US" dirty="0"/>
              <a:t>The United States Senate is responsible for making and signing international treaties.</a:t>
            </a:r>
          </a:p>
          <a:p>
            <a:pPr marL="457200" indent="-457200" eaLnBrk="1" hangingPunct="1">
              <a:lnSpc>
                <a:spcPct val="100000"/>
              </a:lnSpc>
              <a:spcBef>
                <a:spcPts val="0"/>
              </a:spcBef>
              <a:buFont typeface="+mj-lt"/>
              <a:buAutoNum type="arabicPeriod"/>
            </a:pPr>
            <a:endParaRPr lang="en-US" dirty="0"/>
          </a:p>
          <a:p>
            <a:pPr marL="457200" indent="-457200" eaLnBrk="1" hangingPunct="1">
              <a:lnSpc>
                <a:spcPct val="100000"/>
              </a:lnSpc>
              <a:spcBef>
                <a:spcPts val="0"/>
              </a:spcBef>
              <a:buFont typeface="+mj-lt"/>
              <a:buAutoNum type="arabicPeriod"/>
            </a:pPr>
            <a:endParaRPr lang="en-US" dirty="0"/>
          </a:p>
        </p:txBody>
      </p:sp>
    </p:spTree>
    <p:extLst>
      <p:ext uri="{BB962C8B-B14F-4D97-AF65-F5344CB8AC3E}">
        <p14:creationId xmlns:p14="http://schemas.microsoft.com/office/powerpoint/2010/main" val="13120835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15F992-DFCF-45F0-AAA0-ECE967AF9033}"/>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E3CB640A-434A-47B2-82EF-EE7B33BA8883}"/>
              </a:ext>
            </a:extLst>
          </p:cNvPr>
          <p:cNvSpPr>
            <a:spLocks noGrp="1"/>
          </p:cNvSpPr>
          <p:nvPr>
            <p:ph idx="1"/>
          </p:nvPr>
        </p:nvSpPr>
        <p:spPr/>
        <p:txBody>
          <a:bodyPr/>
          <a:lstStyle/>
          <a:p>
            <a:pPr marL="457200" indent="-457200">
              <a:buAutoNum type="arabicPeriod"/>
            </a:pPr>
            <a:r>
              <a:rPr lang="en-US" dirty="0"/>
              <a:t>False.  There is no international legislature that creates international law.  Further, there is no overarching enforcement mechanism for international law.</a:t>
            </a:r>
          </a:p>
          <a:p>
            <a:pPr marL="457200" indent="-457200">
              <a:buAutoNum type="arabicPeriod"/>
            </a:pPr>
            <a:r>
              <a:rPr lang="en-US" dirty="0"/>
              <a:t>False.  The Constitution states that treaties that are ratified by the President become the law of the land.</a:t>
            </a:r>
          </a:p>
          <a:p>
            <a:pPr marL="457200" indent="-457200">
              <a:buAutoNum type="arabicPeriod"/>
            </a:pPr>
            <a:r>
              <a:rPr lang="en-US" dirty="0"/>
              <a:t>True.  Two nations agree in a treaty that a rule of customary law does not apply between them.  However, this departure from customary law will not affect the rights and duties of these two states vis-à-vis any other state.</a:t>
            </a:r>
          </a:p>
          <a:p>
            <a:pPr marL="457200" indent="-457200">
              <a:buAutoNum type="arabicPeriod"/>
            </a:pPr>
            <a:r>
              <a:rPr lang="en-US" dirty="0"/>
              <a:t>False.  </a:t>
            </a:r>
            <a:r>
              <a:rPr lang="en-US" i="1" dirty="0" err="1"/>
              <a:t>Opinio</a:t>
            </a:r>
            <a:r>
              <a:rPr lang="en-US" i="1" dirty="0"/>
              <a:t> juris</a:t>
            </a:r>
            <a:r>
              <a:rPr lang="en-US" dirty="0"/>
              <a:t> refers to the way a state acts out of a sense of legal obligation.</a:t>
            </a:r>
          </a:p>
          <a:p>
            <a:pPr marL="457200" indent="-457200">
              <a:buAutoNum type="arabicPeriod"/>
            </a:pPr>
            <a:r>
              <a:rPr lang="en-US" dirty="0"/>
              <a:t>False.  The U.S. Senate does not make and sign treaties, the President does.  The U.S. Senate advises and consents on treaties that the President makes with other nations.</a:t>
            </a:r>
          </a:p>
        </p:txBody>
      </p:sp>
    </p:spTree>
    <p:extLst>
      <p:ext uri="{BB962C8B-B14F-4D97-AF65-F5344CB8AC3E}">
        <p14:creationId xmlns:p14="http://schemas.microsoft.com/office/powerpoint/2010/main" val="1605150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Assessment Questions | Multiple Choice</a:t>
            </a:r>
          </a:p>
        </p:txBody>
      </p:sp>
      <p:sp>
        <p:nvSpPr>
          <p:cNvPr id="14338" name="Content Placeholder 2"/>
          <p:cNvSpPr>
            <a:spLocks noGrp="1"/>
          </p:cNvSpPr>
          <p:nvPr>
            <p:ph idx="1"/>
          </p:nvPr>
        </p:nvSpPr>
        <p:spPr/>
        <p:txBody>
          <a:bodyPr/>
          <a:lstStyle/>
          <a:p>
            <a:pPr marL="457200" indent="-457200" eaLnBrk="1" hangingPunct="1">
              <a:lnSpc>
                <a:spcPct val="100000"/>
              </a:lnSpc>
              <a:spcBef>
                <a:spcPts val="0"/>
              </a:spcBef>
              <a:buFont typeface="+mj-lt"/>
              <a:buAutoNum type="arabicPeriod"/>
            </a:pPr>
            <a:r>
              <a:rPr lang="en-US" dirty="0"/>
              <a:t>The following are examples of “state practice” that contribute to the development of customary international law.</a:t>
            </a:r>
          </a:p>
          <a:p>
            <a:pPr marL="800100" lvl="1" indent="-457200" eaLnBrk="1" hangingPunct="1">
              <a:lnSpc>
                <a:spcPct val="100000"/>
              </a:lnSpc>
              <a:spcBef>
                <a:spcPts val="0"/>
              </a:spcBef>
              <a:buFont typeface="+mj-lt"/>
              <a:buAutoNum type="alphaUcPeriod"/>
            </a:pPr>
            <a:r>
              <a:rPr lang="en-US" dirty="0"/>
              <a:t>Diplomatic protests</a:t>
            </a:r>
          </a:p>
          <a:p>
            <a:pPr marL="800100" lvl="1" indent="-457200" eaLnBrk="1" hangingPunct="1">
              <a:lnSpc>
                <a:spcPct val="100000"/>
              </a:lnSpc>
              <a:spcBef>
                <a:spcPts val="0"/>
              </a:spcBef>
              <a:buFont typeface="+mj-lt"/>
              <a:buAutoNum type="alphaUcPeriod"/>
            </a:pPr>
            <a:r>
              <a:rPr lang="en-US" dirty="0"/>
              <a:t>Ordering a warship to pass through waters claimed by a coastal state</a:t>
            </a:r>
          </a:p>
          <a:p>
            <a:pPr marL="800100" lvl="1" indent="-457200" eaLnBrk="1" hangingPunct="1">
              <a:lnSpc>
                <a:spcPct val="100000"/>
              </a:lnSpc>
              <a:spcBef>
                <a:spcPts val="0"/>
              </a:spcBef>
              <a:buFont typeface="+mj-lt"/>
              <a:buAutoNum type="alphaUcPeriod"/>
            </a:pPr>
            <a:r>
              <a:rPr lang="en-US" dirty="0"/>
              <a:t>Taking no action in response to another nation’s unlawful action</a:t>
            </a:r>
          </a:p>
          <a:p>
            <a:pPr marL="800100" lvl="1" indent="-457200" eaLnBrk="1" hangingPunct="1">
              <a:lnSpc>
                <a:spcPct val="100000"/>
              </a:lnSpc>
              <a:spcBef>
                <a:spcPts val="0"/>
              </a:spcBef>
              <a:buFont typeface="+mj-lt"/>
              <a:buAutoNum type="alphaUcPeriod"/>
            </a:pPr>
            <a:r>
              <a:rPr lang="en-US" dirty="0"/>
              <a:t>A and B above</a:t>
            </a:r>
          </a:p>
          <a:p>
            <a:pPr marL="800100" lvl="1" indent="-457200" eaLnBrk="1" hangingPunct="1">
              <a:lnSpc>
                <a:spcPct val="100000"/>
              </a:lnSpc>
              <a:spcBef>
                <a:spcPts val="0"/>
              </a:spcBef>
              <a:buFont typeface="+mj-lt"/>
              <a:buAutoNum type="alphaUcPeriod"/>
            </a:pPr>
            <a:r>
              <a:rPr lang="en-US" dirty="0"/>
              <a:t>All of the above</a:t>
            </a:r>
          </a:p>
          <a:p>
            <a:pPr marL="457200" indent="-457200" eaLnBrk="1" hangingPunct="1">
              <a:lnSpc>
                <a:spcPct val="100000"/>
              </a:lnSpc>
              <a:spcBef>
                <a:spcPts val="0"/>
              </a:spcBef>
              <a:buFont typeface="+mj-lt"/>
              <a:buAutoNum type="arabicPeriod"/>
            </a:pPr>
            <a:r>
              <a:rPr lang="en-US" dirty="0"/>
              <a:t>Which of the following is a source of international law?</a:t>
            </a:r>
          </a:p>
          <a:p>
            <a:pPr marL="800100" lvl="1" indent="-457200" eaLnBrk="1" hangingPunct="1">
              <a:lnSpc>
                <a:spcPct val="100000"/>
              </a:lnSpc>
              <a:spcBef>
                <a:spcPts val="0"/>
              </a:spcBef>
              <a:buFont typeface="+mj-lt"/>
              <a:buAutoNum type="alphaUcPeriod"/>
            </a:pPr>
            <a:r>
              <a:rPr lang="en-US" dirty="0"/>
              <a:t>Treaty law</a:t>
            </a:r>
          </a:p>
          <a:p>
            <a:pPr marL="800100" lvl="1" indent="-457200" eaLnBrk="1" hangingPunct="1">
              <a:lnSpc>
                <a:spcPct val="100000"/>
              </a:lnSpc>
              <a:spcBef>
                <a:spcPts val="0"/>
              </a:spcBef>
              <a:buFont typeface="+mj-lt"/>
              <a:buAutoNum type="alphaUcPeriod"/>
            </a:pPr>
            <a:r>
              <a:rPr lang="en-US" dirty="0"/>
              <a:t>Political treatise</a:t>
            </a:r>
          </a:p>
          <a:p>
            <a:pPr marL="800100" lvl="1" indent="-457200" eaLnBrk="1" hangingPunct="1">
              <a:lnSpc>
                <a:spcPct val="100000"/>
              </a:lnSpc>
              <a:spcBef>
                <a:spcPts val="0"/>
              </a:spcBef>
              <a:buFont typeface="+mj-lt"/>
              <a:buAutoNum type="alphaUcPeriod"/>
            </a:pPr>
            <a:r>
              <a:rPr lang="en-US" dirty="0"/>
              <a:t>Custom</a:t>
            </a:r>
          </a:p>
          <a:p>
            <a:pPr marL="800100" lvl="1" indent="-457200" eaLnBrk="1" hangingPunct="1">
              <a:lnSpc>
                <a:spcPct val="100000"/>
              </a:lnSpc>
              <a:spcBef>
                <a:spcPts val="0"/>
              </a:spcBef>
              <a:buFont typeface="+mj-lt"/>
              <a:buAutoNum type="alphaUcPeriod"/>
            </a:pPr>
            <a:r>
              <a:rPr lang="en-US" dirty="0"/>
              <a:t>A and C</a:t>
            </a:r>
          </a:p>
          <a:p>
            <a:pPr marL="800100" lvl="1" indent="-457200" eaLnBrk="1" hangingPunct="1">
              <a:lnSpc>
                <a:spcPct val="100000"/>
              </a:lnSpc>
              <a:spcBef>
                <a:spcPts val="0"/>
              </a:spcBef>
              <a:buFont typeface="+mj-lt"/>
              <a:buAutoNum type="alphaUcPeriod"/>
            </a:pPr>
            <a:r>
              <a:rPr lang="en-US" dirty="0"/>
              <a:t>B and C</a:t>
            </a:r>
          </a:p>
          <a:p>
            <a:pPr marL="457200" indent="-457200" eaLnBrk="1" hangingPunct="1">
              <a:lnSpc>
                <a:spcPct val="100000"/>
              </a:lnSpc>
              <a:spcBef>
                <a:spcPts val="0"/>
              </a:spcBef>
              <a:buFont typeface="+mj-lt"/>
              <a:buAutoNum type="arabicPeriod"/>
            </a:pPr>
            <a:endParaRPr lang="en-US" dirty="0"/>
          </a:p>
        </p:txBody>
      </p:sp>
    </p:spTree>
    <p:extLst>
      <p:ext uri="{BB962C8B-B14F-4D97-AF65-F5344CB8AC3E}">
        <p14:creationId xmlns:p14="http://schemas.microsoft.com/office/powerpoint/2010/main" val="3354922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20C2CC-5546-421D-B23C-B5EF6E89D958}"/>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2C2C6E75-AA9F-40D2-A9B4-0605F6B07168}"/>
              </a:ext>
            </a:extLst>
          </p:cNvPr>
          <p:cNvSpPr>
            <a:spLocks noGrp="1"/>
          </p:cNvSpPr>
          <p:nvPr>
            <p:ph idx="1"/>
          </p:nvPr>
        </p:nvSpPr>
        <p:spPr/>
        <p:txBody>
          <a:bodyPr/>
          <a:lstStyle/>
          <a:p>
            <a:pPr marL="457200" indent="-457200">
              <a:buFont typeface="+mj-lt"/>
              <a:buAutoNum type="arabicPeriod"/>
            </a:pPr>
            <a:r>
              <a:rPr lang="en-US" dirty="0"/>
              <a:t>Correct answer:  E.  All of the practices above contribute to the formation of customary international law.</a:t>
            </a:r>
          </a:p>
          <a:p>
            <a:pPr marL="457200" indent="-457200">
              <a:buFont typeface="+mj-lt"/>
              <a:buAutoNum type="arabicPeriod"/>
            </a:pPr>
            <a:endParaRPr lang="en-US" dirty="0"/>
          </a:p>
          <a:p>
            <a:pPr marL="457200" indent="-457200">
              <a:buFont typeface="+mj-lt"/>
              <a:buAutoNum type="arabicPeriod"/>
            </a:pPr>
            <a:r>
              <a:rPr lang="en-US" dirty="0"/>
              <a:t>Correct Answer:  D.  A political treatise is not a source of international law.</a:t>
            </a:r>
          </a:p>
        </p:txBody>
      </p:sp>
    </p:spTree>
    <p:extLst>
      <p:ext uri="{BB962C8B-B14F-4D97-AF65-F5344CB8AC3E}">
        <p14:creationId xmlns:p14="http://schemas.microsoft.com/office/powerpoint/2010/main" val="2850163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09BA41-B8BD-48D5-BECA-04E8F77BFFF3}"/>
              </a:ext>
            </a:extLst>
          </p:cNvPr>
          <p:cNvSpPr>
            <a:spLocks noGrp="1"/>
          </p:cNvSpPr>
          <p:nvPr>
            <p:ph type="title"/>
          </p:nvPr>
        </p:nvSpPr>
        <p:spPr/>
        <p:txBody>
          <a:bodyPr/>
          <a:lstStyle/>
          <a:p>
            <a:r>
              <a:rPr lang="en-US" dirty="0"/>
              <a:t>Assessment Questions | Multiple Choice</a:t>
            </a:r>
          </a:p>
        </p:txBody>
      </p:sp>
      <p:sp>
        <p:nvSpPr>
          <p:cNvPr id="3" name="Content Placeholder 2">
            <a:extLst>
              <a:ext uri="{FF2B5EF4-FFF2-40B4-BE49-F238E27FC236}">
                <a16:creationId xmlns:a16="http://schemas.microsoft.com/office/drawing/2014/main" xmlns="" id="{E9B9EE5B-8736-423A-8106-B67A925B65B7}"/>
              </a:ext>
            </a:extLst>
          </p:cNvPr>
          <p:cNvSpPr>
            <a:spLocks noGrp="1"/>
          </p:cNvSpPr>
          <p:nvPr>
            <p:ph idx="1"/>
          </p:nvPr>
        </p:nvSpPr>
        <p:spPr>
          <a:xfrm>
            <a:off x="628650" y="1605629"/>
            <a:ext cx="7886700" cy="4351338"/>
          </a:xfrm>
        </p:spPr>
        <p:txBody>
          <a:bodyPr/>
          <a:lstStyle/>
          <a:p>
            <a:pPr marL="457200" indent="-457200">
              <a:lnSpc>
                <a:spcPct val="100000"/>
              </a:lnSpc>
              <a:spcBef>
                <a:spcPts val="0"/>
              </a:spcBef>
              <a:buFont typeface="+mj-lt"/>
              <a:buAutoNum type="arabicPeriod" startAt="3"/>
            </a:pPr>
            <a:r>
              <a:rPr lang="en-US" dirty="0"/>
              <a:t>Which of the following is not part of the approval process for a treaty under the United States Constitution?</a:t>
            </a:r>
          </a:p>
          <a:p>
            <a:pPr marL="800100" lvl="1" indent="-457200">
              <a:lnSpc>
                <a:spcPct val="100000"/>
              </a:lnSpc>
              <a:spcBef>
                <a:spcPts val="0"/>
              </a:spcBef>
              <a:buFont typeface="+mj-lt"/>
              <a:buAutoNum type="alphaUcPeriod"/>
            </a:pPr>
            <a:r>
              <a:rPr lang="en-US" dirty="0"/>
              <a:t>Transmittal</a:t>
            </a:r>
          </a:p>
          <a:p>
            <a:pPr marL="800100" lvl="1" indent="-457200">
              <a:lnSpc>
                <a:spcPct val="100000"/>
              </a:lnSpc>
              <a:spcBef>
                <a:spcPts val="0"/>
              </a:spcBef>
              <a:buFont typeface="+mj-lt"/>
              <a:buAutoNum type="alphaUcPeriod"/>
            </a:pPr>
            <a:r>
              <a:rPr lang="en-US" dirty="0"/>
              <a:t>Recusal</a:t>
            </a:r>
          </a:p>
          <a:p>
            <a:pPr marL="800100" lvl="1" indent="-457200">
              <a:lnSpc>
                <a:spcPct val="100000"/>
              </a:lnSpc>
              <a:spcBef>
                <a:spcPts val="0"/>
              </a:spcBef>
              <a:buFont typeface="+mj-lt"/>
              <a:buAutoNum type="alphaUcPeriod"/>
            </a:pPr>
            <a:r>
              <a:rPr lang="en-US" dirty="0"/>
              <a:t>Signature</a:t>
            </a:r>
          </a:p>
          <a:p>
            <a:pPr marL="800100" lvl="1" indent="-457200">
              <a:lnSpc>
                <a:spcPct val="100000"/>
              </a:lnSpc>
              <a:spcBef>
                <a:spcPts val="0"/>
              </a:spcBef>
              <a:buFont typeface="+mj-lt"/>
              <a:buAutoNum type="alphaUcPeriod"/>
            </a:pPr>
            <a:r>
              <a:rPr lang="en-US" dirty="0"/>
              <a:t>Ratification</a:t>
            </a:r>
          </a:p>
          <a:p>
            <a:pPr marL="800100" lvl="1" indent="-457200">
              <a:lnSpc>
                <a:spcPct val="100000"/>
              </a:lnSpc>
              <a:spcBef>
                <a:spcPts val="0"/>
              </a:spcBef>
              <a:buFont typeface="+mj-lt"/>
              <a:buAutoNum type="alphaUcPeriod"/>
            </a:pPr>
            <a:r>
              <a:rPr lang="en-US" dirty="0"/>
              <a:t>Advice and consent</a:t>
            </a:r>
          </a:p>
          <a:p>
            <a:pPr marL="457200" indent="-457200">
              <a:lnSpc>
                <a:spcPct val="100000"/>
              </a:lnSpc>
              <a:spcBef>
                <a:spcPts val="0"/>
              </a:spcBef>
              <a:buFont typeface="+mj-lt"/>
              <a:buAutoNum type="arabicPeriod" startAt="3"/>
            </a:pPr>
            <a:r>
              <a:rPr lang="en-US" dirty="0"/>
              <a:t>What is the term for a nation that acts in a manner indicating its disapproval of a developing custom?</a:t>
            </a:r>
          </a:p>
          <a:p>
            <a:pPr marL="800100" lvl="1" indent="-457200">
              <a:lnSpc>
                <a:spcPct val="100000"/>
              </a:lnSpc>
              <a:spcBef>
                <a:spcPts val="0"/>
              </a:spcBef>
              <a:buFont typeface="+mj-lt"/>
              <a:buAutoNum type="alphaUcPeriod"/>
            </a:pPr>
            <a:r>
              <a:rPr lang="en-US" dirty="0"/>
              <a:t>Persistent objector</a:t>
            </a:r>
          </a:p>
          <a:p>
            <a:pPr marL="800100" lvl="1" indent="-457200">
              <a:lnSpc>
                <a:spcPct val="100000"/>
              </a:lnSpc>
              <a:spcBef>
                <a:spcPts val="0"/>
              </a:spcBef>
              <a:buFont typeface="+mj-lt"/>
              <a:buAutoNum type="alphaUcPeriod"/>
            </a:pPr>
            <a:r>
              <a:rPr lang="en-US" i="1" dirty="0"/>
              <a:t>Jus </a:t>
            </a:r>
            <a:r>
              <a:rPr lang="en-US" i="1" dirty="0" err="1"/>
              <a:t>cogens</a:t>
            </a:r>
            <a:r>
              <a:rPr lang="en-US" dirty="0"/>
              <a:t> objector</a:t>
            </a:r>
          </a:p>
          <a:p>
            <a:pPr marL="800100" lvl="1" indent="-457200">
              <a:lnSpc>
                <a:spcPct val="100000"/>
              </a:lnSpc>
              <a:spcBef>
                <a:spcPts val="0"/>
              </a:spcBef>
              <a:buFont typeface="+mj-lt"/>
              <a:buAutoNum type="alphaUcPeriod"/>
            </a:pPr>
            <a:r>
              <a:rPr lang="en-US" dirty="0"/>
              <a:t>Conscientious objector </a:t>
            </a:r>
          </a:p>
          <a:p>
            <a:pPr marL="800100" lvl="1" indent="-457200">
              <a:lnSpc>
                <a:spcPct val="100000"/>
              </a:lnSpc>
              <a:spcBef>
                <a:spcPts val="0"/>
              </a:spcBef>
              <a:buFont typeface="+mj-lt"/>
              <a:buAutoNum type="alphaUcPeriod"/>
            </a:pPr>
            <a:r>
              <a:rPr lang="en-US" dirty="0"/>
              <a:t>Ratifying party </a:t>
            </a:r>
          </a:p>
          <a:p>
            <a:pPr marL="800100" lvl="1" indent="-457200">
              <a:lnSpc>
                <a:spcPct val="100000"/>
              </a:lnSpc>
              <a:spcBef>
                <a:spcPts val="0"/>
              </a:spcBef>
              <a:buFont typeface="+mj-lt"/>
              <a:buAutoNum type="alphaUcPeriod"/>
            </a:pPr>
            <a:r>
              <a:rPr lang="en-US" dirty="0"/>
              <a:t>Rogue state</a:t>
            </a:r>
          </a:p>
          <a:p>
            <a:pPr marL="342900" lvl="1" indent="0">
              <a:lnSpc>
                <a:spcPct val="100000"/>
              </a:lnSpc>
              <a:spcBef>
                <a:spcPts val="0"/>
              </a:spcBef>
              <a:buNone/>
            </a:pPr>
            <a:endParaRPr lang="en-US" dirty="0"/>
          </a:p>
          <a:p>
            <a:pPr marL="342900" lvl="1" indent="0">
              <a:buNone/>
            </a:pPr>
            <a:endParaRPr lang="en-US" sz="1500" dirty="0"/>
          </a:p>
          <a:p>
            <a:pPr marL="0" indent="0">
              <a:buNone/>
            </a:pPr>
            <a:r>
              <a:rPr lang="en-US" sz="1500" dirty="0"/>
              <a:t>	</a:t>
            </a:r>
          </a:p>
          <a:p>
            <a:pPr marL="0" indent="0">
              <a:buNone/>
            </a:pPr>
            <a:r>
              <a:rPr lang="en-US" dirty="0"/>
              <a:t> </a:t>
            </a:r>
            <a:endParaRPr lang="en-US" i="1" dirty="0"/>
          </a:p>
        </p:txBody>
      </p:sp>
    </p:spTree>
    <p:extLst>
      <p:ext uri="{BB962C8B-B14F-4D97-AF65-F5344CB8AC3E}">
        <p14:creationId xmlns:p14="http://schemas.microsoft.com/office/powerpoint/2010/main" val="3440413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678181-295D-4591-93E3-579CAFAA8217}"/>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1C64A3C7-ED5C-45FB-AEAC-DC8E93267395}"/>
              </a:ext>
            </a:extLst>
          </p:cNvPr>
          <p:cNvSpPr>
            <a:spLocks noGrp="1"/>
          </p:cNvSpPr>
          <p:nvPr>
            <p:ph idx="1"/>
          </p:nvPr>
        </p:nvSpPr>
        <p:spPr/>
        <p:txBody>
          <a:bodyPr/>
          <a:lstStyle/>
          <a:p>
            <a:pPr marL="457200" indent="-457200">
              <a:buFont typeface="+mj-lt"/>
              <a:buAutoNum type="arabicPeriod" startAt="3"/>
            </a:pPr>
            <a:r>
              <a:rPr lang="en-US" dirty="0"/>
              <a:t>Correct answer: B.  Recusal is not part of the treaty approval process.</a:t>
            </a:r>
          </a:p>
          <a:p>
            <a:pPr marL="457200" indent="-457200">
              <a:buFont typeface="+mj-lt"/>
              <a:buAutoNum type="arabicPeriod" startAt="3"/>
            </a:pPr>
            <a:endParaRPr lang="en-US" dirty="0"/>
          </a:p>
          <a:p>
            <a:pPr marL="457200" indent="-457200">
              <a:buFont typeface="+mj-lt"/>
              <a:buAutoNum type="arabicPeriod" startAt="3"/>
            </a:pPr>
            <a:r>
              <a:rPr lang="en-US" dirty="0"/>
              <a:t>Correct answer: A.  A nation is a persistent objector if it indicates its disapproval of developing custom.</a:t>
            </a:r>
          </a:p>
          <a:p>
            <a:endParaRPr lang="en-US" dirty="0"/>
          </a:p>
        </p:txBody>
      </p:sp>
    </p:spTree>
    <p:extLst>
      <p:ext uri="{BB962C8B-B14F-4D97-AF65-F5344CB8AC3E}">
        <p14:creationId xmlns:p14="http://schemas.microsoft.com/office/powerpoint/2010/main" val="1381002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09BA41-B8BD-48D5-BECA-04E8F77BFFF3}"/>
              </a:ext>
            </a:extLst>
          </p:cNvPr>
          <p:cNvSpPr>
            <a:spLocks noGrp="1"/>
          </p:cNvSpPr>
          <p:nvPr>
            <p:ph type="title"/>
          </p:nvPr>
        </p:nvSpPr>
        <p:spPr/>
        <p:txBody>
          <a:bodyPr/>
          <a:lstStyle/>
          <a:p>
            <a:r>
              <a:rPr lang="en-US" dirty="0"/>
              <a:t>Assessment Questions | Multiple Choice</a:t>
            </a:r>
          </a:p>
        </p:txBody>
      </p:sp>
      <p:sp>
        <p:nvSpPr>
          <p:cNvPr id="3" name="Content Placeholder 2">
            <a:extLst>
              <a:ext uri="{FF2B5EF4-FFF2-40B4-BE49-F238E27FC236}">
                <a16:creationId xmlns:a16="http://schemas.microsoft.com/office/drawing/2014/main" xmlns="" id="{E9B9EE5B-8736-423A-8106-B67A925B65B7}"/>
              </a:ext>
            </a:extLst>
          </p:cNvPr>
          <p:cNvSpPr>
            <a:spLocks noGrp="1"/>
          </p:cNvSpPr>
          <p:nvPr>
            <p:ph idx="1"/>
          </p:nvPr>
        </p:nvSpPr>
        <p:spPr>
          <a:xfrm>
            <a:off x="628649" y="1605629"/>
            <a:ext cx="8228271" cy="4351338"/>
          </a:xfrm>
        </p:spPr>
        <p:txBody>
          <a:bodyPr/>
          <a:lstStyle/>
          <a:p>
            <a:pPr marL="457200" indent="-457200">
              <a:buFont typeface="+mj-lt"/>
              <a:buAutoNum type="arabicPeriod" startAt="5"/>
            </a:pPr>
            <a:r>
              <a:rPr lang="en-US" dirty="0"/>
              <a:t>The Tallinn Manual:</a:t>
            </a:r>
          </a:p>
          <a:p>
            <a:pPr marL="800100" lvl="1" indent="-457200">
              <a:buFont typeface="+mj-lt"/>
              <a:buAutoNum type="alphaUcPeriod"/>
            </a:pPr>
            <a:r>
              <a:rPr lang="en-US" dirty="0">
                <a:solidFill>
                  <a:prstClr val="black"/>
                </a:solidFill>
              </a:rPr>
              <a:t>Is a valuable resource and reference document</a:t>
            </a:r>
          </a:p>
          <a:p>
            <a:pPr marL="800100" lvl="1" indent="-457200">
              <a:buFont typeface="+mj-lt"/>
              <a:buAutoNum type="alphaUcPeriod"/>
            </a:pPr>
            <a:r>
              <a:rPr lang="en-US" dirty="0">
                <a:solidFill>
                  <a:prstClr val="black"/>
                </a:solidFill>
              </a:rPr>
              <a:t>Does not constitute binding international law</a:t>
            </a:r>
          </a:p>
          <a:p>
            <a:pPr marL="800100" lvl="1" indent="-457200">
              <a:buFont typeface="+mj-lt"/>
              <a:buAutoNum type="alphaUcPeriod"/>
            </a:pPr>
            <a:r>
              <a:rPr lang="en-US" dirty="0">
                <a:solidFill>
                  <a:prstClr val="black"/>
                </a:solidFill>
              </a:rPr>
              <a:t>Contains expert opinions that do not always reflect state practice.</a:t>
            </a:r>
          </a:p>
          <a:p>
            <a:pPr marL="800100" lvl="1" indent="-457200">
              <a:buFont typeface="+mj-lt"/>
              <a:buAutoNum type="alphaUcPeriod"/>
            </a:pPr>
            <a:r>
              <a:rPr lang="en-US" dirty="0">
                <a:solidFill>
                  <a:prstClr val="black"/>
                </a:solidFill>
              </a:rPr>
              <a:t>A – C</a:t>
            </a:r>
          </a:p>
          <a:p>
            <a:pPr marL="800100" lvl="1" indent="-457200">
              <a:buFont typeface="+mj-lt"/>
              <a:buAutoNum type="alphaUcPeriod"/>
            </a:pPr>
            <a:r>
              <a:rPr lang="en-US" dirty="0">
                <a:solidFill>
                  <a:prstClr val="black"/>
                </a:solidFill>
              </a:rPr>
              <a:t>A – C and will likely soon be adopted by the U.N. Committee of Governmental Experts as a binding source of international law.</a:t>
            </a:r>
          </a:p>
          <a:p>
            <a:pPr marL="800100" lvl="1" indent="-457200">
              <a:buFont typeface="+mj-lt"/>
              <a:buAutoNum type="alphaUcPeriod"/>
            </a:pPr>
            <a:endParaRPr lang="en-US" dirty="0">
              <a:solidFill>
                <a:prstClr val="black"/>
              </a:solidFill>
            </a:endParaRPr>
          </a:p>
          <a:p>
            <a:pPr marL="342900" lvl="1" indent="0">
              <a:buNone/>
            </a:pPr>
            <a:endParaRPr lang="en-US" sz="2100" dirty="0"/>
          </a:p>
          <a:p>
            <a:pPr marL="0" indent="0">
              <a:buNone/>
            </a:pPr>
            <a:r>
              <a:rPr lang="en-US" dirty="0"/>
              <a:t>	</a:t>
            </a:r>
          </a:p>
          <a:p>
            <a:pPr marL="0" indent="0">
              <a:buNone/>
            </a:pPr>
            <a:r>
              <a:rPr lang="en-US" dirty="0"/>
              <a:t> </a:t>
            </a:r>
            <a:endParaRPr lang="en-US" i="1" dirty="0"/>
          </a:p>
        </p:txBody>
      </p:sp>
    </p:spTree>
    <p:extLst>
      <p:ext uri="{BB962C8B-B14F-4D97-AF65-F5344CB8AC3E}">
        <p14:creationId xmlns:p14="http://schemas.microsoft.com/office/powerpoint/2010/main" val="3591156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09BA41-B8BD-48D5-BECA-04E8F77BFFF3}"/>
              </a:ext>
            </a:extLst>
          </p:cNvPr>
          <p:cNvSpPr>
            <a:spLocks noGrp="1"/>
          </p:cNvSpPr>
          <p:nvPr>
            <p:ph type="title"/>
          </p:nvPr>
        </p:nvSpPr>
        <p:spPr/>
        <p:txBody>
          <a:bodyPr/>
          <a:lstStyle/>
          <a:p>
            <a:r>
              <a:rPr lang="en-US" dirty="0"/>
              <a:t>Assessment Questions Answered</a:t>
            </a:r>
          </a:p>
        </p:txBody>
      </p:sp>
      <p:sp>
        <p:nvSpPr>
          <p:cNvPr id="3" name="Content Placeholder 2">
            <a:extLst>
              <a:ext uri="{FF2B5EF4-FFF2-40B4-BE49-F238E27FC236}">
                <a16:creationId xmlns:a16="http://schemas.microsoft.com/office/drawing/2014/main" xmlns="" id="{E9B9EE5B-8736-423A-8106-B67A925B65B7}"/>
              </a:ext>
            </a:extLst>
          </p:cNvPr>
          <p:cNvSpPr>
            <a:spLocks noGrp="1"/>
          </p:cNvSpPr>
          <p:nvPr>
            <p:ph idx="1"/>
          </p:nvPr>
        </p:nvSpPr>
        <p:spPr>
          <a:xfrm>
            <a:off x="628650" y="1605629"/>
            <a:ext cx="7886700" cy="4351338"/>
          </a:xfrm>
        </p:spPr>
        <p:txBody>
          <a:bodyPr/>
          <a:lstStyle/>
          <a:p>
            <a:pPr marL="457200" indent="-457200">
              <a:lnSpc>
                <a:spcPct val="100000"/>
              </a:lnSpc>
              <a:spcBef>
                <a:spcPts val="0"/>
              </a:spcBef>
              <a:buFont typeface="+mj-lt"/>
              <a:buAutoNum type="arabicPeriod" startAt="5"/>
            </a:pPr>
            <a:r>
              <a:rPr lang="en-US" dirty="0"/>
              <a:t>D is correct.  There is no likelihood that any U.N. group will agree on the Tallinn Manual as a binding source of law in the near future</a:t>
            </a:r>
            <a:r>
              <a:rPr lang="en-US"/>
              <a:t>.  </a:t>
            </a:r>
            <a:endParaRPr lang="en-US" dirty="0"/>
          </a:p>
          <a:p>
            <a:pPr marL="342900" lvl="1" indent="0">
              <a:buNone/>
            </a:pPr>
            <a:endParaRPr lang="en-US" sz="1500" dirty="0"/>
          </a:p>
          <a:p>
            <a:pPr marL="0" indent="0">
              <a:buNone/>
            </a:pPr>
            <a:r>
              <a:rPr lang="en-US" sz="1500" dirty="0"/>
              <a:t>	</a:t>
            </a:r>
          </a:p>
          <a:p>
            <a:pPr marL="0" indent="0">
              <a:buNone/>
            </a:pPr>
            <a:r>
              <a:rPr lang="en-US" dirty="0"/>
              <a:t> </a:t>
            </a:r>
            <a:endParaRPr lang="en-US" i="1" dirty="0"/>
          </a:p>
        </p:txBody>
      </p:sp>
    </p:spTree>
    <p:extLst>
      <p:ext uri="{BB962C8B-B14F-4D97-AF65-F5344CB8AC3E}">
        <p14:creationId xmlns:p14="http://schemas.microsoft.com/office/powerpoint/2010/main" val="3746679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Discussion Questions</a:t>
            </a:r>
          </a:p>
        </p:txBody>
      </p:sp>
      <p:sp>
        <p:nvSpPr>
          <p:cNvPr id="14338" name="Content Placeholder 2"/>
          <p:cNvSpPr>
            <a:spLocks noGrp="1"/>
          </p:cNvSpPr>
          <p:nvPr>
            <p:ph idx="1"/>
          </p:nvPr>
        </p:nvSpPr>
        <p:spPr>
          <a:xfrm>
            <a:off x="628649" y="1569665"/>
            <a:ext cx="8330155" cy="4351338"/>
          </a:xfrm>
        </p:spPr>
        <p:txBody>
          <a:bodyPr/>
          <a:lstStyle/>
          <a:p>
            <a:pPr marL="457200" indent="-457200" eaLnBrk="1" hangingPunct="1">
              <a:lnSpc>
                <a:spcPct val="100000"/>
              </a:lnSpc>
              <a:spcBef>
                <a:spcPts val="0"/>
              </a:spcBef>
              <a:buFont typeface="+mj-lt"/>
              <a:buAutoNum type="arabicPeriod"/>
            </a:pPr>
            <a:r>
              <a:rPr lang="en-US" dirty="0"/>
              <a:t>Is international law “real law” or something nations can disregard?</a:t>
            </a:r>
          </a:p>
          <a:p>
            <a:pPr marL="457200" indent="-457200" eaLnBrk="1" hangingPunct="1">
              <a:lnSpc>
                <a:spcPct val="100000"/>
              </a:lnSpc>
              <a:spcBef>
                <a:spcPts val="0"/>
              </a:spcBef>
              <a:buFont typeface="+mj-lt"/>
              <a:buAutoNum type="arabicPeriod"/>
            </a:pPr>
            <a:r>
              <a:rPr lang="en-US" dirty="0"/>
              <a:t>To what degree can U.S. government officials ignore international law?</a:t>
            </a:r>
          </a:p>
          <a:p>
            <a:pPr marL="457200" indent="-457200" eaLnBrk="1" hangingPunct="1">
              <a:lnSpc>
                <a:spcPct val="100000"/>
              </a:lnSpc>
              <a:spcBef>
                <a:spcPts val="0"/>
              </a:spcBef>
              <a:buFont typeface="+mj-lt"/>
              <a:buAutoNum type="arabicPeriod"/>
            </a:pPr>
            <a:r>
              <a:rPr lang="en-US" dirty="0"/>
              <a:t>How is international law enforced?  What is the consequence of violating international law?</a:t>
            </a:r>
          </a:p>
          <a:p>
            <a:pPr marL="457200" indent="-457200" eaLnBrk="1" hangingPunct="1">
              <a:lnSpc>
                <a:spcPct val="100000"/>
              </a:lnSpc>
              <a:spcBef>
                <a:spcPts val="0"/>
              </a:spcBef>
              <a:buFont typeface="+mj-lt"/>
              <a:buAutoNum type="arabicPeriod"/>
            </a:pPr>
            <a:r>
              <a:rPr lang="en-US" dirty="0"/>
              <a:t>Compare and contrast treaty law with customary international law.  What are advantages and disadvantages of each?</a:t>
            </a:r>
          </a:p>
          <a:p>
            <a:pPr marL="457200" indent="-457200" eaLnBrk="1" hangingPunct="1">
              <a:lnSpc>
                <a:spcPct val="100000"/>
              </a:lnSpc>
              <a:spcBef>
                <a:spcPts val="0"/>
              </a:spcBef>
              <a:buFont typeface="+mj-lt"/>
              <a:buAutoNum type="arabicPeriod"/>
            </a:pPr>
            <a:r>
              <a:rPr lang="en-US" dirty="0"/>
              <a:t>Can you explain why there is currently no international treaty clarifying the law of international cyber operations?</a:t>
            </a:r>
          </a:p>
          <a:p>
            <a:pPr marL="0" indent="0" eaLnBrk="1" hangingPunct="1">
              <a:lnSpc>
                <a:spcPct val="100000"/>
              </a:lnSpc>
              <a:spcBef>
                <a:spcPts val="0"/>
              </a:spcBef>
              <a:buNone/>
            </a:pPr>
            <a:endParaRPr lang="en-US" dirty="0"/>
          </a:p>
          <a:p>
            <a:pPr marL="0" indent="0" eaLnBrk="1" hangingPunct="1">
              <a:lnSpc>
                <a:spcPct val="100000"/>
              </a:lnSpc>
              <a:spcBef>
                <a:spcPts val="0"/>
              </a:spcBef>
              <a:buNone/>
            </a:pPr>
            <a:endParaRPr lang="en-US" dirty="0"/>
          </a:p>
        </p:txBody>
      </p:sp>
    </p:spTree>
    <p:extLst>
      <p:ext uri="{BB962C8B-B14F-4D97-AF65-F5344CB8AC3E}">
        <p14:creationId xmlns:p14="http://schemas.microsoft.com/office/powerpoint/2010/main" val="688809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38635" y="365125"/>
            <a:ext cx="8605157" cy="1325563"/>
          </a:xfrm>
        </p:spPr>
        <p:txBody>
          <a:bodyPr/>
          <a:lstStyle/>
          <a:p>
            <a:pPr eaLnBrk="1" hangingPunct="1"/>
            <a:r>
              <a:rPr lang="en-US" dirty="0"/>
              <a:t>Learning Outcomes: The Role of International Law</a:t>
            </a:r>
          </a:p>
        </p:txBody>
      </p:sp>
      <p:sp>
        <p:nvSpPr>
          <p:cNvPr id="5" name="Content Placeholder 2">
            <a:extLst>
              <a:ext uri="{FF2B5EF4-FFF2-40B4-BE49-F238E27FC236}">
                <a16:creationId xmlns:a16="http://schemas.microsoft.com/office/drawing/2014/main" xmlns="" id="{6F6B65BD-F532-494A-975F-9F572BA4F5BA}"/>
              </a:ext>
            </a:extLst>
          </p:cNvPr>
          <p:cNvSpPr>
            <a:spLocks noGrp="1"/>
          </p:cNvSpPr>
          <p:nvPr>
            <p:ph idx="1"/>
          </p:nvPr>
        </p:nvSpPr>
        <p:spPr>
          <a:xfrm>
            <a:off x="628650" y="1690688"/>
            <a:ext cx="7886700" cy="5014912"/>
          </a:xfrm>
        </p:spPr>
        <p:txBody>
          <a:bodyPr>
            <a:normAutofit/>
          </a:bodyPr>
          <a:lstStyle/>
          <a:p>
            <a:pPr marL="0" indent="0" eaLnBrk="1" hangingPunct="1">
              <a:lnSpc>
                <a:spcPct val="100000"/>
              </a:lnSpc>
              <a:spcBef>
                <a:spcPts val="0"/>
              </a:spcBef>
              <a:buNone/>
            </a:pPr>
            <a:r>
              <a:rPr lang="en-US" dirty="0"/>
              <a:t>When you complete this course, you should be able to:</a:t>
            </a:r>
          </a:p>
          <a:p>
            <a:pPr marL="0" indent="0" eaLnBrk="1" hangingPunct="1">
              <a:lnSpc>
                <a:spcPct val="100000"/>
              </a:lnSpc>
              <a:spcBef>
                <a:spcPts val="0"/>
              </a:spcBef>
              <a:buNone/>
            </a:pPr>
            <a:endParaRPr lang="en-US" sz="100" dirty="0"/>
          </a:p>
          <a:p>
            <a:pPr lvl="1" eaLnBrk="1" hangingPunct="1">
              <a:lnSpc>
                <a:spcPct val="100000"/>
              </a:lnSpc>
              <a:spcBef>
                <a:spcPts val="0"/>
              </a:spcBef>
            </a:pPr>
            <a:r>
              <a:rPr lang="en-US" dirty="0"/>
              <a:t>Define international law, and explain why it must be considered in the United States’ interactions with other nations on cyber matters, including cyber operations against actors located beyond U.S. borders.</a:t>
            </a:r>
          </a:p>
          <a:p>
            <a:pPr lvl="1" eaLnBrk="1" hangingPunct="1">
              <a:lnSpc>
                <a:spcPct val="100000"/>
              </a:lnSpc>
              <a:spcBef>
                <a:spcPts val="0"/>
              </a:spcBef>
            </a:pPr>
            <a:r>
              <a:rPr lang="en-US" dirty="0"/>
              <a:t>Explain how international law is created and enforced, and how it differs from U.S. domestic law in these respects.</a:t>
            </a:r>
          </a:p>
          <a:p>
            <a:pPr lvl="1" eaLnBrk="1" hangingPunct="1">
              <a:lnSpc>
                <a:spcPct val="100000"/>
              </a:lnSpc>
              <a:spcBef>
                <a:spcPts val="0"/>
              </a:spcBef>
            </a:pPr>
            <a:r>
              <a:rPr lang="en-US" dirty="0"/>
              <a:t>Identify the two primary sources of international law and the relationship between the two.</a:t>
            </a:r>
          </a:p>
          <a:p>
            <a:pPr lvl="1" eaLnBrk="1" hangingPunct="1">
              <a:lnSpc>
                <a:spcPct val="100000"/>
              </a:lnSpc>
              <a:spcBef>
                <a:spcPts val="0"/>
              </a:spcBef>
            </a:pPr>
            <a:r>
              <a:rPr lang="en-US" dirty="0"/>
              <a:t>Explain when U.S. officials are required to follow international law.</a:t>
            </a:r>
          </a:p>
          <a:p>
            <a:pPr lvl="1" eaLnBrk="1" hangingPunct="1">
              <a:lnSpc>
                <a:spcPct val="100000"/>
              </a:lnSpc>
              <a:spcBef>
                <a:spcPts val="0"/>
              </a:spcBef>
            </a:pPr>
            <a:r>
              <a:rPr lang="en-US" dirty="0"/>
              <a:t>Explain the current state of international law relating to cyber operations, including the role of the Tallinn Manual.</a:t>
            </a:r>
          </a:p>
          <a:p>
            <a:pPr marL="0" indent="0">
              <a:spcBef>
                <a:spcPts val="0"/>
              </a:spcBef>
              <a:buNone/>
            </a:pPr>
            <a:endParaRPr lang="en-US" sz="1800" dirty="0"/>
          </a:p>
          <a:p>
            <a:endParaRPr lang="en-US" sz="1800" dirty="0"/>
          </a:p>
          <a:p>
            <a:endParaRPr lang="en-US" sz="1800" dirty="0"/>
          </a:p>
          <a:p>
            <a:endParaRPr lang="en-US" sz="1800" dirty="0"/>
          </a:p>
          <a:p>
            <a:pPr marL="457200" lvl="1" indent="0">
              <a:buNone/>
            </a:pPr>
            <a:endParaRPr lang="en-US" sz="1800" dirty="0"/>
          </a:p>
          <a:p>
            <a:pPr lvl="1"/>
            <a:endParaRPr lang="en-US" sz="1800" dirty="0"/>
          </a:p>
        </p:txBody>
      </p:sp>
    </p:spTree>
    <p:extLst>
      <p:ext uri="{BB962C8B-B14F-4D97-AF65-F5344CB8AC3E}">
        <p14:creationId xmlns:p14="http://schemas.microsoft.com/office/powerpoint/2010/main" val="1423038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D22F0D-220C-4A57-A177-12C4BF460C08}"/>
              </a:ext>
            </a:extLst>
          </p:cNvPr>
          <p:cNvSpPr>
            <a:spLocks noGrp="1"/>
          </p:cNvSpPr>
          <p:nvPr>
            <p:ph type="title"/>
          </p:nvPr>
        </p:nvSpPr>
        <p:spPr/>
        <p:txBody>
          <a:bodyPr/>
          <a:lstStyle/>
          <a:p>
            <a:r>
              <a:rPr lang="en-US" dirty="0"/>
              <a:t>Discussion Question Answered</a:t>
            </a:r>
          </a:p>
        </p:txBody>
      </p:sp>
      <p:sp>
        <p:nvSpPr>
          <p:cNvPr id="3" name="Content Placeholder 2">
            <a:extLst>
              <a:ext uri="{FF2B5EF4-FFF2-40B4-BE49-F238E27FC236}">
                <a16:creationId xmlns:a16="http://schemas.microsoft.com/office/drawing/2014/main" xmlns="" id="{2FFB19B8-7249-483C-A918-52A40278B1EC}"/>
              </a:ext>
            </a:extLst>
          </p:cNvPr>
          <p:cNvSpPr>
            <a:spLocks noGrp="1"/>
          </p:cNvSpPr>
          <p:nvPr>
            <p:ph idx="1"/>
          </p:nvPr>
        </p:nvSpPr>
        <p:spPr>
          <a:xfrm>
            <a:off x="628650" y="1538546"/>
            <a:ext cx="7886700" cy="4351338"/>
          </a:xfrm>
        </p:spPr>
        <p:txBody>
          <a:bodyPr/>
          <a:lstStyle/>
          <a:p>
            <a:pPr marL="342900" indent="-342900">
              <a:buFont typeface="+mj-lt"/>
              <a:buAutoNum type="arabicPeriod"/>
            </a:pPr>
            <a:r>
              <a:rPr lang="en-US" sz="2000" dirty="0"/>
              <a:t>International law is “real law.” States create laws, such as treaties, and are bound by the laws they create.  However, nations often disregard international law when compliance is not in their interest.  The means that the mechanisms for holding states accountable are imperfect.</a:t>
            </a:r>
          </a:p>
          <a:p>
            <a:pPr marL="342900" indent="-342900">
              <a:buFont typeface="+mj-lt"/>
              <a:buAutoNum type="arabicPeriod"/>
            </a:pPr>
            <a:r>
              <a:rPr lang="en-US" sz="2000" dirty="0"/>
              <a:t>U.S. government officials should never “ignore” international law.</a:t>
            </a:r>
          </a:p>
          <a:p>
            <a:pPr lvl="1"/>
            <a:r>
              <a:rPr lang="en-US" dirty="0"/>
              <a:t>If the United States is party to a treaty that has not been superseded by a later statute, the treaty is binding under U.S. domestic law.  </a:t>
            </a:r>
          </a:p>
          <a:p>
            <a:pPr lvl="1"/>
            <a:r>
              <a:rPr lang="en-US" dirty="0"/>
              <a:t>As for customary international law, U.S. law provides that the President may act in contravention of customary international law; the Congress may pass a law inconsistent with customary international law; and a federal court may issue a decision inconsistent with customary international law.  Although each of these actions may seem as if the U.S. is violating international law, recall that customary law is based on the consistent practice of states done so out of a sense of legal obligation.  With the exception of </a:t>
            </a:r>
            <a:r>
              <a:rPr lang="en-US" i="1" dirty="0"/>
              <a:t>jus </a:t>
            </a:r>
            <a:r>
              <a:rPr lang="en-US" i="1" dirty="0" err="1"/>
              <a:t>cogens</a:t>
            </a:r>
            <a:r>
              <a:rPr lang="en-US" i="1" dirty="0"/>
              <a:t> norms </a:t>
            </a:r>
            <a:r>
              <a:rPr lang="en-US" dirty="0"/>
              <a:t>– which may not be violated – if nation departs from an established practice considered to be customary law, the departure may also be considered the beginning of a new pattern of state practice.    </a:t>
            </a:r>
          </a:p>
        </p:txBody>
      </p:sp>
    </p:spTree>
    <p:extLst>
      <p:ext uri="{BB962C8B-B14F-4D97-AF65-F5344CB8AC3E}">
        <p14:creationId xmlns:p14="http://schemas.microsoft.com/office/powerpoint/2010/main" val="25279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AA58DE-4DA2-4E96-9945-F684CAA7E276}"/>
              </a:ext>
            </a:extLst>
          </p:cNvPr>
          <p:cNvSpPr>
            <a:spLocks noGrp="1"/>
          </p:cNvSpPr>
          <p:nvPr>
            <p:ph type="title"/>
          </p:nvPr>
        </p:nvSpPr>
        <p:spPr/>
        <p:txBody>
          <a:bodyPr/>
          <a:lstStyle/>
          <a:p>
            <a:r>
              <a:rPr lang="en-US" dirty="0"/>
              <a:t>Discussion Question Answered (cont.)</a:t>
            </a:r>
          </a:p>
        </p:txBody>
      </p:sp>
      <p:sp>
        <p:nvSpPr>
          <p:cNvPr id="3" name="Content Placeholder 2">
            <a:extLst>
              <a:ext uri="{FF2B5EF4-FFF2-40B4-BE49-F238E27FC236}">
                <a16:creationId xmlns:a16="http://schemas.microsoft.com/office/drawing/2014/main" xmlns="" id="{C1D7F46C-A02A-4986-9583-A24C88559407}"/>
              </a:ext>
            </a:extLst>
          </p:cNvPr>
          <p:cNvSpPr>
            <a:spLocks noGrp="1"/>
          </p:cNvSpPr>
          <p:nvPr>
            <p:ph idx="1"/>
          </p:nvPr>
        </p:nvSpPr>
        <p:spPr>
          <a:xfrm>
            <a:off x="628650" y="1559811"/>
            <a:ext cx="7886700" cy="4351338"/>
          </a:xfrm>
        </p:spPr>
        <p:txBody>
          <a:bodyPr/>
          <a:lstStyle/>
          <a:p>
            <a:pPr marL="457200" indent="-457200">
              <a:buFont typeface="+mj-lt"/>
              <a:buAutoNum type="arabicPeriod" startAt="3"/>
            </a:pPr>
            <a:r>
              <a:rPr lang="en-US" sz="2000" dirty="0"/>
              <a:t>The only direct enforcement mechanism in international law is for states to compel other states to comply.  The consequences of violating international law can vary. When Iraq invaded Kuwait, the U.N. Security Council authorized states to use “all necessary means” to expel Iraq from Kuwait.  However, when Russia invaded Crimea, the Security Council did not act.</a:t>
            </a:r>
          </a:p>
          <a:p>
            <a:pPr marL="457200" lvl="0" indent="-457200">
              <a:buFont typeface="+mj-lt"/>
              <a:buAutoNum type="arabicPeriod" startAt="4"/>
            </a:pPr>
            <a:r>
              <a:rPr lang="en-US" sz="2000" dirty="0">
                <a:solidFill>
                  <a:prstClr val="black"/>
                </a:solidFill>
              </a:rPr>
              <a:t>Treaties are written documents that contain specific terms to ensure each party understands its rights and obligations.  Generally, this is an advantage because the parties (and other observers) can more readily understand the object and purpose of the agreement as well as the consequences of breach.  In most cases, this is preferable to customary law, which develops slowly and is easily subject to individual state interpretations.  On occasion, however, a state may be unwilling to explicitly commit itself to an obligation in writing but still be willing to follow an unwritten custom.  In this respect, customary law provides useful flexibility. </a:t>
            </a:r>
          </a:p>
        </p:txBody>
      </p:sp>
    </p:spTree>
    <p:extLst>
      <p:ext uri="{BB962C8B-B14F-4D97-AF65-F5344CB8AC3E}">
        <p14:creationId xmlns:p14="http://schemas.microsoft.com/office/powerpoint/2010/main" val="24517306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AA58DE-4DA2-4E96-9945-F684CAA7E276}"/>
              </a:ext>
            </a:extLst>
          </p:cNvPr>
          <p:cNvSpPr>
            <a:spLocks noGrp="1"/>
          </p:cNvSpPr>
          <p:nvPr>
            <p:ph type="title"/>
          </p:nvPr>
        </p:nvSpPr>
        <p:spPr/>
        <p:txBody>
          <a:bodyPr/>
          <a:lstStyle/>
          <a:p>
            <a:r>
              <a:rPr lang="en-US" dirty="0"/>
              <a:t>Discussion Question Answered (cont.)</a:t>
            </a:r>
          </a:p>
        </p:txBody>
      </p:sp>
      <p:sp>
        <p:nvSpPr>
          <p:cNvPr id="3" name="Content Placeholder 2">
            <a:extLst>
              <a:ext uri="{FF2B5EF4-FFF2-40B4-BE49-F238E27FC236}">
                <a16:creationId xmlns:a16="http://schemas.microsoft.com/office/drawing/2014/main" xmlns="" id="{C1D7F46C-A02A-4986-9583-A24C88559407}"/>
              </a:ext>
            </a:extLst>
          </p:cNvPr>
          <p:cNvSpPr>
            <a:spLocks noGrp="1"/>
          </p:cNvSpPr>
          <p:nvPr>
            <p:ph idx="1"/>
          </p:nvPr>
        </p:nvSpPr>
        <p:spPr>
          <a:xfrm>
            <a:off x="628650" y="1559811"/>
            <a:ext cx="7886700" cy="4351338"/>
          </a:xfrm>
        </p:spPr>
        <p:txBody>
          <a:bodyPr/>
          <a:lstStyle/>
          <a:p>
            <a:pPr marL="457200" lvl="0" indent="-457200">
              <a:buFont typeface="+mj-lt"/>
              <a:buAutoNum type="arabicPeriod" startAt="5"/>
            </a:pPr>
            <a:r>
              <a:rPr lang="en-US" sz="2000" dirty="0">
                <a:solidFill>
                  <a:prstClr val="black"/>
                </a:solidFill>
              </a:rPr>
              <a:t>There is no international treaty clarifying the law of international cyber operations because states have yet to create one. Currently, the law of international cyber operations is developing through state practice.  </a:t>
            </a:r>
            <a:endParaRPr lang="en-US" sz="2000" dirty="0"/>
          </a:p>
          <a:p>
            <a:pPr marL="457200" lvl="0" indent="-457200">
              <a:buFont typeface="+mj-lt"/>
              <a:buAutoNum type="arabicPeriod" startAt="5"/>
            </a:pPr>
            <a:endParaRPr lang="en-US" sz="2000" dirty="0">
              <a:solidFill>
                <a:prstClr val="black"/>
              </a:solidFill>
            </a:endParaRPr>
          </a:p>
        </p:txBody>
      </p:sp>
    </p:spTree>
    <p:extLst>
      <p:ext uri="{BB962C8B-B14F-4D97-AF65-F5344CB8AC3E}">
        <p14:creationId xmlns:p14="http://schemas.microsoft.com/office/powerpoint/2010/main" val="883912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1. The Role of International Law</a:t>
            </a:r>
          </a:p>
        </p:txBody>
      </p:sp>
      <p:sp>
        <p:nvSpPr>
          <p:cNvPr id="14338" name="Content Placeholder 2"/>
          <p:cNvSpPr>
            <a:spLocks noGrp="1"/>
          </p:cNvSpPr>
          <p:nvPr>
            <p:ph idx="1"/>
          </p:nvPr>
        </p:nvSpPr>
        <p:spPr>
          <a:xfrm>
            <a:off x="628650" y="1493742"/>
            <a:ext cx="8408472" cy="4351338"/>
          </a:xfrm>
        </p:spPr>
        <p:txBody>
          <a:bodyPr/>
          <a:lstStyle/>
          <a:p>
            <a:pPr marL="0" indent="0" eaLnBrk="1" hangingPunct="1">
              <a:lnSpc>
                <a:spcPct val="100000"/>
              </a:lnSpc>
              <a:spcBef>
                <a:spcPts val="0"/>
              </a:spcBef>
              <a:buNone/>
            </a:pPr>
            <a:r>
              <a:rPr lang="en-US" dirty="0"/>
              <a:t>To this point in the course, we have focused on the domestic laws of the United States, i.e., the Constitution, federal statutes and common law, and the laws of the 50 states.  In addition to U.S. domestic law, an additional body of law known as international law governs the legal rights and obligations nation-states (hereinafter, “states”) have in their interactions with each other.</a:t>
            </a:r>
            <a:r>
              <a:rPr lang="en-US" baseline="30000" dirty="0"/>
              <a:t>1  </a:t>
            </a:r>
            <a:r>
              <a:rPr lang="en-US" dirty="0"/>
              <a:t>In some circumstances, international law will also govern relations between states and international organizations, private corporations, or individual persons. </a:t>
            </a:r>
          </a:p>
          <a:p>
            <a:pPr marL="0" indent="0" eaLnBrk="1" hangingPunct="1">
              <a:lnSpc>
                <a:spcPct val="100000"/>
              </a:lnSpc>
              <a:spcBef>
                <a:spcPts val="600"/>
              </a:spcBef>
              <a:buNone/>
            </a:pPr>
            <a:r>
              <a:rPr lang="en-US" dirty="0"/>
              <a:t>International law is especially relevant to military, intelligence, and law enforcement operations conducted by the U.S. government beyond U.S. borders.  International law applies whether operations are conducted through traditional physical means (sometimes referred to as “kinetic” operations) or through cyberspace, although, the international law of cyberspace is still developing.</a:t>
            </a:r>
          </a:p>
          <a:p>
            <a:pPr marL="342900" lvl="1" indent="0" eaLnBrk="1" hangingPunct="1">
              <a:lnSpc>
                <a:spcPct val="100000"/>
              </a:lnSpc>
              <a:spcBef>
                <a:spcPts val="600"/>
              </a:spcBef>
              <a:buNone/>
            </a:pPr>
            <a:endParaRPr lang="en-US" dirty="0"/>
          </a:p>
          <a:p>
            <a:pPr marL="0" indent="0" eaLnBrk="1" hangingPunct="1">
              <a:lnSpc>
                <a:spcPct val="100000"/>
              </a:lnSpc>
              <a:spcBef>
                <a:spcPts val="600"/>
              </a:spcBef>
              <a:buNone/>
            </a:pPr>
            <a:r>
              <a:rPr lang="en-US" sz="1000" dirty="0"/>
              <a:t>1. Restatement (Third) of Foreign Relations Law § 101 (Am. Law Inst. 1987).</a:t>
            </a:r>
          </a:p>
          <a:p>
            <a:pPr marL="0" indent="0" eaLnBrk="1" hangingPunct="1">
              <a:lnSpc>
                <a:spcPct val="100000"/>
              </a:lnSpc>
              <a:spcBef>
                <a:spcPts val="600"/>
              </a:spcBef>
              <a:buNone/>
            </a:pPr>
            <a:endParaRPr lang="en-US" sz="1300" dirty="0"/>
          </a:p>
          <a:p>
            <a:pPr marL="0" indent="0" eaLnBrk="1" hangingPunct="1">
              <a:lnSpc>
                <a:spcPct val="100000"/>
              </a:lnSpc>
              <a:spcBef>
                <a:spcPts val="600"/>
              </a:spcBef>
              <a:buNone/>
            </a:pPr>
            <a:endParaRPr lang="en-US" dirty="0"/>
          </a:p>
        </p:txBody>
      </p:sp>
    </p:spTree>
    <p:extLst>
      <p:ext uri="{BB962C8B-B14F-4D97-AF65-F5344CB8AC3E}">
        <p14:creationId xmlns:p14="http://schemas.microsoft.com/office/powerpoint/2010/main" val="464549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1. The Role of International Law (cont.)</a:t>
            </a:r>
          </a:p>
        </p:txBody>
      </p:sp>
      <p:sp>
        <p:nvSpPr>
          <p:cNvPr id="14338" name="Content Placeholder 2"/>
          <p:cNvSpPr>
            <a:spLocks noGrp="1"/>
          </p:cNvSpPr>
          <p:nvPr>
            <p:ph idx="1"/>
          </p:nvPr>
        </p:nvSpPr>
        <p:spPr>
          <a:xfrm>
            <a:off x="628649" y="1507190"/>
            <a:ext cx="8232963" cy="4351338"/>
          </a:xfrm>
        </p:spPr>
        <p:txBody>
          <a:bodyPr/>
          <a:lstStyle/>
          <a:p>
            <a:pPr marL="0" indent="0" eaLnBrk="1" hangingPunct="1">
              <a:lnSpc>
                <a:spcPct val="100000"/>
              </a:lnSpc>
              <a:spcBef>
                <a:spcPts val="0"/>
              </a:spcBef>
              <a:buNone/>
            </a:pPr>
            <a:r>
              <a:rPr lang="en-US" dirty="0"/>
              <a:t>When considering international law, it is important to understand that it is different from the U.S. legal system in the way it is created, interpreted, adjudicated, and enforced.</a:t>
            </a:r>
          </a:p>
          <a:p>
            <a:pPr lvl="1" eaLnBrk="1" hangingPunct="1">
              <a:lnSpc>
                <a:spcPct val="100000"/>
              </a:lnSpc>
              <a:spcBef>
                <a:spcPts val="0"/>
              </a:spcBef>
            </a:pPr>
            <a:endParaRPr lang="en-US" sz="100" dirty="0"/>
          </a:p>
          <a:p>
            <a:pPr lvl="1" eaLnBrk="1" hangingPunct="1">
              <a:lnSpc>
                <a:spcPct val="100000"/>
              </a:lnSpc>
              <a:spcBef>
                <a:spcPts val="0"/>
              </a:spcBef>
            </a:pPr>
            <a:r>
              <a:rPr lang="en-US" dirty="0"/>
              <a:t>Creation.  International law is not created by legislatures passing statutes or by courts creating precedential case law (i.e., common law).  Instead, international law is created by direct agreements between states, or, long-standing practices of states that come to be accepted as binding law.</a:t>
            </a:r>
          </a:p>
          <a:p>
            <a:pPr lvl="1" eaLnBrk="1" hangingPunct="1">
              <a:lnSpc>
                <a:spcPct val="100000"/>
              </a:lnSpc>
              <a:spcBef>
                <a:spcPts val="0"/>
              </a:spcBef>
            </a:pPr>
            <a:endParaRPr lang="en-US" sz="100" dirty="0"/>
          </a:p>
          <a:p>
            <a:pPr lvl="1" eaLnBrk="1" hangingPunct="1">
              <a:lnSpc>
                <a:spcPct val="100000"/>
              </a:lnSpc>
              <a:spcBef>
                <a:spcPts val="0"/>
              </a:spcBef>
            </a:pPr>
            <a:r>
              <a:rPr lang="en-US" dirty="0"/>
              <a:t>Interpretation and adjudication.  International law is not interpreted or adjudicated by an elaborate court system with binding jurisdiction, but rather by states themselves, or, by international courts before whom states appear voluntarily.  Unlike the decisions of appeals courts in the U.S., international court decisions usually only affect the parties before the court and do not bind other states in future disagreements. </a:t>
            </a:r>
          </a:p>
          <a:p>
            <a:pPr lvl="1" eaLnBrk="1" hangingPunct="1">
              <a:lnSpc>
                <a:spcPct val="100000"/>
              </a:lnSpc>
              <a:spcBef>
                <a:spcPts val="0"/>
              </a:spcBef>
            </a:pPr>
            <a:r>
              <a:rPr lang="en-US" dirty="0"/>
              <a:t>Enforcement.  International law is not enforced by a police force working for a chief executive.  Rather, it is enforced when states voluntarily decide to comply with a judgement of other states come together and decide to enforce it.</a:t>
            </a:r>
            <a:r>
              <a:rPr lang="en-US" baseline="30000" dirty="0"/>
              <a:t>2</a:t>
            </a:r>
            <a:endParaRPr lang="en-US" sz="1000" dirty="0"/>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r>
              <a:rPr lang="en-US" sz="1000" dirty="0"/>
              <a:t>2. Restatement (Third) of Foreign Relations Law § 102 (Am. Law Inst. 1987).</a:t>
            </a:r>
          </a:p>
          <a:p>
            <a:pPr lvl="1" eaLnBrk="1" hangingPunct="1">
              <a:lnSpc>
                <a:spcPct val="100000"/>
              </a:lnSpc>
              <a:spcBef>
                <a:spcPts val="0"/>
              </a:spcBef>
            </a:pPr>
            <a:endParaRPr lang="en-US" dirty="0"/>
          </a:p>
          <a:p>
            <a:pPr marL="0" indent="0" eaLnBrk="1" hangingPunct="1">
              <a:buFont typeface="Arial" charset="0"/>
              <a:buNone/>
            </a:pPr>
            <a:endParaRPr lang="en-US" dirty="0"/>
          </a:p>
        </p:txBody>
      </p:sp>
    </p:spTree>
    <p:extLst>
      <p:ext uri="{BB962C8B-B14F-4D97-AF65-F5344CB8AC3E}">
        <p14:creationId xmlns:p14="http://schemas.microsoft.com/office/powerpoint/2010/main" val="3089055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8FE25B1-634C-416F-9A5F-019FDF3E0167}"/>
              </a:ext>
            </a:extLst>
          </p:cNvPr>
          <p:cNvSpPr>
            <a:spLocks noGrp="1"/>
          </p:cNvSpPr>
          <p:nvPr>
            <p:ph idx="1"/>
          </p:nvPr>
        </p:nvSpPr>
        <p:spPr>
          <a:xfrm>
            <a:off x="628650" y="1690688"/>
            <a:ext cx="7886700" cy="4351338"/>
          </a:xfrm>
        </p:spPr>
        <p:txBody>
          <a:bodyPr/>
          <a:lstStyle/>
          <a:p>
            <a:pPr marL="0" indent="0" eaLnBrk="1" hangingPunct="1">
              <a:lnSpc>
                <a:spcPct val="100000"/>
              </a:lnSpc>
              <a:spcBef>
                <a:spcPts val="0"/>
              </a:spcBef>
              <a:buNone/>
            </a:pPr>
            <a:r>
              <a:rPr lang="en-US" dirty="0"/>
              <a:t>Because sovereign states function within a system that allows the major powers to sometimes block enforcement of international law against themselves or other states they protect, it is tempting to conclude that international law is not an authentic legal system.  However, what is often overlooked is that “Almost all nations observe almost all principles of international law and almost all of their obligations almost all of the time.”</a:t>
            </a:r>
            <a:r>
              <a:rPr lang="en-US" baseline="30000" dirty="0"/>
              <a:t> 3</a:t>
            </a:r>
          </a:p>
          <a:p>
            <a:pPr marL="0" indent="0" eaLnBrk="1" hangingPunct="1">
              <a:lnSpc>
                <a:spcPct val="100000"/>
              </a:lnSpc>
              <a:spcBef>
                <a:spcPts val="0"/>
              </a:spcBef>
              <a:buNone/>
            </a:pPr>
            <a:endParaRPr lang="en-US" baseline="30000" dirty="0"/>
          </a:p>
          <a:p>
            <a:pPr marL="0" indent="0" eaLnBrk="1" hangingPunct="1">
              <a:lnSpc>
                <a:spcPct val="100000"/>
              </a:lnSpc>
              <a:spcBef>
                <a:spcPts val="0"/>
              </a:spcBef>
              <a:buNone/>
            </a:pPr>
            <a:r>
              <a:rPr lang="en-US" dirty="0"/>
              <a:t>At its best, international law helps provide predictable, mutually beneficial structure to the relations between states.  In addition, States often follow international law because of the principle of reciprocity, which means if State A violates an established legal principle to State B’s detriment today, State B may violate the principle to State A’s detriment tomorrow. </a:t>
            </a:r>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endParaRPr lang="en-US" sz="1000" dirty="0"/>
          </a:p>
          <a:p>
            <a:pPr marL="0" indent="0" eaLnBrk="1" hangingPunct="1">
              <a:lnSpc>
                <a:spcPct val="100000"/>
              </a:lnSpc>
              <a:spcBef>
                <a:spcPts val="0"/>
              </a:spcBef>
              <a:buNone/>
            </a:pPr>
            <a:r>
              <a:rPr lang="en-US" sz="1000" dirty="0"/>
              <a:t>3. Louis HENKIN, How NATIONS BEHAVE 47 (2d ed. 1979).</a:t>
            </a:r>
            <a:endParaRPr lang="en-US" sz="1400" dirty="0"/>
          </a:p>
          <a:p>
            <a:pPr marL="0" indent="0" eaLnBrk="1" hangingPunct="1">
              <a:lnSpc>
                <a:spcPct val="100000"/>
              </a:lnSpc>
              <a:spcBef>
                <a:spcPts val="0"/>
              </a:spcBef>
              <a:buNone/>
            </a:pPr>
            <a:endParaRPr lang="en-US" sz="2400" dirty="0"/>
          </a:p>
          <a:p>
            <a:pPr marL="0" indent="0" eaLnBrk="1" hangingPunct="1">
              <a:lnSpc>
                <a:spcPct val="100000"/>
              </a:lnSpc>
              <a:spcBef>
                <a:spcPts val="0"/>
              </a:spcBef>
              <a:buNone/>
            </a:pPr>
            <a:endParaRPr lang="en-US" sz="2400" dirty="0"/>
          </a:p>
          <a:p>
            <a:pPr marL="0" indent="0" eaLnBrk="1" hangingPunct="1">
              <a:lnSpc>
                <a:spcPct val="100000"/>
              </a:lnSpc>
              <a:spcBef>
                <a:spcPts val="600"/>
              </a:spcBef>
              <a:buNone/>
            </a:pPr>
            <a:endParaRPr lang="en-US" dirty="0"/>
          </a:p>
        </p:txBody>
      </p:sp>
      <p:sp>
        <p:nvSpPr>
          <p:cNvPr id="6" name="Title 1"/>
          <p:cNvSpPr>
            <a:spLocks noGrp="1"/>
          </p:cNvSpPr>
          <p:nvPr>
            <p:ph type="title"/>
          </p:nvPr>
        </p:nvSpPr>
        <p:spPr>
          <a:xfrm>
            <a:off x="628650" y="365125"/>
            <a:ext cx="7886700" cy="1325563"/>
          </a:xfrm>
        </p:spPr>
        <p:txBody>
          <a:bodyPr/>
          <a:lstStyle/>
          <a:p>
            <a:pPr eaLnBrk="1" hangingPunct="1"/>
            <a:r>
              <a:rPr lang="en-US" dirty="0"/>
              <a:t>1. The Role of International Law (cont.)</a:t>
            </a:r>
          </a:p>
        </p:txBody>
      </p:sp>
    </p:spTree>
    <p:extLst>
      <p:ext uri="{BB962C8B-B14F-4D97-AF65-F5344CB8AC3E}">
        <p14:creationId xmlns:p14="http://schemas.microsoft.com/office/powerpoint/2010/main" val="2549495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2. Sources of International Law</a:t>
            </a:r>
          </a:p>
        </p:txBody>
      </p:sp>
      <p:sp>
        <p:nvSpPr>
          <p:cNvPr id="14338" name="Content Placeholder 2"/>
          <p:cNvSpPr>
            <a:spLocks noGrp="1"/>
          </p:cNvSpPr>
          <p:nvPr>
            <p:ph idx="1"/>
          </p:nvPr>
        </p:nvSpPr>
        <p:spPr>
          <a:xfrm>
            <a:off x="628650" y="1747805"/>
            <a:ext cx="7886700" cy="4351338"/>
          </a:xfrm>
        </p:spPr>
        <p:txBody>
          <a:bodyPr/>
          <a:lstStyle/>
          <a:p>
            <a:pPr marL="0" indent="0">
              <a:lnSpc>
                <a:spcPct val="100000"/>
              </a:lnSpc>
              <a:spcBef>
                <a:spcPts val="0"/>
              </a:spcBef>
              <a:buNone/>
            </a:pPr>
            <a:r>
              <a:rPr lang="en-US" dirty="0"/>
              <a:t>There are two primary sources of international law:</a:t>
            </a:r>
            <a:r>
              <a:rPr lang="en-US" baseline="30000" dirty="0"/>
              <a:t>4</a:t>
            </a:r>
          </a:p>
          <a:p>
            <a:pPr lvl="1">
              <a:lnSpc>
                <a:spcPct val="100000"/>
              </a:lnSpc>
              <a:spcBef>
                <a:spcPts val="0"/>
              </a:spcBef>
            </a:pPr>
            <a:endParaRPr lang="en-US" sz="100" dirty="0"/>
          </a:p>
          <a:p>
            <a:pPr lvl="1">
              <a:lnSpc>
                <a:spcPct val="100000"/>
              </a:lnSpc>
              <a:spcBef>
                <a:spcPts val="0"/>
              </a:spcBef>
            </a:pPr>
            <a:r>
              <a:rPr lang="en-US" dirty="0"/>
              <a:t>Treaties</a:t>
            </a:r>
          </a:p>
          <a:p>
            <a:pPr lvl="1">
              <a:lnSpc>
                <a:spcPct val="100000"/>
              </a:lnSpc>
              <a:spcBef>
                <a:spcPts val="0"/>
              </a:spcBef>
            </a:pPr>
            <a:endParaRPr lang="en-US" sz="100" dirty="0"/>
          </a:p>
          <a:p>
            <a:pPr lvl="1">
              <a:lnSpc>
                <a:spcPct val="100000"/>
              </a:lnSpc>
              <a:spcBef>
                <a:spcPts val="0"/>
              </a:spcBef>
            </a:pPr>
            <a:r>
              <a:rPr lang="en-US" dirty="0"/>
              <a:t>Custom</a:t>
            </a:r>
            <a:endParaRPr lang="en-US" baseline="30000" dirty="0"/>
          </a:p>
          <a:p>
            <a:pPr lvl="2">
              <a:lnSpc>
                <a:spcPct val="100000"/>
              </a:lnSpc>
              <a:spcBef>
                <a:spcPts val="0"/>
              </a:spcBef>
            </a:pPr>
            <a:r>
              <a:rPr lang="en-US" sz="1600" dirty="0"/>
              <a:t>Including </a:t>
            </a:r>
            <a:r>
              <a:rPr lang="en-US" sz="1600" i="1" dirty="0"/>
              <a:t>jus </a:t>
            </a:r>
            <a:r>
              <a:rPr lang="en-US" sz="1600" i="1" dirty="0" err="1"/>
              <a:t>cogens</a:t>
            </a:r>
            <a:r>
              <a:rPr lang="en-US" sz="1600" dirty="0"/>
              <a:t> norms, which are universal principles</a:t>
            </a:r>
          </a:p>
          <a:p>
            <a:pPr marL="0" indent="0">
              <a:lnSpc>
                <a:spcPct val="100000"/>
              </a:lnSpc>
              <a:spcBef>
                <a:spcPts val="600"/>
              </a:spcBef>
              <a:buNone/>
            </a:pPr>
            <a:r>
              <a:rPr lang="en-US" sz="2200" dirty="0"/>
              <a:t>Each is discussed in the slides below.</a:t>
            </a:r>
          </a:p>
          <a:p>
            <a:pPr marL="0" indent="0">
              <a:lnSpc>
                <a:spcPct val="100000"/>
              </a:lnSpc>
              <a:spcBef>
                <a:spcPts val="600"/>
              </a:spcBef>
              <a:buNone/>
            </a:pPr>
            <a:endParaRPr lang="en-US" sz="2200" dirty="0"/>
          </a:p>
          <a:p>
            <a:pPr marL="0" indent="0">
              <a:lnSpc>
                <a:spcPct val="100000"/>
              </a:lnSpc>
              <a:spcBef>
                <a:spcPts val="600"/>
              </a:spcBef>
              <a:buNone/>
            </a:pPr>
            <a:endParaRPr lang="en-US" sz="2200" dirty="0"/>
          </a:p>
          <a:p>
            <a:pPr marL="0" indent="0">
              <a:lnSpc>
                <a:spcPct val="100000"/>
              </a:lnSpc>
              <a:spcBef>
                <a:spcPts val="600"/>
              </a:spcBef>
              <a:buNone/>
            </a:pPr>
            <a:endParaRPr lang="en-US" sz="2200" dirty="0"/>
          </a:p>
          <a:p>
            <a:pPr marL="0" indent="0">
              <a:lnSpc>
                <a:spcPct val="100000"/>
              </a:lnSpc>
              <a:spcBef>
                <a:spcPts val="600"/>
              </a:spcBef>
              <a:buNone/>
            </a:pPr>
            <a:endParaRPr lang="en-US" sz="2200" dirty="0"/>
          </a:p>
          <a:p>
            <a:pPr marL="0" indent="0">
              <a:lnSpc>
                <a:spcPct val="100000"/>
              </a:lnSpc>
              <a:spcBef>
                <a:spcPts val="600"/>
              </a:spcBef>
              <a:buNone/>
            </a:pPr>
            <a:endParaRPr lang="en-US" sz="2200" dirty="0"/>
          </a:p>
          <a:p>
            <a:pPr marL="0" indent="0">
              <a:lnSpc>
                <a:spcPct val="100000"/>
              </a:lnSpc>
              <a:spcBef>
                <a:spcPts val="600"/>
              </a:spcBef>
              <a:buNone/>
            </a:pPr>
            <a:endParaRPr lang="en-US" sz="22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endParaRPr lang="en-US" sz="1000" dirty="0"/>
          </a:p>
          <a:p>
            <a:pPr marL="0" indent="0">
              <a:lnSpc>
                <a:spcPct val="100000"/>
              </a:lnSpc>
              <a:spcBef>
                <a:spcPts val="0"/>
              </a:spcBef>
              <a:buNone/>
            </a:pPr>
            <a:r>
              <a:rPr lang="en-US" sz="1000" dirty="0"/>
              <a:t>4. Restatement (Third) of Foreign Relations Law § 102 (1)(a)-(c) (Am. Law Inst. 1987).</a:t>
            </a:r>
          </a:p>
          <a:p>
            <a:pPr marL="0" indent="0">
              <a:lnSpc>
                <a:spcPct val="100000"/>
              </a:lnSpc>
              <a:spcBef>
                <a:spcPts val="0"/>
              </a:spcBef>
              <a:buNone/>
            </a:pPr>
            <a:endParaRPr lang="en-US" sz="1000" dirty="0"/>
          </a:p>
        </p:txBody>
      </p:sp>
    </p:spTree>
    <p:extLst>
      <p:ext uri="{BB962C8B-B14F-4D97-AF65-F5344CB8AC3E}">
        <p14:creationId xmlns:p14="http://schemas.microsoft.com/office/powerpoint/2010/main" val="1631632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Treaties |Treaties Defined</a:t>
            </a:r>
          </a:p>
        </p:txBody>
      </p:sp>
      <p:sp>
        <p:nvSpPr>
          <p:cNvPr id="14338" name="Content Placeholder 2"/>
          <p:cNvSpPr>
            <a:spLocks noGrp="1"/>
          </p:cNvSpPr>
          <p:nvPr>
            <p:ph idx="1"/>
          </p:nvPr>
        </p:nvSpPr>
        <p:spPr>
          <a:xfrm>
            <a:off x="628650" y="1646705"/>
            <a:ext cx="8138832" cy="4351338"/>
          </a:xfrm>
        </p:spPr>
        <p:txBody>
          <a:bodyPr/>
          <a:lstStyle/>
          <a:p>
            <a:pPr marL="0" indent="0" eaLnBrk="1" hangingPunct="1">
              <a:lnSpc>
                <a:spcPct val="100000"/>
              </a:lnSpc>
              <a:spcBef>
                <a:spcPts val="0"/>
              </a:spcBef>
              <a:buNone/>
            </a:pPr>
            <a:r>
              <a:rPr lang="en-US" dirty="0"/>
              <a:t>A treaty is an agreement between states or between states and international organizations, which they intend to create a binding international legal obligation between them.  An effective treaty will:</a:t>
            </a:r>
            <a:r>
              <a:rPr lang="en-US" baseline="30000" dirty="0"/>
              <a:t>5</a:t>
            </a:r>
            <a:endParaRPr lang="en-US" dirty="0"/>
          </a:p>
          <a:p>
            <a:pPr lvl="1">
              <a:lnSpc>
                <a:spcPct val="100000"/>
              </a:lnSpc>
              <a:spcBef>
                <a:spcPts val="0"/>
              </a:spcBef>
            </a:pPr>
            <a:r>
              <a:rPr lang="en-US" dirty="0"/>
              <a:t>Define the parties to the treaty</a:t>
            </a:r>
          </a:p>
          <a:p>
            <a:pPr lvl="1">
              <a:lnSpc>
                <a:spcPct val="100000"/>
              </a:lnSpc>
              <a:spcBef>
                <a:spcPts val="0"/>
              </a:spcBef>
            </a:pPr>
            <a:r>
              <a:rPr lang="en-US" dirty="0"/>
              <a:t>Describe the obligations of the treaty</a:t>
            </a:r>
          </a:p>
          <a:p>
            <a:pPr lvl="1">
              <a:lnSpc>
                <a:spcPct val="100000"/>
              </a:lnSpc>
              <a:spcBef>
                <a:spcPts val="0"/>
              </a:spcBef>
            </a:pPr>
            <a:r>
              <a:rPr lang="en-US" dirty="0"/>
              <a:t>Describe how the treaty will be implemented</a:t>
            </a:r>
          </a:p>
          <a:p>
            <a:pPr lvl="1">
              <a:lnSpc>
                <a:spcPct val="100000"/>
              </a:lnSpc>
              <a:spcBef>
                <a:spcPts val="0"/>
              </a:spcBef>
            </a:pPr>
            <a:r>
              <a:rPr lang="en-US" dirty="0"/>
              <a:t>Describe how violations of the agreement (breeches) will be addressed</a:t>
            </a:r>
          </a:p>
          <a:p>
            <a:pPr lvl="1">
              <a:lnSpc>
                <a:spcPct val="100000"/>
              </a:lnSpc>
              <a:spcBef>
                <a:spcPts val="0"/>
              </a:spcBef>
            </a:pPr>
            <a:r>
              <a:rPr lang="en-US" dirty="0"/>
              <a:t>Describe how a party may withdraw from the treaty.</a:t>
            </a:r>
          </a:p>
          <a:p>
            <a:pPr marL="0" indent="0" defTabSz="914400" eaLnBrk="1" fontAlgn="auto" hangingPunct="1">
              <a:lnSpc>
                <a:spcPct val="100000"/>
              </a:lnSpc>
              <a:spcBef>
                <a:spcPts val="600"/>
              </a:spcBef>
              <a:spcAft>
                <a:spcPts val="0"/>
              </a:spcAft>
              <a:buNone/>
              <a:defRPr/>
            </a:pPr>
            <a:r>
              <a:rPr lang="en-US" dirty="0"/>
              <a:t>A treaty is analogous to a contract.  A nation cannot be forced to enter a treaty; however, if it does so with the intent of creating a binding legal obligation between itself and other parties, this creates international law between the parties.  </a:t>
            </a:r>
          </a:p>
          <a:p>
            <a:pPr marL="0" indent="0" defTabSz="914400" eaLnBrk="1" fontAlgn="auto" hangingPunct="1">
              <a:lnSpc>
                <a:spcPct val="100000"/>
              </a:lnSpc>
              <a:spcBef>
                <a:spcPts val="600"/>
              </a:spcBef>
              <a:spcAft>
                <a:spcPts val="0"/>
              </a:spcAft>
              <a:buNone/>
              <a:defRPr/>
            </a:pPr>
            <a:endParaRPr lang="en-US" dirty="0"/>
          </a:p>
          <a:p>
            <a:pPr marL="0" indent="0" defTabSz="914400" eaLnBrk="1" fontAlgn="auto" hangingPunct="1">
              <a:lnSpc>
                <a:spcPct val="100000"/>
              </a:lnSpc>
              <a:spcBef>
                <a:spcPts val="600"/>
              </a:spcBef>
              <a:spcAft>
                <a:spcPts val="0"/>
              </a:spcAft>
              <a:buNone/>
              <a:defRPr/>
            </a:pPr>
            <a:endParaRPr lang="en-US" sz="1000" dirty="0"/>
          </a:p>
          <a:p>
            <a:pPr marL="0" indent="0" defTabSz="914400" eaLnBrk="1" fontAlgn="auto" hangingPunct="1">
              <a:lnSpc>
                <a:spcPct val="100000"/>
              </a:lnSpc>
              <a:spcBef>
                <a:spcPts val="600"/>
              </a:spcBef>
              <a:spcAft>
                <a:spcPts val="0"/>
              </a:spcAft>
              <a:buNone/>
              <a:defRPr/>
            </a:pPr>
            <a:endParaRPr lang="en-US" sz="1000" dirty="0"/>
          </a:p>
          <a:p>
            <a:pPr marL="0" indent="0" defTabSz="914400" eaLnBrk="1" fontAlgn="auto" hangingPunct="1">
              <a:lnSpc>
                <a:spcPct val="100000"/>
              </a:lnSpc>
              <a:spcBef>
                <a:spcPts val="600"/>
              </a:spcBef>
              <a:spcAft>
                <a:spcPts val="0"/>
              </a:spcAft>
              <a:buNone/>
              <a:defRPr/>
            </a:pPr>
            <a:r>
              <a:rPr lang="en-US" sz="1000" dirty="0"/>
              <a:t>5. Restatement (Fourth) of Foreign Relations Law: Jurisdiction Treaties § 101 </a:t>
            </a:r>
            <a:r>
              <a:rPr lang="en-US" sz="1000" dirty="0" err="1"/>
              <a:t>cmt</a:t>
            </a:r>
            <a:r>
              <a:rPr lang="en-US" sz="1000" dirty="0"/>
              <a:t>. a (Am. Law Inst., Tentative Draft No. 1, 2016); </a:t>
            </a:r>
            <a:r>
              <a:rPr lang="en-US" sz="1000" i="1" dirty="0"/>
              <a:t>See </a:t>
            </a:r>
            <a:r>
              <a:rPr lang="en-US" sz="1000" dirty="0"/>
              <a:t>Vienna Convention on the Law of Treaties, 1155 U.N.T.S. 331, art. 1(a).</a:t>
            </a:r>
          </a:p>
          <a:p>
            <a:pPr marL="0" indent="0" eaLnBrk="1" hangingPunct="1">
              <a:buFont typeface="Arial" charset="0"/>
              <a:buNone/>
            </a:pPr>
            <a:endParaRPr lang="en-US" dirty="0"/>
          </a:p>
        </p:txBody>
      </p:sp>
    </p:spTree>
    <p:extLst>
      <p:ext uri="{BB962C8B-B14F-4D97-AF65-F5344CB8AC3E}">
        <p14:creationId xmlns:p14="http://schemas.microsoft.com/office/powerpoint/2010/main" val="993791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628649" y="1589120"/>
            <a:ext cx="8044703" cy="4611638"/>
          </a:xfrm>
        </p:spPr>
        <p:txBody>
          <a:bodyPr/>
          <a:lstStyle/>
          <a:p>
            <a:pPr marL="0" indent="0" eaLnBrk="1" hangingPunct="1">
              <a:lnSpc>
                <a:spcPct val="100000"/>
              </a:lnSpc>
              <a:spcBef>
                <a:spcPts val="0"/>
              </a:spcBef>
              <a:buNone/>
            </a:pPr>
            <a:r>
              <a:rPr lang="en-US" dirty="0"/>
              <a:t>Under U.S. law, both the President and the U.S. Senate must act if the U.S. is to become party to a treaty.</a:t>
            </a:r>
            <a:r>
              <a:rPr lang="en-US" baseline="30000" dirty="0"/>
              <a:t>6  </a:t>
            </a:r>
            <a:r>
              <a:rPr lang="en-US" dirty="0"/>
              <a:t>There are several key steps:</a:t>
            </a:r>
          </a:p>
          <a:p>
            <a:pPr lvl="1" eaLnBrk="1" hangingPunct="1">
              <a:lnSpc>
                <a:spcPct val="100000"/>
              </a:lnSpc>
              <a:spcBef>
                <a:spcPts val="0"/>
              </a:spcBef>
            </a:pPr>
            <a:r>
              <a:rPr lang="en-US" dirty="0"/>
              <a:t>Signature.  </a:t>
            </a:r>
            <a:r>
              <a:rPr lang="en-US" dirty="0">
                <a:solidFill>
                  <a:prstClr val="black"/>
                </a:solidFill>
              </a:rPr>
              <a:t>The President must sign the treaty on behalf of the U.S. government.</a:t>
            </a:r>
            <a:endParaRPr lang="en-US" dirty="0"/>
          </a:p>
          <a:p>
            <a:pPr lvl="1" eaLnBrk="1" hangingPunct="1">
              <a:lnSpc>
                <a:spcPct val="100000"/>
              </a:lnSpc>
              <a:spcBef>
                <a:spcPts val="0"/>
              </a:spcBef>
            </a:pPr>
            <a:endParaRPr lang="en-US" sz="100" dirty="0"/>
          </a:p>
          <a:p>
            <a:pPr lvl="1" eaLnBrk="1" hangingPunct="1">
              <a:lnSpc>
                <a:spcPct val="100000"/>
              </a:lnSpc>
              <a:spcBef>
                <a:spcPts val="0"/>
              </a:spcBef>
            </a:pPr>
            <a:r>
              <a:rPr lang="en-US" dirty="0"/>
              <a:t>Transmittal.  </a:t>
            </a:r>
            <a:r>
              <a:rPr lang="en-US" dirty="0">
                <a:solidFill>
                  <a:prstClr val="black"/>
                </a:solidFill>
              </a:rPr>
              <a:t>Next, the President must “transmit” the treaty to the U.S. Senate</a:t>
            </a:r>
            <a:endParaRPr lang="en-US" dirty="0"/>
          </a:p>
          <a:p>
            <a:pPr lvl="1" eaLnBrk="1" hangingPunct="1">
              <a:lnSpc>
                <a:spcPct val="100000"/>
              </a:lnSpc>
              <a:spcBef>
                <a:spcPts val="0"/>
              </a:spcBef>
            </a:pPr>
            <a:endParaRPr lang="en-US" sz="100" dirty="0"/>
          </a:p>
          <a:p>
            <a:pPr lvl="1" eaLnBrk="1" hangingPunct="1">
              <a:lnSpc>
                <a:spcPct val="100000"/>
              </a:lnSpc>
              <a:spcBef>
                <a:spcPts val="0"/>
              </a:spcBef>
            </a:pPr>
            <a:r>
              <a:rPr lang="en-US" dirty="0"/>
              <a:t>Advice and Consent.  T</a:t>
            </a:r>
            <a:r>
              <a:rPr lang="en-US" dirty="0">
                <a:solidFill>
                  <a:prstClr val="black"/>
                </a:solidFill>
              </a:rPr>
              <a:t>he Senate may consider the treaty and if two-thirds of the Senate votes in favor, the Senate gives its “advice and consent” to the treaty.</a:t>
            </a:r>
            <a:endParaRPr lang="en-US" dirty="0"/>
          </a:p>
          <a:p>
            <a:pPr lvl="1" eaLnBrk="1" hangingPunct="1">
              <a:lnSpc>
                <a:spcPct val="100000"/>
              </a:lnSpc>
              <a:spcBef>
                <a:spcPts val="0"/>
              </a:spcBef>
            </a:pPr>
            <a:endParaRPr lang="en-US" sz="100" dirty="0"/>
          </a:p>
          <a:p>
            <a:pPr lvl="1" eaLnBrk="1" hangingPunct="1">
              <a:lnSpc>
                <a:spcPct val="100000"/>
              </a:lnSpc>
              <a:spcBef>
                <a:spcPts val="0"/>
              </a:spcBef>
            </a:pPr>
            <a:r>
              <a:rPr lang="en-US" dirty="0"/>
              <a:t>Ratification.  After </a:t>
            </a:r>
            <a:r>
              <a:rPr lang="en-US" dirty="0">
                <a:solidFill>
                  <a:prstClr val="black"/>
                </a:solidFill>
              </a:rPr>
              <a:t>advice and consent, the treaty is returned to the President.  If the President (or, a new President) continues to support the treaty, the President then “ratifies” the treaty and the U.S. becomes a party.</a:t>
            </a:r>
            <a:endParaRPr lang="en-US" dirty="0"/>
          </a:p>
          <a:p>
            <a:pPr marL="0" indent="0" defTabSz="914400" eaLnBrk="1" fontAlgn="auto" hangingPunct="1">
              <a:lnSpc>
                <a:spcPct val="100000"/>
              </a:lnSpc>
              <a:spcBef>
                <a:spcPts val="600"/>
              </a:spcBef>
              <a:spcAft>
                <a:spcPts val="0"/>
              </a:spcAft>
              <a:buNone/>
              <a:defRPr/>
            </a:pPr>
            <a:r>
              <a:rPr lang="en-US" dirty="0"/>
              <a:t>The U.S. is party to several important treaties relevant to cyber operations, including the Charter of the United Nations (examined in this lesson) and the Geneva Conventions (examined later in the course).</a:t>
            </a:r>
          </a:p>
          <a:p>
            <a:pPr marL="0" indent="0" defTabSz="914400" eaLnBrk="1" fontAlgn="auto" hangingPunct="1">
              <a:lnSpc>
                <a:spcPct val="100000"/>
              </a:lnSpc>
              <a:spcBef>
                <a:spcPts val="600"/>
              </a:spcBef>
              <a:spcAft>
                <a:spcPts val="0"/>
              </a:spcAft>
              <a:buNone/>
              <a:defRPr/>
            </a:pPr>
            <a:endParaRPr lang="en-US" dirty="0"/>
          </a:p>
          <a:p>
            <a:pPr marL="0" indent="0" defTabSz="914400" eaLnBrk="1" fontAlgn="auto" hangingPunct="1">
              <a:lnSpc>
                <a:spcPct val="100000"/>
              </a:lnSpc>
              <a:spcBef>
                <a:spcPts val="600"/>
              </a:spcBef>
              <a:spcAft>
                <a:spcPts val="0"/>
              </a:spcAft>
              <a:buNone/>
              <a:defRPr/>
            </a:pPr>
            <a:endParaRPr lang="en-US" sz="1000" dirty="0"/>
          </a:p>
          <a:p>
            <a:pPr marL="0" indent="0" defTabSz="914400" eaLnBrk="1" fontAlgn="auto" hangingPunct="1">
              <a:lnSpc>
                <a:spcPct val="100000"/>
              </a:lnSpc>
              <a:spcBef>
                <a:spcPts val="600"/>
              </a:spcBef>
              <a:spcAft>
                <a:spcPts val="0"/>
              </a:spcAft>
              <a:buNone/>
              <a:defRPr/>
            </a:pPr>
            <a:r>
              <a:rPr lang="en-US" sz="1000" dirty="0"/>
              <a:t>6. </a:t>
            </a:r>
            <a:r>
              <a:rPr lang="en-US" sz="1000" dirty="0">
                <a:solidFill>
                  <a:prstClr val="black"/>
                </a:solidFill>
              </a:rPr>
              <a:t>U.S. Const</a:t>
            </a:r>
            <a:r>
              <a:rPr lang="en-US" sz="1000" cap="small" dirty="0">
                <a:solidFill>
                  <a:prstClr val="black"/>
                </a:solidFill>
              </a:rPr>
              <a:t>. </a:t>
            </a:r>
            <a:r>
              <a:rPr lang="en-US" sz="1000" dirty="0">
                <a:solidFill>
                  <a:prstClr val="black"/>
                </a:solidFill>
              </a:rPr>
              <a:t>art</a:t>
            </a:r>
            <a:r>
              <a:rPr lang="en-US" sz="1000" cap="small" dirty="0">
                <a:solidFill>
                  <a:prstClr val="black"/>
                </a:solidFill>
              </a:rPr>
              <a:t>. II, </a:t>
            </a:r>
            <a:r>
              <a:rPr lang="en-US" sz="1000" dirty="0"/>
              <a:t>§</a:t>
            </a:r>
            <a:r>
              <a:rPr lang="en-US" sz="1000" b="1" dirty="0"/>
              <a:t> </a:t>
            </a:r>
            <a:r>
              <a:rPr lang="en-US" sz="1000" cap="small" dirty="0">
                <a:solidFill>
                  <a:prstClr val="black"/>
                </a:solidFill>
              </a:rPr>
              <a:t>2, </a:t>
            </a:r>
            <a:r>
              <a:rPr lang="en-US" sz="1000" dirty="0">
                <a:solidFill>
                  <a:prstClr val="black"/>
                </a:solidFill>
              </a:rPr>
              <a:t>cl</a:t>
            </a:r>
            <a:r>
              <a:rPr lang="en-US" sz="1000" cap="small" dirty="0">
                <a:solidFill>
                  <a:prstClr val="black"/>
                </a:solidFill>
              </a:rPr>
              <a:t>. 2 (</a:t>
            </a:r>
            <a:r>
              <a:rPr lang="en-US" sz="1000" dirty="0">
                <a:solidFill>
                  <a:prstClr val="black"/>
                </a:solidFill>
              </a:rPr>
              <a:t>the Treaty Clause). </a:t>
            </a:r>
          </a:p>
          <a:p>
            <a:pPr marL="0" indent="0" defTabSz="914400" eaLnBrk="1" fontAlgn="auto" hangingPunct="1">
              <a:lnSpc>
                <a:spcPct val="100000"/>
              </a:lnSpc>
              <a:spcBef>
                <a:spcPts val="600"/>
              </a:spcBef>
              <a:spcAft>
                <a:spcPts val="0"/>
              </a:spcAft>
              <a:buNone/>
              <a:defRPr/>
            </a:pPr>
            <a:endParaRPr lang="en-US" sz="1000" dirty="0"/>
          </a:p>
          <a:p>
            <a:pPr lvl="1" eaLnBrk="1" hangingPunct="1"/>
            <a:endParaRPr lang="en-US" dirty="0"/>
          </a:p>
          <a:p>
            <a:pPr marL="0" indent="0" eaLnBrk="1" hangingPunct="1">
              <a:buFont typeface="Arial" charset="0"/>
              <a:buNone/>
            </a:pPr>
            <a:endParaRPr lang="en-US" dirty="0"/>
          </a:p>
        </p:txBody>
      </p:sp>
      <p:sp>
        <p:nvSpPr>
          <p:cNvPr id="5" name="Title 1"/>
          <p:cNvSpPr>
            <a:spLocks noGrp="1"/>
          </p:cNvSpPr>
          <p:nvPr>
            <p:ph type="title"/>
          </p:nvPr>
        </p:nvSpPr>
        <p:spPr>
          <a:xfrm>
            <a:off x="628650" y="365125"/>
            <a:ext cx="7886700" cy="1325563"/>
          </a:xfrm>
        </p:spPr>
        <p:txBody>
          <a:bodyPr/>
          <a:lstStyle/>
          <a:p>
            <a:pPr eaLnBrk="1" hangingPunct="1"/>
            <a:r>
              <a:rPr lang="en-US" dirty="0"/>
              <a:t>2. Sources of International Law</a:t>
            </a:r>
            <a:br>
              <a:rPr lang="en-US" dirty="0"/>
            </a:br>
            <a:r>
              <a:rPr lang="en-US" dirty="0"/>
              <a:t>Treaties |Treaties in U.S. Law</a:t>
            </a:r>
          </a:p>
        </p:txBody>
      </p:sp>
    </p:spTree>
    <p:extLst>
      <p:ext uri="{BB962C8B-B14F-4D97-AF65-F5344CB8AC3E}">
        <p14:creationId xmlns:p14="http://schemas.microsoft.com/office/powerpoint/2010/main" val="2321108655"/>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20649</TotalTime>
  <Words>3905</Words>
  <Application>Microsoft Office PowerPoint</Application>
  <PresentationFormat>On-screen Show (4:3)</PresentationFormat>
  <Paragraphs>339</Paragraphs>
  <Slides>32</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Courier New</vt:lpstr>
      <vt:lpstr>PP_C5Modules_CC_License_standard</vt:lpstr>
      <vt:lpstr>  Module III.  Legal Foundations</vt:lpstr>
      <vt:lpstr>Lesson Outline: The Role of International Law</vt:lpstr>
      <vt:lpstr>Learning Outcomes: The Role of International Law</vt:lpstr>
      <vt:lpstr>1. The Role of International Law</vt:lpstr>
      <vt:lpstr>1. The Role of International Law (cont.)</vt:lpstr>
      <vt:lpstr>1. The Role of International Law (cont.)</vt:lpstr>
      <vt:lpstr>2. Sources of International Law</vt:lpstr>
      <vt:lpstr>2. Sources of International Law Treaties |Treaties Defined</vt:lpstr>
      <vt:lpstr>2. Sources of International Law Treaties |Treaties in U.S. Law</vt:lpstr>
      <vt:lpstr>2. Sources of International Law Treaties |Treaties in U.S. Law (cont.)</vt:lpstr>
      <vt:lpstr>2. Sources of International Law Treaties |The United Nations Charter</vt:lpstr>
      <vt:lpstr>2. Sources of International Law Customary International Law |Defined</vt:lpstr>
      <vt:lpstr>2. Sources of International Law Customary International Law |Defined (cont.)</vt:lpstr>
      <vt:lpstr>2. Sources of International Law Customary International Law |Defined (cont.)</vt:lpstr>
      <vt:lpstr>2. Sources of International Law Customary International Law Relation to U.S. Law</vt:lpstr>
      <vt:lpstr>2. Sources of International Law Jus Cogens Norms</vt:lpstr>
      <vt:lpstr>2. Sources of International Law Relationship between Customary Law &amp; Treaties</vt:lpstr>
      <vt:lpstr>2. Sources of International Law Other Sources of International Law</vt:lpstr>
      <vt:lpstr>3. International Law and Cyberspace</vt:lpstr>
      <vt:lpstr>3. International Law and Cyberspace (cont.)</vt:lpstr>
      <vt:lpstr>Assessment Questions | True /False</vt:lpstr>
      <vt:lpstr>Assessment Questions Answered</vt:lpstr>
      <vt:lpstr>Assessment Questions | Multiple Choice</vt:lpstr>
      <vt:lpstr>Assessment Questions Answered</vt:lpstr>
      <vt:lpstr>Assessment Questions | Multiple Choice</vt:lpstr>
      <vt:lpstr>Assessment Questions Answered</vt:lpstr>
      <vt:lpstr>Assessment Questions | Multiple Choice</vt:lpstr>
      <vt:lpstr>Assessment Questions Answered</vt:lpstr>
      <vt:lpstr>Discussion Questions</vt:lpstr>
      <vt:lpstr>Discussion Question Answered</vt:lpstr>
      <vt:lpstr>Discussion Question Answered (cont.)</vt:lpstr>
      <vt:lpstr>Discussion Question Answered (cont.)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333</cp:revision>
  <cp:lastPrinted>2018-06-27T23:07:45Z</cp:lastPrinted>
  <dcterms:created xsi:type="dcterms:W3CDTF">2018-01-05T18:03:52Z</dcterms:created>
  <dcterms:modified xsi:type="dcterms:W3CDTF">2018-08-27T15:42:41Z</dcterms:modified>
</cp:coreProperties>
</file>